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4"/>
  </p:notesMasterIdLst>
  <p:handoutMasterIdLst>
    <p:handoutMasterId r:id="rId25"/>
  </p:handoutMasterIdLst>
  <p:sldIdLst>
    <p:sldId id="351" r:id="rId2"/>
    <p:sldId id="352" r:id="rId3"/>
    <p:sldId id="359" r:id="rId4"/>
    <p:sldId id="353" r:id="rId5"/>
    <p:sldId id="354" r:id="rId6"/>
    <p:sldId id="355" r:id="rId7"/>
    <p:sldId id="356" r:id="rId8"/>
    <p:sldId id="357" r:id="rId9"/>
    <p:sldId id="358" r:id="rId10"/>
    <p:sldId id="361" r:id="rId11"/>
    <p:sldId id="360" r:id="rId12"/>
    <p:sldId id="362" r:id="rId13"/>
    <p:sldId id="363" r:id="rId14"/>
    <p:sldId id="364" r:id="rId15"/>
    <p:sldId id="365" r:id="rId16"/>
    <p:sldId id="366" r:id="rId17"/>
    <p:sldId id="367" r:id="rId18"/>
    <p:sldId id="369" r:id="rId19"/>
    <p:sldId id="373" r:id="rId20"/>
    <p:sldId id="370" r:id="rId21"/>
    <p:sldId id="371" r:id="rId22"/>
    <p:sldId id="37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660"/>
  </p:normalViewPr>
  <p:slideViewPr>
    <p:cSldViewPr snapToGrid="0">
      <p:cViewPr varScale="1">
        <p:scale>
          <a:sx n="105" d="100"/>
          <a:sy n="105" d="100"/>
        </p:scale>
        <p:origin x="350"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05-08-2024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42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021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483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501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840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44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2406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335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9547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22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92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674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4476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7541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011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915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15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6002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176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951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334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960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4401205"/>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Network Address Translation (NAT) is a technique used in networking to map private IP addresses within a local network to a single public IP address or a set of public IP addresses.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NAT helps in managing IP address usage, enhancing security, and allowing multiple devices to share a single public IP address.</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The </a:t>
            </a:r>
            <a:r>
              <a:rPr lang="en-US" altLang="en-US" dirty="0">
                <a:solidFill>
                  <a:srgbClr val="C00000"/>
                </a:solidFill>
                <a:latin typeface="Times New Roman" panose="02020603050405020304" pitchFamily="18" charset="0"/>
                <a:cs typeface="Times New Roman" panose="02020603050405020304" pitchFamily="18" charset="0"/>
              </a:rPr>
              <a:t>basic idea behind NAT is to assign each company a single IP address (or at most, a </a:t>
            </a:r>
            <a:r>
              <a:rPr lang="en-US" altLang="en-US" dirty="0" smtClean="0">
                <a:solidFill>
                  <a:srgbClr val="C00000"/>
                </a:solidFill>
                <a:latin typeface="Times New Roman" panose="02020603050405020304" pitchFamily="18" charset="0"/>
                <a:cs typeface="Times New Roman" panose="02020603050405020304" pitchFamily="18" charset="0"/>
              </a:rPr>
              <a:t>small number </a:t>
            </a:r>
            <a:r>
              <a:rPr lang="en-US" altLang="en-US" dirty="0">
                <a:solidFill>
                  <a:srgbClr val="C00000"/>
                </a:solidFill>
                <a:latin typeface="Times New Roman" panose="02020603050405020304" pitchFamily="18" charset="0"/>
                <a:cs typeface="Times New Roman" panose="02020603050405020304" pitchFamily="18" charset="0"/>
              </a:rPr>
              <a:t>of them) for Internet traffic. Within the company, every computer gets a unique </a:t>
            </a:r>
            <a:r>
              <a:rPr lang="en-US" altLang="en-US" dirty="0" smtClean="0">
                <a:solidFill>
                  <a:srgbClr val="C00000"/>
                </a:solidFill>
                <a:latin typeface="Times New Roman" panose="02020603050405020304" pitchFamily="18" charset="0"/>
                <a:cs typeface="Times New Roman" panose="02020603050405020304" pitchFamily="18" charset="0"/>
              </a:rPr>
              <a:t>IP address</a:t>
            </a:r>
            <a:r>
              <a:rPr lang="en-US" altLang="en-US" dirty="0">
                <a:solidFill>
                  <a:srgbClr val="C00000"/>
                </a:solidFill>
                <a:latin typeface="Times New Roman" panose="02020603050405020304" pitchFamily="18" charset="0"/>
                <a:cs typeface="Times New Roman" panose="02020603050405020304" pitchFamily="18" charset="0"/>
              </a:rPr>
              <a:t>, which is used for routing intramural traffic.  </a:t>
            </a:r>
            <a:r>
              <a:rPr lang="en-US" altLang="en-US" dirty="0" smtClean="0">
                <a:solidFill>
                  <a:srgbClr val="C00000"/>
                </a:solidFill>
                <a:latin typeface="Times New Roman" panose="02020603050405020304" pitchFamily="18" charset="0"/>
                <a:cs typeface="Times New Roman" panose="02020603050405020304" pitchFamily="18" charset="0"/>
              </a:rPr>
              <a:t>However</a:t>
            </a:r>
            <a:r>
              <a:rPr lang="en-US" altLang="en-US" dirty="0">
                <a:solidFill>
                  <a:srgbClr val="C00000"/>
                </a:solidFill>
                <a:latin typeface="Times New Roman" panose="02020603050405020304" pitchFamily="18" charset="0"/>
                <a:cs typeface="Times New Roman" panose="02020603050405020304" pitchFamily="18" charset="0"/>
              </a:rPr>
              <a:t>, when a packet exits </a:t>
            </a:r>
            <a:r>
              <a:rPr lang="en-US" altLang="en-US" dirty="0" smtClean="0">
                <a:solidFill>
                  <a:srgbClr val="C00000"/>
                </a:solidFill>
                <a:latin typeface="Times New Roman" panose="02020603050405020304" pitchFamily="18" charset="0"/>
                <a:cs typeface="Times New Roman" panose="02020603050405020304" pitchFamily="18" charset="0"/>
              </a:rPr>
              <a:t>the company </a:t>
            </a:r>
            <a:r>
              <a:rPr lang="en-US" altLang="en-US" dirty="0">
                <a:solidFill>
                  <a:srgbClr val="C00000"/>
                </a:solidFill>
                <a:latin typeface="Times New Roman" panose="02020603050405020304" pitchFamily="18" charset="0"/>
                <a:cs typeface="Times New Roman" panose="02020603050405020304" pitchFamily="18" charset="0"/>
              </a:rPr>
              <a:t>and goes to the ISP, an address translation takes place.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To </a:t>
            </a:r>
            <a:r>
              <a:rPr lang="en-US" altLang="en-US" dirty="0">
                <a:solidFill>
                  <a:srgbClr val="002060"/>
                </a:solidFill>
                <a:latin typeface="Times New Roman" panose="02020603050405020304" pitchFamily="18" charset="0"/>
                <a:cs typeface="Times New Roman" panose="02020603050405020304" pitchFamily="18" charset="0"/>
              </a:rPr>
              <a:t>make this </a:t>
            </a:r>
            <a:r>
              <a:rPr lang="en-US" altLang="en-US" dirty="0" smtClean="0">
                <a:solidFill>
                  <a:srgbClr val="002060"/>
                </a:solidFill>
                <a:latin typeface="Times New Roman" panose="02020603050405020304" pitchFamily="18" charset="0"/>
                <a:cs typeface="Times New Roman" panose="02020603050405020304" pitchFamily="18" charset="0"/>
              </a:rPr>
              <a:t>scheme possible</a:t>
            </a:r>
            <a:r>
              <a:rPr lang="en-US" altLang="en-US" dirty="0">
                <a:solidFill>
                  <a:srgbClr val="002060"/>
                </a:solidFill>
                <a:latin typeface="Times New Roman" panose="02020603050405020304" pitchFamily="18" charset="0"/>
                <a:cs typeface="Times New Roman" panose="02020603050405020304" pitchFamily="18" charset="0"/>
              </a:rPr>
              <a:t>, three ranges of IP addresses have been declared as private. Companies may </a:t>
            </a:r>
            <a:r>
              <a:rPr lang="en-US" altLang="en-US" dirty="0" smtClean="0">
                <a:solidFill>
                  <a:srgbClr val="002060"/>
                </a:solidFill>
                <a:latin typeface="Times New Roman" panose="02020603050405020304" pitchFamily="18" charset="0"/>
                <a:cs typeface="Times New Roman" panose="02020603050405020304" pitchFamily="18" charset="0"/>
              </a:rPr>
              <a:t>use them </a:t>
            </a:r>
            <a:r>
              <a:rPr lang="en-US" altLang="en-US" dirty="0">
                <a:solidFill>
                  <a:srgbClr val="002060"/>
                </a:solidFill>
                <a:latin typeface="Times New Roman" panose="02020603050405020304" pitchFamily="18" charset="0"/>
                <a:cs typeface="Times New Roman" panose="02020603050405020304" pitchFamily="18" charset="0"/>
              </a:rPr>
              <a:t>internally as they wish. </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10.0.0.0 – 10.255.255.255/8 (16,777,216 hosts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172.16.0.0 – 172.31.255.255/12 (1,048,576 hosts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192.168.0.0 – 192.168.255.255/16 (65,536 hosts)</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Nunito"/>
            </a:endParaRPr>
          </a:p>
          <a:p>
            <a:pPr marL="285750" indent="-285750" algn="just" fontAlgn="base">
              <a:buFont typeface="Arial" panose="020B0604020202020204" pitchFamily="34" charset="0"/>
              <a:buChar char="•"/>
            </a:pPr>
            <a:endParaRPr lang="en-US"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855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Translation-Benefits</a:t>
            </a:r>
            <a:endParaRPr lang="en-US" sz="2400" b="1" dirty="0">
              <a:solidFill>
                <a:srgbClr val="002060"/>
              </a:solidFill>
            </a:endParaRPr>
          </a:p>
        </p:txBody>
      </p:sp>
      <p:sp>
        <p:nvSpPr>
          <p:cNvPr id="6" name="Rectangle 5"/>
          <p:cNvSpPr/>
          <p:nvPr/>
        </p:nvSpPr>
        <p:spPr>
          <a:xfrm>
            <a:off x="87086" y="919844"/>
            <a:ext cx="8904514" cy="3754874"/>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IP Address Conservation</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Reduction in Public IP Usage</a:t>
            </a:r>
            <a:r>
              <a:rPr lang="en-US" altLang="en-US" dirty="0">
                <a:solidFill>
                  <a:srgbClr val="C00000"/>
                </a:solidFill>
                <a:latin typeface="Times New Roman" panose="02020603050405020304" pitchFamily="18" charset="0"/>
                <a:cs typeface="Times New Roman" panose="02020603050405020304" pitchFamily="18" charset="0"/>
              </a:rPr>
              <a:t>: NAT allows multiple devices on a private network to share a single or a few public IP addresses, reducing the need for a large number of public IP addresses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Security</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Internal Network Concealment</a:t>
            </a:r>
            <a:r>
              <a:rPr lang="en-US" altLang="en-US" dirty="0">
                <a:solidFill>
                  <a:srgbClr val="C00000"/>
                </a:solidFill>
                <a:latin typeface="Times New Roman" panose="02020603050405020304" pitchFamily="18" charset="0"/>
                <a:cs typeface="Times New Roman" panose="02020603050405020304" pitchFamily="18" charset="0"/>
              </a:rPr>
              <a:t>: NAT hides the internal IP addresses from external networks, making it harder for external entities to directly access or attack internal devices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Controlled Access</a:t>
            </a:r>
            <a:r>
              <a:rPr lang="en-US" altLang="en-US" dirty="0">
                <a:solidFill>
                  <a:srgbClr val="C00000"/>
                </a:solidFill>
                <a:latin typeface="Times New Roman" panose="02020603050405020304" pitchFamily="18" charset="0"/>
                <a:cs typeface="Times New Roman" panose="02020603050405020304" pitchFamily="18" charset="0"/>
              </a:rPr>
              <a:t>: NAT can be combined with firewall rules to control which inbound and outbound traffic is allowed</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Network Flexibility</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Internal Network Changes</a:t>
            </a:r>
            <a:r>
              <a:rPr lang="en-US" altLang="en-US" dirty="0">
                <a:solidFill>
                  <a:srgbClr val="C00000"/>
                </a:solidFill>
                <a:latin typeface="Times New Roman" panose="02020603050405020304" pitchFamily="18" charset="0"/>
                <a:cs typeface="Times New Roman" panose="02020603050405020304" pitchFamily="18" charset="0"/>
              </a:rPr>
              <a:t>: Changes to the internal network structure (e.g., adding new devices or changing IP addresses) do not affect the external network.</a:t>
            </a: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548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4154984"/>
          </a:xfrm>
          <a:prstGeom prst="rect">
            <a:avLst/>
          </a:prstGeom>
        </p:spPr>
        <p:txBody>
          <a:bodyPr wrap="square">
            <a:spAutoFit/>
          </a:bodyPr>
          <a:lstStyle/>
          <a:p>
            <a:pPr lvl="0" algn="just" eaLnBrk="0" fontAlgn="base" hangingPunct="0">
              <a:spcBef>
                <a:spcPct val="0"/>
              </a:spcBef>
              <a:spcAft>
                <a:spcPct val="0"/>
              </a:spcAft>
              <a:buClrTx/>
            </a:pPr>
            <a:r>
              <a:rPr lang="en-US" altLang="en-US" sz="1200" b="1" dirty="0" smtClean="0">
                <a:solidFill>
                  <a:srgbClr val="C00000"/>
                </a:solidFill>
                <a:latin typeface="Times New Roman" panose="02020603050405020304" pitchFamily="18" charset="0"/>
                <a:cs typeface="Times New Roman" panose="02020603050405020304" pitchFamily="18" charset="0"/>
              </a:rPr>
              <a:t>Limitations </a:t>
            </a:r>
            <a:r>
              <a:rPr lang="en-US" altLang="en-US" sz="1200" b="1" dirty="0">
                <a:solidFill>
                  <a:srgbClr val="C00000"/>
                </a:solidFill>
                <a:latin typeface="Times New Roman" panose="02020603050405020304" pitchFamily="18" charset="0"/>
                <a:cs typeface="Times New Roman" panose="02020603050405020304" pitchFamily="18" charset="0"/>
              </a:rPr>
              <a:t>of NAT</a:t>
            </a:r>
          </a:p>
          <a:p>
            <a:pPr marL="171450" lvl="0" indent="-171450" algn="just" eaLnBrk="0" fontAlgn="base" hangingPunct="0">
              <a:spcBef>
                <a:spcPct val="0"/>
              </a:spcBef>
              <a:spcAft>
                <a:spcPct val="0"/>
              </a:spcAft>
              <a:buClrTx/>
              <a:buFont typeface="Arial" panose="020B0604020202020204" pitchFamily="34" charset="0"/>
              <a:buChar char="•"/>
            </a:pPr>
            <a:r>
              <a:rPr lang="en-US" altLang="en-US" sz="1200" b="1" dirty="0">
                <a:solidFill>
                  <a:srgbClr val="C00000"/>
                </a:solidFill>
                <a:latin typeface="Times New Roman" panose="02020603050405020304" pitchFamily="18" charset="0"/>
                <a:cs typeface="Times New Roman" panose="02020603050405020304" pitchFamily="18" charset="0"/>
              </a:rPr>
              <a:t>End-to-End Connectivity</a:t>
            </a:r>
            <a:r>
              <a:rPr lang="en-US" altLang="en-US" sz="1200" dirty="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200" b="1" dirty="0">
                <a:solidFill>
                  <a:srgbClr val="C00000"/>
                </a:solidFill>
                <a:latin typeface="Times New Roman" panose="02020603050405020304" pitchFamily="18" charset="0"/>
                <a:cs typeface="Times New Roman" panose="02020603050405020304" pitchFamily="18" charset="0"/>
              </a:rPr>
              <a:t>Difficulty with Certain Applications</a:t>
            </a:r>
            <a:r>
              <a:rPr lang="en-US" altLang="en-US" sz="1200" dirty="0">
                <a:solidFill>
                  <a:srgbClr val="C00000"/>
                </a:solidFill>
                <a:latin typeface="Times New Roman" panose="02020603050405020304" pitchFamily="18" charset="0"/>
                <a:cs typeface="Times New Roman" panose="02020603050405020304" pitchFamily="18" charset="0"/>
              </a:rPr>
              <a:t>: NAT can interfere with applications that require direct end-to-end connectivity, such as some VoIP services, peer-to-peer applications, and certain online games.</a:t>
            </a:r>
          </a:p>
          <a:p>
            <a:pPr marL="171450" lvl="0" indent="-171450" algn="just" eaLnBrk="0" fontAlgn="base" hangingPunct="0">
              <a:spcBef>
                <a:spcPct val="0"/>
              </a:spcBef>
              <a:spcAft>
                <a:spcPct val="0"/>
              </a:spcAft>
              <a:buClrTx/>
              <a:buFont typeface="Arial" panose="020B0604020202020204" pitchFamily="34" charset="0"/>
              <a:buChar char="•"/>
            </a:pPr>
            <a:r>
              <a:rPr lang="en-US" altLang="en-US" sz="1200" b="1" dirty="0">
                <a:solidFill>
                  <a:srgbClr val="C00000"/>
                </a:solidFill>
                <a:latin typeface="Times New Roman" panose="02020603050405020304" pitchFamily="18" charset="0"/>
                <a:cs typeface="Times New Roman" panose="02020603050405020304" pitchFamily="18" charset="0"/>
              </a:rPr>
              <a:t>Complicated Protocol Handling</a:t>
            </a:r>
            <a:r>
              <a:rPr lang="en-US" altLang="en-US" sz="1200" dirty="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200" b="1" dirty="0">
                <a:solidFill>
                  <a:srgbClr val="C00000"/>
                </a:solidFill>
                <a:latin typeface="Times New Roman" panose="02020603050405020304" pitchFamily="18" charset="0"/>
                <a:cs typeface="Times New Roman" panose="02020603050405020304" pitchFamily="18" charset="0"/>
              </a:rPr>
              <a:t>Protocol Issues</a:t>
            </a:r>
            <a:r>
              <a:rPr lang="en-US" altLang="en-US" sz="1200" dirty="0">
                <a:solidFill>
                  <a:srgbClr val="C00000"/>
                </a:solidFill>
                <a:latin typeface="Times New Roman" panose="02020603050405020304" pitchFamily="18" charset="0"/>
                <a:cs typeface="Times New Roman" panose="02020603050405020304" pitchFamily="18" charset="0"/>
              </a:rPr>
              <a:t>: Some protocols and applications that embed IP addresses within their payload (e.g., FTP) may require additional configuration or support to work correctly with NAT.</a:t>
            </a:r>
          </a:p>
          <a:p>
            <a:pPr marL="171450" lvl="0" indent="-171450" algn="just" eaLnBrk="0" fontAlgn="base" hangingPunct="0">
              <a:spcBef>
                <a:spcPct val="0"/>
              </a:spcBef>
              <a:spcAft>
                <a:spcPct val="0"/>
              </a:spcAft>
              <a:buClrTx/>
              <a:buFont typeface="Arial" panose="020B0604020202020204" pitchFamily="34" charset="0"/>
              <a:buChar char="•"/>
            </a:pPr>
            <a:r>
              <a:rPr lang="en-US" altLang="en-US" sz="1200" b="1" dirty="0">
                <a:solidFill>
                  <a:srgbClr val="C00000"/>
                </a:solidFill>
                <a:latin typeface="Times New Roman" panose="02020603050405020304" pitchFamily="18" charset="0"/>
                <a:cs typeface="Times New Roman" panose="02020603050405020304" pitchFamily="18" charset="0"/>
              </a:rPr>
              <a:t>Performance Overhead</a:t>
            </a:r>
            <a:r>
              <a:rPr lang="en-US" altLang="en-US" sz="1200" dirty="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200" b="1" dirty="0">
                <a:solidFill>
                  <a:srgbClr val="C00000"/>
                </a:solidFill>
                <a:latin typeface="Times New Roman" panose="02020603050405020304" pitchFamily="18" charset="0"/>
                <a:cs typeface="Times New Roman" panose="02020603050405020304" pitchFamily="18" charset="0"/>
              </a:rPr>
              <a:t>Processing Overhead</a:t>
            </a:r>
            <a:r>
              <a:rPr lang="en-US" altLang="en-US" sz="1200" dirty="0">
                <a:solidFill>
                  <a:srgbClr val="C00000"/>
                </a:solidFill>
                <a:latin typeface="Times New Roman" panose="02020603050405020304" pitchFamily="18" charset="0"/>
                <a:cs typeface="Times New Roman" panose="02020603050405020304" pitchFamily="18" charset="0"/>
              </a:rPr>
              <a:t>: NAT devices must perform address translations and maintain NAT tables, which can introduce some performance </a:t>
            </a:r>
            <a:r>
              <a:rPr lang="en-US" altLang="en-US" sz="1200" dirty="0" smtClean="0">
                <a:solidFill>
                  <a:srgbClr val="C00000"/>
                </a:solidFill>
                <a:latin typeface="Times New Roman" panose="02020603050405020304" pitchFamily="18" charset="0"/>
                <a:cs typeface="Times New Roman" panose="02020603050405020304" pitchFamily="18" charset="0"/>
              </a:rPr>
              <a:t>overhead.</a:t>
            </a:r>
          </a:p>
          <a:p>
            <a:pPr marL="457200" lvl="1" algn="just" eaLnBrk="0" fontAlgn="base" hangingPunct="0">
              <a:spcBef>
                <a:spcPct val="0"/>
              </a:spcBef>
              <a:spcAft>
                <a:spcPct val="0"/>
              </a:spcAft>
              <a:buClrTx/>
              <a:buFontTx/>
              <a:buChar char="•"/>
            </a:pPr>
            <a:endParaRPr lang="en-US" altLang="en-US" sz="1200" b="1" dirty="0">
              <a:solidFill>
                <a:srgbClr val="C00000"/>
              </a:solidFill>
              <a:latin typeface="Times New Roman" panose="02020603050405020304" pitchFamily="18" charset="0"/>
              <a:cs typeface="Times New Roman" panose="02020603050405020304" pitchFamily="18" charset="0"/>
            </a:endParaRPr>
          </a:p>
          <a:p>
            <a:pPr marL="457200" lvl="1" eaLnBrk="0" fontAlgn="base" hangingPunct="0">
              <a:spcBef>
                <a:spcPct val="0"/>
              </a:spcBef>
              <a:spcAft>
                <a:spcPct val="0"/>
              </a:spcAft>
              <a:buClrTx/>
            </a:pPr>
            <a:r>
              <a:rPr lang="en-US" altLang="en-US" sz="1200" b="1" dirty="0" smtClean="0">
                <a:solidFill>
                  <a:srgbClr val="C00000"/>
                </a:solidFill>
                <a:latin typeface="Times New Roman" panose="02020603050405020304" pitchFamily="18" charset="0"/>
                <a:cs typeface="Times New Roman" panose="02020603050405020304" pitchFamily="18" charset="0"/>
              </a:rPr>
              <a:t>NAT in IPV6</a:t>
            </a:r>
            <a:endParaRPr lang="en-US" altLang="en-US" sz="1200" b="1"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IPv6</a:t>
            </a:r>
            <a:r>
              <a:rPr lang="en-US" altLang="en-US" sz="1200" dirty="0">
                <a:solidFill>
                  <a:srgbClr val="002060"/>
                </a:solidFill>
                <a:latin typeface="Times New Roman" panose="02020603050405020304" pitchFamily="18" charset="0"/>
                <a:cs typeface="Times New Roman" panose="02020603050405020304" pitchFamily="18" charset="0"/>
              </a:rPr>
              <a:t>: NAT is generally less necessary with IPv6 due to the vast address space, which allows each device to have a unique global IP address. However, NAT may still be used for certain scenarios, such as security reasons or when transitioning from IPv4 to IPv6.</a:t>
            </a:r>
          </a:p>
          <a:p>
            <a:pPr marL="171450" lvl="0" indent="-171450" algn="just" eaLnBrk="0" fontAlgn="base" hangingPunct="0">
              <a:spcBef>
                <a:spcPct val="0"/>
              </a:spcBef>
              <a:spcAft>
                <a:spcPct val="0"/>
              </a:spcAft>
              <a:buClrTx/>
              <a:buFont typeface="Arial" panose="020B0604020202020204" pitchFamily="34" charset="0"/>
              <a:buChar char="•"/>
            </a:pPr>
            <a:r>
              <a:rPr lang="en-US" altLang="en-US" sz="1200" b="1" dirty="0">
                <a:solidFill>
                  <a:srgbClr val="002060"/>
                </a:solidFill>
                <a:latin typeface="Times New Roman" panose="02020603050405020304" pitchFamily="18" charset="0"/>
                <a:cs typeface="Times New Roman" panose="02020603050405020304" pitchFamily="18" charset="0"/>
              </a:rPr>
              <a:t>Example of PAT (NAT Overload)</a:t>
            </a:r>
          </a:p>
          <a:p>
            <a:pPr lvl="0"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Private Network</a:t>
            </a:r>
            <a:r>
              <a:rPr lang="en-US" altLang="en-US" sz="1200"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Private IP Addresses</a:t>
            </a:r>
            <a:r>
              <a:rPr lang="en-US" altLang="en-US" sz="1200" dirty="0">
                <a:solidFill>
                  <a:srgbClr val="002060"/>
                </a:solidFill>
                <a:latin typeface="Times New Roman" panose="02020603050405020304" pitchFamily="18" charset="0"/>
                <a:cs typeface="Times New Roman" panose="02020603050405020304" pitchFamily="18" charset="0"/>
              </a:rPr>
              <a:t>: 192.168.1.2, 192.168.1.3, 192.168.1.4</a:t>
            </a:r>
          </a:p>
          <a:p>
            <a:pPr marL="457200" lvl="1"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Public IP Address</a:t>
            </a:r>
            <a:r>
              <a:rPr lang="en-US" altLang="en-US" sz="1200" dirty="0">
                <a:solidFill>
                  <a:srgbClr val="002060"/>
                </a:solidFill>
                <a:latin typeface="Times New Roman" panose="02020603050405020304" pitchFamily="18" charset="0"/>
                <a:cs typeface="Times New Roman" panose="02020603050405020304" pitchFamily="18" charset="0"/>
              </a:rPr>
              <a:t>: 203.0.113.5</a:t>
            </a:r>
          </a:p>
          <a:p>
            <a:pPr lvl="0"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NAT Translation</a:t>
            </a:r>
            <a:r>
              <a:rPr lang="en-US" altLang="en-US" sz="1200"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Internal Device 192.168.1.2</a:t>
            </a:r>
            <a:r>
              <a:rPr lang="en-US" altLang="en-US" sz="1200" dirty="0">
                <a:solidFill>
                  <a:srgbClr val="002060"/>
                </a:solidFill>
                <a:latin typeface="Times New Roman" panose="02020603050405020304" pitchFamily="18" charset="0"/>
                <a:cs typeface="Times New Roman" panose="02020603050405020304" pitchFamily="18" charset="0"/>
              </a:rPr>
              <a:t> (Port 1025) → </a:t>
            </a:r>
            <a:r>
              <a:rPr lang="en-US" altLang="en-US" sz="1200" b="1" dirty="0">
                <a:solidFill>
                  <a:srgbClr val="002060"/>
                </a:solidFill>
                <a:latin typeface="Times New Roman" panose="02020603050405020304" pitchFamily="18" charset="0"/>
                <a:cs typeface="Times New Roman" panose="02020603050405020304" pitchFamily="18" charset="0"/>
              </a:rPr>
              <a:t>Public IP 203.0.113.5</a:t>
            </a:r>
            <a:r>
              <a:rPr lang="en-US" altLang="en-US" sz="1200" dirty="0">
                <a:solidFill>
                  <a:srgbClr val="002060"/>
                </a:solidFill>
                <a:latin typeface="Times New Roman" panose="02020603050405020304" pitchFamily="18" charset="0"/>
                <a:cs typeface="Times New Roman" panose="02020603050405020304" pitchFamily="18" charset="0"/>
              </a:rPr>
              <a:t> (Port 10001)</a:t>
            </a:r>
          </a:p>
          <a:p>
            <a:pPr marL="457200" lvl="1"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Internal Device 192.168.1.3</a:t>
            </a:r>
            <a:r>
              <a:rPr lang="en-US" altLang="en-US" sz="1200" dirty="0">
                <a:solidFill>
                  <a:srgbClr val="002060"/>
                </a:solidFill>
                <a:latin typeface="Times New Roman" panose="02020603050405020304" pitchFamily="18" charset="0"/>
                <a:cs typeface="Times New Roman" panose="02020603050405020304" pitchFamily="18" charset="0"/>
              </a:rPr>
              <a:t> (Port 1025) → </a:t>
            </a:r>
            <a:r>
              <a:rPr lang="en-US" altLang="en-US" sz="1200" b="1" dirty="0">
                <a:solidFill>
                  <a:srgbClr val="002060"/>
                </a:solidFill>
                <a:latin typeface="Times New Roman" panose="02020603050405020304" pitchFamily="18" charset="0"/>
                <a:cs typeface="Times New Roman" panose="02020603050405020304" pitchFamily="18" charset="0"/>
              </a:rPr>
              <a:t>Public IP 203.0.113.5</a:t>
            </a:r>
            <a:r>
              <a:rPr lang="en-US" altLang="en-US" sz="1200" dirty="0">
                <a:solidFill>
                  <a:srgbClr val="002060"/>
                </a:solidFill>
                <a:latin typeface="Times New Roman" panose="02020603050405020304" pitchFamily="18" charset="0"/>
                <a:cs typeface="Times New Roman" panose="02020603050405020304" pitchFamily="18" charset="0"/>
              </a:rPr>
              <a:t> (Port 10002)</a:t>
            </a:r>
          </a:p>
          <a:p>
            <a:pPr marL="457200" lvl="1" algn="just" eaLnBrk="0" fontAlgn="base" hangingPunct="0">
              <a:spcBef>
                <a:spcPct val="0"/>
              </a:spcBef>
              <a:spcAft>
                <a:spcPct val="0"/>
              </a:spcAft>
              <a:buClrTx/>
              <a:buFontTx/>
              <a:buChar char="•"/>
            </a:pPr>
            <a:r>
              <a:rPr lang="en-US" altLang="en-US" sz="1200" b="1" dirty="0">
                <a:solidFill>
                  <a:srgbClr val="002060"/>
                </a:solidFill>
                <a:latin typeface="Times New Roman" panose="02020603050405020304" pitchFamily="18" charset="0"/>
                <a:cs typeface="Times New Roman" panose="02020603050405020304" pitchFamily="18" charset="0"/>
              </a:rPr>
              <a:t>Internal Device 192.168.1.4</a:t>
            </a:r>
            <a:r>
              <a:rPr lang="en-US" altLang="en-US" sz="1200" dirty="0">
                <a:solidFill>
                  <a:srgbClr val="002060"/>
                </a:solidFill>
                <a:latin typeface="Times New Roman" panose="02020603050405020304" pitchFamily="18" charset="0"/>
                <a:cs typeface="Times New Roman" panose="02020603050405020304" pitchFamily="18" charset="0"/>
              </a:rPr>
              <a:t> (Port 1025) → </a:t>
            </a:r>
            <a:r>
              <a:rPr lang="en-US" altLang="en-US" sz="1200" b="1" dirty="0">
                <a:solidFill>
                  <a:srgbClr val="002060"/>
                </a:solidFill>
                <a:latin typeface="Times New Roman" panose="02020603050405020304" pitchFamily="18" charset="0"/>
                <a:cs typeface="Times New Roman" panose="02020603050405020304" pitchFamily="18" charset="0"/>
              </a:rPr>
              <a:t>Public IP 203.0.113.5</a:t>
            </a:r>
            <a:r>
              <a:rPr lang="en-US" altLang="en-US" sz="1200" dirty="0">
                <a:solidFill>
                  <a:srgbClr val="002060"/>
                </a:solidFill>
                <a:latin typeface="Times New Roman" panose="02020603050405020304" pitchFamily="18" charset="0"/>
                <a:cs typeface="Times New Roman" panose="02020603050405020304" pitchFamily="18" charset="0"/>
              </a:rPr>
              <a:t> (Port 10003)</a:t>
            </a:r>
          </a:p>
        </p:txBody>
      </p:sp>
    </p:spTree>
    <p:extLst>
      <p:ext uri="{BB962C8B-B14F-4D97-AF65-F5344CB8AC3E}">
        <p14:creationId xmlns:p14="http://schemas.microsoft.com/office/powerpoint/2010/main" val="365339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 Control Message Protocols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32398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The Internet Control Message Protocol (ICMP) is a core network protocol used primarily for diagnostic and error-reporting purposes within the Internet Protocol Suite. ICMP is used by network devices, such as routers and hosts, to communicate information about network issues, status, and errors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Key Features of </a:t>
            </a:r>
            <a:r>
              <a:rPr lang="en-US" altLang="en-US" b="1" dirty="0" smtClean="0">
                <a:solidFill>
                  <a:srgbClr val="002060"/>
                </a:solidFill>
                <a:latin typeface="Times New Roman" panose="02020603050405020304" pitchFamily="18" charset="0"/>
                <a:cs typeface="Times New Roman" panose="02020603050405020304" pitchFamily="18" charset="0"/>
              </a:rPr>
              <a:t>ICMP</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Error Reporting</a:t>
            </a:r>
            <a:r>
              <a:rPr lang="en-US" altLang="en-US" dirty="0">
                <a:solidFill>
                  <a:srgbClr val="002060"/>
                </a:solidFill>
                <a:latin typeface="Times New Roman" panose="02020603050405020304" pitchFamily="18" charset="0"/>
                <a:cs typeface="Times New Roman" panose="02020603050405020304" pitchFamily="18" charset="0"/>
              </a:rPr>
              <a:t>: ICMP is used to send error messages when network problems occur, such as when a packet cannot be delivered or when a destination is unreachable</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Diagnostic Functions</a:t>
            </a:r>
            <a:r>
              <a:rPr lang="en-US" altLang="en-US" dirty="0">
                <a:solidFill>
                  <a:srgbClr val="002060"/>
                </a:solidFill>
                <a:latin typeface="Times New Roman" panose="02020603050405020304" pitchFamily="18" charset="0"/>
                <a:cs typeface="Times New Roman" panose="02020603050405020304" pitchFamily="18" charset="0"/>
              </a:rPr>
              <a:t>: ICMP supports diagnostic tools like ping and traceroute, which help in troubleshooting network connectivity and performance</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Protocol Layer</a:t>
            </a:r>
            <a:r>
              <a:rPr lang="en-US" altLang="en-US" dirty="0">
                <a:solidFill>
                  <a:srgbClr val="002060"/>
                </a:solidFill>
                <a:latin typeface="Times New Roman" panose="02020603050405020304" pitchFamily="18" charset="0"/>
                <a:cs typeface="Times New Roman" panose="02020603050405020304" pitchFamily="18" charset="0"/>
              </a:rPr>
              <a:t>: ICMP operates at the network layer (Layer 3) of the OSI model, and is encapsulated within IP packets.</a:t>
            </a: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431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 Control Message Protocols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a:stretch>
            <a:fillRect/>
          </a:stretch>
        </p:blipFill>
        <p:spPr>
          <a:xfrm>
            <a:off x="754743" y="990757"/>
            <a:ext cx="7336971" cy="2453853"/>
          </a:xfrm>
          <a:prstGeom prst="rect">
            <a:avLst/>
          </a:prstGeom>
        </p:spPr>
      </p:pic>
    </p:spTree>
    <p:extLst>
      <p:ext uri="{BB962C8B-B14F-4D97-AF65-F5344CB8AC3E}">
        <p14:creationId xmlns:p14="http://schemas.microsoft.com/office/powerpoint/2010/main" val="1125720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 Control Message Protocols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4731" y="1004656"/>
            <a:ext cx="8806869" cy="4093428"/>
          </a:xfrm>
          <a:prstGeom prst="rect">
            <a:avLst/>
          </a:prstGeom>
        </p:spPr>
        <p:txBody>
          <a:bodyPr wrap="square">
            <a:spAutoFit/>
          </a:bodyPr>
          <a:lstStyle/>
          <a:p>
            <a:pPr lvl="0" algn="just" eaLnBrk="0" fontAlgn="base" hangingPunct="0">
              <a:spcBef>
                <a:spcPct val="0"/>
              </a:spcBef>
              <a:spcAft>
                <a:spcPct val="0"/>
              </a:spcAft>
              <a:buClrTx/>
            </a:pPr>
            <a:r>
              <a:rPr lang="en-US" altLang="en-US" sz="1300" b="1" dirty="0">
                <a:solidFill>
                  <a:srgbClr val="C00000"/>
                </a:solidFill>
                <a:latin typeface="Times New Roman" panose="02020603050405020304" pitchFamily="18" charset="0"/>
                <a:cs typeface="Times New Roman" panose="02020603050405020304" pitchFamily="18" charset="0"/>
              </a:rPr>
              <a:t>Echo Request and Echo Reply</a:t>
            </a:r>
            <a:r>
              <a:rPr lang="en-US" altLang="en-US" sz="1300" dirty="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Used by</a:t>
            </a:r>
            <a:r>
              <a:rPr lang="en-US" altLang="en-US" sz="1300" dirty="0">
                <a:solidFill>
                  <a:srgbClr val="C00000"/>
                </a:solidFill>
                <a:latin typeface="Times New Roman" panose="02020603050405020304" pitchFamily="18" charset="0"/>
                <a:cs typeface="Times New Roman" panose="02020603050405020304" pitchFamily="18" charset="0"/>
              </a:rPr>
              <a:t>: The ping command.</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Purpose</a:t>
            </a:r>
            <a:r>
              <a:rPr lang="en-US" altLang="en-US" sz="1300" dirty="0">
                <a:solidFill>
                  <a:srgbClr val="C00000"/>
                </a:solidFill>
                <a:latin typeface="Times New Roman" panose="02020603050405020304" pitchFamily="18" charset="0"/>
                <a:cs typeface="Times New Roman" panose="02020603050405020304" pitchFamily="18" charset="0"/>
              </a:rPr>
              <a:t>: To test the reachability of a network device and measure round-trip time. An Echo Request is sent to a target, and an Echo Reply is sent back if the target is reachable.</a:t>
            </a:r>
          </a:p>
          <a:p>
            <a:pPr lvl="0" algn="just" eaLnBrk="0" fontAlgn="base" hangingPunct="0">
              <a:spcBef>
                <a:spcPct val="0"/>
              </a:spcBef>
              <a:spcAft>
                <a:spcPct val="0"/>
              </a:spcAft>
              <a:buClrTx/>
            </a:pPr>
            <a:r>
              <a:rPr lang="en-US" altLang="en-US" sz="1300" b="1" dirty="0">
                <a:solidFill>
                  <a:srgbClr val="C00000"/>
                </a:solidFill>
                <a:latin typeface="Times New Roman" panose="02020603050405020304" pitchFamily="18" charset="0"/>
                <a:cs typeface="Times New Roman" panose="02020603050405020304" pitchFamily="18" charset="0"/>
              </a:rPr>
              <a:t>Destination Unreachable</a:t>
            </a:r>
            <a:r>
              <a:rPr lang="en-US" altLang="en-US" sz="1300" dirty="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Types</a:t>
            </a:r>
            <a:r>
              <a:rPr lang="en-US" altLang="en-US" sz="1300" dirty="0">
                <a:solidFill>
                  <a:srgbClr val="C00000"/>
                </a:solidFill>
                <a:latin typeface="Times New Roman" panose="02020603050405020304" pitchFamily="18" charset="0"/>
                <a:cs typeface="Times New Roman" panose="02020603050405020304" pitchFamily="18" charset="0"/>
              </a:rPr>
              <a:t>: Includes codes for various reasons, such as Network Unreachable, Host Unreachable, Protocol Unreachable, Port Unreachable, etc.</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Purpose</a:t>
            </a:r>
            <a:r>
              <a:rPr lang="en-US" altLang="en-US" sz="1300" dirty="0">
                <a:solidFill>
                  <a:srgbClr val="C00000"/>
                </a:solidFill>
                <a:latin typeface="Times New Roman" panose="02020603050405020304" pitchFamily="18" charset="0"/>
                <a:cs typeface="Times New Roman" panose="02020603050405020304" pitchFamily="18" charset="0"/>
              </a:rPr>
              <a:t>: To inform the sender that a packet could not be delivered to its destination.</a:t>
            </a:r>
          </a:p>
          <a:p>
            <a:pPr lvl="0" algn="just" eaLnBrk="0" fontAlgn="base" hangingPunct="0">
              <a:spcBef>
                <a:spcPct val="0"/>
              </a:spcBef>
              <a:spcAft>
                <a:spcPct val="0"/>
              </a:spcAft>
              <a:buClrTx/>
            </a:pPr>
            <a:r>
              <a:rPr lang="en-US" altLang="en-US" sz="1300" b="1" dirty="0">
                <a:solidFill>
                  <a:srgbClr val="002060"/>
                </a:solidFill>
                <a:latin typeface="Times New Roman" panose="02020603050405020304" pitchFamily="18" charset="0"/>
                <a:cs typeface="Times New Roman" panose="02020603050405020304" pitchFamily="18" charset="0"/>
              </a:rPr>
              <a:t>Time Exceeded</a:t>
            </a:r>
            <a:r>
              <a:rPr lang="en-US" altLang="en-US" sz="1300"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Types</a:t>
            </a:r>
            <a:r>
              <a:rPr lang="en-US" altLang="en-US" sz="1300" dirty="0">
                <a:solidFill>
                  <a:srgbClr val="002060"/>
                </a:solidFill>
                <a:latin typeface="Times New Roman" panose="02020603050405020304" pitchFamily="18" charset="0"/>
                <a:cs typeface="Times New Roman" panose="02020603050405020304" pitchFamily="18" charset="0"/>
              </a:rPr>
              <a:t>: Includes codes for Time-to-Live (TTL) Exceeded in Transit and Fragment Reassembly Time Exceeded.</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Purpose</a:t>
            </a:r>
            <a:r>
              <a:rPr lang="en-US" altLang="en-US" sz="1300" dirty="0">
                <a:solidFill>
                  <a:srgbClr val="002060"/>
                </a:solidFill>
                <a:latin typeface="Times New Roman" panose="02020603050405020304" pitchFamily="18" charset="0"/>
                <a:cs typeface="Times New Roman" panose="02020603050405020304" pitchFamily="18" charset="0"/>
              </a:rPr>
              <a:t>: To indicate that a packet’s TTL value has expired or that fragmentation was not successful within the allowed time.</a:t>
            </a:r>
          </a:p>
          <a:p>
            <a:pPr lvl="0" algn="just" eaLnBrk="0" fontAlgn="base" hangingPunct="0">
              <a:spcBef>
                <a:spcPct val="0"/>
              </a:spcBef>
              <a:spcAft>
                <a:spcPct val="0"/>
              </a:spcAft>
              <a:buClrTx/>
            </a:pPr>
            <a:r>
              <a:rPr lang="en-US" altLang="en-US" sz="1300" b="1" dirty="0">
                <a:solidFill>
                  <a:srgbClr val="002060"/>
                </a:solidFill>
                <a:latin typeface="Times New Roman" panose="02020603050405020304" pitchFamily="18" charset="0"/>
                <a:cs typeface="Times New Roman" panose="02020603050405020304" pitchFamily="18" charset="0"/>
              </a:rPr>
              <a:t>Redirect</a:t>
            </a:r>
            <a:r>
              <a:rPr lang="en-US" altLang="en-US" sz="1300"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Purpose</a:t>
            </a:r>
            <a:r>
              <a:rPr lang="en-US" altLang="en-US" sz="1300" dirty="0">
                <a:solidFill>
                  <a:srgbClr val="002060"/>
                </a:solidFill>
                <a:latin typeface="Times New Roman" panose="02020603050405020304" pitchFamily="18" charset="0"/>
                <a:cs typeface="Times New Roman" panose="02020603050405020304" pitchFamily="18" charset="0"/>
              </a:rPr>
              <a:t>: To inform a host that a better route is available for reaching a destination. This is used by routers to update the host's routing information.</a:t>
            </a:r>
          </a:p>
          <a:p>
            <a:pPr lvl="0" algn="just" eaLnBrk="0" fontAlgn="base" hangingPunct="0">
              <a:spcBef>
                <a:spcPct val="0"/>
              </a:spcBef>
              <a:spcAft>
                <a:spcPct val="0"/>
              </a:spcAft>
              <a:buClrTx/>
            </a:pPr>
            <a:r>
              <a:rPr lang="en-US" altLang="en-US" sz="1300" b="1" dirty="0">
                <a:solidFill>
                  <a:srgbClr val="002060"/>
                </a:solidFill>
                <a:latin typeface="Times New Roman" panose="02020603050405020304" pitchFamily="18" charset="0"/>
                <a:cs typeface="Times New Roman" panose="02020603050405020304" pitchFamily="18" charset="0"/>
              </a:rPr>
              <a:t>Source Quench</a:t>
            </a:r>
            <a:r>
              <a:rPr lang="en-US" altLang="en-US" sz="1300"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Purpose</a:t>
            </a:r>
            <a:r>
              <a:rPr lang="en-US" altLang="en-US" sz="1300" dirty="0">
                <a:solidFill>
                  <a:srgbClr val="002060"/>
                </a:solidFill>
                <a:latin typeface="Times New Roman" panose="02020603050405020304" pitchFamily="18" charset="0"/>
                <a:cs typeface="Times New Roman" panose="02020603050405020304" pitchFamily="18" charset="0"/>
              </a:rPr>
              <a:t>: To request a sender to reduce the rate of sending data. This message is generally deprecated and not commonly used.</a:t>
            </a:r>
          </a:p>
          <a:p>
            <a:pPr lvl="0" algn="just" eaLnBrk="0" fontAlgn="base" hangingPunct="0">
              <a:spcBef>
                <a:spcPct val="0"/>
              </a:spcBef>
              <a:spcAft>
                <a:spcPct val="0"/>
              </a:spcAft>
              <a:buClrTx/>
            </a:pPr>
            <a:r>
              <a:rPr lang="en-US" altLang="en-US" sz="1300" b="1" dirty="0">
                <a:solidFill>
                  <a:srgbClr val="002060"/>
                </a:solidFill>
                <a:latin typeface="Times New Roman" panose="02020603050405020304" pitchFamily="18" charset="0"/>
                <a:cs typeface="Times New Roman" panose="02020603050405020304" pitchFamily="18" charset="0"/>
              </a:rPr>
              <a:t>Parameter Problem</a:t>
            </a:r>
            <a:r>
              <a:rPr lang="en-US" altLang="en-US" sz="1300" dirty="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Purpose</a:t>
            </a:r>
            <a:r>
              <a:rPr lang="en-US" altLang="en-US" sz="1300" dirty="0">
                <a:solidFill>
                  <a:srgbClr val="002060"/>
                </a:solidFill>
                <a:latin typeface="Times New Roman" panose="02020603050405020304" pitchFamily="18" charset="0"/>
                <a:cs typeface="Times New Roman" panose="02020603050405020304" pitchFamily="18" charset="0"/>
              </a:rPr>
              <a:t>: To indicate that there was a problem with the header parameters of a packet.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sz="13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354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 Control Message Protocols</a:t>
            </a:r>
            <a:endParaRPr lang="en-US" sz="2400" b="1" dirty="0">
              <a:solidFill>
                <a:srgbClr val="002060"/>
              </a:solidFill>
            </a:endParaRPr>
          </a:p>
        </p:txBody>
      </p:sp>
      <p:sp>
        <p:nvSpPr>
          <p:cNvPr id="6" name="Rectangle 5"/>
          <p:cNvSpPr/>
          <p:nvPr/>
        </p:nvSpPr>
        <p:spPr>
          <a:xfrm>
            <a:off x="87086" y="919844"/>
            <a:ext cx="8904514" cy="3970318"/>
          </a:xfrm>
          <a:prstGeom prst="rect">
            <a:avLst/>
          </a:prstGeom>
        </p:spPr>
        <p:txBody>
          <a:bodyPr wrap="square">
            <a:spAutoFit/>
          </a:bodyPr>
          <a:lstStyle/>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ICMP </a:t>
            </a:r>
            <a:r>
              <a:rPr lang="en-US" altLang="en-US" b="1" dirty="0">
                <a:solidFill>
                  <a:srgbClr val="C00000"/>
                </a:solidFill>
                <a:latin typeface="Times New Roman" panose="02020603050405020304" pitchFamily="18" charset="0"/>
                <a:cs typeface="Times New Roman" panose="02020603050405020304" pitchFamily="18" charset="0"/>
              </a:rPr>
              <a:t>Message </a:t>
            </a:r>
            <a:r>
              <a:rPr lang="en-US" altLang="en-US" b="1" dirty="0" smtClean="0">
                <a:solidFill>
                  <a:srgbClr val="C00000"/>
                </a:solidFill>
                <a:latin typeface="Times New Roman" panose="02020603050405020304" pitchFamily="18" charset="0"/>
                <a:cs typeface="Times New Roman" panose="02020603050405020304" pitchFamily="18" charset="0"/>
              </a:rPr>
              <a:t>Format consists of :</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Type</a:t>
            </a:r>
            <a:r>
              <a:rPr lang="en-US" altLang="en-US" dirty="0">
                <a:solidFill>
                  <a:srgbClr val="C00000"/>
                </a:solidFill>
                <a:latin typeface="Times New Roman" panose="02020603050405020304" pitchFamily="18" charset="0"/>
                <a:cs typeface="Times New Roman" panose="02020603050405020304" pitchFamily="18" charset="0"/>
              </a:rPr>
              <a:t>: Defines the type of ICMP message (e.g., Echo Request, Destination Unreachable).</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Code</a:t>
            </a:r>
            <a:r>
              <a:rPr lang="en-US" altLang="en-US" dirty="0">
                <a:solidFill>
                  <a:srgbClr val="C00000"/>
                </a:solidFill>
                <a:latin typeface="Times New Roman" panose="02020603050405020304" pitchFamily="18" charset="0"/>
                <a:cs typeface="Times New Roman" panose="02020603050405020304" pitchFamily="18" charset="0"/>
              </a:rPr>
              <a:t>: Provides additional information about the type of message (e.g., specific reason for Destination Unreachable).</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Checksum</a:t>
            </a:r>
            <a:r>
              <a:rPr lang="en-US" altLang="en-US" dirty="0">
                <a:solidFill>
                  <a:srgbClr val="C00000"/>
                </a:solidFill>
                <a:latin typeface="Times New Roman" panose="02020603050405020304" pitchFamily="18" charset="0"/>
                <a:cs typeface="Times New Roman" panose="02020603050405020304" pitchFamily="18" charset="0"/>
              </a:rPr>
              <a:t>: Used for error-checking of the ICMP header and data.</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Rest of Header/Data</a:t>
            </a:r>
            <a:r>
              <a:rPr lang="en-US" altLang="en-US" dirty="0">
                <a:solidFill>
                  <a:srgbClr val="C00000"/>
                </a:solidFill>
                <a:latin typeface="Times New Roman" panose="02020603050405020304" pitchFamily="18" charset="0"/>
                <a:cs typeface="Times New Roman" panose="02020603050405020304" pitchFamily="18" charset="0"/>
              </a:rPr>
              <a:t>: Varies depending on the message type. For example, Echo Requests include an identifier and sequence number, while Destination Unreachable messages include information about the packet that could not be delivered</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smtClean="0">
                <a:solidFill>
                  <a:srgbClr val="002060"/>
                </a:solidFill>
                <a:latin typeface="Times New Roman" panose="02020603050405020304" pitchFamily="18" charset="0"/>
                <a:cs typeface="Times New Roman" panose="02020603050405020304" pitchFamily="18" charset="0"/>
              </a:rPr>
              <a:t>Examples </a:t>
            </a:r>
            <a:r>
              <a:rPr lang="en-US" altLang="en-US" b="1" dirty="0">
                <a:solidFill>
                  <a:srgbClr val="002060"/>
                </a:solidFill>
                <a:latin typeface="Times New Roman" panose="02020603050405020304" pitchFamily="18" charset="0"/>
                <a:cs typeface="Times New Roman" panose="02020603050405020304" pitchFamily="18" charset="0"/>
              </a:rPr>
              <a:t>of ICMP </a:t>
            </a:r>
            <a:r>
              <a:rPr lang="en-US" altLang="en-US" b="1" dirty="0" smtClean="0">
                <a:solidFill>
                  <a:srgbClr val="002060"/>
                </a:solidFill>
                <a:latin typeface="Times New Roman" panose="02020603050405020304" pitchFamily="18" charset="0"/>
                <a:cs typeface="Times New Roman" panose="02020603050405020304" pitchFamily="18" charset="0"/>
              </a:rPr>
              <a:t>Usage :</a:t>
            </a:r>
          </a:p>
          <a:p>
            <a:pPr lvl="0" algn="just" eaLnBrk="0" fontAlgn="base" hangingPunct="0">
              <a:spcBef>
                <a:spcPct val="0"/>
              </a:spcBef>
              <a:spcAft>
                <a:spcPct val="0"/>
              </a:spcAft>
              <a:buClrTx/>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Ping Command</a:t>
            </a:r>
            <a:r>
              <a:rPr lang="en-US" altLang="en-US"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Function</a:t>
            </a:r>
            <a:r>
              <a:rPr lang="en-US" altLang="en-US" dirty="0">
                <a:solidFill>
                  <a:srgbClr val="002060"/>
                </a:solidFill>
                <a:latin typeface="Times New Roman" panose="02020603050405020304" pitchFamily="18" charset="0"/>
                <a:cs typeface="Times New Roman" panose="02020603050405020304" pitchFamily="18" charset="0"/>
              </a:rPr>
              <a:t>: Sends ICMP Echo Requests to a target IP address and waits for Echo Replies. It measures the round-trip time and checks if the target is reachable.</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Example</a:t>
            </a:r>
            <a:r>
              <a:rPr lang="en-US" altLang="en-US" dirty="0">
                <a:solidFill>
                  <a:srgbClr val="002060"/>
                </a:solidFill>
                <a:latin typeface="Times New Roman" panose="02020603050405020304" pitchFamily="18" charset="0"/>
                <a:cs typeface="Times New Roman" panose="02020603050405020304" pitchFamily="18" charset="0"/>
              </a:rPr>
              <a:t>: ping 8.8.8.8 (ping Google's public DNS server)</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Traceroute Command</a:t>
            </a:r>
            <a:r>
              <a:rPr lang="en-US" altLang="en-US"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Function</a:t>
            </a:r>
            <a:r>
              <a:rPr lang="en-US" altLang="en-US" dirty="0">
                <a:solidFill>
                  <a:srgbClr val="002060"/>
                </a:solidFill>
                <a:latin typeface="Times New Roman" panose="02020603050405020304" pitchFamily="18" charset="0"/>
                <a:cs typeface="Times New Roman" panose="02020603050405020304" pitchFamily="18" charset="0"/>
              </a:rPr>
              <a:t>: Uses ICMP (and sometimes UDP) to trace the path packets take from source to destination by sending packets with gradually increasing TTL values and reporting the intermediate hops.</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Example</a:t>
            </a:r>
            <a:r>
              <a:rPr lang="en-US" altLang="en-US" dirty="0">
                <a:solidFill>
                  <a:srgbClr val="002060"/>
                </a:solidFill>
                <a:latin typeface="Times New Roman" panose="02020603050405020304" pitchFamily="18" charset="0"/>
                <a:cs typeface="Times New Roman" panose="02020603050405020304" pitchFamily="18" charset="0"/>
              </a:rPr>
              <a:t>: traceroute </a:t>
            </a:r>
            <a:r>
              <a:rPr lang="en-US" altLang="en-US" dirty="0" smtClean="0">
                <a:solidFill>
                  <a:srgbClr val="002060"/>
                </a:solidFill>
                <a:latin typeface="Times New Roman" panose="02020603050405020304" pitchFamily="18" charset="0"/>
                <a:cs typeface="Times New Roman" panose="02020603050405020304" pitchFamily="18" charset="0"/>
              </a:rPr>
              <a:t>www.example.com</a:t>
            </a: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762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Internet Control Message Protocols</a:t>
            </a:r>
            <a:endParaRPr lang="en-US" sz="2400" b="1" dirty="0">
              <a:solidFill>
                <a:srgbClr val="002060"/>
              </a:solidFill>
            </a:endParaRPr>
          </a:p>
        </p:txBody>
      </p:sp>
      <p:sp>
        <p:nvSpPr>
          <p:cNvPr id="6" name="Rectangle 5"/>
          <p:cNvSpPr/>
          <p:nvPr/>
        </p:nvSpPr>
        <p:spPr>
          <a:xfrm>
            <a:off x="87086" y="919844"/>
            <a:ext cx="8904514" cy="3323987"/>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ICMP and </a:t>
            </a:r>
            <a:r>
              <a:rPr lang="en-US" b="1" dirty="0" smtClean="0">
                <a:solidFill>
                  <a:srgbClr val="C00000"/>
                </a:solidFill>
                <a:latin typeface="Times New Roman" panose="02020603050405020304" pitchFamily="18" charset="0"/>
                <a:cs typeface="Times New Roman" panose="02020603050405020304" pitchFamily="18" charset="0"/>
              </a:rPr>
              <a:t>Security</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ICMP and Firewall Rules</a:t>
            </a:r>
            <a:r>
              <a:rPr lang="en-US" dirty="0">
                <a:solidFill>
                  <a:srgbClr val="C00000"/>
                </a:solidFill>
                <a:latin typeface="Times New Roman" panose="02020603050405020304" pitchFamily="18" charset="0"/>
                <a:cs typeface="Times New Roman" panose="02020603050405020304" pitchFamily="18" charset="0"/>
              </a:rPr>
              <a:t>: ICMP can be exploited for network attacks (e.g., ping floods). Many firewalls and security devices filter ICMP traffic to mitigate these risks while allowing essential diagnostic messages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ICMP and Network Troubleshooting</a:t>
            </a:r>
            <a:r>
              <a:rPr lang="en-US" dirty="0">
                <a:solidFill>
                  <a:srgbClr val="C00000"/>
                </a:solidFill>
                <a:latin typeface="Times New Roman" panose="02020603050405020304" pitchFamily="18" charset="0"/>
                <a:cs typeface="Times New Roman" panose="02020603050405020304" pitchFamily="18" charset="0"/>
              </a:rPr>
              <a:t>: While ICMP is valuable for diagnosing network issues, its responses and capabilities can be used in network reconnaissance or denial-of-service attacks, so its use is often controlled in secure environments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Limitations of </a:t>
            </a:r>
            <a:r>
              <a:rPr lang="en-US" b="1" dirty="0" smtClean="0">
                <a:solidFill>
                  <a:srgbClr val="002060"/>
                </a:solidFill>
                <a:latin typeface="Times New Roman" panose="02020603050405020304" pitchFamily="18" charset="0"/>
                <a:cs typeface="Times New Roman" panose="02020603050405020304" pitchFamily="18" charset="0"/>
              </a:rPr>
              <a:t>ICMP</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No Data Transfer</a:t>
            </a:r>
            <a:r>
              <a:rPr lang="en-US" dirty="0">
                <a:solidFill>
                  <a:srgbClr val="002060"/>
                </a:solidFill>
                <a:latin typeface="Times New Roman" panose="02020603050405020304" pitchFamily="18" charset="0"/>
                <a:cs typeface="Times New Roman" panose="02020603050405020304" pitchFamily="18" charset="0"/>
              </a:rPr>
              <a:t>: ICMP is designed for control messages and does not carry application data</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Potential for Misuse</a:t>
            </a:r>
            <a:r>
              <a:rPr lang="en-US" dirty="0">
                <a:solidFill>
                  <a:srgbClr val="002060"/>
                </a:solidFill>
                <a:latin typeface="Times New Roman" panose="02020603050405020304" pitchFamily="18" charset="0"/>
                <a:cs typeface="Times New Roman" panose="02020603050405020304" pitchFamily="18" charset="0"/>
              </a:rPr>
              <a:t>: ICMP can be used in various types of network attacks, such as Ping of Death or Smurf attacks.</a:t>
            </a:r>
          </a:p>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938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Address Resolution </a:t>
            </a:r>
            <a:r>
              <a:rPr lang="en-US" sz="2400" b="1" dirty="0" smtClean="0">
                <a:solidFill>
                  <a:srgbClr val="002060"/>
                </a:solidFill>
              </a:rPr>
              <a:t>Protocol (ARP)</a:t>
            </a:r>
            <a:endParaRPr lang="en-US" sz="2400" b="1" dirty="0">
              <a:solidFill>
                <a:srgbClr val="002060"/>
              </a:solidFill>
            </a:endParaRPr>
          </a:p>
        </p:txBody>
      </p:sp>
      <p:sp>
        <p:nvSpPr>
          <p:cNvPr id="5" name="Rectangle 4"/>
          <p:cNvSpPr/>
          <p:nvPr/>
        </p:nvSpPr>
        <p:spPr>
          <a:xfrm>
            <a:off x="87081" y="1049271"/>
            <a:ext cx="8939897" cy="409342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sz="1300" dirty="0" smtClean="0">
                <a:solidFill>
                  <a:srgbClr val="C00000"/>
                </a:solidFill>
                <a:latin typeface="Times New Roman" panose="02020603050405020304" pitchFamily="18" charset="0"/>
                <a:cs typeface="Times New Roman" panose="02020603050405020304" pitchFamily="18" charset="0"/>
              </a:rPr>
              <a:t>The </a:t>
            </a:r>
            <a:r>
              <a:rPr lang="en-US" altLang="en-US" sz="1300" dirty="0">
                <a:solidFill>
                  <a:srgbClr val="C00000"/>
                </a:solidFill>
                <a:latin typeface="Times New Roman" panose="02020603050405020304" pitchFamily="18" charset="0"/>
                <a:cs typeface="Times New Roman" panose="02020603050405020304" pitchFamily="18" charset="0"/>
              </a:rPr>
              <a:t>Address Resolution Protocol (ARP) is a protocol used to map an </a:t>
            </a:r>
            <a:r>
              <a:rPr lang="en-US" altLang="en-US" sz="1300" b="1" dirty="0">
                <a:solidFill>
                  <a:srgbClr val="C00000"/>
                </a:solidFill>
                <a:latin typeface="Times New Roman" panose="02020603050405020304" pitchFamily="18" charset="0"/>
                <a:cs typeface="Times New Roman" panose="02020603050405020304" pitchFamily="18" charset="0"/>
              </a:rPr>
              <a:t>IP address to a physical hardware address (MAC address) on a local network</a:t>
            </a:r>
            <a:r>
              <a:rPr lang="en-US" altLang="en-US" sz="1300" dirty="0">
                <a:solidFill>
                  <a:srgbClr val="C00000"/>
                </a:solidFill>
                <a:latin typeface="Times New Roman" panose="02020603050405020304" pitchFamily="18" charset="0"/>
                <a:cs typeface="Times New Roman" panose="02020603050405020304" pitchFamily="18" charset="0"/>
              </a:rPr>
              <a:t>. It operates at the boundary between the network layer (Layer 3) and the data link layer (Layer 2) of the OSI model</a:t>
            </a:r>
            <a:r>
              <a:rPr lang="en-US" altLang="en-US" sz="1300"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pPr>
            <a:r>
              <a:rPr lang="en-US" altLang="en-US" sz="1300" b="1" dirty="0" smtClean="0">
                <a:solidFill>
                  <a:srgbClr val="C00000"/>
                </a:solidFill>
                <a:latin typeface="Times New Roman" panose="02020603050405020304" pitchFamily="18" charset="0"/>
                <a:cs typeface="Times New Roman" panose="02020603050405020304" pitchFamily="18" charset="0"/>
              </a:rPr>
              <a:t>Key </a:t>
            </a:r>
            <a:r>
              <a:rPr lang="en-US" altLang="en-US" sz="1300" b="1" dirty="0">
                <a:solidFill>
                  <a:srgbClr val="C00000"/>
                </a:solidFill>
                <a:latin typeface="Times New Roman" panose="02020603050405020304" pitchFamily="18" charset="0"/>
                <a:cs typeface="Times New Roman" panose="02020603050405020304" pitchFamily="18" charset="0"/>
              </a:rPr>
              <a:t>Functions of ARP</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IP-to-MAC Mapping</a:t>
            </a:r>
            <a:r>
              <a:rPr lang="en-US" altLang="en-US" sz="1300" dirty="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300" b="1" dirty="0">
                <a:solidFill>
                  <a:srgbClr val="C00000"/>
                </a:solidFill>
                <a:latin typeface="Times New Roman" panose="02020603050405020304" pitchFamily="18" charset="0"/>
                <a:cs typeface="Times New Roman" panose="02020603050405020304" pitchFamily="18" charset="0"/>
              </a:rPr>
              <a:t>Purpose</a:t>
            </a:r>
            <a:r>
              <a:rPr lang="en-US" altLang="en-US" sz="1300" dirty="0">
                <a:solidFill>
                  <a:srgbClr val="C00000"/>
                </a:solidFill>
                <a:latin typeface="Times New Roman" panose="02020603050405020304" pitchFamily="18" charset="0"/>
                <a:cs typeface="Times New Roman" panose="02020603050405020304" pitchFamily="18" charset="0"/>
              </a:rPr>
              <a:t>: Converts an IP address (used for routing packets) into a MAC address (used for local network communication).</a:t>
            </a:r>
          </a:p>
          <a:p>
            <a:pPr marL="457200" lvl="1" algn="just" eaLnBrk="0" fontAlgn="base" hangingPunct="0">
              <a:spcBef>
                <a:spcPct val="0"/>
              </a:spcBef>
              <a:spcAft>
                <a:spcPct val="0"/>
              </a:spcAft>
              <a:buClrTx/>
              <a:buFontTx/>
              <a:buChar char="•"/>
            </a:pPr>
            <a:r>
              <a:rPr lang="en-US" altLang="en-US" sz="1300" b="1" dirty="0">
                <a:solidFill>
                  <a:srgbClr val="C00000"/>
                </a:solidFill>
                <a:latin typeface="Times New Roman" panose="02020603050405020304" pitchFamily="18" charset="0"/>
                <a:cs typeface="Times New Roman" panose="02020603050405020304" pitchFamily="18" charset="0"/>
              </a:rPr>
              <a:t>Operation</a:t>
            </a:r>
            <a:r>
              <a:rPr lang="en-US" altLang="en-US" sz="1300" dirty="0">
                <a:solidFill>
                  <a:srgbClr val="C00000"/>
                </a:solidFill>
                <a:latin typeface="Times New Roman" panose="02020603050405020304" pitchFamily="18" charset="0"/>
                <a:cs typeface="Times New Roman" panose="02020603050405020304" pitchFamily="18" charset="0"/>
              </a:rPr>
              <a:t>: When a device wants to communicate with another device on the same local network, it needs the MAC address of the destination device to properly encapsulate the data in Ethernet frames.</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ARP Request</a:t>
            </a:r>
            <a:r>
              <a:rPr lang="en-US" altLang="en-US" sz="1300" dirty="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300" b="1" dirty="0">
                <a:solidFill>
                  <a:srgbClr val="C00000"/>
                </a:solidFill>
                <a:latin typeface="Times New Roman" panose="02020603050405020304" pitchFamily="18" charset="0"/>
                <a:cs typeface="Times New Roman" panose="02020603050405020304" pitchFamily="18" charset="0"/>
              </a:rPr>
              <a:t>Function</a:t>
            </a:r>
            <a:r>
              <a:rPr lang="en-US" altLang="en-US" sz="1300" dirty="0">
                <a:solidFill>
                  <a:srgbClr val="C00000"/>
                </a:solidFill>
                <a:latin typeface="Times New Roman" panose="02020603050405020304" pitchFamily="18" charset="0"/>
                <a:cs typeface="Times New Roman" panose="02020603050405020304" pitchFamily="18" charset="0"/>
              </a:rPr>
              <a:t>: A device broadcasts an ARP Request packet to the local network, asking “Who has IP address X.X.X.X? Please send your MAC address.”</a:t>
            </a:r>
          </a:p>
          <a:p>
            <a:pPr marL="457200" lvl="1" algn="just" eaLnBrk="0" fontAlgn="base" hangingPunct="0">
              <a:spcBef>
                <a:spcPct val="0"/>
              </a:spcBef>
              <a:spcAft>
                <a:spcPct val="0"/>
              </a:spcAft>
              <a:buClrTx/>
              <a:buFontTx/>
              <a:buChar char="•"/>
            </a:pPr>
            <a:r>
              <a:rPr lang="en-US" altLang="en-US" sz="1300" b="1" dirty="0">
                <a:solidFill>
                  <a:srgbClr val="C00000"/>
                </a:solidFill>
                <a:latin typeface="Times New Roman" panose="02020603050405020304" pitchFamily="18" charset="0"/>
                <a:cs typeface="Times New Roman" panose="02020603050405020304" pitchFamily="18" charset="0"/>
              </a:rPr>
              <a:t>Broadcast</a:t>
            </a:r>
            <a:r>
              <a:rPr lang="en-US" altLang="en-US" sz="1300" dirty="0">
                <a:solidFill>
                  <a:srgbClr val="C00000"/>
                </a:solidFill>
                <a:latin typeface="Times New Roman" panose="02020603050405020304" pitchFamily="18" charset="0"/>
                <a:cs typeface="Times New Roman" panose="02020603050405020304" pitchFamily="18" charset="0"/>
              </a:rPr>
              <a:t>: The ARP Request is sent to all devices on the local network segment.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ARP Reply</a:t>
            </a:r>
            <a:r>
              <a:rPr lang="en-US" altLang="en-US" sz="1300"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300" b="1" dirty="0">
                <a:solidFill>
                  <a:srgbClr val="002060"/>
                </a:solidFill>
                <a:latin typeface="Times New Roman" panose="02020603050405020304" pitchFamily="18" charset="0"/>
                <a:cs typeface="Times New Roman" panose="02020603050405020304" pitchFamily="18" charset="0"/>
              </a:rPr>
              <a:t>Function</a:t>
            </a:r>
            <a:r>
              <a:rPr lang="en-US" altLang="en-US" sz="1300" dirty="0">
                <a:solidFill>
                  <a:srgbClr val="002060"/>
                </a:solidFill>
                <a:latin typeface="Times New Roman" panose="02020603050405020304" pitchFamily="18" charset="0"/>
                <a:cs typeface="Times New Roman" panose="02020603050405020304" pitchFamily="18" charset="0"/>
              </a:rPr>
              <a:t>: The device with the requested IP address responds with an ARP Reply packet, providing its MAC address.</a:t>
            </a:r>
          </a:p>
          <a:p>
            <a:pPr marL="457200" lvl="1" algn="just" eaLnBrk="0" fontAlgn="base" hangingPunct="0">
              <a:spcBef>
                <a:spcPct val="0"/>
              </a:spcBef>
              <a:spcAft>
                <a:spcPct val="0"/>
              </a:spcAft>
              <a:buClrTx/>
              <a:buFontTx/>
              <a:buChar char="•"/>
            </a:pPr>
            <a:r>
              <a:rPr lang="en-US" altLang="en-US" sz="1300" b="1" dirty="0">
                <a:solidFill>
                  <a:srgbClr val="002060"/>
                </a:solidFill>
                <a:latin typeface="Times New Roman" panose="02020603050405020304" pitchFamily="18" charset="0"/>
                <a:cs typeface="Times New Roman" panose="02020603050405020304" pitchFamily="18" charset="0"/>
              </a:rPr>
              <a:t>Unicast</a:t>
            </a:r>
            <a:r>
              <a:rPr lang="en-US" altLang="en-US" sz="1300" dirty="0">
                <a:solidFill>
                  <a:srgbClr val="002060"/>
                </a:solidFill>
                <a:latin typeface="Times New Roman" panose="02020603050405020304" pitchFamily="18" charset="0"/>
                <a:cs typeface="Times New Roman" panose="02020603050405020304" pitchFamily="18" charset="0"/>
              </a:rPr>
              <a:t>: The ARP Reply is sent directly to the requesting device.</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ARP Cache</a:t>
            </a:r>
            <a:r>
              <a:rPr lang="en-US" altLang="en-US" sz="1300"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sz="1300" b="1" dirty="0">
                <a:solidFill>
                  <a:srgbClr val="002060"/>
                </a:solidFill>
                <a:latin typeface="Times New Roman" panose="02020603050405020304" pitchFamily="18" charset="0"/>
                <a:cs typeface="Times New Roman" panose="02020603050405020304" pitchFamily="18" charset="0"/>
              </a:rPr>
              <a:t>Purpose</a:t>
            </a:r>
            <a:r>
              <a:rPr lang="en-US" altLang="en-US" sz="1300" dirty="0">
                <a:solidFill>
                  <a:srgbClr val="002060"/>
                </a:solidFill>
                <a:latin typeface="Times New Roman" panose="02020603050405020304" pitchFamily="18" charset="0"/>
                <a:cs typeface="Times New Roman" panose="02020603050405020304" pitchFamily="18" charset="0"/>
              </a:rPr>
              <a:t>: To improve performance by storing recently resolved IP-to-MAC address mappings.</a:t>
            </a:r>
          </a:p>
          <a:p>
            <a:pPr marL="457200" lvl="1" algn="just" eaLnBrk="0" fontAlgn="base" hangingPunct="0">
              <a:spcBef>
                <a:spcPct val="0"/>
              </a:spcBef>
              <a:spcAft>
                <a:spcPct val="0"/>
              </a:spcAft>
              <a:buClrTx/>
              <a:buFontTx/>
              <a:buChar char="•"/>
            </a:pPr>
            <a:r>
              <a:rPr lang="en-US" altLang="en-US" sz="1300" b="1" dirty="0">
                <a:solidFill>
                  <a:srgbClr val="002060"/>
                </a:solidFill>
                <a:latin typeface="Times New Roman" panose="02020603050405020304" pitchFamily="18" charset="0"/>
                <a:cs typeface="Times New Roman" panose="02020603050405020304" pitchFamily="18" charset="0"/>
              </a:rPr>
              <a:t>Function</a:t>
            </a:r>
            <a:r>
              <a:rPr lang="en-US" altLang="en-US" sz="1300" dirty="0">
                <a:solidFill>
                  <a:srgbClr val="002060"/>
                </a:solidFill>
                <a:latin typeface="Times New Roman" panose="02020603050405020304" pitchFamily="18" charset="0"/>
                <a:cs typeface="Times New Roman" panose="02020603050405020304" pitchFamily="18" charset="0"/>
              </a:rPr>
              <a:t>: Each device maintains an ARP cache that holds IP-to-MAC address mappings for a certain period of time. This reduces the need for frequent ARP Requests.</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sz="1300" b="1"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flipV="1">
            <a:off x="184731" y="1149606"/>
            <a:ext cx="8625439" cy="150641"/>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514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Address Resolution </a:t>
            </a:r>
            <a:r>
              <a:rPr lang="en-US" sz="2400" b="1" dirty="0" smtClean="0">
                <a:solidFill>
                  <a:srgbClr val="002060"/>
                </a:solidFill>
              </a:rPr>
              <a:t>Protocol (ARP)</a:t>
            </a:r>
            <a:endParaRPr lang="en-US" sz="2400" b="1" dirty="0">
              <a:solidFill>
                <a:srgbClr val="002060"/>
              </a:solidFill>
            </a:endParaRPr>
          </a:p>
        </p:txBody>
      </p:sp>
      <p:sp>
        <p:nvSpPr>
          <p:cNvPr id="5" name="Rectangle 4"/>
          <p:cNvSpPr/>
          <p:nvPr/>
        </p:nvSpPr>
        <p:spPr>
          <a:xfrm>
            <a:off x="122467" y="983397"/>
            <a:ext cx="8789304" cy="3647152"/>
          </a:xfrm>
          <a:prstGeom prst="rect">
            <a:avLst/>
          </a:prstGeom>
        </p:spPr>
        <p:txBody>
          <a:bodyPr wrap="square">
            <a:spAutoFit/>
          </a:bodyPr>
          <a:lstStyle/>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ARP </a:t>
            </a:r>
            <a:r>
              <a:rPr lang="en-US" altLang="en-US" b="1" dirty="0">
                <a:solidFill>
                  <a:srgbClr val="C00000"/>
                </a:solidFill>
                <a:latin typeface="Times New Roman" panose="02020603050405020304" pitchFamily="18" charset="0"/>
                <a:cs typeface="Times New Roman" panose="02020603050405020304" pitchFamily="18" charset="0"/>
              </a:rPr>
              <a:t>Packet </a:t>
            </a:r>
            <a:r>
              <a:rPr lang="en-US" altLang="en-US" b="1" dirty="0" smtClean="0">
                <a:solidFill>
                  <a:srgbClr val="C00000"/>
                </a:solidFill>
                <a:latin typeface="Times New Roman" panose="02020603050405020304" pitchFamily="18" charset="0"/>
                <a:cs typeface="Times New Roman" panose="02020603050405020304" pitchFamily="18" charset="0"/>
              </a:rPr>
              <a:t>Structure :</a:t>
            </a:r>
          </a:p>
          <a:p>
            <a:pPr lvl="0" algn="just" eaLnBrk="0" fontAlgn="base" hangingPunct="0">
              <a:spcBef>
                <a:spcPct val="0"/>
              </a:spcBef>
              <a:spcAft>
                <a:spcPct val="0"/>
              </a:spcAft>
              <a:buClrTx/>
            </a:pPr>
            <a:endParaRPr lang="en-US" altLang="en-US" b="1" dirty="0">
              <a:solidFill>
                <a:schemeClr val="tx1"/>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An ARP packet consists of the following fields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Hardware </a:t>
            </a:r>
            <a:r>
              <a:rPr lang="en-US" altLang="en-US" b="1" dirty="0">
                <a:solidFill>
                  <a:srgbClr val="C00000"/>
                </a:solidFill>
                <a:latin typeface="Times New Roman" panose="02020603050405020304" pitchFamily="18" charset="0"/>
                <a:cs typeface="Times New Roman" panose="02020603050405020304" pitchFamily="18" charset="0"/>
              </a:rPr>
              <a:t>Type</a:t>
            </a:r>
            <a:r>
              <a:rPr lang="en-US" altLang="en-US" dirty="0">
                <a:solidFill>
                  <a:srgbClr val="C00000"/>
                </a:solidFill>
                <a:latin typeface="Times New Roman" panose="02020603050405020304" pitchFamily="18" charset="0"/>
                <a:cs typeface="Times New Roman" panose="02020603050405020304" pitchFamily="18" charset="0"/>
              </a:rPr>
              <a:t>: Indicates the type of hardware (e.g., Ethernet is 1).</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Protocol Type</a:t>
            </a:r>
            <a:r>
              <a:rPr lang="en-US" altLang="en-US" dirty="0">
                <a:solidFill>
                  <a:srgbClr val="C00000"/>
                </a:solidFill>
                <a:latin typeface="Times New Roman" panose="02020603050405020304" pitchFamily="18" charset="0"/>
                <a:cs typeface="Times New Roman" panose="02020603050405020304" pitchFamily="18" charset="0"/>
              </a:rPr>
              <a:t>: Specifies the protocol (e.g., IPv4 is 0x0800).</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Hardware Address Length</a:t>
            </a:r>
            <a:r>
              <a:rPr lang="en-US" altLang="en-US" dirty="0">
                <a:solidFill>
                  <a:srgbClr val="C00000"/>
                </a:solidFill>
                <a:latin typeface="Times New Roman" panose="02020603050405020304" pitchFamily="18" charset="0"/>
                <a:cs typeface="Times New Roman" panose="02020603050405020304" pitchFamily="18" charset="0"/>
              </a:rPr>
              <a:t>: Length of the hardware address (e.g., 6 for MAC addresses).</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Protocol Address Length</a:t>
            </a:r>
            <a:r>
              <a:rPr lang="en-US" altLang="en-US" dirty="0">
                <a:solidFill>
                  <a:srgbClr val="C00000"/>
                </a:solidFill>
                <a:latin typeface="Times New Roman" panose="02020603050405020304" pitchFamily="18" charset="0"/>
                <a:cs typeface="Times New Roman" panose="02020603050405020304" pitchFamily="18" charset="0"/>
              </a:rPr>
              <a:t>: Length of the protocol address (e.g., 4 for IPv4 addresses).</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Operation</a:t>
            </a:r>
            <a:r>
              <a:rPr lang="en-US" altLang="en-US" dirty="0">
                <a:solidFill>
                  <a:srgbClr val="002060"/>
                </a:solidFill>
                <a:latin typeface="Times New Roman" panose="02020603050405020304" pitchFamily="18" charset="0"/>
                <a:cs typeface="Times New Roman" panose="02020603050405020304" pitchFamily="18" charset="0"/>
              </a:rPr>
              <a:t>: Specifies the type of ARP message (1 for Request, 2 for Reply).</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Sender Hardware Address</a:t>
            </a:r>
            <a:r>
              <a:rPr lang="en-US" altLang="en-US" dirty="0">
                <a:solidFill>
                  <a:srgbClr val="002060"/>
                </a:solidFill>
                <a:latin typeface="Times New Roman" panose="02020603050405020304" pitchFamily="18" charset="0"/>
                <a:cs typeface="Times New Roman" panose="02020603050405020304" pitchFamily="18" charset="0"/>
              </a:rPr>
              <a:t>: MAC address of the sender.</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Sender Protocol Address</a:t>
            </a:r>
            <a:r>
              <a:rPr lang="en-US" altLang="en-US" dirty="0">
                <a:solidFill>
                  <a:srgbClr val="002060"/>
                </a:solidFill>
                <a:latin typeface="Times New Roman" panose="02020603050405020304" pitchFamily="18" charset="0"/>
                <a:cs typeface="Times New Roman" panose="02020603050405020304" pitchFamily="18" charset="0"/>
              </a:rPr>
              <a:t>: IP address of the sender.</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Target Hardware Address</a:t>
            </a:r>
            <a:r>
              <a:rPr lang="en-US" altLang="en-US" dirty="0">
                <a:solidFill>
                  <a:srgbClr val="002060"/>
                </a:solidFill>
                <a:latin typeface="Times New Roman" panose="02020603050405020304" pitchFamily="18" charset="0"/>
                <a:cs typeface="Times New Roman" panose="02020603050405020304" pitchFamily="18" charset="0"/>
              </a:rPr>
              <a:t>: MAC address of the intended recipient (blank in a request).</a:t>
            </a:r>
          </a:p>
          <a:p>
            <a:pPr marL="171450" lvl="0" indent="-171450" algn="just" eaLnBrk="0" fontAlgn="base" hangingPunct="0">
              <a:lnSpc>
                <a:spcPct val="150000"/>
              </a:lnSpc>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Target Protocol Address</a:t>
            </a:r>
            <a:r>
              <a:rPr lang="en-US" altLang="en-US" dirty="0">
                <a:solidFill>
                  <a:srgbClr val="002060"/>
                </a:solidFill>
                <a:latin typeface="Times New Roman" panose="02020603050405020304" pitchFamily="18" charset="0"/>
                <a:cs typeface="Times New Roman" panose="02020603050405020304" pitchFamily="18" charset="0"/>
              </a:rPr>
              <a:t>: IP address of the intended recipient.</a:t>
            </a: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flipV="1">
            <a:off x="184731" y="1149606"/>
            <a:ext cx="8625439" cy="150641"/>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841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Address Resolution </a:t>
            </a:r>
            <a:r>
              <a:rPr lang="en-US" sz="2400" b="1" dirty="0" smtClean="0">
                <a:solidFill>
                  <a:srgbClr val="002060"/>
                </a:solidFill>
              </a:rPr>
              <a:t>Protocol (ARP)</a:t>
            </a:r>
            <a:endParaRPr lang="en-US" sz="2400" b="1" dirty="0">
              <a:solidFill>
                <a:srgbClr val="002060"/>
              </a:solidFill>
            </a:endParaRPr>
          </a:p>
        </p:txBody>
      </p:sp>
      <p:sp>
        <p:nvSpPr>
          <p:cNvPr id="5" name="Rectangle 4"/>
          <p:cNvSpPr/>
          <p:nvPr/>
        </p:nvSpPr>
        <p:spPr>
          <a:xfrm>
            <a:off x="122467" y="983397"/>
            <a:ext cx="8789304" cy="276999"/>
          </a:xfrm>
          <a:prstGeom prst="rect">
            <a:avLst/>
          </a:prstGeom>
        </p:spPr>
        <p:txBody>
          <a:bodyPr wrap="square">
            <a:spAutoFit/>
          </a:bodyPr>
          <a:lstStyle/>
          <a:p>
            <a:pPr lvl="0" eaLnBrk="0" fontAlgn="base" hangingPunct="0">
              <a:spcBef>
                <a:spcPct val="0"/>
              </a:spcBef>
              <a:spcAft>
                <a:spcPct val="0"/>
              </a:spcAft>
              <a:buClrTx/>
            </a:pPr>
            <a:endParaRPr lang="en-US" altLang="en-US" sz="1200" dirty="0">
              <a:solidFill>
                <a:schemeClr val="tx1"/>
              </a:solidFill>
              <a:latin typeface="Arial" panose="020B0604020202020204" pitchFamily="34"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flipV="1">
            <a:off x="184731" y="1149606"/>
            <a:ext cx="8625439" cy="150641"/>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32972" y="1196843"/>
            <a:ext cx="7620000" cy="3208243"/>
          </a:xfrm>
          <a:prstGeom prst="rect">
            <a:avLst/>
          </a:prstGeom>
        </p:spPr>
      </p:pic>
    </p:spTree>
    <p:extLst>
      <p:ext uri="{BB962C8B-B14F-4D97-AF65-F5344CB8AC3E}">
        <p14:creationId xmlns:p14="http://schemas.microsoft.com/office/powerpoint/2010/main" val="3365665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4154984"/>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operation of NAT is shown in </a:t>
            </a:r>
            <a:r>
              <a:rPr lang="en-US" dirty="0" smtClean="0">
                <a:solidFill>
                  <a:srgbClr val="C00000"/>
                </a:solidFill>
                <a:latin typeface="Times New Roman" panose="02020603050405020304" pitchFamily="18" charset="0"/>
                <a:cs typeface="Times New Roman" panose="02020603050405020304" pitchFamily="18" charset="0"/>
              </a:rPr>
              <a:t>Figure. </a:t>
            </a:r>
            <a:r>
              <a:rPr lang="en-US" dirty="0">
                <a:solidFill>
                  <a:srgbClr val="C00000"/>
                </a:solidFill>
                <a:latin typeface="Times New Roman" panose="02020603050405020304" pitchFamily="18" charset="0"/>
                <a:cs typeface="Times New Roman" panose="02020603050405020304" pitchFamily="18" charset="0"/>
              </a:rPr>
              <a:t>Within the company premises, every machine </a:t>
            </a:r>
            <a:r>
              <a:rPr lang="en-US" dirty="0" smtClean="0">
                <a:solidFill>
                  <a:srgbClr val="C00000"/>
                </a:solidFill>
                <a:latin typeface="Times New Roman" panose="02020603050405020304" pitchFamily="18" charset="0"/>
                <a:cs typeface="Times New Roman" panose="02020603050405020304" pitchFamily="18" charset="0"/>
              </a:rPr>
              <a:t>has a </a:t>
            </a:r>
            <a:r>
              <a:rPr lang="en-US" dirty="0">
                <a:solidFill>
                  <a:srgbClr val="C00000"/>
                </a:solidFill>
                <a:latin typeface="Times New Roman" panose="02020603050405020304" pitchFamily="18" charset="0"/>
                <a:cs typeface="Times New Roman" panose="02020603050405020304" pitchFamily="18" charset="0"/>
              </a:rPr>
              <a:t>unique address of the form 10.x.y.z. However, when a packet leaves the company </a:t>
            </a:r>
            <a:r>
              <a:rPr lang="en-US" dirty="0" smtClean="0">
                <a:solidFill>
                  <a:srgbClr val="C00000"/>
                </a:solidFill>
                <a:latin typeface="Times New Roman" panose="02020603050405020304" pitchFamily="18" charset="0"/>
                <a:cs typeface="Times New Roman" panose="02020603050405020304" pitchFamily="18" charset="0"/>
              </a:rPr>
              <a:t>premises, it </a:t>
            </a:r>
            <a:r>
              <a:rPr lang="en-US" dirty="0">
                <a:solidFill>
                  <a:srgbClr val="C00000"/>
                </a:solidFill>
                <a:latin typeface="Times New Roman" panose="02020603050405020304" pitchFamily="18" charset="0"/>
                <a:cs typeface="Times New Roman" panose="02020603050405020304" pitchFamily="18" charset="0"/>
              </a:rPr>
              <a:t>passes through a NAT box that converts the internal IP source address, 10.0.0.1 in </a:t>
            </a:r>
            <a:r>
              <a:rPr lang="en-US" dirty="0" smtClean="0">
                <a:solidFill>
                  <a:srgbClr val="C00000"/>
                </a:solidFill>
                <a:latin typeface="Times New Roman" panose="02020603050405020304" pitchFamily="18" charset="0"/>
                <a:cs typeface="Times New Roman" panose="02020603050405020304" pitchFamily="18" charset="0"/>
              </a:rPr>
              <a:t>the figure</a:t>
            </a:r>
            <a:r>
              <a:rPr lang="en-US" dirty="0">
                <a:solidFill>
                  <a:srgbClr val="C00000"/>
                </a:solidFill>
                <a:latin typeface="Times New Roman" panose="02020603050405020304" pitchFamily="18" charset="0"/>
                <a:cs typeface="Times New Roman" panose="02020603050405020304" pitchFamily="18" charset="0"/>
              </a:rPr>
              <a:t>, to the company's true IP address, 198.60.42.12 in this example.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NAT box is </a:t>
            </a:r>
            <a:r>
              <a:rPr lang="en-US" dirty="0" smtClean="0">
                <a:solidFill>
                  <a:srgbClr val="C00000"/>
                </a:solidFill>
                <a:latin typeface="Times New Roman" panose="02020603050405020304" pitchFamily="18" charset="0"/>
                <a:cs typeface="Times New Roman" panose="02020603050405020304" pitchFamily="18" charset="0"/>
              </a:rPr>
              <a:t>often combined </a:t>
            </a:r>
            <a:r>
              <a:rPr lang="en-US" dirty="0">
                <a:solidFill>
                  <a:srgbClr val="C00000"/>
                </a:solidFill>
                <a:latin typeface="Times New Roman" panose="02020603050405020304" pitchFamily="18" charset="0"/>
                <a:cs typeface="Times New Roman" panose="02020603050405020304" pitchFamily="18" charset="0"/>
              </a:rPr>
              <a:t>in a single device with a firewall, which provides security by carefully controlling what goes into the company and what comes out.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the reply comes back (e.g., from </a:t>
            </a:r>
            <a:r>
              <a:rPr lang="en-US" dirty="0" smtClean="0">
                <a:solidFill>
                  <a:srgbClr val="002060"/>
                </a:solidFill>
                <a:latin typeface="Times New Roman" panose="02020603050405020304" pitchFamily="18" charset="0"/>
                <a:cs typeface="Times New Roman" panose="02020603050405020304" pitchFamily="18" charset="0"/>
              </a:rPr>
              <a:t>a Web </a:t>
            </a:r>
            <a:r>
              <a:rPr lang="en-US" dirty="0">
                <a:solidFill>
                  <a:srgbClr val="002060"/>
                </a:solidFill>
                <a:latin typeface="Times New Roman" panose="02020603050405020304" pitchFamily="18" charset="0"/>
                <a:cs typeface="Times New Roman" panose="02020603050405020304" pitchFamily="18" charset="0"/>
              </a:rPr>
              <a:t>server), it is naturally addressed to 198.60.42.12, so how does the NAT box know </a:t>
            </a:r>
            <a:r>
              <a:rPr lang="en-US" dirty="0" smtClean="0">
                <a:solidFill>
                  <a:srgbClr val="002060"/>
                </a:solidFill>
                <a:latin typeface="Times New Roman" panose="02020603050405020304" pitchFamily="18" charset="0"/>
                <a:cs typeface="Times New Roman" panose="02020603050405020304" pitchFamily="18" charset="0"/>
              </a:rPr>
              <a:t>which address </a:t>
            </a:r>
            <a:r>
              <a:rPr lang="en-US" dirty="0">
                <a:solidFill>
                  <a:srgbClr val="002060"/>
                </a:solidFill>
                <a:latin typeface="Times New Roman" panose="02020603050405020304" pitchFamily="18" charset="0"/>
                <a:cs typeface="Times New Roman" panose="02020603050405020304" pitchFamily="18" charset="0"/>
              </a:rPr>
              <a:t>to replace it with? Herein lies the problem with NAT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If there were a spare field in </a:t>
            </a:r>
            <a:r>
              <a:rPr lang="en-US" dirty="0" smtClean="0">
                <a:solidFill>
                  <a:srgbClr val="002060"/>
                </a:solidFill>
                <a:latin typeface="Times New Roman" panose="02020603050405020304" pitchFamily="18" charset="0"/>
                <a:cs typeface="Times New Roman" panose="02020603050405020304" pitchFamily="18" charset="0"/>
              </a:rPr>
              <a:t>the IP </a:t>
            </a:r>
            <a:r>
              <a:rPr lang="en-US" dirty="0">
                <a:solidFill>
                  <a:srgbClr val="002060"/>
                </a:solidFill>
                <a:latin typeface="Times New Roman" panose="02020603050405020304" pitchFamily="18" charset="0"/>
                <a:cs typeface="Times New Roman" panose="02020603050405020304" pitchFamily="18" charset="0"/>
              </a:rPr>
              <a:t>header, that field could be used to keep track of who the real sender was, but only 1 bit </a:t>
            </a:r>
            <a:r>
              <a:rPr lang="en-US" dirty="0" smtClean="0">
                <a:solidFill>
                  <a:srgbClr val="002060"/>
                </a:solidFill>
                <a:latin typeface="Times New Roman" panose="02020603050405020304" pitchFamily="18" charset="0"/>
                <a:cs typeface="Times New Roman" panose="02020603050405020304" pitchFamily="18" charset="0"/>
              </a:rPr>
              <a:t>is still </a:t>
            </a:r>
            <a:r>
              <a:rPr lang="en-US" dirty="0">
                <a:solidFill>
                  <a:srgbClr val="002060"/>
                </a:solidFill>
                <a:latin typeface="Times New Roman" panose="02020603050405020304" pitchFamily="18" charset="0"/>
                <a:cs typeface="Times New Roman" panose="02020603050405020304" pitchFamily="18" charset="0"/>
              </a:rPr>
              <a:t>unused</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principle, a new option could be created to hold the true source address, </a:t>
            </a:r>
            <a:r>
              <a:rPr lang="en-US" dirty="0" smtClean="0">
                <a:solidFill>
                  <a:srgbClr val="002060"/>
                </a:solidFill>
                <a:latin typeface="Times New Roman" panose="02020603050405020304" pitchFamily="18" charset="0"/>
                <a:cs typeface="Times New Roman" panose="02020603050405020304" pitchFamily="18" charset="0"/>
              </a:rPr>
              <a:t>but doing </a:t>
            </a:r>
            <a:r>
              <a:rPr lang="en-US" dirty="0">
                <a:solidFill>
                  <a:srgbClr val="002060"/>
                </a:solidFill>
                <a:latin typeface="Times New Roman" panose="02020603050405020304" pitchFamily="18" charset="0"/>
                <a:cs typeface="Times New Roman" panose="02020603050405020304" pitchFamily="18" charset="0"/>
              </a:rPr>
              <a:t>so would require changing the IP code on all the machines on the entire Internet </a:t>
            </a:r>
            <a:r>
              <a:rPr lang="en-US" dirty="0" smtClean="0">
                <a:solidFill>
                  <a:srgbClr val="002060"/>
                </a:solidFill>
                <a:latin typeface="Times New Roman" panose="02020603050405020304" pitchFamily="18" charset="0"/>
                <a:cs typeface="Times New Roman" panose="02020603050405020304" pitchFamily="18" charset="0"/>
              </a:rPr>
              <a:t>to handle </a:t>
            </a:r>
            <a:r>
              <a:rPr lang="en-US" dirty="0">
                <a:solidFill>
                  <a:srgbClr val="002060"/>
                </a:solidFill>
                <a:latin typeface="Times New Roman" panose="02020603050405020304" pitchFamily="18" charset="0"/>
                <a:cs typeface="Times New Roman" panose="02020603050405020304" pitchFamily="18" charset="0"/>
              </a:rPr>
              <a:t>the new option. This is not a promising alternative for a quick fix</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312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Address Resolution </a:t>
            </a:r>
            <a:r>
              <a:rPr lang="en-US" sz="2400" b="1" dirty="0" smtClean="0">
                <a:solidFill>
                  <a:srgbClr val="002060"/>
                </a:solidFill>
              </a:rPr>
              <a:t>Protocol (ARP)</a:t>
            </a:r>
            <a:endParaRPr lang="en-US" sz="2400" b="1" dirty="0">
              <a:solidFill>
                <a:srgbClr val="002060"/>
              </a:solidFill>
            </a:endParaRPr>
          </a:p>
        </p:txBody>
      </p:sp>
      <p:sp>
        <p:nvSpPr>
          <p:cNvPr id="5" name="Rectangle 4"/>
          <p:cNvSpPr/>
          <p:nvPr/>
        </p:nvSpPr>
        <p:spPr>
          <a:xfrm>
            <a:off x="122467" y="983397"/>
            <a:ext cx="8789304" cy="3724096"/>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ARP Process</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ARP Request</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Initiation</a:t>
            </a:r>
            <a:r>
              <a:rPr lang="en-US" dirty="0">
                <a:solidFill>
                  <a:srgbClr val="C00000"/>
                </a:solidFill>
                <a:latin typeface="Times New Roman" panose="02020603050405020304" pitchFamily="18" charset="0"/>
                <a:cs typeface="Times New Roman" panose="02020603050405020304" pitchFamily="18" charset="0"/>
              </a:rPr>
              <a:t>: A device wants to communicate with a new IP address that it doesn’t have in its ARP cache.</a:t>
            </a: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Broadcast</a:t>
            </a:r>
            <a:r>
              <a:rPr lang="en-US" dirty="0">
                <a:solidFill>
                  <a:srgbClr val="C00000"/>
                </a:solidFill>
                <a:latin typeface="Times New Roman" panose="02020603050405020304" pitchFamily="18" charset="0"/>
                <a:cs typeface="Times New Roman" panose="02020603050405020304" pitchFamily="18" charset="0"/>
              </a:rPr>
              <a:t>: It sends an ARP Request to all devices on the local network asking for the MAC address associated with that IP address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ARP Reply</a:t>
            </a:r>
            <a:r>
              <a:rPr lang="en-US"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Response</a:t>
            </a:r>
            <a:r>
              <a:rPr lang="en-US" dirty="0">
                <a:solidFill>
                  <a:srgbClr val="C00000"/>
                </a:solidFill>
                <a:latin typeface="Times New Roman" panose="02020603050405020304" pitchFamily="18" charset="0"/>
                <a:cs typeface="Times New Roman" panose="02020603050405020304" pitchFamily="18" charset="0"/>
              </a:rPr>
              <a:t>: The device with the matching IP address sends an ARP Reply with its MAC address.</a:t>
            </a: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Unicast</a:t>
            </a:r>
            <a:r>
              <a:rPr lang="en-US" dirty="0">
                <a:solidFill>
                  <a:srgbClr val="C00000"/>
                </a:solidFill>
                <a:latin typeface="Times New Roman" panose="02020603050405020304" pitchFamily="18" charset="0"/>
                <a:cs typeface="Times New Roman" panose="02020603050405020304" pitchFamily="18" charset="0"/>
              </a:rPr>
              <a:t>: The ARP Reply is sent directly to the requesting device</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Updating ARP Cache</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Cache Update</a:t>
            </a:r>
            <a:r>
              <a:rPr lang="en-US" dirty="0">
                <a:solidFill>
                  <a:srgbClr val="002060"/>
                </a:solidFill>
                <a:latin typeface="Times New Roman" panose="02020603050405020304" pitchFamily="18" charset="0"/>
                <a:cs typeface="Times New Roman" panose="02020603050405020304" pitchFamily="18" charset="0"/>
              </a:rPr>
              <a:t>: The requesting device updates its ARP cache with the new IP-to-MAC mapping</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Communication</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Data Transmission</a:t>
            </a:r>
            <a:r>
              <a:rPr lang="en-US" dirty="0">
                <a:solidFill>
                  <a:srgbClr val="002060"/>
                </a:solidFill>
                <a:latin typeface="Times New Roman" panose="02020603050405020304" pitchFamily="18" charset="0"/>
                <a:cs typeface="Times New Roman" panose="02020603050405020304" pitchFamily="18" charset="0"/>
              </a:rPr>
              <a:t>: The device can now use the MAC address to encapsulate and send data frames to the destination device.</a:t>
            </a:r>
          </a:p>
          <a:p>
            <a:pPr lvl="0" eaLnBrk="0" fontAlgn="base" hangingPunct="0">
              <a:spcBef>
                <a:spcPct val="0"/>
              </a:spcBef>
              <a:spcAft>
                <a:spcPct val="0"/>
              </a:spcAft>
              <a:buClrTx/>
            </a:pPr>
            <a:endParaRPr lang="en-US" altLang="en-US" sz="1200" b="1" dirty="0">
              <a:solidFill>
                <a:schemeClr val="tx1"/>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flipV="1">
            <a:off x="184731" y="1149606"/>
            <a:ext cx="8625439" cy="150641"/>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007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Address Resolution </a:t>
            </a:r>
            <a:r>
              <a:rPr lang="en-US" sz="2400" b="1" dirty="0" smtClean="0">
                <a:solidFill>
                  <a:srgbClr val="002060"/>
                </a:solidFill>
              </a:rPr>
              <a:t>Protocol (ARP)</a:t>
            </a:r>
            <a:endParaRPr lang="en-US" sz="2400" b="1" dirty="0">
              <a:solidFill>
                <a:srgbClr val="002060"/>
              </a:solidFill>
            </a:endParaRPr>
          </a:p>
        </p:txBody>
      </p:sp>
      <p:sp>
        <p:nvSpPr>
          <p:cNvPr id="5" name="Rectangle 4"/>
          <p:cNvSpPr/>
          <p:nvPr/>
        </p:nvSpPr>
        <p:spPr>
          <a:xfrm>
            <a:off x="122467" y="983397"/>
            <a:ext cx="8789304" cy="276999"/>
          </a:xfrm>
          <a:prstGeom prst="rect">
            <a:avLst/>
          </a:prstGeom>
        </p:spPr>
        <p:txBody>
          <a:bodyPr wrap="square">
            <a:spAutoFit/>
          </a:bodyPr>
          <a:lstStyle/>
          <a:p>
            <a:pPr lvl="0" eaLnBrk="0" fontAlgn="base" hangingPunct="0">
              <a:spcBef>
                <a:spcPct val="0"/>
              </a:spcBef>
              <a:spcAft>
                <a:spcPct val="0"/>
              </a:spcAft>
              <a:buClrTx/>
            </a:pPr>
            <a:endParaRPr lang="en-US" altLang="en-US" sz="1200" b="1" dirty="0">
              <a:solidFill>
                <a:schemeClr val="tx1"/>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323987"/>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ARP Cache </a:t>
            </a:r>
            <a:r>
              <a:rPr lang="en-US" b="1" dirty="0" smtClean="0">
                <a:solidFill>
                  <a:srgbClr val="C00000"/>
                </a:solidFill>
                <a:latin typeface="Times New Roman" panose="02020603050405020304" pitchFamily="18" charset="0"/>
                <a:cs typeface="Times New Roman" panose="02020603050405020304" pitchFamily="18" charset="0"/>
              </a:rPr>
              <a:t>Management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Timeouts</a:t>
            </a:r>
            <a:r>
              <a:rPr lang="en-US" dirty="0">
                <a:solidFill>
                  <a:srgbClr val="C00000"/>
                </a:solidFill>
                <a:latin typeface="Times New Roman" panose="02020603050405020304" pitchFamily="18" charset="0"/>
                <a:cs typeface="Times New Roman" panose="02020603050405020304" pitchFamily="18" charset="0"/>
              </a:rPr>
              <a:t>: ARP entries typically have a timeout period after which they are removed if not used.</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Static ARP Entries</a:t>
            </a:r>
            <a:r>
              <a:rPr lang="en-US" dirty="0">
                <a:solidFill>
                  <a:srgbClr val="C00000"/>
                </a:solidFill>
                <a:latin typeface="Times New Roman" panose="02020603050405020304" pitchFamily="18" charset="0"/>
                <a:cs typeface="Times New Roman" panose="02020603050405020304" pitchFamily="18" charset="0"/>
              </a:rPr>
              <a:t>: Administrators can configure static ARP entries to maintain persistent mappings, bypassing the usual ARP process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ARP and </a:t>
            </a:r>
            <a:r>
              <a:rPr lang="en-US" b="1" dirty="0" smtClean="0">
                <a:solidFill>
                  <a:srgbClr val="002060"/>
                </a:solidFill>
                <a:latin typeface="Times New Roman" panose="02020603050405020304" pitchFamily="18" charset="0"/>
                <a:cs typeface="Times New Roman" panose="02020603050405020304" pitchFamily="18" charset="0"/>
              </a:rPr>
              <a:t>Security</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ARP Spoofing/Poisoning</a:t>
            </a:r>
            <a:r>
              <a:rPr lang="en-US" dirty="0">
                <a:solidFill>
                  <a:srgbClr val="002060"/>
                </a:solidFill>
                <a:latin typeface="Times New Roman" panose="02020603050405020304" pitchFamily="18" charset="0"/>
                <a:cs typeface="Times New Roman" panose="02020603050405020304" pitchFamily="18" charset="0"/>
              </a:rPr>
              <a:t>: An attack where a malicious device sends false ARP replies to associate its MAC address with an IP address belonging to another device. This can lead to man-in-the-middle attacks or traffic interception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Mitigation</a:t>
            </a:r>
            <a:r>
              <a:rPr lang="en-US" dirty="0">
                <a:solidFill>
                  <a:srgbClr val="002060"/>
                </a:solidFill>
                <a:latin typeface="Times New Roman" panose="02020603050405020304" pitchFamily="18" charset="0"/>
                <a:cs typeface="Times New Roman" panose="02020603050405020304" pitchFamily="18" charset="0"/>
              </a:rPr>
              <a:t>: Techniques such as dynamic ARP inspection and static ARP entries can help mitigate ARP spoofing attacks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flipV="1">
            <a:off x="184731" y="1149606"/>
            <a:ext cx="8625439" cy="150641"/>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825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The Address Resolution </a:t>
            </a:r>
            <a:r>
              <a:rPr lang="en-US" sz="2400" b="1" dirty="0" smtClean="0">
                <a:solidFill>
                  <a:srgbClr val="002060"/>
                </a:solidFill>
              </a:rPr>
              <a:t>Protocol (ARP)</a:t>
            </a:r>
            <a:endParaRPr lang="en-US" sz="2400" b="1" dirty="0">
              <a:solidFill>
                <a:srgbClr val="002060"/>
              </a:solidFill>
            </a:endParaRPr>
          </a:p>
        </p:txBody>
      </p:sp>
      <p:sp>
        <p:nvSpPr>
          <p:cNvPr id="5" name="Rectangle 4"/>
          <p:cNvSpPr/>
          <p:nvPr/>
        </p:nvSpPr>
        <p:spPr>
          <a:xfrm>
            <a:off x="122467" y="983397"/>
            <a:ext cx="8789304" cy="3724096"/>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Example of ARP </a:t>
            </a:r>
            <a:r>
              <a:rPr lang="en-US" altLang="en-US" b="1" dirty="0" smtClean="0">
                <a:solidFill>
                  <a:srgbClr val="C00000"/>
                </a:solidFill>
                <a:latin typeface="Times New Roman" panose="02020603050405020304" pitchFamily="18" charset="0"/>
                <a:cs typeface="Times New Roman" panose="02020603050405020304" pitchFamily="18" charset="0"/>
              </a:rPr>
              <a:t>Operation</a:t>
            </a:r>
          </a:p>
          <a:p>
            <a:pPr lvl="0" algn="just" eaLnBrk="0" fontAlgn="base" hangingPunct="0">
              <a:spcBef>
                <a:spcPct val="0"/>
              </a:spcBef>
              <a:spcAft>
                <a:spcPct val="0"/>
              </a:spcAft>
              <a:buClrTx/>
            </a:pPr>
            <a:endParaRPr lang="en-US" altLang="en-US" b="1"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a:pPr>
            <a:r>
              <a:rPr lang="en-US" altLang="en-US" b="1" dirty="0">
                <a:solidFill>
                  <a:srgbClr val="C00000"/>
                </a:solidFill>
                <a:latin typeface="Times New Roman" panose="02020603050405020304" pitchFamily="18" charset="0"/>
                <a:cs typeface="Times New Roman" panose="02020603050405020304" pitchFamily="18" charset="0"/>
              </a:rPr>
              <a:t>Scenario</a:t>
            </a:r>
            <a:r>
              <a:rPr lang="en-US" altLang="en-US" dirty="0">
                <a:solidFill>
                  <a:srgbClr val="C00000"/>
                </a:solidFill>
                <a:latin typeface="Times New Roman" panose="02020603050405020304" pitchFamily="18" charset="0"/>
                <a:cs typeface="Times New Roman" panose="02020603050405020304" pitchFamily="18" charset="0"/>
              </a:rPr>
              <a:t>: Device A wants to communicate with Device B, but Device A only knows Device B’s IP address (192.168.1.10) and not its MAC address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AutoNum type="arabicPeriod"/>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2"/>
            </a:pPr>
            <a:r>
              <a:rPr lang="en-US" altLang="en-US" b="1" dirty="0">
                <a:solidFill>
                  <a:srgbClr val="C00000"/>
                </a:solidFill>
                <a:latin typeface="Times New Roman" panose="02020603050405020304" pitchFamily="18" charset="0"/>
                <a:cs typeface="Times New Roman" panose="02020603050405020304" pitchFamily="18" charset="0"/>
              </a:rPr>
              <a:t>ARP Request</a:t>
            </a:r>
            <a:r>
              <a:rPr lang="en-US" altLang="en-US" dirty="0">
                <a:solidFill>
                  <a:srgbClr val="C00000"/>
                </a:solidFill>
                <a:latin typeface="Times New Roman" panose="02020603050405020304" pitchFamily="18" charset="0"/>
                <a:cs typeface="Times New Roman" panose="02020603050405020304" pitchFamily="18" charset="0"/>
              </a:rPr>
              <a:t>: Device A sends an ARP Request to the local network: “Who has IP 192.168.1.10? Please send your MAC address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AutoNum type="arabicPeriod" startAt="2"/>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3"/>
            </a:pPr>
            <a:r>
              <a:rPr lang="en-US" altLang="en-US" b="1" dirty="0">
                <a:solidFill>
                  <a:srgbClr val="002060"/>
                </a:solidFill>
                <a:latin typeface="Times New Roman" panose="02020603050405020304" pitchFamily="18" charset="0"/>
                <a:cs typeface="Times New Roman" panose="02020603050405020304" pitchFamily="18" charset="0"/>
              </a:rPr>
              <a:t>ARP Reply</a:t>
            </a:r>
            <a:r>
              <a:rPr lang="en-US" altLang="en-US" dirty="0">
                <a:solidFill>
                  <a:srgbClr val="002060"/>
                </a:solidFill>
                <a:latin typeface="Times New Roman" panose="02020603050405020304" pitchFamily="18" charset="0"/>
                <a:cs typeface="Times New Roman" panose="02020603050405020304" pitchFamily="18" charset="0"/>
              </a:rPr>
              <a:t>: Device B, with IP 192.168.1.10, replies with an ARP Reply: “I am 192.168.1.10. My MAC address is 00:1A:2B:3C:4D:5E</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AutoNum type="arabicPeriod" startAt="3"/>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4"/>
            </a:pPr>
            <a:r>
              <a:rPr lang="en-US" altLang="en-US" b="1" dirty="0">
                <a:solidFill>
                  <a:srgbClr val="002060"/>
                </a:solidFill>
                <a:latin typeface="Times New Roman" panose="02020603050405020304" pitchFamily="18" charset="0"/>
                <a:cs typeface="Times New Roman" panose="02020603050405020304" pitchFamily="18" charset="0"/>
              </a:rPr>
              <a:t>Update Cache</a:t>
            </a:r>
            <a:r>
              <a:rPr lang="en-US" altLang="en-US" dirty="0">
                <a:solidFill>
                  <a:srgbClr val="002060"/>
                </a:solidFill>
                <a:latin typeface="Times New Roman" panose="02020603050405020304" pitchFamily="18" charset="0"/>
                <a:cs typeface="Times New Roman" panose="02020603050405020304" pitchFamily="18" charset="0"/>
              </a:rPr>
              <a:t>: Device A receives the reply and updates its ARP cache with the mapping 192.168.1.10 → 00:1A:2B:3C:4D:5E</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AutoNum type="arabicPeriod" startAt="4"/>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5"/>
            </a:pPr>
            <a:r>
              <a:rPr lang="en-US" altLang="en-US" b="1" dirty="0">
                <a:solidFill>
                  <a:srgbClr val="002060"/>
                </a:solidFill>
                <a:latin typeface="Times New Roman" panose="02020603050405020304" pitchFamily="18" charset="0"/>
                <a:cs typeface="Times New Roman" panose="02020603050405020304" pitchFamily="18" charset="0"/>
              </a:rPr>
              <a:t>Communication</a:t>
            </a:r>
            <a:r>
              <a:rPr lang="en-US" altLang="en-US" dirty="0">
                <a:solidFill>
                  <a:srgbClr val="002060"/>
                </a:solidFill>
                <a:latin typeface="Times New Roman" panose="02020603050405020304" pitchFamily="18" charset="0"/>
                <a:cs typeface="Times New Roman" panose="02020603050405020304" pitchFamily="18" charset="0"/>
              </a:rPr>
              <a:t>: Device A can now send data frames to Device B using the MAC address 00:1A:2B:3C:4D:5E</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AutoNum type="arabicPeriod" startAt="5"/>
            </a:pP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200" dirty="0">
              <a:solidFill>
                <a:schemeClr val="tx1"/>
              </a:solidFill>
              <a:latin typeface="Arial" panose="020B0604020202020204" pitchFamily="34"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07777"/>
          </a:xfrm>
          <a:prstGeom prst="rect">
            <a:avLst/>
          </a:prstGeom>
        </p:spPr>
        <p:txBody>
          <a:bodyPr wrap="square">
            <a:spAutoFit/>
          </a:bodyPr>
          <a:lstStyle/>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7" name="Rectangle 6"/>
          <p:cNvSpPr/>
          <p:nvPr/>
        </p:nvSpPr>
        <p:spPr>
          <a:xfrm flipV="1">
            <a:off x="184731" y="1149606"/>
            <a:ext cx="8625439" cy="150641"/>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87083" y="919844"/>
            <a:ext cx="8955313" cy="276999"/>
          </a:xfrm>
          <a:prstGeom prst="rect">
            <a:avLst/>
          </a:prstGeom>
        </p:spPr>
        <p:txBody>
          <a:bodyPr wrap="square">
            <a:spAutoFit/>
          </a:bodyPr>
          <a:lstStyle/>
          <a:p>
            <a:pPr lvl="0" algn="just" eaLnBrk="0" fontAlgn="base" hangingPunct="0">
              <a:spcBef>
                <a:spcPct val="0"/>
              </a:spcBef>
              <a:spcAft>
                <a:spcPct val="0"/>
              </a:spcAft>
              <a:buClrTx/>
            </a:pPr>
            <a:endParaRPr lang="en-US" alt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794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20195" y="990757"/>
            <a:ext cx="8955311" cy="3970318"/>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How </a:t>
            </a:r>
            <a:r>
              <a:rPr lang="en-US" b="1" dirty="0">
                <a:solidFill>
                  <a:srgbClr val="C00000"/>
                </a:solidFill>
                <a:latin typeface="Times New Roman" panose="02020603050405020304" pitchFamily="18" charset="0"/>
                <a:cs typeface="Times New Roman" panose="02020603050405020304" pitchFamily="18" charset="0"/>
              </a:rPr>
              <a:t>NAT </a:t>
            </a:r>
            <a:r>
              <a:rPr lang="en-US" b="1" dirty="0" smtClean="0">
                <a:solidFill>
                  <a:srgbClr val="C00000"/>
                </a:solidFill>
                <a:latin typeface="Times New Roman" panose="02020603050405020304" pitchFamily="18" charset="0"/>
                <a:cs typeface="Times New Roman" panose="02020603050405020304" pitchFamily="18" charset="0"/>
              </a:rPr>
              <a:t>Works :</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Translation Process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Outbound Traffic</a:t>
            </a:r>
            <a:r>
              <a:rPr lang="en-US" dirty="0">
                <a:solidFill>
                  <a:srgbClr val="C00000"/>
                </a:solidFill>
                <a:latin typeface="Times New Roman" panose="02020603050405020304" pitchFamily="18" charset="0"/>
                <a:cs typeface="Times New Roman" panose="02020603050405020304" pitchFamily="18" charset="0"/>
              </a:rPr>
              <a:t>: When a device on the internal network (private IP) sends traffic to the internet, NAT translates the private IP address and port number to a public IP address and a unique port number. The translation is recorded in a NAT table</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Inbound Traffic</a:t>
            </a:r>
            <a:r>
              <a:rPr lang="en-US" dirty="0">
                <a:solidFill>
                  <a:srgbClr val="002060"/>
                </a:solidFill>
                <a:latin typeface="Times New Roman" panose="02020603050405020304" pitchFamily="18" charset="0"/>
                <a:cs typeface="Times New Roman" panose="02020603050405020304" pitchFamily="18" charset="0"/>
              </a:rPr>
              <a:t>: When a response comes back from the internet, NAT uses the NAT table to map the public IP address and port number back to the original private IP address and port number, and forwards the traffic to the correct internal </a:t>
            </a:r>
            <a:r>
              <a:rPr lang="en-US" dirty="0" smtClean="0">
                <a:solidFill>
                  <a:srgbClr val="002060"/>
                </a:solidFill>
                <a:latin typeface="Times New Roman" panose="02020603050405020304" pitchFamily="18" charset="0"/>
                <a:cs typeface="Times New Roman" panose="02020603050405020304" pitchFamily="18" charset="0"/>
              </a:rPr>
              <a:t>device.</a:t>
            </a:r>
          </a:p>
          <a:p>
            <a:pPr marL="285750" lvl="1"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lvl="1" algn="just"/>
            <a:r>
              <a:rPr lang="en-US" b="1" dirty="0" smtClean="0">
                <a:solidFill>
                  <a:srgbClr val="002060"/>
                </a:solidFill>
                <a:latin typeface="Times New Roman" panose="02020603050405020304" pitchFamily="18" charset="0"/>
                <a:cs typeface="Times New Roman" panose="02020603050405020304" pitchFamily="18" charset="0"/>
              </a:rPr>
              <a:t>NAT </a:t>
            </a:r>
            <a:r>
              <a:rPr lang="en-US" b="1" dirty="0">
                <a:solidFill>
                  <a:srgbClr val="002060"/>
                </a:solidFill>
                <a:latin typeface="Times New Roman" panose="02020603050405020304" pitchFamily="18" charset="0"/>
                <a:cs typeface="Times New Roman" panose="02020603050405020304" pitchFamily="18" charset="0"/>
              </a:rPr>
              <a:t>Table</a:t>
            </a:r>
            <a:r>
              <a:rPr lang="en-US" dirty="0" smtClean="0">
                <a:solidFill>
                  <a:srgbClr val="002060"/>
                </a:solidFill>
                <a:latin typeface="Times New Roman" panose="02020603050405020304" pitchFamily="18" charset="0"/>
                <a:cs typeface="Times New Roman" panose="02020603050405020304" pitchFamily="18" charset="0"/>
              </a:rPr>
              <a:t>:</a:t>
            </a:r>
          </a:p>
          <a:p>
            <a:pPr lvl="1" algn="just"/>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Content</a:t>
            </a:r>
            <a:r>
              <a:rPr lang="en-US" dirty="0">
                <a:solidFill>
                  <a:srgbClr val="002060"/>
                </a:solidFill>
                <a:latin typeface="Times New Roman" panose="02020603050405020304" pitchFamily="18" charset="0"/>
                <a:cs typeface="Times New Roman" panose="02020603050405020304" pitchFamily="18" charset="0"/>
              </a:rPr>
              <a:t>: Stores mappings between private IP addresses/ports and public IP addresses/ports. This table is used to keep track of active connections and their translations</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Purpose</a:t>
            </a:r>
            <a:r>
              <a:rPr lang="en-US" dirty="0">
                <a:solidFill>
                  <a:srgbClr val="002060"/>
                </a:solidFill>
                <a:latin typeface="Times New Roman" panose="02020603050405020304" pitchFamily="18" charset="0"/>
                <a:cs typeface="Times New Roman" panose="02020603050405020304" pitchFamily="18" charset="0"/>
              </a:rPr>
              <a:t>: Ensures that responses from the internet are correctly routed back to the originating internal device</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654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008744" y="1245009"/>
            <a:ext cx="7344228" cy="3261677"/>
          </a:xfrm>
          <a:prstGeom prst="rect">
            <a:avLst/>
          </a:prstGeom>
        </p:spPr>
      </p:pic>
    </p:spTree>
    <p:extLst>
      <p:ext uri="{BB962C8B-B14F-4D97-AF65-F5344CB8AC3E}">
        <p14:creationId xmlns:p14="http://schemas.microsoft.com/office/powerpoint/2010/main" val="4159131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085" y="841829"/>
            <a:ext cx="8723085" cy="4401205"/>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NAT designers observed that most IP packets </a:t>
            </a:r>
            <a:r>
              <a:rPr lang="en-IN" dirty="0" smtClean="0">
                <a:solidFill>
                  <a:srgbClr val="C00000"/>
                </a:solidFill>
                <a:latin typeface="Times New Roman" panose="02020603050405020304" pitchFamily="18" charset="0"/>
                <a:cs typeface="Times New Roman" panose="02020603050405020304" pitchFamily="18" charset="0"/>
              </a:rPr>
              <a:t>carry either </a:t>
            </a:r>
            <a:r>
              <a:rPr lang="en-IN" dirty="0">
                <a:solidFill>
                  <a:srgbClr val="C00000"/>
                </a:solidFill>
                <a:latin typeface="Times New Roman" panose="02020603050405020304" pitchFamily="18" charset="0"/>
                <a:cs typeface="Times New Roman" panose="02020603050405020304" pitchFamily="18" charset="0"/>
              </a:rPr>
              <a:t>TCP or UDP payloads.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When </a:t>
            </a:r>
            <a:r>
              <a:rPr lang="en-IN" dirty="0">
                <a:solidFill>
                  <a:srgbClr val="C00000"/>
                </a:solidFill>
                <a:latin typeface="Times New Roman" panose="02020603050405020304" pitchFamily="18" charset="0"/>
                <a:cs typeface="Times New Roman" panose="02020603050405020304" pitchFamily="18" charset="0"/>
              </a:rPr>
              <a:t>a process wants to establish a TCP connection with a remote process, it attaches itself </a:t>
            </a:r>
            <a:r>
              <a:rPr lang="en-IN" dirty="0" smtClean="0">
                <a:solidFill>
                  <a:srgbClr val="C00000"/>
                </a:solidFill>
                <a:latin typeface="Times New Roman" panose="02020603050405020304" pitchFamily="18" charset="0"/>
                <a:cs typeface="Times New Roman" panose="02020603050405020304" pitchFamily="18" charset="0"/>
              </a:rPr>
              <a:t>to an </a:t>
            </a:r>
            <a:r>
              <a:rPr lang="en-IN" dirty="0">
                <a:solidFill>
                  <a:srgbClr val="C00000"/>
                </a:solidFill>
                <a:latin typeface="Times New Roman" panose="02020603050405020304" pitchFamily="18" charset="0"/>
                <a:cs typeface="Times New Roman" panose="02020603050405020304" pitchFamily="18" charset="0"/>
              </a:rPr>
              <a:t>unused TCP port on its own machine.  </a:t>
            </a:r>
            <a:r>
              <a:rPr lang="en-IN" dirty="0" smtClean="0">
                <a:solidFill>
                  <a:srgbClr val="C00000"/>
                </a:solidFill>
                <a:latin typeface="Times New Roman" panose="02020603050405020304" pitchFamily="18" charset="0"/>
                <a:cs typeface="Times New Roman" panose="02020603050405020304" pitchFamily="18" charset="0"/>
              </a:rPr>
              <a:t>This </a:t>
            </a:r>
            <a:r>
              <a:rPr lang="en-IN" dirty="0">
                <a:solidFill>
                  <a:srgbClr val="C00000"/>
                </a:solidFill>
                <a:latin typeface="Times New Roman" panose="02020603050405020304" pitchFamily="18" charset="0"/>
                <a:cs typeface="Times New Roman" panose="02020603050405020304" pitchFamily="18" charset="0"/>
              </a:rPr>
              <a:t>is called the source port and tells the TCP </a:t>
            </a:r>
            <a:r>
              <a:rPr lang="en-IN" dirty="0" smtClean="0">
                <a:solidFill>
                  <a:srgbClr val="C00000"/>
                </a:solidFill>
                <a:latin typeface="Times New Roman" panose="02020603050405020304" pitchFamily="18" charset="0"/>
                <a:cs typeface="Times New Roman" panose="02020603050405020304" pitchFamily="18" charset="0"/>
              </a:rPr>
              <a:t>code where </a:t>
            </a:r>
            <a:r>
              <a:rPr lang="en-IN" dirty="0">
                <a:solidFill>
                  <a:srgbClr val="C00000"/>
                </a:solidFill>
                <a:latin typeface="Times New Roman" panose="02020603050405020304" pitchFamily="18" charset="0"/>
                <a:cs typeface="Times New Roman" panose="02020603050405020304" pitchFamily="18" charset="0"/>
              </a:rPr>
              <a:t>to send incoming packets belonging to this connection.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 </a:t>
            </a:r>
            <a:r>
              <a:rPr lang="en-IN" dirty="0">
                <a:solidFill>
                  <a:srgbClr val="C00000"/>
                </a:solidFill>
                <a:latin typeface="Times New Roman" panose="02020603050405020304" pitchFamily="18" charset="0"/>
                <a:cs typeface="Times New Roman" panose="02020603050405020304" pitchFamily="18" charset="0"/>
              </a:rPr>
              <a:t>process also supplies </a:t>
            </a:r>
            <a:r>
              <a:rPr lang="en-IN" dirty="0" smtClean="0">
                <a:solidFill>
                  <a:srgbClr val="C00000"/>
                </a:solidFill>
                <a:latin typeface="Times New Roman" panose="02020603050405020304" pitchFamily="18" charset="0"/>
                <a:cs typeface="Times New Roman" panose="02020603050405020304" pitchFamily="18" charset="0"/>
              </a:rPr>
              <a:t>a destination </a:t>
            </a:r>
            <a:r>
              <a:rPr lang="en-IN" dirty="0">
                <a:solidFill>
                  <a:srgbClr val="C00000"/>
                </a:solidFill>
                <a:latin typeface="Times New Roman" panose="02020603050405020304" pitchFamily="18" charset="0"/>
                <a:cs typeface="Times New Roman" panose="02020603050405020304" pitchFamily="18" charset="0"/>
              </a:rPr>
              <a:t>port to tell who to give the packets to on the remote side. Ports 0–1023 </a:t>
            </a:r>
            <a:r>
              <a:rPr lang="en-IN" dirty="0" smtClean="0">
                <a:solidFill>
                  <a:srgbClr val="C00000"/>
                </a:solidFill>
                <a:latin typeface="Times New Roman" panose="02020603050405020304" pitchFamily="18" charset="0"/>
                <a:cs typeface="Times New Roman" panose="02020603050405020304" pitchFamily="18" charset="0"/>
              </a:rPr>
              <a:t>are reserved </a:t>
            </a:r>
            <a:r>
              <a:rPr lang="en-IN" dirty="0">
                <a:solidFill>
                  <a:srgbClr val="C00000"/>
                </a:solidFill>
                <a:latin typeface="Times New Roman" panose="02020603050405020304" pitchFamily="18" charset="0"/>
                <a:cs typeface="Times New Roman" panose="02020603050405020304" pitchFamily="18" charset="0"/>
              </a:rPr>
              <a:t>for well-known services.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For </a:t>
            </a:r>
            <a:r>
              <a:rPr lang="en-IN" dirty="0">
                <a:solidFill>
                  <a:srgbClr val="C00000"/>
                </a:solidFill>
                <a:latin typeface="Times New Roman" panose="02020603050405020304" pitchFamily="18" charset="0"/>
                <a:cs typeface="Times New Roman" panose="02020603050405020304" pitchFamily="18" charset="0"/>
              </a:rPr>
              <a:t>example, port 80 is the port used by Web servers, </a:t>
            </a:r>
            <a:r>
              <a:rPr lang="en-IN" dirty="0" smtClean="0">
                <a:solidFill>
                  <a:srgbClr val="C00000"/>
                </a:solidFill>
                <a:latin typeface="Times New Roman" panose="02020603050405020304" pitchFamily="18" charset="0"/>
                <a:cs typeface="Times New Roman" panose="02020603050405020304" pitchFamily="18" charset="0"/>
              </a:rPr>
              <a:t>so remote </a:t>
            </a:r>
            <a:r>
              <a:rPr lang="en-IN" dirty="0">
                <a:solidFill>
                  <a:srgbClr val="C00000"/>
                </a:solidFill>
                <a:latin typeface="Times New Roman" panose="02020603050405020304" pitchFamily="18" charset="0"/>
                <a:cs typeface="Times New Roman" panose="02020603050405020304" pitchFamily="18" charset="0"/>
              </a:rPr>
              <a:t>clients can locate them. Each outgoing TCP message contains both a source port and </a:t>
            </a:r>
            <a:r>
              <a:rPr lang="en-IN" dirty="0" smtClean="0">
                <a:solidFill>
                  <a:srgbClr val="C00000"/>
                </a:solidFill>
                <a:latin typeface="Times New Roman" panose="02020603050405020304" pitchFamily="18" charset="0"/>
                <a:cs typeface="Times New Roman" panose="02020603050405020304" pitchFamily="18" charset="0"/>
              </a:rPr>
              <a:t>a destination </a:t>
            </a:r>
            <a:r>
              <a:rPr lang="en-IN" dirty="0">
                <a:solidFill>
                  <a:srgbClr val="C00000"/>
                </a:solidFill>
                <a:latin typeface="Times New Roman" panose="02020603050405020304" pitchFamily="18" charset="0"/>
                <a:cs typeface="Times New Roman" panose="02020603050405020304" pitchFamily="18" charset="0"/>
              </a:rPr>
              <a:t>port. Together, these ports serve to identify the processes using the connection </a:t>
            </a:r>
            <a:r>
              <a:rPr lang="en-IN" dirty="0" smtClean="0">
                <a:solidFill>
                  <a:srgbClr val="C00000"/>
                </a:solidFill>
                <a:latin typeface="Times New Roman" panose="02020603050405020304" pitchFamily="18" charset="0"/>
                <a:cs typeface="Times New Roman" panose="02020603050405020304" pitchFamily="18" charset="0"/>
              </a:rPr>
              <a:t>on both </a:t>
            </a:r>
            <a:r>
              <a:rPr lang="en-IN" dirty="0">
                <a:solidFill>
                  <a:srgbClr val="C00000"/>
                </a:solidFill>
                <a:latin typeface="Times New Roman" panose="02020603050405020304" pitchFamily="18" charset="0"/>
                <a:cs typeface="Times New Roman" panose="02020603050405020304" pitchFamily="18" charset="0"/>
              </a:rPr>
              <a:t>ends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Whenever an outgoing </a:t>
            </a:r>
            <a:r>
              <a:rPr lang="en-US" dirty="0" smtClean="0">
                <a:solidFill>
                  <a:srgbClr val="002060"/>
                </a:solidFill>
                <a:latin typeface="Times New Roman" panose="02020603050405020304" pitchFamily="18" charset="0"/>
                <a:cs typeface="Times New Roman" panose="02020603050405020304" pitchFamily="18" charset="0"/>
              </a:rPr>
              <a:t>packet enters </a:t>
            </a:r>
            <a:r>
              <a:rPr lang="en-US" dirty="0">
                <a:solidFill>
                  <a:srgbClr val="002060"/>
                </a:solidFill>
                <a:latin typeface="Times New Roman" panose="02020603050405020304" pitchFamily="18" charset="0"/>
                <a:cs typeface="Times New Roman" panose="02020603050405020304" pitchFamily="18" charset="0"/>
              </a:rPr>
              <a:t>the NAT box, the 10.x.y.z source address is replaced by the company's true IP </a:t>
            </a:r>
            <a:r>
              <a:rPr lang="en-US" dirty="0" smtClean="0">
                <a:solidFill>
                  <a:srgbClr val="002060"/>
                </a:solidFill>
                <a:latin typeface="Times New Roman" panose="02020603050405020304" pitchFamily="18" charset="0"/>
                <a:cs typeface="Times New Roman" panose="02020603050405020304" pitchFamily="18" charset="0"/>
              </a:rPr>
              <a:t>address. In </a:t>
            </a:r>
            <a:r>
              <a:rPr lang="en-US" dirty="0">
                <a:solidFill>
                  <a:srgbClr val="002060"/>
                </a:solidFill>
                <a:latin typeface="Times New Roman" panose="02020603050405020304" pitchFamily="18" charset="0"/>
                <a:cs typeface="Times New Roman" panose="02020603050405020304" pitchFamily="18" charset="0"/>
              </a:rPr>
              <a:t>addition, the TCP Source port field is replaced by an index into the NAT box's </a:t>
            </a:r>
            <a:r>
              <a:rPr lang="en-US" dirty="0" smtClean="0">
                <a:solidFill>
                  <a:srgbClr val="002060"/>
                </a:solidFill>
                <a:latin typeface="Times New Roman" panose="02020603050405020304" pitchFamily="18" charset="0"/>
                <a:cs typeface="Times New Roman" panose="02020603050405020304" pitchFamily="18" charset="0"/>
              </a:rPr>
              <a:t>65,536-entry translation </a:t>
            </a:r>
            <a:r>
              <a:rPr lang="en-US" dirty="0">
                <a:solidFill>
                  <a:srgbClr val="002060"/>
                </a:solidFill>
                <a:latin typeface="Times New Roman" panose="02020603050405020304" pitchFamily="18" charset="0"/>
                <a:cs typeface="Times New Roman" panose="02020603050405020304" pitchFamily="18" charset="0"/>
              </a:rPr>
              <a:t>table. This table entry contains the original IP address and the original source port.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Finally</a:t>
            </a:r>
            <a:r>
              <a:rPr lang="en-US" dirty="0">
                <a:solidFill>
                  <a:srgbClr val="002060"/>
                </a:solidFill>
                <a:latin typeface="Times New Roman" panose="02020603050405020304" pitchFamily="18" charset="0"/>
                <a:cs typeface="Times New Roman" panose="02020603050405020304" pitchFamily="18" charset="0"/>
              </a:rPr>
              <a:t>, both the IP and TCP header checksums are recomputed and inserted into the packet. </a:t>
            </a:r>
            <a:r>
              <a:rPr lang="en-US" dirty="0" smtClean="0">
                <a:solidFill>
                  <a:srgbClr val="002060"/>
                </a:solidFill>
                <a:latin typeface="Times New Roman" panose="02020603050405020304" pitchFamily="18" charset="0"/>
                <a:cs typeface="Times New Roman" panose="02020603050405020304" pitchFamily="18" charset="0"/>
              </a:rPr>
              <a:t>It is </a:t>
            </a:r>
            <a:r>
              <a:rPr lang="en-US" dirty="0">
                <a:solidFill>
                  <a:srgbClr val="002060"/>
                </a:solidFill>
                <a:latin typeface="Times New Roman" panose="02020603050405020304" pitchFamily="18" charset="0"/>
                <a:cs typeface="Times New Roman" panose="02020603050405020304" pitchFamily="18" charset="0"/>
              </a:rPr>
              <a:t>necessary to replace the Source port because connections from machines 10.0.0.1 and 10.0.0.2 may both happen to use port 5000, for example, so the Source port alone is </a:t>
            </a:r>
            <a:r>
              <a:rPr lang="en-US" dirty="0" err="1" smtClean="0">
                <a:solidFill>
                  <a:srgbClr val="002060"/>
                </a:solidFill>
                <a:latin typeface="Times New Roman" panose="02020603050405020304" pitchFamily="18" charset="0"/>
                <a:cs typeface="Times New Roman" panose="02020603050405020304" pitchFamily="18" charset="0"/>
              </a:rPr>
              <a:t>notenough</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to identify the sending process</a:t>
            </a:r>
            <a:r>
              <a:rPr lang="en-US" dirty="0" smtClean="0">
                <a:solidFill>
                  <a:srgbClr val="002060"/>
                </a:solidFill>
                <a:latin typeface="Times New Roman" panose="02020603050405020304" pitchFamily="18" charset="0"/>
                <a:cs typeface="Times New Roman" panose="02020603050405020304" pitchFamily="18" charset="0"/>
              </a:rPr>
              <a:t>.</a:t>
            </a: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28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a packet arrives at the NAT box from the ISP, the Source port in the TCP header </a:t>
            </a:r>
            <a:r>
              <a:rPr lang="en-US" dirty="0" smtClean="0">
                <a:solidFill>
                  <a:srgbClr val="C00000"/>
                </a:solidFill>
                <a:latin typeface="Times New Roman" panose="02020603050405020304" pitchFamily="18" charset="0"/>
                <a:cs typeface="Times New Roman" panose="02020603050405020304" pitchFamily="18" charset="0"/>
              </a:rPr>
              <a:t>is extracted </a:t>
            </a:r>
            <a:r>
              <a:rPr lang="en-US" dirty="0">
                <a:solidFill>
                  <a:srgbClr val="C00000"/>
                </a:solidFill>
                <a:latin typeface="Times New Roman" panose="02020603050405020304" pitchFamily="18" charset="0"/>
                <a:cs typeface="Times New Roman" panose="02020603050405020304" pitchFamily="18" charset="0"/>
              </a:rPr>
              <a:t>and used as an index into the NAT box's mapping table.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From </a:t>
            </a:r>
            <a:r>
              <a:rPr lang="en-US" dirty="0">
                <a:solidFill>
                  <a:srgbClr val="C00000"/>
                </a:solidFill>
                <a:latin typeface="Times New Roman" panose="02020603050405020304" pitchFamily="18" charset="0"/>
                <a:cs typeface="Times New Roman" panose="02020603050405020304" pitchFamily="18" charset="0"/>
              </a:rPr>
              <a:t>the entry located, </a:t>
            </a:r>
            <a:r>
              <a:rPr lang="en-US" dirty="0" smtClean="0">
                <a:solidFill>
                  <a:srgbClr val="C00000"/>
                </a:solidFill>
                <a:latin typeface="Times New Roman" panose="02020603050405020304" pitchFamily="18" charset="0"/>
                <a:cs typeface="Times New Roman" panose="02020603050405020304" pitchFamily="18" charset="0"/>
              </a:rPr>
              <a:t>the internal </a:t>
            </a:r>
            <a:r>
              <a:rPr lang="en-US" dirty="0">
                <a:solidFill>
                  <a:srgbClr val="C00000"/>
                </a:solidFill>
                <a:latin typeface="Times New Roman" panose="02020603050405020304" pitchFamily="18" charset="0"/>
                <a:cs typeface="Times New Roman" panose="02020603050405020304" pitchFamily="18" charset="0"/>
              </a:rPr>
              <a:t>IP address and original TCP Source port are extracted and inserted into the packet.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Then </a:t>
            </a:r>
            <a:r>
              <a:rPr lang="en-US" dirty="0">
                <a:solidFill>
                  <a:srgbClr val="C00000"/>
                </a:solidFill>
                <a:latin typeface="Times New Roman" panose="02020603050405020304" pitchFamily="18" charset="0"/>
                <a:cs typeface="Times New Roman" panose="02020603050405020304" pitchFamily="18" charset="0"/>
              </a:rPr>
              <a:t>both the IP and TCP checksums are recomputed and inserted into the packet. The </a:t>
            </a:r>
            <a:r>
              <a:rPr lang="en-US" dirty="0" smtClean="0">
                <a:solidFill>
                  <a:srgbClr val="C00000"/>
                </a:solidFill>
                <a:latin typeface="Times New Roman" panose="02020603050405020304" pitchFamily="18" charset="0"/>
                <a:cs typeface="Times New Roman" panose="02020603050405020304" pitchFamily="18" charset="0"/>
              </a:rPr>
              <a:t>packet is </a:t>
            </a:r>
            <a:r>
              <a:rPr lang="en-US" dirty="0">
                <a:solidFill>
                  <a:srgbClr val="C00000"/>
                </a:solidFill>
                <a:latin typeface="Times New Roman" panose="02020603050405020304" pitchFamily="18" charset="0"/>
                <a:cs typeface="Times New Roman" panose="02020603050405020304" pitchFamily="18" charset="0"/>
              </a:rPr>
              <a:t>then passed to the company router for normal delivery using the 10.x.y.z address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NAT can also be used to alleviate the IP shortage for ADSL and cable users. When the </a:t>
            </a:r>
            <a:r>
              <a:rPr lang="en-US" dirty="0" smtClean="0">
                <a:solidFill>
                  <a:srgbClr val="002060"/>
                </a:solidFill>
                <a:latin typeface="Times New Roman" panose="02020603050405020304" pitchFamily="18" charset="0"/>
                <a:cs typeface="Times New Roman" panose="02020603050405020304" pitchFamily="18" charset="0"/>
              </a:rPr>
              <a:t>ISP assigns </a:t>
            </a:r>
            <a:r>
              <a:rPr lang="en-US" dirty="0">
                <a:solidFill>
                  <a:srgbClr val="002060"/>
                </a:solidFill>
                <a:latin typeface="Times New Roman" panose="02020603050405020304" pitchFamily="18" charset="0"/>
                <a:cs typeface="Times New Roman" panose="02020603050405020304" pitchFamily="18" charset="0"/>
              </a:rPr>
              <a:t>each user an address, it uses 10.x.y.z addresses.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packets from user </a:t>
            </a:r>
            <a:r>
              <a:rPr lang="en-US" dirty="0" smtClean="0">
                <a:solidFill>
                  <a:srgbClr val="002060"/>
                </a:solidFill>
                <a:latin typeface="Times New Roman" panose="02020603050405020304" pitchFamily="18" charset="0"/>
                <a:cs typeface="Times New Roman" panose="02020603050405020304" pitchFamily="18" charset="0"/>
              </a:rPr>
              <a:t>machines exit </a:t>
            </a:r>
            <a:r>
              <a:rPr lang="en-US" dirty="0">
                <a:solidFill>
                  <a:srgbClr val="002060"/>
                </a:solidFill>
                <a:latin typeface="Times New Roman" panose="02020603050405020304" pitchFamily="18" charset="0"/>
                <a:cs typeface="Times New Roman" panose="02020603050405020304" pitchFamily="18" charset="0"/>
              </a:rPr>
              <a:t>the ISP and enter the main Internet, they pass through a NAT box that translates them </a:t>
            </a:r>
            <a:r>
              <a:rPr lang="en-US" dirty="0" smtClean="0">
                <a:solidFill>
                  <a:srgbClr val="002060"/>
                </a:solidFill>
                <a:latin typeface="Times New Roman" panose="02020603050405020304" pitchFamily="18" charset="0"/>
                <a:cs typeface="Times New Roman" panose="02020603050405020304" pitchFamily="18" charset="0"/>
              </a:rPr>
              <a:t>to the </a:t>
            </a:r>
            <a:r>
              <a:rPr lang="en-US" dirty="0">
                <a:solidFill>
                  <a:srgbClr val="002060"/>
                </a:solidFill>
                <a:latin typeface="Times New Roman" panose="02020603050405020304" pitchFamily="18" charset="0"/>
                <a:cs typeface="Times New Roman" panose="02020603050405020304" pitchFamily="18" charset="0"/>
              </a:rPr>
              <a:t>ISP's true Internet address.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On </a:t>
            </a:r>
            <a:r>
              <a:rPr lang="en-US" dirty="0">
                <a:solidFill>
                  <a:srgbClr val="002060"/>
                </a:solidFill>
                <a:latin typeface="Times New Roman" panose="02020603050405020304" pitchFamily="18" charset="0"/>
                <a:cs typeface="Times New Roman" panose="02020603050405020304" pitchFamily="18" charset="0"/>
              </a:rPr>
              <a:t>the way back, packets undergo the reverse mapping. </a:t>
            </a:r>
            <a:r>
              <a:rPr lang="en-US" dirty="0" smtClean="0">
                <a:solidFill>
                  <a:srgbClr val="002060"/>
                </a:solidFill>
                <a:latin typeface="Times New Roman" panose="02020603050405020304" pitchFamily="18" charset="0"/>
                <a:cs typeface="Times New Roman" panose="02020603050405020304" pitchFamily="18" charset="0"/>
              </a:rPr>
              <a:t>In this </a:t>
            </a:r>
            <a:r>
              <a:rPr lang="en-US" dirty="0">
                <a:solidFill>
                  <a:srgbClr val="002060"/>
                </a:solidFill>
                <a:latin typeface="Times New Roman" panose="02020603050405020304" pitchFamily="18" charset="0"/>
                <a:cs typeface="Times New Roman" panose="02020603050405020304" pitchFamily="18" charset="0"/>
              </a:rPr>
              <a:t>respect, to the rest of the Internet, the ISP and its home ADSL/cable users just looks </a:t>
            </a:r>
            <a:r>
              <a:rPr lang="en-US" dirty="0" smtClean="0">
                <a:solidFill>
                  <a:srgbClr val="002060"/>
                </a:solidFill>
                <a:latin typeface="Times New Roman" panose="02020603050405020304" pitchFamily="18" charset="0"/>
                <a:cs typeface="Times New Roman" panose="02020603050405020304" pitchFamily="18" charset="0"/>
              </a:rPr>
              <a:t>like a </a:t>
            </a:r>
            <a:r>
              <a:rPr lang="en-US" dirty="0">
                <a:solidFill>
                  <a:srgbClr val="002060"/>
                </a:solidFill>
                <a:latin typeface="Times New Roman" panose="02020603050405020304" pitchFamily="18" charset="0"/>
                <a:cs typeface="Times New Roman" panose="02020603050405020304" pitchFamily="18" charset="0"/>
              </a:rPr>
              <a:t>big company</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633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754874"/>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First, NAT violates the architectural</a:t>
            </a:r>
            <a:r>
              <a:rPr lang="en-US" dirty="0">
                <a:solidFill>
                  <a:srgbClr val="C00000"/>
                </a:solidFill>
                <a:latin typeface="Times New Roman" panose="02020603050405020304" pitchFamily="18" charset="0"/>
                <a:cs typeface="Times New Roman" panose="02020603050405020304" pitchFamily="18" charset="0"/>
              </a:rPr>
              <a:t> model of IP, which states that every IP </a:t>
            </a:r>
            <a:r>
              <a:rPr lang="en-US" dirty="0" smtClean="0">
                <a:solidFill>
                  <a:srgbClr val="C00000"/>
                </a:solidFill>
                <a:latin typeface="Times New Roman" panose="02020603050405020304" pitchFamily="18" charset="0"/>
                <a:cs typeface="Times New Roman" panose="02020603050405020304" pitchFamily="18" charset="0"/>
              </a:rPr>
              <a:t>address uniquely </a:t>
            </a:r>
            <a:r>
              <a:rPr lang="en-US" dirty="0">
                <a:solidFill>
                  <a:srgbClr val="C00000"/>
                </a:solidFill>
                <a:latin typeface="Times New Roman" panose="02020603050405020304" pitchFamily="18" charset="0"/>
                <a:cs typeface="Times New Roman" panose="02020603050405020304" pitchFamily="18" charset="0"/>
              </a:rPr>
              <a:t>identifies a single machine worldwide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The whole software structure of the Internet </a:t>
            </a:r>
            <a:r>
              <a:rPr lang="en-US" dirty="0" smtClean="0">
                <a:solidFill>
                  <a:srgbClr val="C00000"/>
                </a:solidFill>
                <a:latin typeface="Times New Roman" panose="02020603050405020304" pitchFamily="18" charset="0"/>
                <a:cs typeface="Times New Roman" panose="02020603050405020304" pitchFamily="18" charset="0"/>
              </a:rPr>
              <a:t>is built </a:t>
            </a:r>
            <a:r>
              <a:rPr lang="en-US" dirty="0">
                <a:solidFill>
                  <a:srgbClr val="C00000"/>
                </a:solidFill>
                <a:latin typeface="Times New Roman" panose="02020603050405020304" pitchFamily="18" charset="0"/>
                <a:cs typeface="Times New Roman" panose="02020603050405020304" pitchFamily="18" charset="0"/>
              </a:rPr>
              <a:t>on this fact. With NAT, thousands of machines may (and do) use address 10.0.0.1</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Second, NAT changes the Internet </a:t>
            </a:r>
            <a:r>
              <a:rPr lang="en-US" dirty="0">
                <a:solidFill>
                  <a:srgbClr val="C00000"/>
                </a:solidFill>
                <a:latin typeface="Times New Roman" panose="02020603050405020304" pitchFamily="18" charset="0"/>
                <a:cs typeface="Times New Roman" panose="02020603050405020304" pitchFamily="18" charset="0"/>
              </a:rPr>
              <a:t>from a connectionless network to a kind of </a:t>
            </a:r>
            <a:r>
              <a:rPr lang="en-US" dirty="0" smtClean="0">
                <a:solidFill>
                  <a:srgbClr val="C00000"/>
                </a:solidFill>
                <a:latin typeface="Times New Roman" panose="02020603050405020304" pitchFamily="18" charset="0"/>
                <a:cs typeface="Times New Roman" panose="02020603050405020304" pitchFamily="18" charset="0"/>
              </a:rPr>
              <a:t>connection oriented </a:t>
            </a:r>
            <a:r>
              <a:rPr lang="en-US" dirty="0">
                <a:solidFill>
                  <a:srgbClr val="C00000"/>
                </a:solidFill>
                <a:latin typeface="Times New Roman" panose="02020603050405020304" pitchFamily="18" charset="0"/>
                <a:cs typeface="Times New Roman" panose="02020603050405020304" pitchFamily="18" charset="0"/>
              </a:rPr>
              <a:t>network.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problem is that the NAT box must maintain information (the </a:t>
            </a:r>
            <a:r>
              <a:rPr lang="en-US" dirty="0" smtClean="0">
                <a:solidFill>
                  <a:srgbClr val="002060"/>
                </a:solidFill>
                <a:latin typeface="Times New Roman" panose="02020603050405020304" pitchFamily="18" charset="0"/>
                <a:cs typeface="Times New Roman" panose="02020603050405020304" pitchFamily="18" charset="0"/>
              </a:rPr>
              <a:t>mapping) for </a:t>
            </a:r>
            <a:r>
              <a:rPr lang="en-US" dirty="0">
                <a:solidFill>
                  <a:srgbClr val="002060"/>
                </a:solidFill>
                <a:latin typeface="Times New Roman" panose="02020603050405020304" pitchFamily="18" charset="0"/>
                <a:cs typeface="Times New Roman" panose="02020603050405020304" pitchFamily="18" charset="0"/>
              </a:rPr>
              <a:t>each connection passing through it. Having the network maintain connection state is </a:t>
            </a:r>
            <a:r>
              <a:rPr lang="en-US" dirty="0" smtClean="0">
                <a:solidFill>
                  <a:srgbClr val="002060"/>
                </a:solidFill>
                <a:latin typeface="Times New Roman" panose="02020603050405020304" pitchFamily="18" charset="0"/>
                <a:cs typeface="Times New Roman" panose="02020603050405020304" pitchFamily="18" charset="0"/>
              </a:rPr>
              <a:t>a property </a:t>
            </a:r>
            <a:r>
              <a:rPr lang="en-US" dirty="0">
                <a:solidFill>
                  <a:srgbClr val="002060"/>
                </a:solidFill>
                <a:latin typeface="Times New Roman" panose="02020603050405020304" pitchFamily="18" charset="0"/>
                <a:cs typeface="Times New Roman" panose="02020603050405020304" pitchFamily="18" charset="0"/>
              </a:rPr>
              <a:t>of connection-oriented networks, not connectionless ones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If the NAT box crashes </a:t>
            </a:r>
            <a:r>
              <a:rPr lang="en-US" dirty="0" smtClean="0">
                <a:solidFill>
                  <a:srgbClr val="002060"/>
                </a:solidFill>
                <a:latin typeface="Times New Roman" panose="02020603050405020304" pitchFamily="18" charset="0"/>
                <a:cs typeface="Times New Roman" panose="02020603050405020304" pitchFamily="18" charset="0"/>
              </a:rPr>
              <a:t>and its </a:t>
            </a:r>
            <a:r>
              <a:rPr lang="en-US" dirty="0">
                <a:solidFill>
                  <a:srgbClr val="002060"/>
                </a:solidFill>
                <a:latin typeface="Times New Roman" panose="02020603050405020304" pitchFamily="18" charset="0"/>
                <a:cs typeface="Times New Roman" panose="02020603050405020304" pitchFamily="18" charset="0"/>
              </a:rPr>
              <a:t>mapping table is lost, all its TCP connections are destroyed. In the absence of NAT, </a:t>
            </a:r>
            <a:r>
              <a:rPr lang="en-US" dirty="0" smtClean="0">
                <a:solidFill>
                  <a:srgbClr val="002060"/>
                </a:solidFill>
                <a:latin typeface="Times New Roman" panose="02020603050405020304" pitchFamily="18" charset="0"/>
                <a:cs typeface="Times New Roman" panose="02020603050405020304" pitchFamily="18" charset="0"/>
              </a:rPr>
              <a:t>router crashes </a:t>
            </a:r>
            <a:r>
              <a:rPr lang="en-US" dirty="0">
                <a:solidFill>
                  <a:srgbClr val="002060"/>
                </a:solidFill>
                <a:latin typeface="Times New Roman" panose="02020603050405020304" pitchFamily="18" charset="0"/>
                <a:cs typeface="Times New Roman" panose="02020603050405020304" pitchFamily="18" charset="0"/>
              </a:rPr>
              <a:t>have no effect on TCP</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sending process just times out within a few seconds </a:t>
            </a:r>
            <a:r>
              <a:rPr lang="en-US" dirty="0" smtClean="0">
                <a:solidFill>
                  <a:srgbClr val="002060"/>
                </a:solidFill>
                <a:latin typeface="Times New Roman" panose="02020603050405020304" pitchFamily="18" charset="0"/>
                <a:cs typeface="Times New Roman" panose="02020603050405020304" pitchFamily="18" charset="0"/>
              </a:rPr>
              <a:t>and retransmits </a:t>
            </a:r>
            <a:r>
              <a:rPr lang="en-US" dirty="0">
                <a:solidFill>
                  <a:srgbClr val="002060"/>
                </a:solidFill>
                <a:latin typeface="Times New Roman" panose="02020603050405020304" pitchFamily="18" charset="0"/>
                <a:cs typeface="Times New Roman" panose="02020603050405020304" pitchFamily="18" charset="0"/>
              </a:rPr>
              <a:t>all unacknowledged packets. With NAT, the Internet becomes as vulnerable as </a:t>
            </a:r>
            <a:r>
              <a:rPr lang="en-US" dirty="0" smtClean="0">
                <a:solidFill>
                  <a:srgbClr val="002060"/>
                </a:solidFill>
                <a:latin typeface="Times New Roman" panose="02020603050405020304" pitchFamily="18" charset="0"/>
                <a:cs typeface="Times New Roman" panose="02020603050405020304" pitchFamily="18" charset="0"/>
              </a:rPr>
              <a:t>a circuit-switched </a:t>
            </a:r>
            <a:r>
              <a:rPr lang="en-US" dirty="0">
                <a:solidFill>
                  <a:srgbClr val="002060"/>
                </a:solidFill>
                <a:latin typeface="Times New Roman" panose="02020603050405020304" pitchFamily="18" charset="0"/>
                <a:cs typeface="Times New Roman" panose="02020603050405020304" pitchFamily="18" charset="0"/>
              </a:rPr>
              <a:t>network</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730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323987"/>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Third</a:t>
            </a:r>
            <a:r>
              <a:rPr lang="en-US" b="1" dirty="0">
                <a:solidFill>
                  <a:srgbClr val="C00000"/>
                </a:solidFill>
                <a:latin typeface="Times New Roman" panose="02020603050405020304" pitchFamily="18" charset="0"/>
                <a:cs typeface="Times New Roman" panose="02020603050405020304" pitchFamily="18" charset="0"/>
              </a:rPr>
              <a:t>, NAT violates the most fundamental </a:t>
            </a:r>
            <a:r>
              <a:rPr lang="en-US" dirty="0">
                <a:solidFill>
                  <a:srgbClr val="C00000"/>
                </a:solidFill>
                <a:latin typeface="Times New Roman" panose="02020603050405020304" pitchFamily="18" charset="0"/>
                <a:cs typeface="Times New Roman" panose="02020603050405020304" pitchFamily="18" charset="0"/>
              </a:rPr>
              <a:t>rule of protocol layering: layer k may not make </a:t>
            </a:r>
            <a:r>
              <a:rPr lang="en-US" dirty="0" smtClean="0">
                <a:solidFill>
                  <a:srgbClr val="C00000"/>
                </a:solidFill>
                <a:latin typeface="Times New Roman" panose="02020603050405020304" pitchFamily="18" charset="0"/>
                <a:cs typeface="Times New Roman" panose="02020603050405020304" pitchFamily="18" charset="0"/>
              </a:rPr>
              <a:t>any assumptions </a:t>
            </a:r>
            <a:r>
              <a:rPr lang="en-US" dirty="0">
                <a:solidFill>
                  <a:srgbClr val="C00000"/>
                </a:solidFill>
                <a:latin typeface="Times New Roman" panose="02020603050405020304" pitchFamily="18" charset="0"/>
                <a:cs typeface="Times New Roman" panose="02020603050405020304" pitchFamily="18" charset="0"/>
              </a:rPr>
              <a:t>about what layer k + 1 has put into the payload field.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basic principle is </a:t>
            </a:r>
            <a:r>
              <a:rPr lang="en-US" dirty="0" smtClean="0">
                <a:solidFill>
                  <a:srgbClr val="C00000"/>
                </a:solidFill>
                <a:latin typeface="Times New Roman" panose="02020603050405020304" pitchFamily="18" charset="0"/>
                <a:cs typeface="Times New Roman" panose="02020603050405020304" pitchFamily="18" charset="0"/>
              </a:rPr>
              <a:t>there to </a:t>
            </a:r>
            <a:r>
              <a:rPr lang="en-US" dirty="0">
                <a:solidFill>
                  <a:srgbClr val="C00000"/>
                </a:solidFill>
                <a:latin typeface="Times New Roman" panose="02020603050405020304" pitchFamily="18" charset="0"/>
                <a:cs typeface="Times New Roman" panose="02020603050405020304" pitchFamily="18" charset="0"/>
              </a:rPr>
              <a:t>keep the layers independent. If TCP is later upgraded to TCP-2, with a different </a:t>
            </a:r>
            <a:r>
              <a:rPr lang="en-US" dirty="0" smtClean="0">
                <a:solidFill>
                  <a:srgbClr val="C00000"/>
                </a:solidFill>
                <a:latin typeface="Times New Roman" panose="02020603050405020304" pitchFamily="18" charset="0"/>
                <a:cs typeface="Times New Roman" panose="02020603050405020304" pitchFamily="18" charset="0"/>
              </a:rPr>
              <a:t>header layout </a:t>
            </a:r>
            <a:r>
              <a:rPr lang="en-US" dirty="0">
                <a:solidFill>
                  <a:srgbClr val="C00000"/>
                </a:solidFill>
                <a:latin typeface="Times New Roman" panose="02020603050405020304" pitchFamily="18" charset="0"/>
                <a:cs typeface="Times New Roman" panose="02020603050405020304" pitchFamily="18" charset="0"/>
              </a:rPr>
              <a:t>(e.g., 32-bit ports), NAT will fail.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whole idea of layered protocols is to ensure </a:t>
            </a:r>
            <a:r>
              <a:rPr lang="en-US" dirty="0" smtClean="0">
                <a:solidFill>
                  <a:srgbClr val="C00000"/>
                </a:solidFill>
                <a:latin typeface="Times New Roman" panose="02020603050405020304" pitchFamily="18" charset="0"/>
                <a:cs typeface="Times New Roman" panose="02020603050405020304" pitchFamily="18" charset="0"/>
              </a:rPr>
              <a:t>that changes </a:t>
            </a:r>
            <a:r>
              <a:rPr lang="en-US" dirty="0">
                <a:solidFill>
                  <a:srgbClr val="C00000"/>
                </a:solidFill>
                <a:latin typeface="Times New Roman" panose="02020603050405020304" pitchFamily="18" charset="0"/>
                <a:cs typeface="Times New Roman" panose="02020603050405020304" pitchFamily="18" charset="0"/>
              </a:rPr>
              <a:t>in one layer do not require changes in other layers. NAT destroys this independence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Fourth, processes on the Internet </a:t>
            </a:r>
            <a:r>
              <a:rPr lang="en-US" dirty="0">
                <a:solidFill>
                  <a:srgbClr val="002060"/>
                </a:solidFill>
                <a:latin typeface="Times New Roman" panose="02020603050405020304" pitchFamily="18" charset="0"/>
                <a:cs typeface="Times New Roman" panose="02020603050405020304" pitchFamily="18" charset="0"/>
              </a:rPr>
              <a:t>are not required to use TCP or UDP.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a user on machine </a:t>
            </a:r>
            <a:r>
              <a:rPr lang="en-US" dirty="0" smtClean="0">
                <a:solidFill>
                  <a:srgbClr val="002060"/>
                </a:solidFill>
                <a:latin typeface="Times New Roman" panose="02020603050405020304" pitchFamily="18" charset="0"/>
                <a:cs typeface="Times New Roman" panose="02020603050405020304" pitchFamily="18" charset="0"/>
              </a:rPr>
              <a:t>A decides </a:t>
            </a:r>
            <a:r>
              <a:rPr lang="en-US" dirty="0">
                <a:solidFill>
                  <a:srgbClr val="002060"/>
                </a:solidFill>
                <a:latin typeface="Times New Roman" panose="02020603050405020304" pitchFamily="18" charset="0"/>
                <a:cs typeface="Times New Roman" panose="02020603050405020304" pitchFamily="18" charset="0"/>
              </a:rPr>
              <a:t>to use some new transport protocol to talk to a user on machine B (for example, for </a:t>
            </a:r>
            <a:r>
              <a:rPr lang="en-US" dirty="0" smtClean="0">
                <a:solidFill>
                  <a:srgbClr val="002060"/>
                </a:solidFill>
                <a:latin typeface="Times New Roman" panose="02020603050405020304" pitchFamily="18" charset="0"/>
                <a:cs typeface="Times New Roman" panose="02020603050405020304" pitchFamily="18" charset="0"/>
              </a:rPr>
              <a:t>a multimedia </a:t>
            </a:r>
            <a:r>
              <a:rPr lang="en-US" dirty="0">
                <a:solidFill>
                  <a:srgbClr val="002060"/>
                </a:solidFill>
                <a:latin typeface="Times New Roman" panose="02020603050405020304" pitchFamily="18" charset="0"/>
                <a:cs typeface="Times New Roman" panose="02020603050405020304" pitchFamily="18" charset="0"/>
              </a:rPr>
              <a:t>application), introduction of a NAT box will cause the application to fail because </a:t>
            </a:r>
            <a:r>
              <a:rPr lang="en-US" dirty="0" smtClean="0">
                <a:solidFill>
                  <a:srgbClr val="002060"/>
                </a:solidFill>
                <a:latin typeface="Times New Roman" panose="02020603050405020304" pitchFamily="18" charset="0"/>
                <a:cs typeface="Times New Roman" panose="02020603050405020304" pitchFamily="18" charset="0"/>
              </a:rPr>
              <a:t>the NAT </a:t>
            </a:r>
            <a:r>
              <a:rPr lang="en-US" dirty="0">
                <a:solidFill>
                  <a:srgbClr val="002060"/>
                </a:solidFill>
                <a:latin typeface="Times New Roman" panose="02020603050405020304" pitchFamily="18" charset="0"/>
                <a:cs typeface="Times New Roman" panose="02020603050405020304" pitchFamily="18" charset="0"/>
              </a:rPr>
              <a:t>box will not be able to locate the TCP Source port correctly.</a:t>
            </a: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870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Network Address Translation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323987"/>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Fifth, some applications insert IP addresses </a:t>
            </a:r>
            <a:r>
              <a:rPr lang="en-US" dirty="0">
                <a:solidFill>
                  <a:srgbClr val="C00000"/>
                </a:solidFill>
                <a:latin typeface="Times New Roman" panose="02020603050405020304" pitchFamily="18" charset="0"/>
                <a:cs typeface="Times New Roman" panose="02020603050405020304" pitchFamily="18" charset="0"/>
              </a:rPr>
              <a:t>in the body of the text. The receiver then </a:t>
            </a:r>
            <a:r>
              <a:rPr lang="en-US" dirty="0" smtClean="0">
                <a:solidFill>
                  <a:srgbClr val="C00000"/>
                </a:solidFill>
                <a:latin typeface="Times New Roman" panose="02020603050405020304" pitchFamily="18" charset="0"/>
                <a:cs typeface="Times New Roman" panose="02020603050405020304" pitchFamily="18" charset="0"/>
              </a:rPr>
              <a:t>extracts these </a:t>
            </a:r>
            <a:r>
              <a:rPr lang="en-US" dirty="0">
                <a:solidFill>
                  <a:srgbClr val="C00000"/>
                </a:solidFill>
                <a:latin typeface="Times New Roman" panose="02020603050405020304" pitchFamily="18" charset="0"/>
                <a:cs typeface="Times New Roman" panose="02020603050405020304" pitchFamily="18" charset="0"/>
              </a:rPr>
              <a:t>addresses and uses them.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Since </a:t>
            </a:r>
            <a:r>
              <a:rPr lang="en-US" dirty="0">
                <a:solidFill>
                  <a:srgbClr val="C00000"/>
                </a:solidFill>
                <a:latin typeface="Times New Roman" panose="02020603050405020304" pitchFamily="18" charset="0"/>
                <a:cs typeface="Times New Roman" panose="02020603050405020304" pitchFamily="18" charset="0"/>
              </a:rPr>
              <a:t>NAT knows nothing about these addresses, it </a:t>
            </a:r>
            <a:r>
              <a:rPr lang="en-US" dirty="0" smtClean="0">
                <a:solidFill>
                  <a:srgbClr val="C00000"/>
                </a:solidFill>
                <a:latin typeface="Times New Roman" panose="02020603050405020304" pitchFamily="18" charset="0"/>
                <a:cs typeface="Times New Roman" panose="02020603050405020304" pitchFamily="18" charset="0"/>
              </a:rPr>
              <a:t>cannot replace </a:t>
            </a:r>
            <a:r>
              <a:rPr lang="en-US" dirty="0">
                <a:solidFill>
                  <a:srgbClr val="C00000"/>
                </a:solidFill>
                <a:latin typeface="Times New Roman" panose="02020603050405020304" pitchFamily="18" charset="0"/>
                <a:cs typeface="Times New Roman" panose="02020603050405020304" pitchFamily="18" charset="0"/>
              </a:rPr>
              <a:t>them, so any attempt to use them on the remote side will fail. FTP, the standard </a:t>
            </a:r>
            <a:r>
              <a:rPr lang="en-US" dirty="0" smtClean="0">
                <a:solidFill>
                  <a:srgbClr val="C00000"/>
                </a:solidFill>
                <a:latin typeface="Times New Roman" panose="02020603050405020304" pitchFamily="18" charset="0"/>
                <a:cs typeface="Times New Roman" panose="02020603050405020304" pitchFamily="18" charset="0"/>
              </a:rPr>
              <a:t>File Transfer </a:t>
            </a:r>
            <a:r>
              <a:rPr lang="en-US" dirty="0">
                <a:solidFill>
                  <a:srgbClr val="C00000"/>
                </a:solidFill>
                <a:latin typeface="Times New Roman" panose="02020603050405020304" pitchFamily="18" charset="0"/>
                <a:cs typeface="Times New Roman" panose="02020603050405020304" pitchFamily="18" charset="0"/>
              </a:rPr>
              <a:t>Protocol works this way and can fail in the presence of NAT unless </a:t>
            </a:r>
            <a:r>
              <a:rPr lang="en-US" dirty="0" smtClean="0">
                <a:solidFill>
                  <a:srgbClr val="C00000"/>
                </a:solidFill>
                <a:latin typeface="Times New Roman" panose="02020603050405020304" pitchFamily="18" charset="0"/>
                <a:cs typeface="Times New Roman" panose="02020603050405020304" pitchFamily="18" charset="0"/>
              </a:rPr>
              <a:t>special precautions are taken.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Similarly</a:t>
            </a:r>
            <a:r>
              <a:rPr lang="en-US" dirty="0">
                <a:solidFill>
                  <a:srgbClr val="002060"/>
                </a:solidFill>
                <a:latin typeface="Times New Roman" panose="02020603050405020304" pitchFamily="18" charset="0"/>
                <a:cs typeface="Times New Roman" panose="02020603050405020304" pitchFamily="18" charset="0"/>
              </a:rPr>
              <a:t>, the H.323 Internet telephony </a:t>
            </a:r>
            <a:r>
              <a:rPr lang="en-US" dirty="0" smtClean="0">
                <a:solidFill>
                  <a:srgbClr val="002060"/>
                </a:solidFill>
                <a:latin typeface="Times New Roman" panose="02020603050405020304" pitchFamily="18" charset="0"/>
                <a:cs typeface="Times New Roman" panose="02020603050405020304" pitchFamily="18" charset="0"/>
              </a:rPr>
              <a:t>has </a:t>
            </a:r>
            <a:r>
              <a:rPr lang="en-US" dirty="0">
                <a:solidFill>
                  <a:srgbClr val="002060"/>
                </a:solidFill>
                <a:latin typeface="Times New Roman" panose="02020603050405020304" pitchFamily="18" charset="0"/>
                <a:cs typeface="Times New Roman" panose="02020603050405020304" pitchFamily="18" charset="0"/>
              </a:rPr>
              <a:t>this property and can fail in the presence of NAT. It may be possible to patch </a:t>
            </a:r>
            <a:r>
              <a:rPr lang="en-US" dirty="0" smtClean="0">
                <a:solidFill>
                  <a:srgbClr val="002060"/>
                </a:solidFill>
                <a:latin typeface="Times New Roman" panose="02020603050405020304" pitchFamily="18" charset="0"/>
                <a:cs typeface="Times New Roman" panose="02020603050405020304" pitchFamily="18" charset="0"/>
              </a:rPr>
              <a:t>NAT to </a:t>
            </a:r>
            <a:r>
              <a:rPr lang="en-US" dirty="0">
                <a:solidFill>
                  <a:srgbClr val="002060"/>
                </a:solidFill>
                <a:latin typeface="Times New Roman" panose="02020603050405020304" pitchFamily="18" charset="0"/>
                <a:cs typeface="Times New Roman" panose="02020603050405020304" pitchFamily="18" charset="0"/>
              </a:rPr>
              <a:t>work with H.323, but having to patch the code in the NAT box every time a new </a:t>
            </a:r>
            <a:r>
              <a:rPr lang="en-US" dirty="0" smtClean="0">
                <a:solidFill>
                  <a:srgbClr val="002060"/>
                </a:solidFill>
                <a:latin typeface="Times New Roman" panose="02020603050405020304" pitchFamily="18" charset="0"/>
                <a:cs typeface="Times New Roman" panose="02020603050405020304" pitchFamily="18" charset="0"/>
              </a:rPr>
              <a:t>application comes </a:t>
            </a:r>
            <a:r>
              <a:rPr lang="en-US" dirty="0">
                <a:solidFill>
                  <a:srgbClr val="002060"/>
                </a:solidFill>
                <a:latin typeface="Times New Roman" panose="02020603050405020304" pitchFamily="18" charset="0"/>
                <a:cs typeface="Times New Roman" panose="02020603050405020304" pitchFamily="18" charset="0"/>
              </a:rPr>
              <a:t>along is not a good idea</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Sixth, since the TCP Source port field is 16 bits</a:t>
            </a:r>
            <a:r>
              <a:rPr lang="en-US" dirty="0">
                <a:solidFill>
                  <a:srgbClr val="002060"/>
                </a:solidFill>
                <a:latin typeface="Times New Roman" panose="02020603050405020304" pitchFamily="18" charset="0"/>
                <a:cs typeface="Times New Roman" panose="02020603050405020304" pitchFamily="18" charset="0"/>
              </a:rPr>
              <a:t>, at most 65,536 machines can be mapped </a:t>
            </a:r>
            <a:r>
              <a:rPr lang="en-US" dirty="0" smtClean="0">
                <a:solidFill>
                  <a:srgbClr val="002060"/>
                </a:solidFill>
                <a:latin typeface="Times New Roman" panose="02020603050405020304" pitchFamily="18" charset="0"/>
                <a:cs typeface="Times New Roman" panose="02020603050405020304" pitchFamily="18" charset="0"/>
              </a:rPr>
              <a:t>onto an </a:t>
            </a:r>
            <a:r>
              <a:rPr lang="en-US" dirty="0">
                <a:solidFill>
                  <a:srgbClr val="002060"/>
                </a:solidFill>
                <a:latin typeface="Times New Roman" panose="02020603050405020304" pitchFamily="18" charset="0"/>
                <a:cs typeface="Times New Roman" panose="02020603050405020304" pitchFamily="18" charset="0"/>
              </a:rPr>
              <a:t>IP address. Actually, the number is slightly less because the first 4096 ports are </a:t>
            </a:r>
            <a:r>
              <a:rPr lang="en-US" dirty="0" smtClean="0">
                <a:solidFill>
                  <a:srgbClr val="002060"/>
                </a:solidFill>
                <a:latin typeface="Times New Roman" panose="02020603050405020304" pitchFamily="18" charset="0"/>
                <a:cs typeface="Times New Roman" panose="02020603050405020304" pitchFamily="18" charset="0"/>
              </a:rPr>
              <a:t>reserved for </a:t>
            </a:r>
            <a:r>
              <a:rPr lang="en-US" dirty="0">
                <a:solidFill>
                  <a:srgbClr val="002060"/>
                </a:solidFill>
                <a:latin typeface="Times New Roman" panose="02020603050405020304" pitchFamily="18" charset="0"/>
                <a:cs typeface="Times New Roman" panose="02020603050405020304" pitchFamily="18" charset="0"/>
              </a:rPr>
              <a:t>special uses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However</a:t>
            </a:r>
            <a:r>
              <a:rPr lang="en-US" dirty="0">
                <a:solidFill>
                  <a:srgbClr val="002060"/>
                </a:solidFill>
                <a:latin typeface="Times New Roman" panose="02020603050405020304" pitchFamily="18" charset="0"/>
                <a:cs typeface="Times New Roman" panose="02020603050405020304" pitchFamily="18" charset="0"/>
              </a:rPr>
              <a:t>, if multiple IP addresses are available, each one can handle up </a:t>
            </a:r>
            <a:r>
              <a:rPr lang="en-US" dirty="0" smtClean="0">
                <a:solidFill>
                  <a:srgbClr val="002060"/>
                </a:solidFill>
                <a:latin typeface="Times New Roman" panose="02020603050405020304" pitchFamily="18" charset="0"/>
                <a:cs typeface="Times New Roman" panose="02020603050405020304" pitchFamily="18" charset="0"/>
              </a:rPr>
              <a:t>to 61,440 </a:t>
            </a:r>
            <a:r>
              <a:rPr lang="en-US" dirty="0">
                <a:solidFill>
                  <a:srgbClr val="002060"/>
                </a:solidFill>
                <a:latin typeface="Times New Roman" panose="02020603050405020304" pitchFamily="18" charset="0"/>
                <a:cs typeface="Times New Roman" panose="02020603050405020304" pitchFamily="18" charset="0"/>
              </a:rPr>
              <a:t>machines.</a:t>
            </a:r>
            <a:endParaRPr lang="en-US" dirty="0" smtClean="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7" name="Rectangle 6"/>
          <p:cNvSpPr/>
          <p:nvPr/>
        </p:nvSpPr>
        <p:spPr>
          <a:xfrm>
            <a:off x="87085" y="841829"/>
            <a:ext cx="8723085"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124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2917</TotalTime>
  <Words>3350</Words>
  <Application>Microsoft Office PowerPoint</Application>
  <PresentationFormat>On-screen Show (16:9)</PresentationFormat>
  <Paragraphs>272</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Nunito</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408</cp:revision>
  <dcterms:modified xsi:type="dcterms:W3CDTF">2024-08-05T05:34:36Z</dcterms:modified>
</cp:coreProperties>
</file>