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4"/>
  </p:notesMasterIdLst>
  <p:handoutMasterIdLst>
    <p:handoutMasterId r:id="rId25"/>
  </p:handoutMasterIdLst>
  <p:sldIdLst>
    <p:sldId id="352" r:id="rId2"/>
    <p:sldId id="351" r:id="rId3"/>
    <p:sldId id="353" r:id="rId4"/>
    <p:sldId id="354" r:id="rId5"/>
    <p:sldId id="355" r:id="rId6"/>
    <p:sldId id="357" r:id="rId7"/>
    <p:sldId id="356" r:id="rId8"/>
    <p:sldId id="358" r:id="rId9"/>
    <p:sldId id="359" r:id="rId10"/>
    <p:sldId id="360" r:id="rId11"/>
    <p:sldId id="361" r:id="rId12"/>
    <p:sldId id="373" r:id="rId13"/>
    <p:sldId id="363" r:id="rId14"/>
    <p:sldId id="364" r:id="rId15"/>
    <p:sldId id="365" r:id="rId16"/>
    <p:sldId id="366" r:id="rId17"/>
    <p:sldId id="367" r:id="rId18"/>
    <p:sldId id="368" r:id="rId19"/>
    <p:sldId id="369" r:id="rId20"/>
    <p:sldId id="370" r:id="rId21"/>
    <p:sldId id="371" r:id="rId22"/>
    <p:sldId id="372"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4660"/>
  </p:normalViewPr>
  <p:slideViewPr>
    <p:cSldViewPr snapToGrid="0">
      <p:cViewPr varScale="1">
        <p:scale>
          <a:sx n="105" d="100"/>
          <a:sy n="105" d="100"/>
        </p:scale>
        <p:origin x="326" y="77"/>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09-08-2024</a:t>
            </a:fld>
            <a:endParaRPr lang="en-IN"/>
          </a:p>
        </p:txBody>
      </p:sp>
      <p:sp>
        <p:nvSpPr>
          <p:cNvPr id="4" name="Footer Placeholder 3">
            <a:extLst>
              <a:ext uri="{FF2B5EF4-FFF2-40B4-BE49-F238E27FC236}">
                <a16:creationId xmlns=""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1676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7904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5901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1617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1864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0124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5017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54197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0146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0134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5312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6420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6219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872818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2006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6564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931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835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5977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503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3917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1420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1">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Reverse Address Resolution Protocol (RARP)</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4539704"/>
          </a:xfrm>
          <a:prstGeom prst="rect">
            <a:avLst/>
          </a:prstGeom>
        </p:spPr>
        <p:txBody>
          <a:bodyPr wrap="square">
            <a:spAutoFit/>
          </a:bodyPr>
          <a:lstStyle/>
          <a:p>
            <a:pPr marL="285750" indent="-285750" algn="just">
              <a:buFont typeface="Arial" panose="020B0604020202020204" pitchFamily="34" charset="0"/>
              <a:buChar char="•"/>
            </a:pPr>
            <a:r>
              <a:rPr lang="en-US" sz="1300" dirty="0" smtClean="0">
                <a:solidFill>
                  <a:srgbClr val="C00000"/>
                </a:solidFill>
                <a:latin typeface="Times New Roman" panose="02020603050405020304" pitchFamily="18" charset="0"/>
                <a:cs typeface="Times New Roman" panose="02020603050405020304" pitchFamily="18" charset="0"/>
              </a:rPr>
              <a:t>Reverse </a:t>
            </a:r>
            <a:r>
              <a:rPr lang="en-US" sz="1300" dirty="0">
                <a:solidFill>
                  <a:srgbClr val="C00000"/>
                </a:solidFill>
                <a:latin typeface="Times New Roman" panose="02020603050405020304" pitchFamily="18" charset="0"/>
                <a:cs typeface="Times New Roman" panose="02020603050405020304" pitchFamily="18" charset="0"/>
              </a:rPr>
              <a:t>Address Resolution Protocol (RARP) is a network protocol used to map a hardware address (MAC address) to an IP address. This is essentially the reverse of what Address Resolution Protocol (ARP) does. While ARP maps an IP address to a MAC address, RARP does the opposite</a:t>
            </a:r>
            <a:r>
              <a:rPr lang="en-US" sz="1300"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300" b="1" dirty="0" smtClean="0">
                <a:solidFill>
                  <a:srgbClr val="C00000"/>
                </a:solidFill>
                <a:latin typeface="Times New Roman" panose="02020603050405020304" pitchFamily="18" charset="0"/>
                <a:cs typeface="Times New Roman" panose="02020603050405020304" pitchFamily="18" charset="0"/>
              </a:rPr>
              <a:t>Key </a:t>
            </a:r>
            <a:r>
              <a:rPr lang="en-US" sz="1300" b="1" dirty="0">
                <a:solidFill>
                  <a:srgbClr val="C00000"/>
                </a:solidFill>
                <a:latin typeface="Times New Roman" panose="02020603050405020304" pitchFamily="18" charset="0"/>
                <a:cs typeface="Times New Roman" panose="02020603050405020304" pitchFamily="18" charset="0"/>
              </a:rPr>
              <a:t>Features of </a:t>
            </a:r>
            <a:r>
              <a:rPr lang="en-US" sz="1300" b="1" dirty="0" smtClean="0">
                <a:solidFill>
                  <a:srgbClr val="C00000"/>
                </a:solidFill>
                <a:latin typeface="Times New Roman" panose="02020603050405020304" pitchFamily="18" charset="0"/>
                <a:cs typeface="Times New Roman" panose="02020603050405020304" pitchFamily="18" charset="0"/>
              </a:rPr>
              <a:t>RARP : Purpose</a:t>
            </a:r>
            <a:r>
              <a:rPr lang="en-US" sz="1300" dirty="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sz="1300" b="1" dirty="0">
                <a:solidFill>
                  <a:srgbClr val="C00000"/>
                </a:solidFill>
                <a:latin typeface="Times New Roman" panose="02020603050405020304" pitchFamily="18" charset="0"/>
                <a:cs typeface="Times New Roman" panose="02020603050405020304" pitchFamily="18" charset="0"/>
              </a:rPr>
              <a:t>Mapping Hardware to IP</a:t>
            </a:r>
            <a:r>
              <a:rPr lang="en-US" sz="1300" dirty="0">
                <a:solidFill>
                  <a:srgbClr val="C00000"/>
                </a:solidFill>
                <a:latin typeface="Times New Roman" panose="02020603050405020304" pitchFamily="18" charset="0"/>
                <a:cs typeface="Times New Roman" panose="02020603050405020304" pitchFamily="18" charset="0"/>
              </a:rPr>
              <a:t>: RARP allows a device that knows its MAC address but does not know its IP address to discover its IP address from a RARP server.</a:t>
            </a:r>
          </a:p>
          <a:p>
            <a:pPr marL="285750" indent="-285750" algn="just">
              <a:buFont typeface="Arial" panose="020B0604020202020204" pitchFamily="34" charset="0"/>
              <a:buChar char="•"/>
            </a:pPr>
            <a:r>
              <a:rPr lang="en-US" sz="1300" b="1" dirty="0">
                <a:solidFill>
                  <a:srgbClr val="C00000"/>
                </a:solidFill>
                <a:latin typeface="Times New Roman" panose="02020603050405020304" pitchFamily="18" charset="0"/>
                <a:cs typeface="Times New Roman" panose="02020603050405020304" pitchFamily="18" charset="0"/>
              </a:rPr>
              <a:t>Typical Use Case</a:t>
            </a:r>
            <a:r>
              <a:rPr lang="en-US" sz="1300" dirty="0">
                <a:solidFill>
                  <a:srgbClr val="C0000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sz="1300" b="1" dirty="0">
                <a:solidFill>
                  <a:srgbClr val="C00000"/>
                </a:solidFill>
                <a:latin typeface="Times New Roman" panose="02020603050405020304" pitchFamily="18" charset="0"/>
                <a:cs typeface="Times New Roman" panose="02020603050405020304" pitchFamily="18" charset="0"/>
              </a:rPr>
              <a:t>Diskless Workstations</a:t>
            </a:r>
            <a:r>
              <a:rPr lang="en-US" sz="1300" dirty="0">
                <a:solidFill>
                  <a:srgbClr val="C00000"/>
                </a:solidFill>
                <a:latin typeface="Times New Roman" panose="02020603050405020304" pitchFamily="18" charset="0"/>
                <a:cs typeface="Times New Roman" panose="02020603050405020304" pitchFamily="18" charset="0"/>
              </a:rPr>
              <a:t>: RARP was traditionally used by diskless workstations or devices that boot from a network and need to obtain an IP address to start network communication</a:t>
            </a:r>
            <a:r>
              <a:rPr lang="en-US" sz="1300"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300" b="1" dirty="0">
                <a:solidFill>
                  <a:srgbClr val="C00000"/>
                </a:solidFill>
                <a:latin typeface="Times New Roman" panose="02020603050405020304" pitchFamily="18" charset="0"/>
                <a:cs typeface="Times New Roman" panose="02020603050405020304" pitchFamily="18" charset="0"/>
              </a:rPr>
              <a:t>How RARP </a:t>
            </a:r>
            <a:r>
              <a:rPr lang="en-US" sz="1300" b="1" dirty="0" smtClean="0">
                <a:solidFill>
                  <a:srgbClr val="C00000"/>
                </a:solidFill>
                <a:latin typeface="Times New Roman" panose="02020603050405020304" pitchFamily="18" charset="0"/>
                <a:cs typeface="Times New Roman" panose="02020603050405020304" pitchFamily="18" charset="0"/>
              </a:rPr>
              <a:t>Works : </a:t>
            </a:r>
            <a:r>
              <a:rPr lang="en-US" sz="1300" b="1" dirty="0" smtClean="0">
                <a:solidFill>
                  <a:srgbClr val="002060"/>
                </a:solidFill>
                <a:latin typeface="Times New Roman" panose="02020603050405020304" pitchFamily="18" charset="0"/>
                <a:cs typeface="Times New Roman" panose="02020603050405020304" pitchFamily="18" charset="0"/>
              </a:rPr>
              <a:t>RARP </a:t>
            </a:r>
            <a:r>
              <a:rPr lang="en-US" sz="1300" b="1" dirty="0">
                <a:solidFill>
                  <a:srgbClr val="002060"/>
                </a:solidFill>
                <a:latin typeface="Times New Roman" panose="02020603050405020304" pitchFamily="18" charset="0"/>
                <a:cs typeface="Times New Roman" panose="02020603050405020304" pitchFamily="18" charset="0"/>
              </a:rPr>
              <a:t>Request</a:t>
            </a:r>
            <a:r>
              <a:rPr lang="en-US" sz="1300" dirty="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sz="1300" b="1" dirty="0">
                <a:solidFill>
                  <a:srgbClr val="002060"/>
                </a:solidFill>
                <a:latin typeface="Times New Roman" panose="02020603050405020304" pitchFamily="18" charset="0"/>
                <a:cs typeface="Times New Roman" panose="02020603050405020304" pitchFamily="18" charset="0"/>
              </a:rPr>
              <a:t>Initiation</a:t>
            </a:r>
            <a:r>
              <a:rPr lang="en-US" sz="1300" dirty="0">
                <a:solidFill>
                  <a:srgbClr val="002060"/>
                </a:solidFill>
                <a:latin typeface="Times New Roman" panose="02020603050405020304" pitchFamily="18" charset="0"/>
                <a:cs typeface="Times New Roman" panose="02020603050405020304" pitchFamily="18" charset="0"/>
              </a:rPr>
              <a:t>: A device sends out a RARP Request packet over the network. This request includes the device’s MAC address and asks for the corresponding IP address.</a:t>
            </a:r>
          </a:p>
          <a:p>
            <a:pPr marL="285750" lvl="1" indent="-285750" algn="just">
              <a:buFont typeface="Arial" panose="020B0604020202020204" pitchFamily="34" charset="0"/>
              <a:buChar char="•"/>
            </a:pPr>
            <a:r>
              <a:rPr lang="en-US" sz="1300" b="1" dirty="0">
                <a:solidFill>
                  <a:srgbClr val="002060"/>
                </a:solidFill>
                <a:latin typeface="Times New Roman" panose="02020603050405020304" pitchFamily="18" charset="0"/>
                <a:cs typeface="Times New Roman" panose="02020603050405020304" pitchFamily="18" charset="0"/>
              </a:rPr>
              <a:t>Broadcast</a:t>
            </a:r>
            <a:r>
              <a:rPr lang="en-US" sz="1300" dirty="0">
                <a:solidFill>
                  <a:srgbClr val="002060"/>
                </a:solidFill>
                <a:latin typeface="Times New Roman" panose="02020603050405020304" pitchFamily="18" charset="0"/>
                <a:cs typeface="Times New Roman" panose="02020603050405020304" pitchFamily="18" charset="0"/>
              </a:rPr>
              <a:t>: The RARP Request is broadcast to all devices on the local network.</a:t>
            </a:r>
          </a:p>
          <a:p>
            <a:pPr marL="285750" indent="-285750" algn="just">
              <a:buFont typeface="Arial" panose="020B0604020202020204" pitchFamily="34" charset="0"/>
              <a:buChar char="•"/>
            </a:pPr>
            <a:r>
              <a:rPr lang="en-US" sz="1300" b="1" dirty="0">
                <a:solidFill>
                  <a:srgbClr val="002060"/>
                </a:solidFill>
                <a:latin typeface="Times New Roman" panose="02020603050405020304" pitchFamily="18" charset="0"/>
                <a:cs typeface="Times New Roman" panose="02020603050405020304" pitchFamily="18" charset="0"/>
              </a:rPr>
              <a:t>RARP </a:t>
            </a:r>
            <a:r>
              <a:rPr lang="en-US" sz="1300" b="1" dirty="0" smtClean="0">
                <a:solidFill>
                  <a:srgbClr val="002060"/>
                </a:solidFill>
                <a:latin typeface="Times New Roman" panose="02020603050405020304" pitchFamily="18" charset="0"/>
                <a:cs typeface="Times New Roman" panose="02020603050405020304" pitchFamily="18" charset="0"/>
              </a:rPr>
              <a:t>Reply</a:t>
            </a:r>
            <a:r>
              <a:rPr lang="en-US" sz="1300" dirty="0" smtClean="0">
                <a:solidFill>
                  <a:srgbClr val="002060"/>
                </a:solidFill>
                <a:latin typeface="Times New Roman" panose="02020603050405020304" pitchFamily="18" charset="0"/>
                <a:cs typeface="Times New Roman" panose="02020603050405020304" pitchFamily="18" charset="0"/>
              </a:rPr>
              <a:t>: </a:t>
            </a:r>
            <a:r>
              <a:rPr lang="en-US" sz="1300" b="1" dirty="0" smtClean="0">
                <a:solidFill>
                  <a:srgbClr val="002060"/>
                </a:solidFill>
                <a:latin typeface="Times New Roman" panose="02020603050405020304" pitchFamily="18" charset="0"/>
                <a:cs typeface="Times New Roman" panose="02020603050405020304" pitchFamily="18" charset="0"/>
              </a:rPr>
              <a:t>Response</a:t>
            </a:r>
            <a:r>
              <a:rPr lang="en-US" sz="1300" dirty="0">
                <a:solidFill>
                  <a:srgbClr val="002060"/>
                </a:solidFill>
                <a:latin typeface="Times New Roman" panose="02020603050405020304" pitchFamily="18" charset="0"/>
                <a:cs typeface="Times New Roman" panose="02020603050405020304" pitchFamily="18" charset="0"/>
              </a:rPr>
              <a:t>: A RARP server on the network receives the request and looks up the MAC address in its RARP table to find the corresponding IP address.</a:t>
            </a:r>
          </a:p>
          <a:p>
            <a:pPr marL="285750" lvl="1" indent="-285750" algn="just">
              <a:buFont typeface="Arial" panose="020B0604020202020204" pitchFamily="34" charset="0"/>
              <a:buChar char="•"/>
            </a:pPr>
            <a:r>
              <a:rPr lang="en-US" sz="1300" b="1" dirty="0">
                <a:solidFill>
                  <a:srgbClr val="002060"/>
                </a:solidFill>
                <a:latin typeface="Times New Roman" panose="02020603050405020304" pitchFamily="18" charset="0"/>
                <a:cs typeface="Times New Roman" panose="02020603050405020304" pitchFamily="18" charset="0"/>
              </a:rPr>
              <a:t>Unicast</a:t>
            </a:r>
            <a:r>
              <a:rPr lang="en-US" sz="1300" dirty="0">
                <a:solidFill>
                  <a:srgbClr val="002060"/>
                </a:solidFill>
                <a:latin typeface="Times New Roman" panose="02020603050405020304" pitchFamily="18" charset="0"/>
                <a:cs typeface="Times New Roman" panose="02020603050405020304" pitchFamily="18" charset="0"/>
              </a:rPr>
              <a:t>: The RARP server sends a RARP Reply back to the requesting device with the IP address.</a:t>
            </a:r>
          </a:p>
          <a:p>
            <a:pPr marL="285750" indent="-285750" algn="just">
              <a:buFont typeface="Arial" panose="020B0604020202020204" pitchFamily="34" charset="0"/>
              <a:buChar char="•"/>
            </a:pPr>
            <a:r>
              <a:rPr lang="en-US" sz="1300" b="1" dirty="0">
                <a:solidFill>
                  <a:srgbClr val="002060"/>
                </a:solidFill>
                <a:latin typeface="Times New Roman" panose="02020603050405020304" pitchFamily="18" charset="0"/>
                <a:cs typeface="Times New Roman" panose="02020603050405020304" pitchFamily="18" charset="0"/>
              </a:rPr>
              <a:t>Configuration</a:t>
            </a:r>
            <a:r>
              <a:rPr lang="en-US" sz="1300" dirty="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sz="1300" b="1" dirty="0">
                <a:solidFill>
                  <a:srgbClr val="002060"/>
                </a:solidFill>
                <a:latin typeface="Times New Roman" panose="02020603050405020304" pitchFamily="18" charset="0"/>
                <a:cs typeface="Times New Roman" panose="02020603050405020304" pitchFamily="18" charset="0"/>
              </a:rPr>
              <a:t>Update</a:t>
            </a:r>
            <a:r>
              <a:rPr lang="en-US" sz="1300" dirty="0">
                <a:solidFill>
                  <a:srgbClr val="002060"/>
                </a:solidFill>
                <a:latin typeface="Times New Roman" panose="02020603050405020304" pitchFamily="18" charset="0"/>
                <a:cs typeface="Times New Roman" panose="02020603050405020304" pitchFamily="18" charset="0"/>
              </a:rPr>
              <a:t>: The device receives the RARP Reply and configures itself with the obtained IP address, allowing it to participate in network communication.</a:t>
            </a:r>
          </a:p>
          <a:p>
            <a:pPr lvl="1" algn="just"/>
            <a:endParaRPr lang="en-US" dirty="0" smtClean="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7989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latin typeface="Times New Roman" panose="02020603050405020304" pitchFamily="18" charset="0"/>
                <a:cs typeface="Times New Roman" panose="02020603050405020304" pitchFamily="18" charset="0"/>
              </a:rPr>
              <a:t>Bootstrap Protocol-</a:t>
            </a:r>
            <a:r>
              <a:rPr lang="en-US" sz="2400" b="1" dirty="0" smtClean="0">
                <a:solidFill>
                  <a:srgbClr val="002060"/>
                </a:solidFill>
              </a:rPr>
              <a:t>BOOTP</a:t>
            </a:r>
            <a:endParaRPr lang="en-US" sz="2400" b="1" dirty="0">
              <a:solidFill>
                <a:srgbClr val="002060"/>
              </a:solidFill>
            </a:endParaRPr>
          </a:p>
          <a:p>
            <a:pPr algn="ct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41828"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77218"/>
          </a:xfrm>
          <a:prstGeom prst="rect">
            <a:avLst/>
          </a:prstGeom>
        </p:spPr>
        <p:txBody>
          <a:bodyPr wrap="square">
            <a:spAutoFit/>
          </a:bodyPr>
          <a:lstStyle/>
          <a:p>
            <a:endParaRPr lang="en-US" dirty="0"/>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7" name="Rectangle 16"/>
          <p:cNvSpPr/>
          <p:nvPr/>
        </p:nvSpPr>
        <p:spPr>
          <a:xfrm>
            <a:off x="104777" y="983399"/>
            <a:ext cx="8937621" cy="3970318"/>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Simple Protocol</a:t>
            </a:r>
            <a:r>
              <a:rPr lang="en-US" altLang="en-US" dirty="0">
                <a:solidFill>
                  <a:srgbClr val="C00000"/>
                </a:solidFill>
                <a:latin typeface="Times New Roman" panose="02020603050405020304" pitchFamily="18" charset="0"/>
                <a:cs typeface="Times New Roman" panose="02020603050405020304" pitchFamily="18" charset="0"/>
              </a:rPr>
              <a:t>: BOOTP provides basic functionality for IP address assignment and configuration, but it lacks some of the advanced features of DHCP</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smtClean="0">
                <a:solidFill>
                  <a:srgbClr val="C00000"/>
                </a:solidFill>
                <a:latin typeface="Times New Roman" panose="02020603050405020304" pitchFamily="18" charset="0"/>
                <a:cs typeface="Times New Roman" panose="02020603050405020304" pitchFamily="18" charset="0"/>
              </a:rPr>
              <a:t>Used </a:t>
            </a:r>
            <a:r>
              <a:rPr lang="en-US" altLang="en-US" b="1" dirty="0">
                <a:solidFill>
                  <a:srgbClr val="C00000"/>
                </a:solidFill>
                <a:latin typeface="Times New Roman" panose="02020603050405020304" pitchFamily="18" charset="0"/>
                <a:cs typeface="Times New Roman" panose="02020603050405020304" pitchFamily="18" charset="0"/>
              </a:rPr>
              <a:t>in Early Networking</a:t>
            </a:r>
            <a:r>
              <a:rPr lang="en-US" altLang="en-US" dirty="0">
                <a:solidFill>
                  <a:srgbClr val="C00000"/>
                </a:solidFill>
                <a:latin typeface="Times New Roman" panose="02020603050405020304" pitchFamily="18" charset="0"/>
                <a:cs typeface="Times New Roman" panose="02020603050405020304" pitchFamily="18" charset="0"/>
              </a:rPr>
              <a:t>: BOOTP was widely used before DHCP became the standard. It is still supported in many networks for compatibility reasons</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Differences Between BOOTP and DHCP:</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Dynamic vs. Static Assignment</a:t>
            </a:r>
            <a:r>
              <a:rPr lang="en-US" dirty="0">
                <a:solidFill>
                  <a:srgbClr val="002060"/>
                </a:solidFill>
                <a:latin typeface="Times New Roman" panose="02020603050405020304" pitchFamily="18" charset="0"/>
                <a:cs typeface="Times New Roman" panose="02020603050405020304" pitchFamily="18" charset="0"/>
              </a:rPr>
              <a:t>: DHCP allows for dynamic allocation of IP addresses from a pool, whereas BOOTP usually relies on static mappings.</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Additional Configuration Options</a:t>
            </a:r>
            <a:r>
              <a:rPr lang="en-US" dirty="0">
                <a:solidFill>
                  <a:srgbClr val="002060"/>
                </a:solidFill>
                <a:latin typeface="Times New Roman" panose="02020603050405020304" pitchFamily="18" charset="0"/>
                <a:cs typeface="Times New Roman" panose="02020603050405020304" pitchFamily="18" charset="0"/>
              </a:rPr>
              <a:t>: DHCP provides more configuration options (e.g., lease times, multiple DNS servers) compared to BOOTP.</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Address Leasing</a:t>
            </a:r>
            <a:r>
              <a:rPr lang="en-US" dirty="0">
                <a:solidFill>
                  <a:srgbClr val="002060"/>
                </a:solidFill>
                <a:latin typeface="Times New Roman" panose="02020603050405020304" pitchFamily="18" charset="0"/>
                <a:cs typeface="Times New Roman" panose="02020603050405020304" pitchFamily="18" charset="0"/>
              </a:rPr>
              <a:t>: DHCP can lease IP addresses for a specific period, allowing for better management of IP address allocation. BOOTP does not support lease times.</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Enhanced Features</a:t>
            </a:r>
            <a:r>
              <a:rPr lang="en-US" dirty="0">
                <a:solidFill>
                  <a:srgbClr val="002060"/>
                </a:solidFill>
                <a:latin typeface="Times New Roman" panose="02020603050405020304" pitchFamily="18" charset="0"/>
                <a:cs typeface="Times New Roman" panose="02020603050405020304" pitchFamily="18" charset="0"/>
              </a:rPr>
              <a:t>: DHCP includes additional features like automatic renewal of IP addresses and more flexible configuration options, making it more suitable for modern networks.</a:t>
            </a: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Use Cases for BOOTP:</a:t>
            </a: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Legacy Systems</a:t>
            </a:r>
            <a:r>
              <a:rPr lang="en-US" dirty="0">
                <a:solidFill>
                  <a:srgbClr val="C00000"/>
                </a:solidFill>
                <a:latin typeface="Times New Roman" panose="02020603050405020304" pitchFamily="18" charset="0"/>
                <a:cs typeface="Times New Roman" panose="02020603050405020304" pitchFamily="18" charset="0"/>
              </a:rPr>
              <a:t>: BOOTP is sometimes used in environments where older systems or devices that only support BOOTP are present.</a:t>
            </a: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Simple Environments</a:t>
            </a:r>
            <a:r>
              <a:rPr lang="en-US" dirty="0">
                <a:solidFill>
                  <a:srgbClr val="C00000"/>
                </a:solidFill>
                <a:latin typeface="Times New Roman" panose="02020603050405020304" pitchFamily="18" charset="0"/>
                <a:cs typeface="Times New Roman" panose="02020603050405020304" pitchFamily="18" charset="0"/>
              </a:rPr>
              <a:t>: For basic, static configurations, BOOTP can still be used, but it is generally replaced by DHCP in most modern networks</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06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Open Shortest Path </a:t>
            </a:r>
            <a:r>
              <a:rPr lang="en-US" sz="2400" b="1" dirty="0" smtClean="0">
                <a:solidFill>
                  <a:srgbClr val="002060"/>
                </a:solidFill>
              </a:rPr>
              <a:t>First-OSPF</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41828"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77218"/>
          </a:xfrm>
          <a:prstGeom prst="rect">
            <a:avLst/>
          </a:prstGeom>
        </p:spPr>
        <p:txBody>
          <a:bodyPr wrap="square">
            <a:spAutoFit/>
          </a:bodyPr>
          <a:lstStyle/>
          <a:p>
            <a:endParaRPr lang="en-US" dirty="0"/>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3" name="Rectangle 2"/>
          <p:cNvSpPr/>
          <p:nvPr/>
        </p:nvSpPr>
        <p:spPr>
          <a:xfrm>
            <a:off x="87085" y="928913"/>
            <a:ext cx="8857795" cy="3970318"/>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OSPF</a:t>
            </a:r>
            <a:r>
              <a:rPr lang="en-US" dirty="0">
                <a:solidFill>
                  <a:srgbClr val="C00000"/>
                </a:solidFill>
                <a:latin typeface="Times New Roman" panose="02020603050405020304" pitchFamily="18" charset="0"/>
                <a:cs typeface="Times New Roman" panose="02020603050405020304" pitchFamily="18" charset="0"/>
              </a:rPr>
              <a:t> (Open Shortest Path First) is a widely used routing protocol in IP networks. It is designed to find the best path for data to travel through a network by using a link-state routing algorithm.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OSPF </a:t>
            </a:r>
            <a:r>
              <a:rPr lang="en-US" b="1" dirty="0">
                <a:solidFill>
                  <a:srgbClr val="C00000"/>
                </a:solidFill>
                <a:latin typeface="Times New Roman" panose="02020603050405020304" pitchFamily="18" charset="0"/>
                <a:cs typeface="Times New Roman" panose="02020603050405020304" pitchFamily="18" charset="0"/>
              </a:rPr>
              <a:t>is an interior gateway protocol (IGP) used within a single autonomous system (AS),</a:t>
            </a:r>
            <a:r>
              <a:rPr lang="en-US" dirty="0">
                <a:solidFill>
                  <a:srgbClr val="C00000"/>
                </a:solidFill>
                <a:latin typeface="Times New Roman" panose="02020603050405020304" pitchFamily="18" charset="0"/>
                <a:cs typeface="Times New Roman" panose="02020603050405020304" pitchFamily="18" charset="0"/>
              </a:rPr>
              <a:t> which is a network or collection of networks under the same administrative control</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Key Features of OSPF</a:t>
            </a:r>
            <a:r>
              <a:rPr lang="en-US" b="1" dirty="0" smtClean="0">
                <a:solidFill>
                  <a:srgbClr val="002060"/>
                </a:solidFill>
                <a:latin typeface="Times New Roman" panose="02020603050405020304" pitchFamily="18" charset="0"/>
                <a:cs typeface="Times New Roman" panose="02020603050405020304" pitchFamily="18" charset="0"/>
              </a:rPr>
              <a:t>:</a:t>
            </a:r>
          </a:p>
          <a:p>
            <a:pPr algn="just"/>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Link-State Algorithm</a:t>
            </a:r>
            <a:r>
              <a:rPr lang="en-US" dirty="0">
                <a:solidFill>
                  <a:srgbClr val="002060"/>
                </a:solidFill>
                <a:latin typeface="Times New Roman" panose="02020603050405020304" pitchFamily="18" charset="0"/>
                <a:cs typeface="Times New Roman" panose="02020603050405020304" pitchFamily="18" charset="0"/>
              </a:rPr>
              <a:t>: OSPF uses a link-state routing algorithm to determine the shortest path for data to travel. Each router in the network builds a map of the network's topology by sharing information about its links with other routers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LSA (Link-State Advertisement)</a:t>
            </a:r>
            <a:r>
              <a:rPr lang="en-US" dirty="0">
                <a:solidFill>
                  <a:srgbClr val="002060"/>
                </a:solidFill>
                <a:latin typeface="Times New Roman" panose="02020603050405020304" pitchFamily="18" charset="0"/>
                <a:cs typeface="Times New Roman" panose="02020603050405020304" pitchFamily="18" charset="0"/>
              </a:rPr>
              <a:t>: Routers use LSAs to share information about their </a:t>
            </a:r>
            <a:r>
              <a:rPr lang="en-US" b="1" dirty="0">
                <a:solidFill>
                  <a:srgbClr val="002060"/>
                </a:solidFill>
                <a:latin typeface="Times New Roman" panose="02020603050405020304" pitchFamily="18" charset="0"/>
                <a:cs typeface="Times New Roman" panose="02020603050405020304" pitchFamily="18" charset="0"/>
              </a:rPr>
              <a:t>own links and their states. </a:t>
            </a:r>
            <a:r>
              <a:rPr lang="en-US" dirty="0">
                <a:solidFill>
                  <a:srgbClr val="002060"/>
                </a:solidFill>
                <a:latin typeface="Times New Roman" panose="02020603050405020304" pitchFamily="18" charset="0"/>
                <a:cs typeface="Times New Roman" panose="02020603050405020304" pitchFamily="18" charset="0"/>
              </a:rPr>
              <a:t>This information is used to </a:t>
            </a:r>
            <a:r>
              <a:rPr lang="en-US" b="1" dirty="0">
                <a:solidFill>
                  <a:srgbClr val="002060"/>
                </a:solidFill>
                <a:latin typeface="Times New Roman" panose="02020603050405020304" pitchFamily="18" charset="0"/>
                <a:cs typeface="Times New Roman" panose="02020603050405020304" pitchFamily="18" charset="0"/>
              </a:rPr>
              <a:t>construct a complete network topology, which is then used to calculate the shortest paths</a:t>
            </a:r>
            <a:r>
              <a:rPr lang="en-US" b="1"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Dijkstra's Algorithm</a:t>
            </a:r>
            <a:r>
              <a:rPr lang="en-US" dirty="0">
                <a:solidFill>
                  <a:srgbClr val="002060"/>
                </a:solidFill>
                <a:latin typeface="Times New Roman" panose="02020603050405020304" pitchFamily="18" charset="0"/>
                <a:cs typeface="Times New Roman" panose="02020603050405020304" pitchFamily="18" charset="0"/>
              </a:rPr>
              <a:t>: OSPF uses Dijkstra’s Shortest Path First (SPF) algorithm to compute the shortest path tree based on the network topology</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90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Open Shortest Path </a:t>
            </a:r>
            <a:r>
              <a:rPr lang="en-US" sz="2400" b="1" dirty="0" smtClean="0">
                <a:solidFill>
                  <a:srgbClr val="002060"/>
                </a:solidFill>
              </a:rPr>
              <a:t>First-OSPF</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41828"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77218"/>
          </a:xfrm>
          <a:prstGeom prst="rect">
            <a:avLst/>
          </a:prstGeom>
        </p:spPr>
        <p:txBody>
          <a:bodyPr wrap="square">
            <a:spAutoFit/>
          </a:bodyPr>
          <a:lstStyle/>
          <a:p>
            <a:endParaRPr lang="en-US" dirty="0"/>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3" name="Rectangle 2"/>
          <p:cNvSpPr/>
          <p:nvPr/>
        </p:nvSpPr>
        <p:spPr>
          <a:xfrm>
            <a:off x="87085" y="928913"/>
            <a:ext cx="8857795" cy="2893100"/>
          </a:xfrm>
          <a:prstGeom prst="rect">
            <a:avLst/>
          </a:prstGeom>
        </p:spPr>
        <p:txBody>
          <a:bodyPr wrap="square">
            <a:spAutoFit/>
          </a:bodyPr>
          <a:lstStyle/>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Hierarchical </a:t>
            </a:r>
            <a:r>
              <a:rPr lang="en-US" b="1" dirty="0">
                <a:solidFill>
                  <a:srgbClr val="C00000"/>
                </a:solidFill>
                <a:latin typeface="Times New Roman" panose="02020603050405020304" pitchFamily="18" charset="0"/>
                <a:cs typeface="Times New Roman" panose="02020603050405020304" pitchFamily="18" charset="0"/>
              </a:rPr>
              <a:t>Design</a:t>
            </a:r>
            <a:r>
              <a:rPr lang="en-US" dirty="0">
                <a:solidFill>
                  <a:srgbClr val="C00000"/>
                </a:solidFill>
                <a:latin typeface="Times New Roman" panose="02020603050405020304" pitchFamily="18" charset="0"/>
                <a:cs typeface="Times New Roman" panose="02020603050405020304" pitchFamily="18" charset="0"/>
              </a:rPr>
              <a:t>: OSPF supports hierarchical network design with areas. An OSPF network is divided into areas to improve scalability and manageability.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Area </a:t>
            </a:r>
            <a:r>
              <a:rPr lang="en-US" dirty="0">
                <a:solidFill>
                  <a:srgbClr val="C00000"/>
                </a:solidFill>
                <a:latin typeface="Times New Roman" panose="02020603050405020304" pitchFamily="18" charset="0"/>
                <a:cs typeface="Times New Roman" panose="02020603050405020304" pitchFamily="18" charset="0"/>
              </a:rPr>
              <a:t>0 (the backbone area) is the core of the OSPF network, and other areas are connected to it</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Cost Metric</a:t>
            </a:r>
            <a:r>
              <a:rPr lang="en-US" dirty="0">
                <a:solidFill>
                  <a:srgbClr val="C00000"/>
                </a:solidFill>
                <a:latin typeface="Times New Roman" panose="02020603050405020304" pitchFamily="18" charset="0"/>
                <a:cs typeface="Times New Roman" panose="02020603050405020304" pitchFamily="18" charset="0"/>
              </a:rPr>
              <a:t>: OSPF uses a cost metric based on the bandwidth of the links to determine the shortest path. The lower the cost, the preferred the path</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Routing Tables</a:t>
            </a:r>
            <a:r>
              <a:rPr lang="en-US" dirty="0">
                <a:solidFill>
                  <a:srgbClr val="002060"/>
                </a:solidFill>
                <a:latin typeface="Times New Roman" panose="02020603050405020304" pitchFamily="18" charset="0"/>
                <a:cs typeface="Times New Roman" panose="02020603050405020304" pitchFamily="18" charset="0"/>
              </a:rPr>
              <a:t>: Each OSPF router maintains a routing table that is updated based on the SPF calculations. This table contains information on how to reach various network destinations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Convergence</a:t>
            </a:r>
            <a:r>
              <a:rPr lang="en-US" dirty="0">
                <a:solidFill>
                  <a:srgbClr val="002060"/>
                </a:solidFill>
                <a:latin typeface="Times New Roman" panose="02020603050405020304" pitchFamily="18" charset="0"/>
                <a:cs typeface="Times New Roman" panose="02020603050405020304" pitchFamily="18" charset="0"/>
              </a:rPr>
              <a:t>: OSPF provides rapid convergence, meaning it quickly recalculates routes when there are changes in the network topology, such as a router or link going down.</a:t>
            </a:r>
          </a:p>
        </p:txBody>
      </p:sp>
    </p:spTree>
    <p:extLst>
      <p:ext uri="{BB962C8B-B14F-4D97-AF65-F5344CB8AC3E}">
        <p14:creationId xmlns:p14="http://schemas.microsoft.com/office/powerpoint/2010/main" val="1065731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Open Shortest Path </a:t>
            </a:r>
            <a:r>
              <a:rPr lang="en-US" sz="2400" b="1" dirty="0" smtClean="0">
                <a:solidFill>
                  <a:srgbClr val="002060"/>
                </a:solidFill>
              </a:rPr>
              <a:t>First-OSPF</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41828"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77218"/>
          </a:xfrm>
          <a:prstGeom prst="rect">
            <a:avLst/>
          </a:prstGeom>
        </p:spPr>
        <p:txBody>
          <a:bodyPr wrap="square">
            <a:spAutoFit/>
          </a:bodyPr>
          <a:lstStyle/>
          <a:p>
            <a:endParaRPr lang="en-US" dirty="0"/>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3" name="Rectangle 2"/>
          <p:cNvSpPr/>
          <p:nvPr/>
        </p:nvSpPr>
        <p:spPr>
          <a:xfrm>
            <a:off x="87085" y="928913"/>
            <a:ext cx="8857795" cy="3924151"/>
          </a:xfrm>
          <a:prstGeom prst="rect">
            <a:avLst/>
          </a:prstGeom>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OSPF Operation</a:t>
            </a:r>
            <a:r>
              <a:rPr lang="en-US" b="1" dirty="0" smtClean="0">
                <a:solidFill>
                  <a:srgbClr val="C00000"/>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Neighbor Discovery</a:t>
            </a:r>
            <a:r>
              <a:rPr lang="en-US" dirty="0">
                <a:solidFill>
                  <a:srgbClr val="C00000"/>
                </a:solidFill>
                <a:latin typeface="Times New Roman" panose="02020603050405020304" pitchFamily="18" charset="0"/>
                <a:cs typeface="Times New Roman" panose="02020603050405020304" pitchFamily="18" charset="0"/>
              </a:rPr>
              <a:t>: Routers discover and establish neighbor relationships with other OSPF routers on directly connected networks</a:t>
            </a:r>
            <a:r>
              <a:rPr lang="en-US" dirty="0" smtClean="0">
                <a:solidFill>
                  <a:srgbClr val="C00000"/>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Database Synchronization</a:t>
            </a:r>
            <a:r>
              <a:rPr lang="en-US" dirty="0">
                <a:solidFill>
                  <a:srgbClr val="C00000"/>
                </a:solidFill>
                <a:latin typeface="Times New Roman" panose="02020603050405020304" pitchFamily="18" charset="0"/>
                <a:cs typeface="Times New Roman" panose="02020603050405020304" pitchFamily="18" charset="0"/>
              </a:rPr>
              <a:t>: Routers exchange LSAs to synchronize their link-state databases, ensuring they have the same view of the network topology</a:t>
            </a:r>
            <a:r>
              <a:rPr lang="en-US" dirty="0" smtClean="0">
                <a:solidFill>
                  <a:srgbClr val="C00000"/>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Topology Calculation</a:t>
            </a:r>
            <a:r>
              <a:rPr lang="en-US" dirty="0">
                <a:solidFill>
                  <a:srgbClr val="002060"/>
                </a:solidFill>
                <a:latin typeface="Times New Roman" panose="02020603050405020304" pitchFamily="18" charset="0"/>
                <a:cs typeface="Times New Roman" panose="02020603050405020304" pitchFamily="18" charset="0"/>
              </a:rPr>
              <a:t>: Using the SPF algorithm, routers calculate the best paths through the network and update their routing tables accordingly</a:t>
            </a:r>
            <a:r>
              <a:rPr lang="en-US" dirty="0" smtClean="0">
                <a:solidFill>
                  <a:srgbClr val="002060"/>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Route Advertisement</a:t>
            </a:r>
            <a:r>
              <a:rPr lang="en-US" dirty="0">
                <a:solidFill>
                  <a:srgbClr val="002060"/>
                </a:solidFill>
                <a:latin typeface="Times New Roman" panose="02020603050405020304" pitchFamily="18" charset="0"/>
                <a:cs typeface="Times New Roman" panose="02020603050405020304" pitchFamily="18" charset="0"/>
              </a:rPr>
              <a:t>: Routers advertise their routing information to their neighbors, ensuring that all routers have a consistent view of the network</a:t>
            </a:r>
            <a:r>
              <a:rPr lang="en-US" dirty="0" smtClean="0">
                <a:solidFill>
                  <a:srgbClr val="002060"/>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 routing algorithm within an </a:t>
            </a:r>
            <a:r>
              <a:rPr lang="en-US" b="1" dirty="0">
                <a:solidFill>
                  <a:srgbClr val="002060"/>
                </a:solidFill>
                <a:latin typeface="Times New Roman" panose="02020603050405020304" pitchFamily="18" charset="0"/>
                <a:cs typeface="Times New Roman" panose="02020603050405020304" pitchFamily="18" charset="0"/>
              </a:rPr>
              <a:t>AS is called an interior gateway protocol; an </a:t>
            </a:r>
            <a:r>
              <a:rPr lang="en-US" b="1" dirty="0" smtClean="0">
                <a:solidFill>
                  <a:srgbClr val="002060"/>
                </a:solidFill>
                <a:latin typeface="Times New Roman" panose="02020603050405020304" pitchFamily="18" charset="0"/>
                <a:cs typeface="Times New Roman" panose="02020603050405020304" pitchFamily="18" charset="0"/>
              </a:rPr>
              <a:t>algorithm for </a:t>
            </a:r>
            <a:r>
              <a:rPr lang="en-US" b="1" dirty="0">
                <a:solidFill>
                  <a:srgbClr val="002060"/>
                </a:solidFill>
                <a:latin typeface="Times New Roman" panose="02020603050405020304" pitchFamily="18" charset="0"/>
                <a:cs typeface="Times New Roman" panose="02020603050405020304" pitchFamily="18" charset="0"/>
              </a:rPr>
              <a:t>routing between </a:t>
            </a:r>
            <a:r>
              <a:rPr lang="en-US" b="1" dirty="0" err="1">
                <a:solidFill>
                  <a:srgbClr val="002060"/>
                </a:solidFill>
                <a:latin typeface="Times New Roman" panose="02020603050405020304" pitchFamily="18" charset="0"/>
                <a:cs typeface="Times New Roman" panose="02020603050405020304" pitchFamily="18" charset="0"/>
              </a:rPr>
              <a:t>ASes</a:t>
            </a:r>
            <a:r>
              <a:rPr lang="en-US" b="1" dirty="0">
                <a:solidFill>
                  <a:srgbClr val="002060"/>
                </a:solidFill>
                <a:latin typeface="Times New Roman" panose="02020603050405020304" pitchFamily="18" charset="0"/>
                <a:cs typeface="Times New Roman" panose="02020603050405020304" pitchFamily="18" charset="0"/>
              </a:rPr>
              <a:t> is called an exterior gateway protocol.</a:t>
            </a:r>
          </a:p>
          <a:p>
            <a:pPr marL="171450" indent="-171450">
              <a:buFont typeface="Arial" panose="020B0604020202020204" pitchFamily="34" charset="0"/>
              <a:buChar char="•"/>
            </a:pPr>
            <a:endParaRPr lang="en-US" sz="1200" dirty="0">
              <a:solidFill>
                <a:srgbClr val="002060"/>
              </a:solidFill>
            </a:endParaRPr>
          </a:p>
          <a:p>
            <a:pPr marL="285750" indent="-285750" algn="just">
              <a:buFont typeface="Arial" panose="020B0604020202020204" pitchFamily="34" charset="0"/>
              <a:buChar char="•"/>
            </a:pPr>
            <a:endParaRPr lang="en-US" sz="13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3886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Open Shortest Path </a:t>
            </a:r>
            <a:r>
              <a:rPr lang="en-US" sz="2400" b="1" dirty="0" smtClean="0">
                <a:solidFill>
                  <a:srgbClr val="002060"/>
                </a:solidFill>
              </a:rPr>
              <a:t>First-OSPF</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41828"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77218"/>
          </a:xfrm>
          <a:prstGeom prst="rect">
            <a:avLst/>
          </a:prstGeom>
        </p:spPr>
        <p:txBody>
          <a:bodyPr wrap="square">
            <a:spAutoFit/>
          </a:bodyPr>
          <a:lstStyle/>
          <a:p>
            <a:endParaRPr lang="en-US" dirty="0"/>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3" name="Rectangle 2"/>
          <p:cNvSpPr/>
          <p:nvPr/>
        </p:nvSpPr>
        <p:spPr>
          <a:xfrm>
            <a:off x="87085" y="928913"/>
            <a:ext cx="8857795" cy="4385816"/>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OSPF Types and Areas</a:t>
            </a:r>
            <a:r>
              <a:rPr lang="en-US" b="1" dirty="0" smtClean="0">
                <a:solidFill>
                  <a:srgbClr val="C00000"/>
                </a:solidFill>
                <a:latin typeface="Times New Roman" panose="02020603050405020304" pitchFamily="18" charset="0"/>
                <a:cs typeface="Times New Roman" panose="02020603050405020304" pitchFamily="18" charset="0"/>
              </a:rPr>
              <a:t>:</a:t>
            </a:r>
          </a:p>
          <a:p>
            <a:pPr marL="171450" indent="-1714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Backbone Area (Area 0)</a:t>
            </a:r>
            <a:r>
              <a:rPr lang="en-US" dirty="0">
                <a:solidFill>
                  <a:srgbClr val="C00000"/>
                </a:solidFill>
                <a:latin typeface="Times New Roman" panose="02020603050405020304" pitchFamily="18" charset="0"/>
                <a:cs typeface="Times New Roman" panose="02020603050405020304" pitchFamily="18" charset="0"/>
              </a:rPr>
              <a:t>: The central area of an OSPF network that all other areas connect to. It is essential for the OSPF hierarchy</a:t>
            </a:r>
            <a:r>
              <a:rPr lang="en-US" dirty="0" smtClean="0">
                <a:solidFill>
                  <a:srgbClr val="C00000"/>
                </a:solidFill>
                <a:latin typeface="Times New Roman" panose="02020603050405020304" pitchFamily="18" charset="0"/>
                <a:cs typeface="Times New Roman" panose="02020603050405020304" pitchFamily="18" charset="0"/>
              </a:rPr>
              <a:t>.</a:t>
            </a:r>
          </a:p>
          <a:p>
            <a:pPr marL="171450" indent="-1714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Stub Area</a:t>
            </a:r>
            <a:r>
              <a:rPr lang="en-US" dirty="0">
                <a:solidFill>
                  <a:srgbClr val="C00000"/>
                </a:solidFill>
                <a:latin typeface="Times New Roman" panose="02020603050405020304" pitchFamily="18" charset="0"/>
                <a:cs typeface="Times New Roman" panose="02020603050405020304" pitchFamily="18" charset="0"/>
              </a:rPr>
              <a:t>: An area that does not receive external routes, simplifying its routing table</a:t>
            </a:r>
            <a:r>
              <a:rPr lang="en-US" dirty="0" smtClean="0">
                <a:solidFill>
                  <a:srgbClr val="C00000"/>
                </a:solidFill>
                <a:latin typeface="Times New Roman" panose="02020603050405020304" pitchFamily="18" charset="0"/>
                <a:cs typeface="Times New Roman" panose="02020603050405020304" pitchFamily="18" charset="0"/>
              </a:rPr>
              <a:t>.</a:t>
            </a:r>
          </a:p>
          <a:p>
            <a:pPr marL="171450" indent="-1714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Totally Stubby Area</a:t>
            </a:r>
            <a:r>
              <a:rPr lang="en-US" dirty="0">
                <a:solidFill>
                  <a:srgbClr val="C00000"/>
                </a:solidFill>
                <a:latin typeface="Times New Roman" panose="02020603050405020304" pitchFamily="18" charset="0"/>
                <a:cs typeface="Times New Roman" panose="02020603050405020304" pitchFamily="18" charset="0"/>
              </a:rPr>
              <a:t>: Similar to a stub area but also prevents the advertisement of inter-area routes, further simplifying the routing table</a:t>
            </a:r>
            <a:r>
              <a:rPr lang="en-US" dirty="0" smtClean="0">
                <a:solidFill>
                  <a:srgbClr val="C00000"/>
                </a:solidFill>
                <a:latin typeface="Times New Roman" panose="02020603050405020304" pitchFamily="18" charset="0"/>
                <a:cs typeface="Times New Roman" panose="02020603050405020304" pitchFamily="18" charset="0"/>
              </a:rPr>
              <a:t>.</a:t>
            </a:r>
          </a:p>
          <a:p>
            <a:pPr marL="171450" indent="-1714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Not-so-stubby Area (NSSA)</a:t>
            </a:r>
            <a:r>
              <a:rPr lang="en-US" dirty="0">
                <a:solidFill>
                  <a:srgbClr val="002060"/>
                </a:solidFill>
                <a:latin typeface="Times New Roman" panose="02020603050405020304" pitchFamily="18" charset="0"/>
                <a:cs typeface="Times New Roman" panose="02020603050405020304" pitchFamily="18" charset="0"/>
              </a:rPr>
              <a:t>: An area that can import external routes but does not advertise those routes outside the NSSA.</a:t>
            </a:r>
          </a:p>
          <a:p>
            <a:pPr marL="171450" indent="-1714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Internal Routers</a:t>
            </a:r>
            <a:r>
              <a:rPr lang="en-US" dirty="0">
                <a:solidFill>
                  <a:srgbClr val="002060"/>
                </a:solidFill>
                <a:latin typeface="Times New Roman" panose="02020603050405020304" pitchFamily="18" charset="0"/>
                <a:cs typeface="Times New Roman" panose="02020603050405020304" pitchFamily="18" charset="0"/>
              </a:rPr>
              <a:t>: Routers that are entirely within a single OSPF area</a:t>
            </a:r>
            <a:r>
              <a:rPr lang="en-US" dirty="0" smtClean="0">
                <a:solidFill>
                  <a:srgbClr val="002060"/>
                </a:solidFill>
                <a:latin typeface="Times New Roman" panose="02020603050405020304" pitchFamily="18" charset="0"/>
                <a:cs typeface="Times New Roman" panose="02020603050405020304" pitchFamily="18" charset="0"/>
              </a:rPr>
              <a:t>.</a:t>
            </a:r>
          </a:p>
          <a:p>
            <a:pPr marL="171450" indent="-1714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Area Border Routers (ABRs)</a:t>
            </a:r>
            <a:r>
              <a:rPr lang="en-US" dirty="0">
                <a:solidFill>
                  <a:srgbClr val="002060"/>
                </a:solidFill>
                <a:latin typeface="Times New Roman" panose="02020603050405020304" pitchFamily="18" charset="0"/>
                <a:cs typeface="Times New Roman" panose="02020603050405020304" pitchFamily="18" charset="0"/>
              </a:rPr>
              <a:t>: Routers that connect multiple OSPF areas and handle the routing information exchange between them</a:t>
            </a:r>
            <a:r>
              <a:rPr lang="en-US" dirty="0" smtClean="0">
                <a:solidFill>
                  <a:srgbClr val="002060"/>
                </a:solidFill>
                <a:latin typeface="Times New Roman" panose="02020603050405020304" pitchFamily="18" charset="0"/>
                <a:cs typeface="Times New Roman" panose="02020603050405020304" pitchFamily="18" charset="0"/>
              </a:rPr>
              <a:t>.</a:t>
            </a:r>
          </a:p>
          <a:p>
            <a:pPr marL="171450" indent="-1714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Autonomous System Boundary Routers (ASBRs)</a:t>
            </a:r>
            <a:r>
              <a:rPr lang="en-US" dirty="0">
                <a:solidFill>
                  <a:srgbClr val="002060"/>
                </a:solidFill>
                <a:latin typeface="Times New Roman" panose="02020603050405020304" pitchFamily="18" charset="0"/>
                <a:cs typeface="Times New Roman" panose="02020603050405020304" pitchFamily="18" charset="0"/>
              </a:rPr>
              <a:t>: Routers that connect an OSPF network to external networks, such as those running different routing protocols.</a:t>
            </a:r>
          </a:p>
          <a:p>
            <a:pPr marL="285750" indent="-285750" algn="just">
              <a:buFont typeface="Arial" panose="020B0604020202020204" pitchFamily="34" charset="0"/>
              <a:buChar char="•"/>
            </a:pPr>
            <a:endParaRPr lang="en-US" sz="13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8314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Open Shortest Path </a:t>
            </a:r>
            <a:r>
              <a:rPr lang="en-US" sz="2400" b="1" dirty="0" smtClean="0">
                <a:solidFill>
                  <a:srgbClr val="002060"/>
                </a:solidFill>
              </a:rPr>
              <a:t>First-OSPF</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41828"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77218"/>
          </a:xfrm>
          <a:prstGeom prst="rect">
            <a:avLst/>
          </a:prstGeom>
        </p:spPr>
        <p:txBody>
          <a:bodyPr wrap="square">
            <a:spAutoFit/>
          </a:bodyPr>
          <a:lstStyle/>
          <a:p>
            <a:endParaRPr lang="en-US" dirty="0"/>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69397" y="910772"/>
            <a:ext cx="8922203" cy="4185761"/>
          </a:xfrm>
          <a:prstGeom prst="rect">
            <a:avLst/>
          </a:prstGeom>
        </p:spPr>
        <p:txBody>
          <a:bodyPr wrap="square">
            <a:spAutoFit/>
          </a:bodyPr>
          <a:lstStyle/>
          <a:p>
            <a:pPr algn="just"/>
            <a:r>
              <a:rPr lang="en-IN" b="1" dirty="0">
                <a:solidFill>
                  <a:srgbClr val="C00000"/>
                </a:solidFill>
                <a:latin typeface="Times New Roman" panose="02020603050405020304" pitchFamily="18" charset="0"/>
                <a:cs typeface="Times New Roman" panose="02020603050405020304" pitchFamily="18" charset="0"/>
              </a:rPr>
              <a:t>OSPF supports three kinds of connections and networks</a:t>
            </a:r>
            <a:r>
              <a:rPr lang="en-IN" b="1" dirty="0" smtClean="0">
                <a:solidFill>
                  <a:srgbClr val="C00000"/>
                </a:solidFill>
                <a:latin typeface="Times New Roman" panose="02020603050405020304" pitchFamily="18" charset="0"/>
                <a:cs typeface="Times New Roman" panose="02020603050405020304" pitchFamily="18" charset="0"/>
              </a:rPr>
              <a:t>:</a:t>
            </a:r>
          </a:p>
          <a:p>
            <a:pPr algn="just"/>
            <a:endParaRPr lang="en-IN"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Point-to-point </a:t>
            </a:r>
            <a:r>
              <a:rPr lang="en-IN" dirty="0">
                <a:solidFill>
                  <a:srgbClr val="C00000"/>
                </a:solidFill>
                <a:latin typeface="Times New Roman" panose="02020603050405020304" pitchFamily="18" charset="0"/>
                <a:cs typeface="Times New Roman" panose="02020603050405020304" pitchFamily="18" charset="0"/>
              </a:rPr>
              <a:t>lines between exactly two routers</a:t>
            </a:r>
            <a:r>
              <a:rPr lang="en-IN"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Multi-access </a:t>
            </a:r>
            <a:r>
              <a:rPr lang="en-IN" dirty="0">
                <a:solidFill>
                  <a:srgbClr val="C00000"/>
                </a:solidFill>
                <a:latin typeface="Times New Roman" panose="02020603050405020304" pitchFamily="18" charset="0"/>
                <a:cs typeface="Times New Roman" panose="02020603050405020304" pitchFamily="18" charset="0"/>
              </a:rPr>
              <a:t>networks with broadcasting (e.g., most LANs</a:t>
            </a:r>
            <a:r>
              <a:rPr lang="en-IN"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Multi-access </a:t>
            </a:r>
            <a:r>
              <a:rPr lang="en-IN" dirty="0">
                <a:solidFill>
                  <a:srgbClr val="C00000"/>
                </a:solidFill>
                <a:latin typeface="Times New Roman" panose="02020603050405020304" pitchFamily="18" charset="0"/>
                <a:cs typeface="Times New Roman" panose="02020603050405020304" pitchFamily="18" charset="0"/>
              </a:rPr>
              <a:t>networks without broadcasting (e.g., most packet-switched WANs</a:t>
            </a:r>
            <a:r>
              <a:rPr lang="en-IN"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All </a:t>
            </a:r>
            <a:r>
              <a:rPr lang="en-IN" dirty="0">
                <a:solidFill>
                  <a:srgbClr val="C00000"/>
                </a:solidFill>
                <a:latin typeface="Times New Roman" panose="02020603050405020304" pitchFamily="18" charset="0"/>
                <a:cs typeface="Times New Roman" panose="02020603050405020304" pitchFamily="18" charset="0"/>
              </a:rPr>
              <a:t>LANs and WANs have this property. </a:t>
            </a:r>
            <a:r>
              <a:rPr lang="en-IN" dirty="0" smtClean="0">
                <a:solidFill>
                  <a:srgbClr val="C00000"/>
                </a:solidFill>
                <a:latin typeface="Times New Roman" panose="02020603050405020304" pitchFamily="18" charset="0"/>
                <a:cs typeface="Times New Roman" panose="02020603050405020304" pitchFamily="18" charset="0"/>
              </a:rPr>
              <a:t>An </a:t>
            </a:r>
            <a:r>
              <a:rPr lang="en-IN" dirty="0">
                <a:solidFill>
                  <a:srgbClr val="C00000"/>
                </a:solidFill>
                <a:latin typeface="Times New Roman" panose="02020603050405020304" pitchFamily="18" charset="0"/>
                <a:cs typeface="Times New Roman" panose="02020603050405020304" pitchFamily="18" charset="0"/>
              </a:rPr>
              <a:t>AS containing all three kinds of networks. Note that hosts do not generally play a role </a:t>
            </a:r>
            <a:r>
              <a:rPr lang="en-IN" dirty="0" smtClean="0">
                <a:solidFill>
                  <a:srgbClr val="C00000"/>
                </a:solidFill>
                <a:latin typeface="Times New Roman" panose="02020603050405020304" pitchFamily="18" charset="0"/>
                <a:cs typeface="Times New Roman" panose="02020603050405020304" pitchFamily="18" charset="0"/>
              </a:rPr>
              <a:t>in OSPF.</a:t>
            </a:r>
          </a:p>
          <a:p>
            <a:pPr marL="285750" indent="-285750" algn="just">
              <a:buFont typeface="Arial" panose="020B0604020202020204" pitchFamily="34" charset="0"/>
              <a:buChar char="•"/>
            </a:pP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OSPF </a:t>
            </a:r>
            <a:r>
              <a:rPr lang="en-US" dirty="0">
                <a:solidFill>
                  <a:srgbClr val="002060"/>
                </a:solidFill>
                <a:latin typeface="Times New Roman" panose="02020603050405020304" pitchFamily="18" charset="0"/>
                <a:cs typeface="Times New Roman" panose="02020603050405020304" pitchFamily="18" charset="0"/>
              </a:rPr>
              <a:t>operates by abstracting the collection of actual networks, routers, and lines into </a:t>
            </a:r>
            <a:r>
              <a:rPr lang="en-US" dirty="0" smtClean="0">
                <a:solidFill>
                  <a:srgbClr val="002060"/>
                </a:solidFill>
                <a:latin typeface="Times New Roman" panose="02020603050405020304" pitchFamily="18" charset="0"/>
                <a:cs typeface="Times New Roman" panose="02020603050405020304" pitchFamily="18" charset="0"/>
              </a:rPr>
              <a:t>a directed </a:t>
            </a:r>
            <a:r>
              <a:rPr lang="en-US" dirty="0">
                <a:solidFill>
                  <a:srgbClr val="002060"/>
                </a:solidFill>
                <a:latin typeface="Times New Roman" panose="02020603050405020304" pitchFamily="18" charset="0"/>
                <a:cs typeface="Times New Roman" panose="02020603050405020304" pitchFamily="18" charset="0"/>
              </a:rPr>
              <a:t>graph in which each arc is assigned a cost (distance, delay, etc.). It then </a:t>
            </a:r>
            <a:r>
              <a:rPr lang="en-US" dirty="0" smtClean="0">
                <a:solidFill>
                  <a:srgbClr val="002060"/>
                </a:solidFill>
                <a:latin typeface="Times New Roman" panose="02020603050405020304" pitchFamily="18" charset="0"/>
                <a:cs typeface="Times New Roman" panose="02020603050405020304" pitchFamily="18" charset="0"/>
              </a:rPr>
              <a:t>computes the </a:t>
            </a:r>
            <a:r>
              <a:rPr lang="en-US" dirty="0">
                <a:solidFill>
                  <a:srgbClr val="002060"/>
                </a:solidFill>
                <a:latin typeface="Times New Roman" panose="02020603050405020304" pitchFamily="18" charset="0"/>
                <a:cs typeface="Times New Roman" panose="02020603050405020304" pitchFamily="18" charset="0"/>
              </a:rPr>
              <a:t>shortest path based on the weights on the arcs. A serial connection between two routers </a:t>
            </a:r>
            <a:r>
              <a:rPr lang="en-US" dirty="0" smtClean="0">
                <a:solidFill>
                  <a:srgbClr val="002060"/>
                </a:solidFill>
                <a:latin typeface="Times New Roman" panose="02020603050405020304" pitchFamily="18" charset="0"/>
                <a:cs typeface="Times New Roman" panose="02020603050405020304" pitchFamily="18" charset="0"/>
              </a:rPr>
              <a:t>is represented </a:t>
            </a:r>
            <a:r>
              <a:rPr lang="en-US" dirty="0">
                <a:solidFill>
                  <a:srgbClr val="002060"/>
                </a:solidFill>
                <a:latin typeface="Times New Roman" panose="02020603050405020304" pitchFamily="18" charset="0"/>
                <a:cs typeface="Times New Roman" panose="02020603050405020304" pitchFamily="18" charset="0"/>
              </a:rPr>
              <a:t>by a pair of arcs, one in each direction. Their weights may be different.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 multi-access </a:t>
            </a:r>
            <a:r>
              <a:rPr lang="en-US" dirty="0">
                <a:solidFill>
                  <a:srgbClr val="002060"/>
                </a:solidFill>
                <a:latin typeface="Times New Roman" panose="02020603050405020304" pitchFamily="18" charset="0"/>
                <a:cs typeface="Times New Roman" panose="02020603050405020304" pitchFamily="18" charset="0"/>
              </a:rPr>
              <a:t>network is represented by a node for the network itself plus a node for </a:t>
            </a:r>
            <a:r>
              <a:rPr lang="en-US" dirty="0" smtClean="0">
                <a:solidFill>
                  <a:srgbClr val="002060"/>
                </a:solidFill>
                <a:latin typeface="Times New Roman" panose="02020603050405020304" pitchFamily="18" charset="0"/>
                <a:cs typeface="Times New Roman" panose="02020603050405020304" pitchFamily="18" charset="0"/>
              </a:rPr>
              <a:t>each router</a:t>
            </a:r>
            <a:r>
              <a:rPr lang="en-US" dirty="0">
                <a:solidFill>
                  <a:srgbClr val="002060"/>
                </a:solidFill>
                <a:latin typeface="Times New Roman" panose="02020603050405020304" pitchFamily="18" charset="0"/>
                <a:cs typeface="Times New Roman" panose="02020603050405020304" pitchFamily="18" charset="0"/>
              </a:rPr>
              <a:t>. The arcs from the network node to the routers have weight 0 and are omitted from </a:t>
            </a:r>
            <a:r>
              <a:rPr lang="en-US" dirty="0" smtClean="0">
                <a:solidFill>
                  <a:srgbClr val="002060"/>
                </a:solidFill>
                <a:latin typeface="Times New Roman" panose="02020603050405020304" pitchFamily="18" charset="0"/>
                <a:cs typeface="Times New Roman" panose="02020603050405020304" pitchFamily="18" charset="0"/>
              </a:rPr>
              <a:t>the graph. </a:t>
            </a:r>
            <a:r>
              <a:rPr lang="en-IN" dirty="0">
                <a:solidFill>
                  <a:srgbClr val="002060"/>
                </a:solidFill>
                <a:latin typeface="Times New Roman" panose="02020603050405020304" pitchFamily="18" charset="0"/>
                <a:cs typeface="Times New Roman" panose="02020603050405020304" pitchFamily="18" charset="0"/>
              </a:rPr>
              <a:t>A </a:t>
            </a:r>
            <a:r>
              <a:rPr lang="en-IN" dirty="0" smtClean="0">
                <a:solidFill>
                  <a:srgbClr val="002060"/>
                </a:solidFill>
                <a:latin typeface="Times New Roman" panose="02020603050405020304" pitchFamily="18" charset="0"/>
                <a:cs typeface="Times New Roman" panose="02020603050405020304" pitchFamily="18" charset="0"/>
              </a:rPr>
              <a:t>multi-access </a:t>
            </a:r>
            <a:r>
              <a:rPr lang="en-IN" dirty="0">
                <a:solidFill>
                  <a:srgbClr val="002060"/>
                </a:solidFill>
                <a:latin typeface="Times New Roman" panose="02020603050405020304" pitchFamily="18" charset="0"/>
                <a:cs typeface="Times New Roman" panose="02020603050405020304" pitchFamily="18" charset="0"/>
              </a:rPr>
              <a:t>network is one that can have multiple routers on it, each of which can directly communicate with all the others</a:t>
            </a:r>
            <a:r>
              <a:rPr lang="en-IN" dirty="0" smtClean="0">
                <a:solidFill>
                  <a:srgbClr val="002060"/>
                </a:solidFill>
                <a:latin typeface="Times New Roman" panose="02020603050405020304" pitchFamily="18" charset="0"/>
                <a:cs typeface="Times New Roman" panose="02020603050405020304" pitchFamily="18" charset="0"/>
              </a:rPr>
              <a:t>.</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4402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Open Shortest Path </a:t>
            </a:r>
            <a:r>
              <a:rPr lang="en-US" sz="2400" b="1" dirty="0" smtClean="0">
                <a:solidFill>
                  <a:srgbClr val="002060"/>
                </a:solidFill>
              </a:rPr>
              <a:t>First-OSPF</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41828"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77218"/>
          </a:xfrm>
          <a:prstGeom prst="rect">
            <a:avLst/>
          </a:prstGeom>
        </p:spPr>
        <p:txBody>
          <a:bodyPr wrap="square">
            <a:spAutoFit/>
          </a:bodyPr>
          <a:lstStyle/>
          <a:p>
            <a:endParaRPr lang="en-US" dirty="0"/>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104777" y="983398"/>
            <a:ext cx="8840103" cy="738664"/>
          </a:xfrm>
          <a:prstGeom prst="rect">
            <a:avLst/>
          </a:prstGeom>
        </p:spPr>
        <p:txBody>
          <a:bodyPr wrap="square">
            <a:spAutoFit/>
          </a:bodyPr>
          <a:lstStyle/>
          <a:p>
            <a:pPr marL="285750" indent="-285750" algn="just">
              <a:lnSpc>
                <a:spcPct val="150000"/>
              </a:lnSpc>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70114" y="1137286"/>
            <a:ext cx="8345715" cy="3736749"/>
          </a:xfrm>
          <a:prstGeom prst="rect">
            <a:avLst/>
          </a:prstGeom>
        </p:spPr>
      </p:pic>
    </p:spTree>
    <p:extLst>
      <p:ext uri="{BB962C8B-B14F-4D97-AF65-F5344CB8AC3E}">
        <p14:creationId xmlns:p14="http://schemas.microsoft.com/office/powerpoint/2010/main" val="2595127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Open Shortest Path </a:t>
            </a:r>
            <a:r>
              <a:rPr lang="en-US" sz="2400" b="1" dirty="0" smtClean="0">
                <a:solidFill>
                  <a:srgbClr val="002060"/>
                </a:solidFill>
              </a:rPr>
              <a:t>First-OSPF</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78114"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104778" y="983398"/>
            <a:ext cx="8400593" cy="3000821"/>
          </a:xfrm>
          <a:prstGeom prst="rect">
            <a:avLst/>
          </a:prstGeom>
        </p:spPr>
        <p:txBody>
          <a:bodyPr wrap="square">
            <a:spAutoFit/>
          </a:bodyPr>
          <a:lstStyle/>
          <a:p>
            <a:pPr algn="just">
              <a:lnSpc>
                <a:spcPct val="150000"/>
              </a:lnSpc>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87085" y="928914"/>
            <a:ext cx="8937622" cy="4185761"/>
          </a:xfrm>
          <a:prstGeom prst="rect">
            <a:avLst/>
          </a:prstGeom>
        </p:spPr>
        <p:txBody>
          <a:bodyPr wrap="square">
            <a:spAutoFit/>
          </a:bodyPr>
          <a:lstStyle/>
          <a:p>
            <a:pPr marL="285750" indent="-285750" algn="just">
              <a:buFont typeface="Arial" panose="020B0604020202020204" pitchFamily="34" charset="0"/>
              <a:buChar char="•"/>
            </a:pPr>
            <a:r>
              <a:rPr lang="en-IN" dirty="0">
                <a:solidFill>
                  <a:srgbClr val="C00000"/>
                </a:solidFill>
                <a:latin typeface="Times New Roman" panose="02020603050405020304" pitchFamily="18" charset="0"/>
                <a:cs typeface="Times New Roman" panose="02020603050405020304" pitchFamily="18" charset="0"/>
              </a:rPr>
              <a:t>Many of the </a:t>
            </a:r>
            <a:r>
              <a:rPr lang="en-IN" dirty="0" err="1">
                <a:solidFill>
                  <a:srgbClr val="C00000"/>
                </a:solidFill>
                <a:latin typeface="Times New Roman" panose="02020603050405020304" pitchFamily="18" charset="0"/>
                <a:cs typeface="Times New Roman" panose="02020603050405020304" pitchFamily="18" charset="0"/>
              </a:rPr>
              <a:t>ASes</a:t>
            </a:r>
            <a:r>
              <a:rPr lang="en-IN" dirty="0">
                <a:solidFill>
                  <a:srgbClr val="C00000"/>
                </a:solidFill>
                <a:latin typeface="Times New Roman" panose="02020603050405020304" pitchFamily="18" charset="0"/>
                <a:cs typeface="Times New Roman" panose="02020603050405020304" pitchFamily="18" charset="0"/>
              </a:rPr>
              <a:t> in the Internet are themselves large and nontrivial to manage.  </a:t>
            </a:r>
            <a:r>
              <a:rPr lang="en-IN" dirty="0" smtClean="0">
                <a:solidFill>
                  <a:srgbClr val="C00000"/>
                </a:solidFill>
                <a:latin typeface="Times New Roman" panose="02020603050405020304" pitchFamily="18" charset="0"/>
                <a:cs typeface="Times New Roman" panose="02020603050405020304" pitchFamily="18" charset="0"/>
              </a:rPr>
              <a:t>OSPF allows them </a:t>
            </a:r>
            <a:r>
              <a:rPr lang="en-IN" dirty="0">
                <a:solidFill>
                  <a:srgbClr val="C00000"/>
                </a:solidFill>
                <a:latin typeface="Times New Roman" panose="02020603050405020304" pitchFamily="18" charset="0"/>
                <a:cs typeface="Times New Roman" panose="02020603050405020304" pitchFamily="18" charset="0"/>
              </a:rPr>
              <a:t>to be divided into numbered areas, where an area is a network or a set of </a:t>
            </a:r>
            <a:r>
              <a:rPr lang="en-IN" dirty="0" smtClean="0">
                <a:solidFill>
                  <a:srgbClr val="C00000"/>
                </a:solidFill>
                <a:latin typeface="Times New Roman" panose="02020603050405020304" pitchFamily="18" charset="0"/>
                <a:cs typeface="Times New Roman" panose="02020603050405020304" pitchFamily="18" charset="0"/>
              </a:rPr>
              <a:t>contiguous networks.</a:t>
            </a: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Areas </a:t>
            </a:r>
            <a:r>
              <a:rPr lang="en-IN" dirty="0">
                <a:solidFill>
                  <a:srgbClr val="C00000"/>
                </a:solidFill>
                <a:latin typeface="Times New Roman" panose="02020603050405020304" pitchFamily="18" charset="0"/>
                <a:cs typeface="Times New Roman" panose="02020603050405020304" pitchFamily="18" charset="0"/>
              </a:rPr>
              <a:t>do not overlap but need not be exhaustive, that is, some routers may </a:t>
            </a:r>
            <a:r>
              <a:rPr lang="en-IN" dirty="0" smtClean="0">
                <a:solidFill>
                  <a:srgbClr val="C00000"/>
                </a:solidFill>
                <a:latin typeface="Times New Roman" panose="02020603050405020304" pitchFamily="18" charset="0"/>
                <a:cs typeface="Times New Roman" panose="02020603050405020304" pitchFamily="18" charset="0"/>
              </a:rPr>
              <a:t>belong to </a:t>
            </a:r>
            <a:r>
              <a:rPr lang="en-IN" dirty="0">
                <a:solidFill>
                  <a:srgbClr val="C00000"/>
                </a:solidFill>
                <a:latin typeface="Times New Roman" panose="02020603050405020304" pitchFamily="18" charset="0"/>
                <a:cs typeface="Times New Roman" panose="02020603050405020304" pitchFamily="18" charset="0"/>
              </a:rPr>
              <a:t>no area. An area is a generalization of a subnet. Outside an area, its topology and </a:t>
            </a:r>
            <a:r>
              <a:rPr lang="en-IN" dirty="0" smtClean="0">
                <a:solidFill>
                  <a:srgbClr val="C00000"/>
                </a:solidFill>
                <a:latin typeface="Times New Roman" panose="02020603050405020304" pitchFamily="18" charset="0"/>
                <a:cs typeface="Times New Roman" panose="02020603050405020304" pitchFamily="18" charset="0"/>
              </a:rPr>
              <a:t>details are </a:t>
            </a:r>
            <a:r>
              <a:rPr lang="en-IN" dirty="0">
                <a:solidFill>
                  <a:srgbClr val="C00000"/>
                </a:solidFill>
                <a:latin typeface="Times New Roman" panose="02020603050405020304" pitchFamily="18" charset="0"/>
                <a:cs typeface="Times New Roman" panose="02020603050405020304" pitchFamily="18" charset="0"/>
              </a:rPr>
              <a:t>not visible.</a:t>
            </a:r>
          </a:p>
          <a:p>
            <a:pPr marL="285750" indent="-285750" algn="just">
              <a:buFont typeface="Arial" panose="020B0604020202020204" pitchFamily="34" charset="0"/>
              <a:buChar char="•"/>
            </a:pP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C00000"/>
                </a:solidFill>
                <a:latin typeface="Times New Roman" panose="02020603050405020304" pitchFamily="18" charset="0"/>
                <a:cs typeface="Times New Roman" panose="02020603050405020304" pitchFamily="18" charset="0"/>
              </a:rPr>
              <a:t>Every </a:t>
            </a:r>
            <a:r>
              <a:rPr lang="en-IN" b="1" dirty="0">
                <a:solidFill>
                  <a:srgbClr val="C00000"/>
                </a:solidFill>
                <a:latin typeface="Times New Roman" panose="02020603050405020304" pitchFamily="18" charset="0"/>
                <a:cs typeface="Times New Roman" panose="02020603050405020304" pitchFamily="18" charset="0"/>
              </a:rPr>
              <a:t>AS has a backbone area, called area 0.</a:t>
            </a:r>
            <a:r>
              <a:rPr lang="en-IN" dirty="0">
                <a:solidFill>
                  <a:srgbClr val="C00000"/>
                </a:solidFill>
                <a:latin typeface="Times New Roman" panose="02020603050405020304" pitchFamily="18" charset="0"/>
                <a:cs typeface="Times New Roman" panose="02020603050405020304" pitchFamily="18" charset="0"/>
              </a:rPr>
              <a:t> All areas are connected to the </a:t>
            </a:r>
            <a:r>
              <a:rPr lang="en-IN" dirty="0" smtClean="0">
                <a:solidFill>
                  <a:srgbClr val="C00000"/>
                </a:solidFill>
                <a:latin typeface="Times New Roman" panose="02020603050405020304" pitchFamily="18" charset="0"/>
                <a:cs typeface="Times New Roman" panose="02020603050405020304" pitchFamily="18" charset="0"/>
              </a:rPr>
              <a:t>backbone, possibly </a:t>
            </a:r>
            <a:r>
              <a:rPr lang="en-IN" dirty="0">
                <a:solidFill>
                  <a:srgbClr val="C00000"/>
                </a:solidFill>
                <a:latin typeface="Times New Roman" panose="02020603050405020304" pitchFamily="18" charset="0"/>
                <a:cs typeface="Times New Roman" panose="02020603050405020304" pitchFamily="18" charset="0"/>
              </a:rPr>
              <a:t>by tunnels, so it is possible to go from any area in the AS to any other area in the </a:t>
            </a:r>
            <a:r>
              <a:rPr lang="en-IN" dirty="0" smtClean="0">
                <a:solidFill>
                  <a:srgbClr val="C00000"/>
                </a:solidFill>
                <a:latin typeface="Times New Roman" panose="02020603050405020304" pitchFamily="18" charset="0"/>
                <a:cs typeface="Times New Roman" panose="02020603050405020304" pitchFamily="18" charset="0"/>
              </a:rPr>
              <a:t>AS via </a:t>
            </a:r>
            <a:r>
              <a:rPr lang="en-IN" dirty="0">
                <a:solidFill>
                  <a:srgbClr val="C00000"/>
                </a:solidFill>
                <a:latin typeface="Times New Roman" panose="02020603050405020304" pitchFamily="18" charset="0"/>
                <a:cs typeface="Times New Roman" panose="02020603050405020304" pitchFamily="18" charset="0"/>
              </a:rPr>
              <a:t>the backbone. </a:t>
            </a:r>
            <a:endParaRPr lang="en-IN"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A </a:t>
            </a:r>
            <a:r>
              <a:rPr lang="en-IN" dirty="0">
                <a:solidFill>
                  <a:srgbClr val="002060"/>
                </a:solidFill>
                <a:latin typeface="Times New Roman" panose="02020603050405020304" pitchFamily="18" charset="0"/>
                <a:cs typeface="Times New Roman" panose="02020603050405020304" pitchFamily="18" charset="0"/>
              </a:rPr>
              <a:t>tunnel is represented in the graph as an arc and has a cost. Each </a:t>
            </a:r>
            <a:r>
              <a:rPr lang="en-IN" dirty="0" smtClean="0">
                <a:solidFill>
                  <a:srgbClr val="002060"/>
                </a:solidFill>
                <a:latin typeface="Times New Roman" panose="02020603050405020304" pitchFamily="18" charset="0"/>
                <a:cs typeface="Times New Roman" panose="02020603050405020304" pitchFamily="18" charset="0"/>
              </a:rPr>
              <a:t>router that </a:t>
            </a:r>
            <a:r>
              <a:rPr lang="en-IN" dirty="0">
                <a:solidFill>
                  <a:srgbClr val="002060"/>
                </a:solidFill>
                <a:latin typeface="Times New Roman" panose="02020603050405020304" pitchFamily="18" charset="0"/>
                <a:cs typeface="Times New Roman" panose="02020603050405020304" pitchFamily="18" charset="0"/>
              </a:rPr>
              <a:t>is connected to two or more areas is part of the backbone. </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As </a:t>
            </a:r>
            <a:r>
              <a:rPr lang="en-IN" dirty="0">
                <a:solidFill>
                  <a:srgbClr val="002060"/>
                </a:solidFill>
                <a:latin typeface="Times New Roman" panose="02020603050405020304" pitchFamily="18" charset="0"/>
                <a:cs typeface="Times New Roman" panose="02020603050405020304" pitchFamily="18" charset="0"/>
              </a:rPr>
              <a:t>with other areas, </a:t>
            </a:r>
            <a:r>
              <a:rPr lang="en-IN" dirty="0" smtClean="0">
                <a:solidFill>
                  <a:srgbClr val="002060"/>
                </a:solidFill>
                <a:latin typeface="Times New Roman" panose="02020603050405020304" pitchFamily="18" charset="0"/>
                <a:cs typeface="Times New Roman" panose="02020603050405020304" pitchFamily="18" charset="0"/>
              </a:rPr>
              <a:t>the topology </a:t>
            </a:r>
            <a:r>
              <a:rPr lang="en-IN" dirty="0">
                <a:solidFill>
                  <a:srgbClr val="002060"/>
                </a:solidFill>
                <a:latin typeface="Times New Roman" panose="02020603050405020304" pitchFamily="18" charset="0"/>
                <a:cs typeface="Times New Roman" panose="02020603050405020304" pitchFamily="18" charset="0"/>
              </a:rPr>
              <a:t>of the backbone is not visible outside the </a:t>
            </a:r>
            <a:r>
              <a:rPr lang="en-IN" dirty="0" smtClean="0">
                <a:solidFill>
                  <a:srgbClr val="002060"/>
                </a:solidFill>
                <a:latin typeface="Times New Roman" panose="02020603050405020304" pitchFamily="18" charset="0"/>
                <a:cs typeface="Times New Roman" panose="02020603050405020304" pitchFamily="18" charset="0"/>
              </a:rPr>
              <a:t>backbone. Within </a:t>
            </a:r>
            <a:r>
              <a:rPr lang="en-IN" dirty="0">
                <a:solidFill>
                  <a:srgbClr val="002060"/>
                </a:solidFill>
                <a:latin typeface="Times New Roman" panose="02020603050405020304" pitchFamily="18" charset="0"/>
                <a:cs typeface="Times New Roman" panose="02020603050405020304" pitchFamily="18" charset="0"/>
              </a:rPr>
              <a:t>an area, each router has the same link state database and runs the same shortest </a:t>
            </a:r>
            <a:r>
              <a:rPr lang="en-IN" dirty="0" smtClean="0">
                <a:solidFill>
                  <a:srgbClr val="002060"/>
                </a:solidFill>
                <a:latin typeface="Times New Roman" panose="02020603050405020304" pitchFamily="18" charset="0"/>
                <a:cs typeface="Times New Roman" panose="02020603050405020304" pitchFamily="18" charset="0"/>
              </a:rPr>
              <a:t>path algorithm</a:t>
            </a:r>
            <a:r>
              <a:rPr lang="en-IN" dirty="0">
                <a:solidFill>
                  <a:srgbClr val="002060"/>
                </a:solidFill>
                <a:latin typeface="Times New Roman" panose="02020603050405020304" pitchFamily="18" charset="0"/>
                <a:cs typeface="Times New Roman" panose="02020603050405020304" pitchFamily="18" charset="0"/>
              </a:rPr>
              <a:t>. </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Its </a:t>
            </a:r>
            <a:r>
              <a:rPr lang="en-IN" dirty="0">
                <a:solidFill>
                  <a:srgbClr val="002060"/>
                </a:solidFill>
                <a:latin typeface="Times New Roman" panose="02020603050405020304" pitchFamily="18" charset="0"/>
                <a:cs typeface="Times New Roman" panose="02020603050405020304" pitchFamily="18" charset="0"/>
              </a:rPr>
              <a:t>main job is to calculate the shortest path from itself to every other router in </a:t>
            </a:r>
            <a:r>
              <a:rPr lang="en-IN" dirty="0" smtClean="0">
                <a:solidFill>
                  <a:srgbClr val="002060"/>
                </a:solidFill>
                <a:latin typeface="Times New Roman" panose="02020603050405020304" pitchFamily="18" charset="0"/>
                <a:cs typeface="Times New Roman" panose="02020603050405020304" pitchFamily="18" charset="0"/>
              </a:rPr>
              <a:t>the area</a:t>
            </a:r>
            <a:r>
              <a:rPr lang="en-IN" dirty="0">
                <a:solidFill>
                  <a:srgbClr val="002060"/>
                </a:solidFill>
                <a:latin typeface="Times New Roman" panose="02020603050405020304" pitchFamily="18" charset="0"/>
                <a:cs typeface="Times New Roman" panose="02020603050405020304" pitchFamily="18" charset="0"/>
              </a:rPr>
              <a:t>, including the router that is connected to the backbone, of which there must be at </a:t>
            </a:r>
            <a:r>
              <a:rPr lang="en-IN" dirty="0" smtClean="0">
                <a:solidFill>
                  <a:srgbClr val="002060"/>
                </a:solidFill>
                <a:latin typeface="Times New Roman" panose="02020603050405020304" pitchFamily="18" charset="0"/>
                <a:cs typeface="Times New Roman" panose="02020603050405020304" pitchFamily="18" charset="0"/>
              </a:rPr>
              <a:t>least one</a:t>
            </a:r>
            <a:r>
              <a:rPr lang="en-IN" dirty="0">
                <a:solidFill>
                  <a:srgbClr val="002060"/>
                </a:solidFill>
                <a:latin typeface="Times New Roman" panose="02020603050405020304" pitchFamily="18" charset="0"/>
                <a:cs typeface="Times New Roman" panose="02020603050405020304" pitchFamily="18" charset="0"/>
              </a:rPr>
              <a:t>. </a:t>
            </a:r>
            <a:endParaRPr lang="en-IN"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solidFill>
                  <a:srgbClr val="002060"/>
                </a:solidFill>
                <a:latin typeface="Times New Roman" panose="02020603050405020304" pitchFamily="18" charset="0"/>
                <a:cs typeface="Times New Roman" panose="02020603050405020304" pitchFamily="18" charset="0"/>
              </a:rPr>
              <a:t>A </a:t>
            </a:r>
            <a:r>
              <a:rPr lang="en-IN" dirty="0">
                <a:solidFill>
                  <a:srgbClr val="002060"/>
                </a:solidFill>
                <a:latin typeface="Times New Roman" panose="02020603050405020304" pitchFamily="18" charset="0"/>
                <a:cs typeface="Times New Roman" panose="02020603050405020304" pitchFamily="18" charset="0"/>
              </a:rPr>
              <a:t>router that connects to two areas needs the databases for both areas and must run </a:t>
            </a:r>
            <a:r>
              <a:rPr lang="en-IN" dirty="0" smtClean="0">
                <a:solidFill>
                  <a:srgbClr val="002060"/>
                </a:solidFill>
                <a:latin typeface="Times New Roman" panose="02020603050405020304" pitchFamily="18" charset="0"/>
                <a:cs typeface="Times New Roman" panose="02020603050405020304" pitchFamily="18" charset="0"/>
              </a:rPr>
              <a:t>the shortest </a:t>
            </a:r>
            <a:r>
              <a:rPr lang="en-IN" dirty="0">
                <a:solidFill>
                  <a:srgbClr val="002060"/>
                </a:solidFill>
                <a:latin typeface="Times New Roman" panose="02020603050405020304" pitchFamily="18" charset="0"/>
                <a:cs typeface="Times New Roman" panose="02020603050405020304" pitchFamily="18" charset="0"/>
              </a:rPr>
              <a:t>path algorithm for each one separately.</a:t>
            </a:r>
          </a:p>
        </p:txBody>
      </p:sp>
    </p:spTree>
    <p:extLst>
      <p:ext uri="{BB962C8B-B14F-4D97-AF65-F5344CB8AC3E}">
        <p14:creationId xmlns:p14="http://schemas.microsoft.com/office/powerpoint/2010/main" val="78437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Open Shortest Path </a:t>
            </a:r>
            <a:r>
              <a:rPr lang="en-US" sz="2400" b="1" dirty="0" smtClean="0">
                <a:solidFill>
                  <a:srgbClr val="002060"/>
                </a:solidFill>
              </a:rPr>
              <a:t>First-OSPF</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78114"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104778" y="983398"/>
            <a:ext cx="8400593" cy="3000821"/>
          </a:xfrm>
          <a:prstGeom prst="rect">
            <a:avLst/>
          </a:prstGeom>
        </p:spPr>
        <p:txBody>
          <a:bodyPr wrap="square">
            <a:spAutoFit/>
          </a:bodyPr>
          <a:lstStyle/>
          <a:p>
            <a:pPr algn="just">
              <a:lnSpc>
                <a:spcPct val="150000"/>
              </a:lnSpc>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87085" y="928914"/>
            <a:ext cx="8937622" cy="3970318"/>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During </a:t>
            </a:r>
            <a:r>
              <a:rPr lang="en-US" dirty="0">
                <a:solidFill>
                  <a:srgbClr val="C00000"/>
                </a:solidFill>
                <a:latin typeface="Times New Roman" panose="02020603050405020304" pitchFamily="18" charset="0"/>
                <a:cs typeface="Times New Roman" panose="02020603050405020304" pitchFamily="18" charset="0"/>
              </a:rPr>
              <a:t>normal operation, three kinds of routes may be needed: </a:t>
            </a:r>
            <a:r>
              <a:rPr lang="en-US" b="1" dirty="0">
                <a:solidFill>
                  <a:srgbClr val="C00000"/>
                </a:solidFill>
                <a:latin typeface="Times New Roman" panose="02020603050405020304" pitchFamily="18" charset="0"/>
                <a:cs typeface="Times New Roman" panose="02020603050405020304" pitchFamily="18" charset="0"/>
              </a:rPr>
              <a:t>intra-area, interarea, </a:t>
            </a:r>
            <a:r>
              <a:rPr lang="en-US" b="1" dirty="0" smtClean="0">
                <a:solidFill>
                  <a:srgbClr val="C00000"/>
                </a:solidFill>
                <a:latin typeface="Times New Roman" panose="02020603050405020304" pitchFamily="18" charset="0"/>
                <a:cs typeface="Times New Roman" panose="02020603050405020304" pitchFamily="18" charset="0"/>
              </a:rPr>
              <a:t>and inter-AS</a:t>
            </a:r>
            <a:r>
              <a:rPr lang="en-US" b="1" dirty="0">
                <a:solidFill>
                  <a:srgbClr val="C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 Intra-area routes are the easiest, since the source router already knows the </a:t>
            </a:r>
            <a:r>
              <a:rPr lang="en-US" dirty="0" smtClean="0">
                <a:solidFill>
                  <a:srgbClr val="C00000"/>
                </a:solidFill>
                <a:latin typeface="Times New Roman" panose="02020603050405020304" pitchFamily="18" charset="0"/>
                <a:cs typeface="Times New Roman" panose="02020603050405020304" pitchFamily="18" charset="0"/>
              </a:rPr>
              <a:t>shortest path </a:t>
            </a:r>
            <a:r>
              <a:rPr lang="en-US" dirty="0">
                <a:solidFill>
                  <a:srgbClr val="C00000"/>
                </a:solidFill>
                <a:latin typeface="Times New Roman" panose="02020603050405020304" pitchFamily="18" charset="0"/>
                <a:cs typeface="Times New Roman" panose="02020603050405020304" pitchFamily="18" charset="0"/>
              </a:rPr>
              <a:t>to the destination router</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Interarea </a:t>
            </a:r>
            <a:r>
              <a:rPr lang="en-US" dirty="0">
                <a:solidFill>
                  <a:srgbClr val="C00000"/>
                </a:solidFill>
                <a:latin typeface="Times New Roman" panose="02020603050405020304" pitchFamily="18" charset="0"/>
                <a:cs typeface="Times New Roman" panose="02020603050405020304" pitchFamily="18" charset="0"/>
              </a:rPr>
              <a:t>routing always proceeds in three steps: </a:t>
            </a:r>
            <a:r>
              <a:rPr lang="en-US" dirty="0" smtClean="0">
                <a:solidFill>
                  <a:srgbClr val="C00000"/>
                </a:solidFill>
                <a:latin typeface="Times New Roman" panose="02020603050405020304" pitchFamily="18" charset="0"/>
                <a:cs typeface="Times New Roman" panose="02020603050405020304" pitchFamily="18" charset="0"/>
              </a:rPr>
              <a:t>a. go </a:t>
            </a:r>
            <a:r>
              <a:rPr lang="en-US" dirty="0">
                <a:solidFill>
                  <a:srgbClr val="C00000"/>
                </a:solidFill>
                <a:latin typeface="Times New Roman" panose="02020603050405020304" pitchFamily="18" charset="0"/>
                <a:cs typeface="Times New Roman" panose="02020603050405020304" pitchFamily="18" charset="0"/>
              </a:rPr>
              <a:t>from </a:t>
            </a:r>
            <a:r>
              <a:rPr lang="en-US" dirty="0" smtClean="0">
                <a:solidFill>
                  <a:srgbClr val="C00000"/>
                </a:solidFill>
                <a:latin typeface="Times New Roman" panose="02020603050405020304" pitchFamily="18" charset="0"/>
                <a:cs typeface="Times New Roman" panose="02020603050405020304" pitchFamily="18" charset="0"/>
              </a:rPr>
              <a:t>the source </a:t>
            </a:r>
            <a:r>
              <a:rPr lang="en-US" dirty="0">
                <a:solidFill>
                  <a:srgbClr val="C00000"/>
                </a:solidFill>
                <a:latin typeface="Times New Roman" panose="02020603050405020304" pitchFamily="18" charset="0"/>
                <a:cs typeface="Times New Roman" panose="02020603050405020304" pitchFamily="18" charset="0"/>
              </a:rPr>
              <a:t>to the backbone; </a:t>
            </a: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b. go </a:t>
            </a:r>
            <a:r>
              <a:rPr lang="en-US" dirty="0">
                <a:solidFill>
                  <a:srgbClr val="C00000"/>
                </a:solidFill>
                <a:latin typeface="Times New Roman" panose="02020603050405020304" pitchFamily="18" charset="0"/>
                <a:cs typeface="Times New Roman" panose="02020603050405020304" pitchFamily="18" charset="0"/>
              </a:rPr>
              <a:t>across the backbone to the destination area; </a:t>
            </a:r>
            <a:r>
              <a:rPr lang="en-US" dirty="0" smtClean="0">
                <a:solidFill>
                  <a:srgbClr val="C00000"/>
                </a:solidFill>
                <a:latin typeface="Times New Roman" panose="02020603050405020304" pitchFamily="18" charset="0"/>
                <a:cs typeface="Times New Roman" panose="02020603050405020304" pitchFamily="18" charset="0"/>
              </a:rPr>
              <a:t> c. go </a:t>
            </a:r>
            <a:r>
              <a:rPr lang="en-US" dirty="0">
                <a:solidFill>
                  <a:srgbClr val="C00000"/>
                </a:solidFill>
                <a:latin typeface="Times New Roman" panose="02020603050405020304" pitchFamily="18" charset="0"/>
                <a:cs typeface="Times New Roman" panose="02020603050405020304" pitchFamily="18" charset="0"/>
              </a:rPr>
              <a:t>to the destination</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This algorithm forces a star configuration on OSPF with the backbone being the hub and </a:t>
            </a:r>
            <a:r>
              <a:rPr lang="en-US" dirty="0" smtClean="0">
                <a:solidFill>
                  <a:srgbClr val="002060"/>
                </a:solidFill>
                <a:latin typeface="Times New Roman" panose="02020603050405020304" pitchFamily="18" charset="0"/>
                <a:cs typeface="Times New Roman" panose="02020603050405020304" pitchFamily="18" charset="0"/>
              </a:rPr>
              <a:t>the other </a:t>
            </a:r>
            <a:r>
              <a:rPr lang="en-US" dirty="0">
                <a:solidFill>
                  <a:srgbClr val="002060"/>
                </a:solidFill>
                <a:latin typeface="Times New Roman" panose="02020603050405020304" pitchFamily="18" charset="0"/>
                <a:cs typeface="Times New Roman" panose="02020603050405020304" pitchFamily="18" charset="0"/>
              </a:rPr>
              <a:t>areas being spokes. Packets are routed from source to destination ''as is.''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They </a:t>
            </a:r>
            <a:r>
              <a:rPr lang="en-US" dirty="0">
                <a:solidFill>
                  <a:srgbClr val="002060"/>
                </a:solidFill>
                <a:latin typeface="Times New Roman" panose="02020603050405020304" pitchFamily="18" charset="0"/>
                <a:cs typeface="Times New Roman" panose="02020603050405020304" pitchFamily="18" charset="0"/>
              </a:rPr>
              <a:t>are </a:t>
            </a:r>
            <a:r>
              <a:rPr lang="en-US" dirty="0" smtClean="0">
                <a:solidFill>
                  <a:srgbClr val="002060"/>
                </a:solidFill>
                <a:latin typeface="Times New Roman" panose="02020603050405020304" pitchFamily="18" charset="0"/>
                <a:cs typeface="Times New Roman" panose="02020603050405020304" pitchFamily="18" charset="0"/>
              </a:rPr>
              <a:t>not encapsulated </a:t>
            </a:r>
            <a:r>
              <a:rPr lang="en-US" dirty="0">
                <a:solidFill>
                  <a:srgbClr val="002060"/>
                </a:solidFill>
                <a:latin typeface="Times New Roman" panose="02020603050405020304" pitchFamily="18" charset="0"/>
                <a:cs typeface="Times New Roman" panose="02020603050405020304" pitchFamily="18" charset="0"/>
              </a:rPr>
              <a:t>or tunneled, unless going to an area whose only connection to the backbone is </a:t>
            </a:r>
            <a:r>
              <a:rPr lang="en-US" dirty="0" smtClean="0">
                <a:solidFill>
                  <a:srgbClr val="002060"/>
                </a:solidFill>
                <a:latin typeface="Times New Roman" panose="02020603050405020304" pitchFamily="18" charset="0"/>
                <a:cs typeface="Times New Roman" panose="02020603050405020304" pitchFamily="18" charset="0"/>
              </a:rPr>
              <a:t>a tunnel</a:t>
            </a:r>
            <a:r>
              <a:rPr lang="en-US" dirty="0">
                <a:solidFill>
                  <a:srgbClr val="002060"/>
                </a:solidFill>
                <a:latin typeface="Times New Roman" panose="02020603050405020304" pitchFamily="18" charset="0"/>
                <a:cs typeface="Times New Roman" panose="02020603050405020304" pitchFamily="18" charset="0"/>
              </a:rPr>
              <a:t>. </a:t>
            </a:r>
            <a:r>
              <a:rPr lang="en-US" dirty="0" smtClean="0">
                <a:solidFill>
                  <a:srgbClr val="002060"/>
                </a:solidFill>
                <a:latin typeface="Times New Roman" panose="02020603050405020304" pitchFamily="18" charset="0"/>
                <a:cs typeface="Times New Roman" panose="02020603050405020304" pitchFamily="18" charset="0"/>
              </a:rPr>
              <a:t>Figure </a:t>
            </a:r>
            <a:r>
              <a:rPr lang="en-US" dirty="0">
                <a:solidFill>
                  <a:srgbClr val="002060"/>
                </a:solidFill>
                <a:latin typeface="Times New Roman" panose="02020603050405020304" pitchFamily="18" charset="0"/>
                <a:cs typeface="Times New Roman" panose="02020603050405020304" pitchFamily="18" charset="0"/>
              </a:rPr>
              <a:t>shows part of the Internet with </a:t>
            </a:r>
            <a:r>
              <a:rPr lang="en-US" dirty="0" err="1">
                <a:solidFill>
                  <a:srgbClr val="002060"/>
                </a:solidFill>
                <a:latin typeface="Times New Roman" panose="02020603050405020304" pitchFamily="18" charset="0"/>
                <a:cs typeface="Times New Roman" panose="02020603050405020304" pitchFamily="18" charset="0"/>
              </a:rPr>
              <a:t>ASes</a:t>
            </a:r>
            <a:r>
              <a:rPr lang="en-US" dirty="0">
                <a:solidFill>
                  <a:srgbClr val="002060"/>
                </a:solidFill>
                <a:latin typeface="Times New Roman" panose="02020603050405020304" pitchFamily="18" charset="0"/>
                <a:cs typeface="Times New Roman" panose="02020603050405020304" pitchFamily="18" charset="0"/>
              </a:rPr>
              <a:t> and </a:t>
            </a:r>
            <a:r>
              <a:rPr lang="en-US" dirty="0" smtClean="0">
                <a:solidFill>
                  <a:srgbClr val="002060"/>
                </a:solidFill>
                <a:latin typeface="Times New Roman" panose="02020603050405020304" pitchFamily="18" charset="0"/>
                <a:cs typeface="Times New Roman" panose="02020603050405020304" pitchFamily="18" charset="0"/>
              </a:rPr>
              <a:t>areas.</a:t>
            </a:r>
          </a:p>
          <a:p>
            <a:pPr algn="just"/>
            <a:r>
              <a:rPr lang="en-US" b="1" dirty="0" smtClean="0">
                <a:solidFill>
                  <a:srgbClr val="002060"/>
                </a:solidFill>
                <a:latin typeface="Times New Roman" panose="02020603050405020304" pitchFamily="18" charset="0"/>
                <a:cs typeface="Times New Roman" panose="02020603050405020304" pitchFamily="18" charset="0"/>
              </a:rPr>
              <a:t>OSPF </a:t>
            </a:r>
            <a:r>
              <a:rPr lang="en-US" b="1" dirty="0">
                <a:solidFill>
                  <a:srgbClr val="002060"/>
                </a:solidFill>
                <a:latin typeface="Times New Roman" panose="02020603050405020304" pitchFamily="18" charset="0"/>
                <a:cs typeface="Times New Roman" panose="02020603050405020304" pitchFamily="18" charset="0"/>
              </a:rPr>
              <a:t>distinguishes four classes of </a:t>
            </a:r>
            <a:r>
              <a:rPr lang="en-US" b="1" dirty="0" smtClean="0">
                <a:solidFill>
                  <a:srgbClr val="002060"/>
                </a:solidFill>
                <a:latin typeface="Times New Roman" panose="02020603050405020304" pitchFamily="18" charset="0"/>
                <a:cs typeface="Times New Roman" panose="02020603050405020304" pitchFamily="18" charset="0"/>
              </a:rPr>
              <a:t>routers</a:t>
            </a:r>
            <a:r>
              <a:rPr lang="en-US" b="1"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Internal </a:t>
            </a:r>
            <a:r>
              <a:rPr lang="en-US" dirty="0">
                <a:solidFill>
                  <a:srgbClr val="002060"/>
                </a:solidFill>
                <a:latin typeface="Times New Roman" panose="02020603050405020304" pitchFamily="18" charset="0"/>
                <a:cs typeface="Times New Roman" panose="02020603050405020304" pitchFamily="18" charset="0"/>
              </a:rPr>
              <a:t>routers are wholly within one area.</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Area </a:t>
            </a:r>
            <a:r>
              <a:rPr lang="en-US" dirty="0">
                <a:solidFill>
                  <a:srgbClr val="002060"/>
                </a:solidFill>
                <a:latin typeface="Times New Roman" panose="02020603050405020304" pitchFamily="18" charset="0"/>
                <a:cs typeface="Times New Roman" panose="02020603050405020304" pitchFamily="18" charset="0"/>
              </a:rPr>
              <a:t>border routers connect two or more areas.</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Backbone </a:t>
            </a:r>
            <a:r>
              <a:rPr lang="en-US" dirty="0">
                <a:solidFill>
                  <a:srgbClr val="002060"/>
                </a:solidFill>
                <a:latin typeface="Times New Roman" panose="02020603050405020304" pitchFamily="18" charset="0"/>
                <a:cs typeface="Times New Roman" panose="02020603050405020304" pitchFamily="18" charset="0"/>
              </a:rPr>
              <a:t>routers are on the backbone.</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AS </a:t>
            </a:r>
            <a:r>
              <a:rPr lang="en-US" dirty="0">
                <a:solidFill>
                  <a:srgbClr val="002060"/>
                </a:solidFill>
                <a:latin typeface="Times New Roman" panose="02020603050405020304" pitchFamily="18" charset="0"/>
                <a:cs typeface="Times New Roman" panose="02020603050405020304" pitchFamily="18" charset="0"/>
              </a:rPr>
              <a:t>boundary routers talk to routers in other </a:t>
            </a:r>
            <a:r>
              <a:rPr lang="en-US" dirty="0" err="1">
                <a:solidFill>
                  <a:srgbClr val="002060"/>
                </a:solidFill>
                <a:latin typeface="Times New Roman" panose="02020603050405020304" pitchFamily="18" charset="0"/>
                <a:cs typeface="Times New Roman" panose="02020603050405020304" pitchFamily="18" charset="0"/>
              </a:rPr>
              <a:t>ASes</a:t>
            </a:r>
            <a:r>
              <a:rPr lang="en-US" dirty="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These classes are allowed to overlap. For example, all the border routers are </a:t>
            </a:r>
            <a:r>
              <a:rPr lang="en-US" dirty="0" smtClean="0">
                <a:solidFill>
                  <a:srgbClr val="002060"/>
                </a:solidFill>
                <a:latin typeface="Times New Roman" panose="02020603050405020304" pitchFamily="18" charset="0"/>
                <a:cs typeface="Times New Roman" panose="02020603050405020304" pitchFamily="18" charset="0"/>
              </a:rPr>
              <a:t>automatically part </a:t>
            </a:r>
            <a:r>
              <a:rPr lang="en-US" dirty="0">
                <a:solidFill>
                  <a:srgbClr val="002060"/>
                </a:solidFill>
                <a:latin typeface="Times New Roman" panose="02020603050405020304" pitchFamily="18" charset="0"/>
                <a:cs typeface="Times New Roman" panose="02020603050405020304" pitchFamily="18" charset="0"/>
              </a:rPr>
              <a:t>of the backbone. In addition, a router that is in the backbone but not part of any </a:t>
            </a:r>
            <a:r>
              <a:rPr lang="en-US" dirty="0" smtClean="0">
                <a:solidFill>
                  <a:srgbClr val="002060"/>
                </a:solidFill>
                <a:latin typeface="Times New Roman" panose="02020603050405020304" pitchFamily="18" charset="0"/>
                <a:cs typeface="Times New Roman" panose="02020603050405020304" pitchFamily="18" charset="0"/>
              </a:rPr>
              <a:t>other area </a:t>
            </a:r>
            <a:r>
              <a:rPr lang="en-US" dirty="0">
                <a:solidFill>
                  <a:srgbClr val="002060"/>
                </a:solidFill>
                <a:latin typeface="Times New Roman" panose="02020603050405020304" pitchFamily="18" charset="0"/>
                <a:cs typeface="Times New Roman" panose="02020603050405020304" pitchFamily="18" charset="0"/>
              </a:rPr>
              <a:t>is also an internal </a:t>
            </a:r>
            <a:r>
              <a:rPr lang="en-US" dirty="0" smtClean="0">
                <a:solidFill>
                  <a:srgbClr val="002060"/>
                </a:solidFill>
                <a:latin typeface="Times New Roman" panose="02020603050405020304" pitchFamily="18" charset="0"/>
                <a:cs typeface="Times New Roman" panose="02020603050405020304" pitchFamily="18" charset="0"/>
              </a:rPr>
              <a:t>router.</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41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Open Shortest Path </a:t>
            </a:r>
            <a:r>
              <a:rPr lang="en-US" sz="2400" b="1" dirty="0" smtClean="0">
                <a:solidFill>
                  <a:srgbClr val="002060"/>
                </a:solidFill>
              </a:rPr>
              <a:t>First-OSPF</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78114"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104778" y="983398"/>
            <a:ext cx="8400593" cy="3000821"/>
          </a:xfrm>
          <a:prstGeom prst="rect">
            <a:avLst/>
          </a:prstGeom>
        </p:spPr>
        <p:txBody>
          <a:bodyPr wrap="square">
            <a:spAutoFit/>
          </a:bodyPr>
          <a:lstStyle/>
          <a:p>
            <a:pPr algn="just">
              <a:lnSpc>
                <a:spcPct val="150000"/>
              </a:lnSpc>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84629" y="1360872"/>
            <a:ext cx="8138433" cy="3349014"/>
          </a:xfrm>
          <a:prstGeom prst="rect">
            <a:avLst/>
          </a:prstGeom>
        </p:spPr>
      </p:pic>
    </p:spTree>
    <p:extLst>
      <p:ext uri="{BB962C8B-B14F-4D97-AF65-F5344CB8AC3E}">
        <p14:creationId xmlns:p14="http://schemas.microsoft.com/office/powerpoint/2010/main" val="130746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Reverse Address Resolution Protocol (RARP)</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4462760"/>
          </a:xfrm>
          <a:prstGeom prst="rect">
            <a:avLst/>
          </a:prstGeom>
        </p:spPr>
        <p:txBody>
          <a:bodyPr wrap="square">
            <a:spAutoFit/>
          </a:bodyPr>
          <a:lstStyle/>
          <a:p>
            <a:pPr>
              <a:lnSpc>
                <a:spcPct val="150000"/>
              </a:lnSpc>
            </a:pPr>
            <a:r>
              <a:rPr lang="en-US" sz="1200" b="1" dirty="0">
                <a:solidFill>
                  <a:srgbClr val="C00000"/>
                </a:solidFill>
                <a:latin typeface="Times New Roman" panose="02020603050405020304" pitchFamily="18" charset="0"/>
                <a:cs typeface="Times New Roman" panose="02020603050405020304" pitchFamily="18" charset="0"/>
              </a:rPr>
              <a:t>RARP Packet Structure</a:t>
            </a:r>
          </a:p>
          <a:p>
            <a:pPr marL="285750" indent="-285750">
              <a:lnSpc>
                <a:spcPct val="150000"/>
              </a:lnSpc>
              <a:buFont typeface="Arial" panose="020B0604020202020204" pitchFamily="34" charset="0"/>
              <a:buChar char="•"/>
            </a:pPr>
            <a:r>
              <a:rPr lang="en-US" sz="1200" b="1" dirty="0">
                <a:solidFill>
                  <a:srgbClr val="C00000"/>
                </a:solidFill>
                <a:latin typeface="Times New Roman" panose="02020603050405020304" pitchFamily="18" charset="0"/>
                <a:cs typeface="Times New Roman" panose="02020603050405020304" pitchFamily="18" charset="0"/>
              </a:rPr>
              <a:t>Hardware Type</a:t>
            </a:r>
            <a:r>
              <a:rPr lang="en-US" sz="1200" dirty="0">
                <a:solidFill>
                  <a:srgbClr val="C00000"/>
                </a:solidFill>
                <a:latin typeface="Times New Roman" panose="02020603050405020304" pitchFamily="18" charset="0"/>
                <a:cs typeface="Times New Roman" panose="02020603050405020304" pitchFamily="18" charset="0"/>
              </a:rPr>
              <a:t>: Type of hardware for which the request is made (e.g., Ethernet).</a:t>
            </a:r>
          </a:p>
          <a:p>
            <a:pPr marL="285750" indent="-285750">
              <a:lnSpc>
                <a:spcPct val="150000"/>
              </a:lnSpc>
              <a:buFont typeface="Arial" panose="020B0604020202020204" pitchFamily="34" charset="0"/>
              <a:buChar char="•"/>
            </a:pPr>
            <a:r>
              <a:rPr lang="en-US" sz="1200" b="1" dirty="0">
                <a:solidFill>
                  <a:srgbClr val="C00000"/>
                </a:solidFill>
                <a:latin typeface="Times New Roman" panose="02020603050405020304" pitchFamily="18" charset="0"/>
                <a:cs typeface="Times New Roman" panose="02020603050405020304" pitchFamily="18" charset="0"/>
              </a:rPr>
              <a:t>Protocol Type</a:t>
            </a:r>
            <a:r>
              <a:rPr lang="en-US" sz="1200" dirty="0">
                <a:solidFill>
                  <a:srgbClr val="C00000"/>
                </a:solidFill>
                <a:latin typeface="Times New Roman" panose="02020603050405020304" pitchFamily="18" charset="0"/>
                <a:cs typeface="Times New Roman" panose="02020603050405020304" pitchFamily="18" charset="0"/>
              </a:rPr>
              <a:t>: Type of protocol (e.g., IPv4).</a:t>
            </a:r>
          </a:p>
          <a:p>
            <a:pPr marL="285750" indent="-285750">
              <a:lnSpc>
                <a:spcPct val="150000"/>
              </a:lnSpc>
              <a:buFont typeface="Arial" panose="020B0604020202020204" pitchFamily="34" charset="0"/>
              <a:buChar char="•"/>
            </a:pPr>
            <a:r>
              <a:rPr lang="en-US" sz="1200" b="1" dirty="0">
                <a:solidFill>
                  <a:srgbClr val="C00000"/>
                </a:solidFill>
                <a:latin typeface="Times New Roman" panose="02020603050405020304" pitchFamily="18" charset="0"/>
                <a:cs typeface="Times New Roman" panose="02020603050405020304" pitchFamily="18" charset="0"/>
              </a:rPr>
              <a:t>Hardware Address Length</a:t>
            </a:r>
            <a:r>
              <a:rPr lang="en-US" sz="1200" dirty="0">
                <a:solidFill>
                  <a:srgbClr val="C00000"/>
                </a:solidFill>
                <a:latin typeface="Times New Roman" panose="02020603050405020304" pitchFamily="18" charset="0"/>
                <a:cs typeface="Times New Roman" panose="02020603050405020304" pitchFamily="18" charset="0"/>
              </a:rPr>
              <a:t>: Length of the hardware address (e.g., 6 for MAC addresses).</a:t>
            </a:r>
          </a:p>
          <a:p>
            <a:pPr marL="285750" indent="-285750">
              <a:lnSpc>
                <a:spcPct val="150000"/>
              </a:lnSpc>
              <a:buFont typeface="Arial" panose="020B0604020202020204" pitchFamily="34" charset="0"/>
              <a:buChar char="•"/>
            </a:pPr>
            <a:r>
              <a:rPr lang="en-US" sz="1200" b="1" dirty="0">
                <a:solidFill>
                  <a:srgbClr val="C00000"/>
                </a:solidFill>
                <a:latin typeface="Times New Roman" panose="02020603050405020304" pitchFamily="18" charset="0"/>
                <a:cs typeface="Times New Roman" panose="02020603050405020304" pitchFamily="18" charset="0"/>
              </a:rPr>
              <a:t>Protocol Address Length</a:t>
            </a:r>
            <a:r>
              <a:rPr lang="en-US" sz="1200" dirty="0">
                <a:solidFill>
                  <a:srgbClr val="C00000"/>
                </a:solidFill>
                <a:latin typeface="Times New Roman" panose="02020603050405020304" pitchFamily="18" charset="0"/>
                <a:cs typeface="Times New Roman" panose="02020603050405020304" pitchFamily="18" charset="0"/>
              </a:rPr>
              <a:t>: Length of the protocol address (e.g., 4 for IPv4 addresses).</a:t>
            </a:r>
          </a:p>
          <a:p>
            <a:pPr marL="285750" indent="-285750">
              <a:lnSpc>
                <a:spcPct val="150000"/>
              </a:lnSpc>
              <a:buFont typeface="Arial" panose="020B0604020202020204" pitchFamily="34" charset="0"/>
              <a:buChar char="•"/>
            </a:pPr>
            <a:r>
              <a:rPr lang="en-US" sz="1200" b="1" dirty="0">
                <a:solidFill>
                  <a:srgbClr val="C00000"/>
                </a:solidFill>
                <a:latin typeface="Times New Roman" panose="02020603050405020304" pitchFamily="18" charset="0"/>
                <a:cs typeface="Times New Roman" panose="02020603050405020304" pitchFamily="18" charset="0"/>
              </a:rPr>
              <a:t>Operation</a:t>
            </a:r>
            <a:r>
              <a:rPr lang="en-US" sz="1200" dirty="0">
                <a:solidFill>
                  <a:srgbClr val="C00000"/>
                </a:solidFill>
                <a:latin typeface="Times New Roman" panose="02020603050405020304" pitchFamily="18" charset="0"/>
                <a:cs typeface="Times New Roman" panose="02020603050405020304" pitchFamily="18" charset="0"/>
              </a:rPr>
              <a:t>: Specifies if the packet is a request or reply.</a:t>
            </a:r>
          </a:p>
          <a:p>
            <a:pPr marL="285750" indent="-285750">
              <a:lnSpc>
                <a:spcPct val="150000"/>
              </a:lnSpc>
              <a:buFont typeface="Arial" panose="020B0604020202020204" pitchFamily="34" charset="0"/>
              <a:buChar char="•"/>
            </a:pPr>
            <a:r>
              <a:rPr lang="en-US" sz="1200" b="1" dirty="0">
                <a:solidFill>
                  <a:srgbClr val="C00000"/>
                </a:solidFill>
                <a:latin typeface="Times New Roman" panose="02020603050405020304" pitchFamily="18" charset="0"/>
                <a:cs typeface="Times New Roman" panose="02020603050405020304" pitchFamily="18" charset="0"/>
              </a:rPr>
              <a:t>Sender Hardware Address</a:t>
            </a:r>
            <a:r>
              <a:rPr lang="en-US" sz="1200" dirty="0">
                <a:solidFill>
                  <a:srgbClr val="C00000"/>
                </a:solidFill>
                <a:latin typeface="Times New Roman" panose="02020603050405020304" pitchFamily="18" charset="0"/>
                <a:cs typeface="Times New Roman" panose="02020603050405020304" pitchFamily="18" charset="0"/>
              </a:rPr>
              <a:t>: MAC address of the device sending the request.</a:t>
            </a:r>
          </a:p>
          <a:p>
            <a:pPr marL="285750" indent="-285750">
              <a:lnSpc>
                <a:spcPct val="150000"/>
              </a:lnSpc>
              <a:buFont typeface="Arial" panose="020B0604020202020204" pitchFamily="34" charset="0"/>
              <a:buChar char="•"/>
            </a:pPr>
            <a:r>
              <a:rPr lang="en-US" sz="1200" b="1" dirty="0">
                <a:solidFill>
                  <a:srgbClr val="C00000"/>
                </a:solidFill>
                <a:latin typeface="Times New Roman" panose="02020603050405020304" pitchFamily="18" charset="0"/>
                <a:cs typeface="Times New Roman" panose="02020603050405020304" pitchFamily="18" charset="0"/>
              </a:rPr>
              <a:t>Sender Protocol Address</a:t>
            </a:r>
            <a:r>
              <a:rPr lang="en-US" sz="1200" dirty="0">
                <a:solidFill>
                  <a:srgbClr val="C00000"/>
                </a:solidFill>
                <a:latin typeface="Times New Roman" panose="02020603050405020304" pitchFamily="18" charset="0"/>
                <a:cs typeface="Times New Roman" panose="02020603050405020304" pitchFamily="18" charset="0"/>
              </a:rPr>
              <a:t>: The IP address field is zeroed out in a request but filled in a reply.</a:t>
            </a:r>
          </a:p>
          <a:p>
            <a:pPr marL="285750" indent="-285750">
              <a:lnSpc>
                <a:spcPct val="150000"/>
              </a:lnSpc>
              <a:buFont typeface="Arial" panose="020B0604020202020204" pitchFamily="34" charset="0"/>
              <a:buChar char="•"/>
            </a:pPr>
            <a:r>
              <a:rPr lang="en-US" sz="1200" b="1" dirty="0">
                <a:solidFill>
                  <a:srgbClr val="C00000"/>
                </a:solidFill>
                <a:latin typeface="Times New Roman" panose="02020603050405020304" pitchFamily="18" charset="0"/>
                <a:cs typeface="Times New Roman" panose="02020603050405020304" pitchFamily="18" charset="0"/>
              </a:rPr>
              <a:t>Target Hardware Address</a:t>
            </a:r>
            <a:r>
              <a:rPr lang="en-US" sz="1200" dirty="0">
                <a:solidFill>
                  <a:srgbClr val="C00000"/>
                </a:solidFill>
                <a:latin typeface="Times New Roman" panose="02020603050405020304" pitchFamily="18" charset="0"/>
                <a:cs typeface="Times New Roman" panose="02020603050405020304" pitchFamily="18" charset="0"/>
              </a:rPr>
              <a:t>: The MAC address being queried (e.g., the MAC address of the requesting device).</a:t>
            </a:r>
          </a:p>
          <a:p>
            <a:pPr marL="285750" indent="-285750">
              <a:lnSpc>
                <a:spcPct val="150000"/>
              </a:lnSpc>
              <a:buFont typeface="Arial" panose="020B0604020202020204" pitchFamily="34" charset="0"/>
              <a:buChar char="•"/>
            </a:pPr>
            <a:r>
              <a:rPr lang="en-US" sz="1200" b="1" dirty="0">
                <a:solidFill>
                  <a:srgbClr val="C00000"/>
                </a:solidFill>
                <a:latin typeface="Times New Roman" panose="02020603050405020304" pitchFamily="18" charset="0"/>
                <a:cs typeface="Times New Roman" panose="02020603050405020304" pitchFamily="18" charset="0"/>
              </a:rPr>
              <a:t>Target Protocol Address</a:t>
            </a:r>
            <a:r>
              <a:rPr lang="en-US" sz="1200" dirty="0">
                <a:solidFill>
                  <a:srgbClr val="C00000"/>
                </a:solidFill>
                <a:latin typeface="Times New Roman" panose="02020603050405020304" pitchFamily="18" charset="0"/>
                <a:cs typeface="Times New Roman" panose="02020603050405020304" pitchFamily="18" charset="0"/>
              </a:rPr>
              <a:t>: The IP address that is to be resolved.</a:t>
            </a:r>
          </a:p>
          <a:p>
            <a:pPr>
              <a:lnSpc>
                <a:spcPct val="150000"/>
              </a:lnSpc>
            </a:pPr>
            <a:r>
              <a:rPr lang="en-US" sz="1200" b="1" dirty="0">
                <a:solidFill>
                  <a:srgbClr val="002060"/>
                </a:solidFill>
                <a:latin typeface="Times New Roman" panose="02020603050405020304" pitchFamily="18" charset="0"/>
                <a:cs typeface="Times New Roman" panose="02020603050405020304" pitchFamily="18" charset="0"/>
              </a:rPr>
              <a:t>RARP vs. ARP</a:t>
            </a:r>
          </a:p>
          <a:p>
            <a:pPr marL="285750" indent="-285750">
              <a:lnSpc>
                <a:spcPct val="150000"/>
              </a:lnSpc>
              <a:buFont typeface="Arial" panose="020B0604020202020204" pitchFamily="34" charset="0"/>
              <a:buChar char="•"/>
            </a:pPr>
            <a:r>
              <a:rPr lang="en-US" sz="1200" b="1" dirty="0">
                <a:solidFill>
                  <a:srgbClr val="002060"/>
                </a:solidFill>
                <a:latin typeface="Times New Roman" panose="02020603050405020304" pitchFamily="18" charset="0"/>
                <a:cs typeface="Times New Roman" panose="02020603050405020304" pitchFamily="18" charset="0"/>
              </a:rPr>
              <a:t>ARP</a:t>
            </a:r>
            <a:r>
              <a:rPr lang="en-US" sz="1200" dirty="0">
                <a:solidFill>
                  <a:srgbClr val="002060"/>
                </a:solidFill>
                <a:latin typeface="Times New Roman" panose="02020603050405020304" pitchFamily="18" charset="0"/>
                <a:cs typeface="Times New Roman" panose="02020603050405020304" pitchFamily="18" charset="0"/>
              </a:rPr>
              <a:t>: Maps an IP address to a MAC address.</a:t>
            </a:r>
          </a:p>
          <a:p>
            <a:pPr marL="285750" indent="-285750">
              <a:lnSpc>
                <a:spcPct val="150000"/>
              </a:lnSpc>
              <a:buFont typeface="Arial" panose="020B0604020202020204" pitchFamily="34" charset="0"/>
              <a:buChar char="•"/>
            </a:pPr>
            <a:r>
              <a:rPr lang="en-US" sz="1200" b="1" dirty="0">
                <a:solidFill>
                  <a:srgbClr val="002060"/>
                </a:solidFill>
                <a:latin typeface="Times New Roman" panose="02020603050405020304" pitchFamily="18" charset="0"/>
                <a:cs typeface="Times New Roman" panose="02020603050405020304" pitchFamily="18" charset="0"/>
              </a:rPr>
              <a:t>RARP</a:t>
            </a:r>
            <a:r>
              <a:rPr lang="en-US" sz="1200" dirty="0">
                <a:solidFill>
                  <a:srgbClr val="002060"/>
                </a:solidFill>
                <a:latin typeface="Times New Roman" panose="02020603050405020304" pitchFamily="18" charset="0"/>
                <a:cs typeface="Times New Roman" panose="02020603050405020304" pitchFamily="18" charset="0"/>
              </a:rPr>
              <a:t>: Maps a MAC address to an IP address.</a:t>
            </a:r>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855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Open Shortest Path </a:t>
            </a:r>
            <a:r>
              <a:rPr lang="en-US" sz="2400" b="1" dirty="0" smtClean="0">
                <a:solidFill>
                  <a:srgbClr val="002060"/>
                </a:solidFill>
              </a:rPr>
              <a:t>First-OSPF</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78114"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104778" y="983398"/>
            <a:ext cx="8894079" cy="3539430"/>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When a </a:t>
            </a:r>
            <a:r>
              <a:rPr lang="en-US" b="1" dirty="0">
                <a:solidFill>
                  <a:srgbClr val="C00000"/>
                </a:solidFill>
                <a:latin typeface="Times New Roman" panose="02020603050405020304" pitchFamily="18" charset="0"/>
                <a:cs typeface="Times New Roman" panose="02020603050405020304" pitchFamily="18" charset="0"/>
              </a:rPr>
              <a:t>router boots</a:t>
            </a:r>
            <a:r>
              <a:rPr lang="en-US" dirty="0">
                <a:solidFill>
                  <a:srgbClr val="C00000"/>
                </a:solidFill>
                <a:latin typeface="Times New Roman" panose="02020603050405020304" pitchFamily="18" charset="0"/>
                <a:cs typeface="Times New Roman" panose="02020603050405020304" pitchFamily="18" charset="0"/>
              </a:rPr>
              <a:t>, it sends HELLO messages on all of its point-to-point lines and </a:t>
            </a:r>
            <a:r>
              <a:rPr lang="en-US" dirty="0" smtClean="0">
                <a:solidFill>
                  <a:srgbClr val="C00000"/>
                </a:solidFill>
                <a:latin typeface="Times New Roman" panose="02020603050405020304" pitchFamily="18" charset="0"/>
                <a:cs typeface="Times New Roman" panose="02020603050405020304" pitchFamily="18" charset="0"/>
              </a:rPr>
              <a:t>multicasts them </a:t>
            </a:r>
            <a:r>
              <a:rPr lang="en-US" dirty="0">
                <a:solidFill>
                  <a:srgbClr val="C00000"/>
                </a:solidFill>
                <a:latin typeface="Times New Roman" panose="02020603050405020304" pitchFamily="18" charset="0"/>
                <a:cs typeface="Times New Roman" panose="02020603050405020304" pitchFamily="18" charset="0"/>
              </a:rPr>
              <a:t>on LANs to the group consisting of all the other routers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On </a:t>
            </a:r>
            <a:r>
              <a:rPr lang="en-US" dirty="0">
                <a:solidFill>
                  <a:srgbClr val="C00000"/>
                </a:solidFill>
                <a:latin typeface="Times New Roman" panose="02020603050405020304" pitchFamily="18" charset="0"/>
                <a:cs typeface="Times New Roman" panose="02020603050405020304" pitchFamily="18" charset="0"/>
              </a:rPr>
              <a:t>WANs, it needs </a:t>
            </a:r>
            <a:r>
              <a:rPr lang="en-US" b="1" dirty="0" smtClean="0">
                <a:solidFill>
                  <a:srgbClr val="C00000"/>
                </a:solidFill>
                <a:latin typeface="Times New Roman" panose="02020603050405020304" pitchFamily="18" charset="0"/>
                <a:cs typeface="Times New Roman" panose="02020603050405020304" pitchFamily="18" charset="0"/>
              </a:rPr>
              <a:t>some configuration </a:t>
            </a:r>
            <a:r>
              <a:rPr lang="en-US" b="1" dirty="0">
                <a:solidFill>
                  <a:srgbClr val="C00000"/>
                </a:solidFill>
                <a:latin typeface="Times New Roman" panose="02020603050405020304" pitchFamily="18" charset="0"/>
                <a:cs typeface="Times New Roman" panose="02020603050405020304" pitchFamily="18" charset="0"/>
              </a:rPr>
              <a:t>information to know </a:t>
            </a:r>
            <a:r>
              <a:rPr lang="en-US" b="1" dirty="0" smtClean="0">
                <a:solidFill>
                  <a:srgbClr val="C00000"/>
                </a:solidFill>
                <a:latin typeface="Times New Roman" panose="02020603050405020304" pitchFamily="18" charset="0"/>
                <a:cs typeface="Times New Roman" panose="02020603050405020304" pitchFamily="18" charset="0"/>
              </a:rPr>
              <a:t>whom </a:t>
            </a:r>
            <a:r>
              <a:rPr lang="en-US" b="1" dirty="0">
                <a:solidFill>
                  <a:srgbClr val="C00000"/>
                </a:solidFill>
                <a:latin typeface="Times New Roman" panose="02020603050405020304" pitchFamily="18" charset="0"/>
                <a:cs typeface="Times New Roman" panose="02020603050405020304" pitchFamily="18" charset="0"/>
              </a:rPr>
              <a:t>to contact</a:t>
            </a:r>
            <a:r>
              <a:rPr lang="en-US" dirty="0">
                <a:solidFill>
                  <a:srgbClr val="C00000"/>
                </a:solidFill>
                <a:latin typeface="Times New Roman" panose="02020603050405020304" pitchFamily="18" charset="0"/>
                <a:cs typeface="Times New Roman" panose="02020603050405020304" pitchFamily="18" charset="0"/>
              </a:rPr>
              <a:t>. From the responses, each router learns </a:t>
            </a:r>
            <a:r>
              <a:rPr lang="en-US" dirty="0" smtClean="0">
                <a:solidFill>
                  <a:srgbClr val="C00000"/>
                </a:solidFill>
                <a:latin typeface="Times New Roman" panose="02020603050405020304" pitchFamily="18" charset="0"/>
                <a:cs typeface="Times New Roman" panose="02020603050405020304" pitchFamily="18" charset="0"/>
              </a:rPr>
              <a:t>who its </a:t>
            </a:r>
            <a:r>
              <a:rPr lang="en-US" dirty="0">
                <a:solidFill>
                  <a:srgbClr val="C00000"/>
                </a:solidFill>
                <a:latin typeface="Times New Roman" panose="02020603050405020304" pitchFamily="18" charset="0"/>
                <a:cs typeface="Times New Roman" panose="02020603050405020304" pitchFamily="18" charset="0"/>
              </a:rPr>
              <a:t>neighbors are. Routers on the same LAN are all neighbors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OSPF works by </a:t>
            </a:r>
            <a:r>
              <a:rPr lang="en-US" b="1" dirty="0">
                <a:solidFill>
                  <a:srgbClr val="C00000"/>
                </a:solidFill>
                <a:latin typeface="Times New Roman" panose="02020603050405020304" pitchFamily="18" charset="0"/>
                <a:cs typeface="Times New Roman" panose="02020603050405020304" pitchFamily="18" charset="0"/>
              </a:rPr>
              <a:t>exchanging information between adjacent routers</a:t>
            </a:r>
            <a:r>
              <a:rPr lang="en-US" dirty="0">
                <a:solidFill>
                  <a:srgbClr val="C00000"/>
                </a:solidFill>
                <a:latin typeface="Times New Roman" panose="02020603050405020304" pitchFamily="18" charset="0"/>
                <a:cs typeface="Times New Roman" panose="02020603050405020304" pitchFamily="18" charset="0"/>
              </a:rPr>
              <a:t>, which is not the same </a:t>
            </a:r>
            <a:r>
              <a:rPr lang="en-US" dirty="0" smtClean="0">
                <a:solidFill>
                  <a:srgbClr val="C00000"/>
                </a:solidFill>
                <a:latin typeface="Times New Roman" panose="02020603050405020304" pitchFamily="18" charset="0"/>
                <a:cs typeface="Times New Roman" panose="02020603050405020304" pitchFamily="18" charset="0"/>
              </a:rPr>
              <a:t>as between </a:t>
            </a:r>
            <a:r>
              <a:rPr lang="en-US" dirty="0">
                <a:solidFill>
                  <a:srgbClr val="C00000"/>
                </a:solidFill>
                <a:latin typeface="Times New Roman" panose="02020603050405020304" pitchFamily="18" charset="0"/>
                <a:cs typeface="Times New Roman" panose="02020603050405020304" pitchFamily="18" charset="0"/>
              </a:rPr>
              <a:t>neighboring routers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 </a:t>
            </a:r>
            <a:r>
              <a:rPr lang="en-US" dirty="0">
                <a:solidFill>
                  <a:srgbClr val="002060"/>
                </a:solidFill>
                <a:latin typeface="Times New Roman" panose="02020603050405020304" pitchFamily="18" charset="0"/>
                <a:cs typeface="Times New Roman" panose="02020603050405020304" pitchFamily="18" charset="0"/>
              </a:rPr>
              <a:t>particular, it is inefficient to have every router on a </a:t>
            </a:r>
            <a:r>
              <a:rPr lang="en-US" b="1" dirty="0">
                <a:solidFill>
                  <a:srgbClr val="002060"/>
                </a:solidFill>
                <a:latin typeface="Times New Roman" panose="02020603050405020304" pitchFamily="18" charset="0"/>
                <a:cs typeface="Times New Roman" panose="02020603050405020304" pitchFamily="18" charset="0"/>
              </a:rPr>
              <a:t>LAN </a:t>
            </a:r>
            <a:r>
              <a:rPr lang="en-US" b="1" dirty="0" smtClean="0">
                <a:solidFill>
                  <a:srgbClr val="002060"/>
                </a:solidFill>
                <a:latin typeface="Times New Roman" panose="02020603050405020304" pitchFamily="18" charset="0"/>
                <a:cs typeface="Times New Roman" panose="02020603050405020304" pitchFamily="18" charset="0"/>
              </a:rPr>
              <a:t>talk to </a:t>
            </a:r>
            <a:r>
              <a:rPr lang="en-US" b="1" dirty="0">
                <a:solidFill>
                  <a:srgbClr val="002060"/>
                </a:solidFill>
                <a:latin typeface="Times New Roman" panose="02020603050405020304" pitchFamily="18" charset="0"/>
                <a:cs typeface="Times New Roman" panose="02020603050405020304" pitchFamily="18" charset="0"/>
              </a:rPr>
              <a:t>every other router on the LAN. To avoid this situation, one router is elected as </a:t>
            </a:r>
            <a:r>
              <a:rPr lang="en-US" b="1" dirty="0" smtClean="0">
                <a:solidFill>
                  <a:srgbClr val="002060"/>
                </a:solidFill>
                <a:latin typeface="Times New Roman" panose="02020603050405020304" pitchFamily="18" charset="0"/>
                <a:cs typeface="Times New Roman" panose="02020603050405020304" pitchFamily="18" charset="0"/>
              </a:rPr>
              <a:t>the designated </a:t>
            </a:r>
            <a:r>
              <a:rPr lang="en-US" b="1" dirty="0">
                <a:solidFill>
                  <a:srgbClr val="002060"/>
                </a:solidFill>
                <a:latin typeface="Times New Roman" panose="02020603050405020304" pitchFamily="18" charset="0"/>
                <a:cs typeface="Times New Roman" panose="02020603050405020304" pitchFamily="18" charset="0"/>
              </a:rPr>
              <a:t>router. </a:t>
            </a:r>
            <a:r>
              <a:rPr lang="en-US" dirty="0">
                <a:solidFill>
                  <a:srgbClr val="002060"/>
                </a:solidFill>
                <a:latin typeface="Times New Roman" panose="02020603050405020304" pitchFamily="18" charset="0"/>
                <a:cs typeface="Times New Roman" panose="02020603050405020304" pitchFamily="18" charset="0"/>
              </a:rPr>
              <a:t>It is said to be adjacent to all the other routers on its LAN, </a:t>
            </a:r>
            <a:r>
              <a:rPr lang="en-US" dirty="0" smtClean="0">
                <a:solidFill>
                  <a:srgbClr val="002060"/>
                </a:solidFill>
                <a:latin typeface="Times New Roman" panose="02020603050405020304" pitchFamily="18" charset="0"/>
                <a:cs typeface="Times New Roman" panose="02020603050405020304" pitchFamily="18" charset="0"/>
              </a:rPr>
              <a:t>and exchanges </a:t>
            </a:r>
            <a:r>
              <a:rPr lang="en-US" dirty="0">
                <a:solidFill>
                  <a:srgbClr val="002060"/>
                </a:solidFill>
                <a:latin typeface="Times New Roman" panose="02020603050405020304" pitchFamily="18" charset="0"/>
                <a:cs typeface="Times New Roman" panose="02020603050405020304" pitchFamily="18" charset="0"/>
              </a:rPr>
              <a:t>information with them.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Neighboring </a:t>
            </a:r>
            <a:r>
              <a:rPr lang="en-US" dirty="0">
                <a:solidFill>
                  <a:srgbClr val="002060"/>
                </a:solidFill>
                <a:latin typeface="Times New Roman" panose="02020603050405020304" pitchFamily="18" charset="0"/>
                <a:cs typeface="Times New Roman" panose="02020603050405020304" pitchFamily="18" charset="0"/>
              </a:rPr>
              <a:t>routers that are not adjacent do not </a:t>
            </a:r>
            <a:r>
              <a:rPr lang="en-US" dirty="0" smtClean="0">
                <a:solidFill>
                  <a:srgbClr val="002060"/>
                </a:solidFill>
                <a:latin typeface="Times New Roman" panose="02020603050405020304" pitchFamily="18" charset="0"/>
                <a:cs typeface="Times New Roman" panose="02020603050405020304" pitchFamily="18" charset="0"/>
              </a:rPr>
              <a:t>exchange information </a:t>
            </a:r>
            <a:r>
              <a:rPr lang="en-US" dirty="0">
                <a:solidFill>
                  <a:srgbClr val="002060"/>
                </a:solidFill>
                <a:latin typeface="Times New Roman" panose="02020603050405020304" pitchFamily="18" charset="0"/>
                <a:cs typeface="Times New Roman" panose="02020603050405020304" pitchFamily="18" charset="0"/>
              </a:rPr>
              <a:t>with each other. </a:t>
            </a:r>
            <a:r>
              <a:rPr lang="en-US" b="1" dirty="0">
                <a:solidFill>
                  <a:srgbClr val="002060"/>
                </a:solidFill>
                <a:latin typeface="Times New Roman" panose="02020603050405020304" pitchFamily="18" charset="0"/>
                <a:cs typeface="Times New Roman" panose="02020603050405020304" pitchFamily="18" charset="0"/>
              </a:rPr>
              <a:t>A backup designated router is always kept up to date to ease </a:t>
            </a:r>
            <a:r>
              <a:rPr lang="en-US" b="1" dirty="0" smtClean="0">
                <a:solidFill>
                  <a:srgbClr val="002060"/>
                </a:solidFill>
                <a:latin typeface="Times New Roman" panose="02020603050405020304" pitchFamily="18" charset="0"/>
                <a:cs typeface="Times New Roman" panose="02020603050405020304" pitchFamily="18" charset="0"/>
              </a:rPr>
              <a:t>the transition </a:t>
            </a:r>
            <a:r>
              <a:rPr lang="en-US" dirty="0">
                <a:solidFill>
                  <a:srgbClr val="002060"/>
                </a:solidFill>
                <a:latin typeface="Times New Roman" panose="02020603050405020304" pitchFamily="18" charset="0"/>
                <a:cs typeface="Times New Roman" panose="02020603050405020304" pitchFamily="18" charset="0"/>
              </a:rPr>
              <a:t>should the primary designated router crash and need to replaced immediately</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0947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Open Shortest Path </a:t>
            </a:r>
            <a:r>
              <a:rPr lang="en-US" sz="2400" b="1" dirty="0" smtClean="0">
                <a:solidFill>
                  <a:srgbClr val="002060"/>
                </a:solidFill>
              </a:rPr>
              <a:t>First-OSPF</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78114"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104778" y="983398"/>
            <a:ext cx="9039222" cy="4939814"/>
          </a:xfrm>
          <a:prstGeom prst="rect">
            <a:avLst/>
          </a:prstGeom>
        </p:spPr>
        <p:txBody>
          <a:bodyPr wrap="square">
            <a:spAutoFit/>
          </a:bodyPr>
          <a:lstStyle/>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During </a:t>
            </a:r>
            <a:r>
              <a:rPr lang="en-US" b="1" dirty="0">
                <a:solidFill>
                  <a:srgbClr val="C00000"/>
                </a:solidFill>
                <a:latin typeface="Times New Roman" panose="02020603050405020304" pitchFamily="18" charset="0"/>
                <a:cs typeface="Times New Roman" panose="02020603050405020304" pitchFamily="18" charset="0"/>
              </a:rPr>
              <a:t>normal operation, </a:t>
            </a:r>
            <a:r>
              <a:rPr lang="en-US" dirty="0">
                <a:solidFill>
                  <a:srgbClr val="C00000"/>
                </a:solidFill>
                <a:latin typeface="Times New Roman" panose="02020603050405020304" pitchFamily="18" charset="0"/>
                <a:cs typeface="Times New Roman" panose="02020603050405020304" pitchFamily="18" charset="0"/>
              </a:rPr>
              <a:t>each router periodically floods </a:t>
            </a:r>
            <a:r>
              <a:rPr lang="en-US" b="1" dirty="0">
                <a:solidFill>
                  <a:srgbClr val="C00000"/>
                </a:solidFill>
                <a:latin typeface="Times New Roman" panose="02020603050405020304" pitchFamily="18" charset="0"/>
                <a:cs typeface="Times New Roman" panose="02020603050405020304" pitchFamily="18" charset="0"/>
              </a:rPr>
              <a:t>LINK STATE UPDATE </a:t>
            </a:r>
            <a:r>
              <a:rPr lang="en-US" dirty="0">
                <a:solidFill>
                  <a:srgbClr val="C00000"/>
                </a:solidFill>
                <a:latin typeface="Times New Roman" panose="02020603050405020304" pitchFamily="18" charset="0"/>
                <a:cs typeface="Times New Roman" panose="02020603050405020304" pitchFamily="18" charset="0"/>
              </a:rPr>
              <a:t>messages </a:t>
            </a:r>
            <a:r>
              <a:rPr lang="en-US" dirty="0" smtClean="0">
                <a:solidFill>
                  <a:srgbClr val="C00000"/>
                </a:solidFill>
                <a:latin typeface="Times New Roman" panose="02020603050405020304" pitchFamily="18" charset="0"/>
                <a:cs typeface="Times New Roman" panose="02020603050405020304" pitchFamily="18" charset="0"/>
              </a:rPr>
              <a:t>to each </a:t>
            </a:r>
            <a:r>
              <a:rPr lang="en-US" dirty="0">
                <a:solidFill>
                  <a:srgbClr val="C00000"/>
                </a:solidFill>
                <a:latin typeface="Times New Roman" panose="02020603050405020304" pitchFamily="18" charset="0"/>
                <a:cs typeface="Times New Roman" panose="02020603050405020304" pitchFamily="18" charset="0"/>
              </a:rPr>
              <a:t>of its adjacent routers. This message gives its state and provides the costs used in </a:t>
            </a:r>
            <a:r>
              <a:rPr lang="en-US" dirty="0" smtClean="0">
                <a:solidFill>
                  <a:srgbClr val="C00000"/>
                </a:solidFill>
                <a:latin typeface="Times New Roman" panose="02020603050405020304" pitchFamily="18" charset="0"/>
                <a:cs typeface="Times New Roman" panose="02020603050405020304" pitchFamily="18" charset="0"/>
              </a:rPr>
              <a:t>the topological </a:t>
            </a:r>
            <a:r>
              <a:rPr lang="en-US" dirty="0">
                <a:solidFill>
                  <a:srgbClr val="C00000"/>
                </a:solidFill>
                <a:latin typeface="Times New Roman" panose="02020603050405020304" pitchFamily="18" charset="0"/>
                <a:cs typeface="Times New Roman" panose="02020603050405020304" pitchFamily="18" charset="0"/>
              </a:rPr>
              <a:t>database. The flooding messages are acknowledged, to make them reliable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Each message </a:t>
            </a:r>
            <a:r>
              <a:rPr lang="en-US" dirty="0">
                <a:solidFill>
                  <a:srgbClr val="C00000"/>
                </a:solidFill>
                <a:latin typeface="Times New Roman" panose="02020603050405020304" pitchFamily="18" charset="0"/>
                <a:cs typeface="Times New Roman" panose="02020603050405020304" pitchFamily="18" charset="0"/>
              </a:rPr>
              <a:t>has a sequence number, so a router can see whether an incoming </a:t>
            </a:r>
            <a:r>
              <a:rPr lang="en-US" b="1" dirty="0">
                <a:solidFill>
                  <a:srgbClr val="C00000"/>
                </a:solidFill>
                <a:latin typeface="Times New Roman" panose="02020603050405020304" pitchFamily="18" charset="0"/>
                <a:cs typeface="Times New Roman" panose="02020603050405020304" pitchFamily="18" charset="0"/>
              </a:rPr>
              <a:t>LINK </a:t>
            </a:r>
            <a:r>
              <a:rPr lang="en-US" b="1" dirty="0" smtClean="0">
                <a:solidFill>
                  <a:srgbClr val="C00000"/>
                </a:solidFill>
                <a:latin typeface="Times New Roman" panose="02020603050405020304" pitchFamily="18" charset="0"/>
                <a:cs typeface="Times New Roman" panose="02020603050405020304" pitchFamily="18" charset="0"/>
              </a:rPr>
              <a:t>STATE UPDATE </a:t>
            </a:r>
            <a:r>
              <a:rPr lang="en-US" dirty="0">
                <a:solidFill>
                  <a:srgbClr val="C00000"/>
                </a:solidFill>
                <a:latin typeface="Times New Roman" panose="02020603050405020304" pitchFamily="18" charset="0"/>
                <a:cs typeface="Times New Roman" panose="02020603050405020304" pitchFamily="18" charset="0"/>
              </a:rPr>
              <a:t>is older or newer than what it currently has.  </a:t>
            </a:r>
            <a:r>
              <a:rPr lang="en-US" dirty="0" smtClean="0">
                <a:solidFill>
                  <a:srgbClr val="C00000"/>
                </a:solidFill>
                <a:latin typeface="Times New Roman" panose="02020603050405020304" pitchFamily="18" charset="0"/>
                <a:cs typeface="Times New Roman" panose="02020603050405020304" pitchFamily="18" charset="0"/>
              </a:rPr>
              <a:t>Routers </a:t>
            </a:r>
            <a:r>
              <a:rPr lang="en-US" dirty="0">
                <a:solidFill>
                  <a:srgbClr val="C00000"/>
                </a:solidFill>
                <a:latin typeface="Times New Roman" panose="02020603050405020304" pitchFamily="18" charset="0"/>
                <a:cs typeface="Times New Roman" panose="02020603050405020304" pitchFamily="18" charset="0"/>
              </a:rPr>
              <a:t>also send these messages </a:t>
            </a:r>
            <a:r>
              <a:rPr lang="en-US" dirty="0" smtClean="0">
                <a:solidFill>
                  <a:srgbClr val="C00000"/>
                </a:solidFill>
                <a:latin typeface="Times New Roman" panose="02020603050405020304" pitchFamily="18" charset="0"/>
                <a:cs typeface="Times New Roman" panose="02020603050405020304" pitchFamily="18" charset="0"/>
              </a:rPr>
              <a:t>when a </a:t>
            </a:r>
            <a:r>
              <a:rPr lang="en-US" dirty="0">
                <a:solidFill>
                  <a:srgbClr val="C00000"/>
                </a:solidFill>
                <a:latin typeface="Times New Roman" panose="02020603050405020304" pitchFamily="18" charset="0"/>
                <a:cs typeface="Times New Roman" panose="02020603050405020304" pitchFamily="18" charset="0"/>
              </a:rPr>
              <a:t>line goes up or down or its cost changes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Database description </a:t>
            </a:r>
            <a:r>
              <a:rPr lang="en-US" dirty="0">
                <a:solidFill>
                  <a:srgbClr val="002060"/>
                </a:solidFill>
                <a:latin typeface="Times New Roman" panose="02020603050405020304" pitchFamily="18" charset="0"/>
                <a:cs typeface="Times New Roman" panose="02020603050405020304" pitchFamily="18" charset="0"/>
              </a:rPr>
              <a:t>messages give the sequence numbers of all the link state </a:t>
            </a:r>
            <a:r>
              <a:rPr lang="en-US" dirty="0" smtClean="0">
                <a:solidFill>
                  <a:srgbClr val="002060"/>
                </a:solidFill>
                <a:latin typeface="Times New Roman" panose="02020603050405020304" pitchFamily="18" charset="0"/>
                <a:cs typeface="Times New Roman" panose="02020603050405020304" pitchFamily="18" charset="0"/>
              </a:rPr>
              <a:t>entries currently </a:t>
            </a:r>
            <a:r>
              <a:rPr lang="en-US" dirty="0">
                <a:solidFill>
                  <a:srgbClr val="002060"/>
                </a:solidFill>
                <a:latin typeface="Times New Roman" panose="02020603050405020304" pitchFamily="18" charset="0"/>
                <a:cs typeface="Times New Roman" panose="02020603050405020304" pitchFamily="18" charset="0"/>
              </a:rPr>
              <a:t>held by the sender. By comparing its own values with those of the sender, </a:t>
            </a:r>
            <a:r>
              <a:rPr lang="en-US" dirty="0" smtClean="0">
                <a:solidFill>
                  <a:srgbClr val="002060"/>
                </a:solidFill>
                <a:latin typeface="Times New Roman" panose="02020603050405020304" pitchFamily="18" charset="0"/>
                <a:cs typeface="Times New Roman" panose="02020603050405020304" pitchFamily="18" charset="0"/>
              </a:rPr>
              <a:t>the receiver </a:t>
            </a:r>
            <a:r>
              <a:rPr lang="en-US" dirty="0">
                <a:solidFill>
                  <a:srgbClr val="002060"/>
                </a:solidFill>
                <a:latin typeface="Times New Roman" panose="02020603050405020304" pitchFamily="18" charset="0"/>
                <a:cs typeface="Times New Roman" panose="02020603050405020304" pitchFamily="18" charset="0"/>
              </a:rPr>
              <a:t>can determine who has the most recent values. These messages are used when a </a:t>
            </a:r>
            <a:r>
              <a:rPr lang="en-US" dirty="0" smtClean="0">
                <a:solidFill>
                  <a:srgbClr val="002060"/>
                </a:solidFill>
                <a:latin typeface="Times New Roman" panose="02020603050405020304" pitchFamily="18" charset="0"/>
                <a:cs typeface="Times New Roman" panose="02020603050405020304" pitchFamily="18" charset="0"/>
              </a:rPr>
              <a:t>line is </a:t>
            </a:r>
            <a:r>
              <a:rPr lang="en-US" dirty="0">
                <a:solidFill>
                  <a:srgbClr val="002060"/>
                </a:solidFill>
                <a:latin typeface="Times New Roman" panose="02020603050405020304" pitchFamily="18" charset="0"/>
                <a:cs typeface="Times New Roman" panose="02020603050405020304" pitchFamily="18" charset="0"/>
              </a:rPr>
              <a:t>brought up</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Either partner can request link state information from the other one by using </a:t>
            </a:r>
            <a:r>
              <a:rPr lang="en-US" b="1" dirty="0">
                <a:solidFill>
                  <a:srgbClr val="002060"/>
                </a:solidFill>
                <a:latin typeface="Times New Roman" panose="02020603050405020304" pitchFamily="18" charset="0"/>
                <a:cs typeface="Times New Roman" panose="02020603050405020304" pitchFamily="18" charset="0"/>
              </a:rPr>
              <a:t>LINK </a:t>
            </a:r>
            <a:r>
              <a:rPr lang="en-US" b="1" dirty="0" smtClean="0">
                <a:solidFill>
                  <a:srgbClr val="002060"/>
                </a:solidFill>
                <a:latin typeface="Times New Roman" panose="02020603050405020304" pitchFamily="18" charset="0"/>
                <a:cs typeface="Times New Roman" panose="02020603050405020304" pitchFamily="18" charset="0"/>
              </a:rPr>
              <a:t>STATE REQUEST </a:t>
            </a:r>
            <a:r>
              <a:rPr lang="en-US" dirty="0">
                <a:solidFill>
                  <a:srgbClr val="002060"/>
                </a:solidFill>
                <a:latin typeface="Times New Roman" panose="02020603050405020304" pitchFamily="18" charset="0"/>
                <a:cs typeface="Times New Roman" panose="02020603050405020304" pitchFamily="18" charset="0"/>
              </a:rPr>
              <a:t>messages. The result of this algorithm is that each pair of adjacent routers checks </a:t>
            </a:r>
            <a:r>
              <a:rPr lang="en-US" dirty="0" smtClean="0">
                <a:solidFill>
                  <a:srgbClr val="002060"/>
                </a:solidFill>
                <a:latin typeface="Times New Roman" panose="02020603050405020304" pitchFamily="18" charset="0"/>
                <a:cs typeface="Times New Roman" panose="02020603050405020304" pitchFamily="18" charset="0"/>
              </a:rPr>
              <a:t>to see </a:t>
            </a:r>
            <a:r>
              <a:rPr lang="en-US" dirty="0">
                <a:solidFill>
                  <a:srgbClr val="002060"/>
                </a:solidFill>
                <a:latin typeface="Times New Roman" panose="02020603050405020304" pitchFamily="18" charset="0"/>
                <a:cs typeface="Times New Roman" panose="02020603050405020304" pitchFamily="18" charset="0"/>
              </a:rPr>
              <a:t>who has the most recent data, and new information is spread throughout the area </a:t>
            </a:r>
            <a:r>
              <a:rPr lang="en-US" dirty="0" smtClean="0">
                <a:solidFill>
                  <a:srgbClr val="002060"/>
                </a:solidFill>
                <a:latin typeface="Times New Roman" panose="02020603050405020304" pitchFamily="18" charset="0"/>
                <a:cs typeface="Times New Roman" panose="02020603050405020304" pitchFamily="18" charset="0"/>
              </a:rPr>
              <a:t>this way</a:t>
            </a:r>
            <a:r>
              <a:rPr lang="en-US" dirty="0">
                <a:solidFill>
                  <a:srgbClr val="002060"/>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rgbClr val="002060"/>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8227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a:solidFill>
                  <a:srgbClr val="002060"/>
                </a:solidFill>
              </a:rPr>
              <a:t>Open Shortest Path </a:t>
            </a:r>
            <a:r>
              <a:rPr lang="en-US" sz="2400" b="1" dirty="0" smtClean="0">
                <a:solidFill>
                  <a:srgbClr val="002060"/>
                </a:solidFill>
              </a:rPr>
              <a:t>First-OSPF</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78114"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4" name="Rectangle 13"/>
          <p:cNvSpPr/>
          <p:nvPr/>
        </p:nvSpPr>
        <p:spPr>
          <a:xfrm>
            <a:off x="104778" y="983398"/>
            <a:ext cx="9039222" cy="3323987"/>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Finally, we can put all the pieces together. Using flooding, each router informs all the </a:t>
            </a:r>
            <a:r>
              <a:rPr lang="en-US" dirty="0" smtClean="0">
                <a:solidFill>
                  <a:srgbClr val="C00000"/>
                </a:solidFill>
                <a:latin typeface="Times New Roman" panose="02020603050405020304" pitchFamily="18" charset="0"/>
                <a:cs typeface="Times New Roman" panose="02020603050405020304" pitchFamily="18" charset="0"/>
              </a:rPr>
              <a:t>other routers </a:t>
            </a:r>
            <a:r>
              <a:rPr lang="en-US" dirty="0">
                <a:solidFill>
                  <a:srgbClr val="C00000"/>
                </a:solidFill>
                <a:latin typeface="Times New Roman" panose="02020603050405020304" pitchFamily="18" charset="0"/>
                <a:cs typeface="Times New Roman" panose="02020603050405020304" pitchFamily="18" charset="0"/>
              </a:rPr>
              <a:t>in its area of its neighbors and costs. This information allows each router to </a:t>
            </a:r>
            <a:r>
              <a:rPr lang="en-US" dirty="0" smtClean="0">
                <a:solidFill>
                  <a:srgbClr val="C00000"/>
                </a:solidFill>
                <a:latin typeface="Times New Roman" panose="02020603050405020304" pitchFamily="18" charset="0"/>
                <a:cs typeface="Times New Roman" panose="02020603050405020304" pitchFamily="18" charset="0"/>
              </a:rPr>
              <a:t>construct the </a:t>
            </a:r>
            <a:r>
              <a:rPr lang="en-US" dirty="0">
                <a:solidFill>
                  <a:srgbClr val="C00000"/>
                </a:solidFill>
                <a:latin typeface="Times New Roman" panose="02020603050405020304" pitchFamily="18" charset="0"/>
                <a:cs typeface="Times New Roman" panose="02020603050405020304" pitchFamily="18" charset="0"/>
              </a:rPr>
              <a:t>graph for its area(s) and compute the shortest path. The backbone area does this too</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In addition</a:t>
            </a:r>
            <a:r>
              <a:rPr lang="en-US" dirty="0">
                <a:solidFill>
                  <a:srgbClr val="002060"/>
                </a:solidFill>
                <a:latin typeface="Times New Roman" panose="02020603050405020304" pitchFamily="18" charset="0"/>
                <a:cs typeface="Times New Roman" panose="02020603050405020304" pitchFamily="18" charset="0"/>
              </a:rPr>
              <a:t>, the backbone routers accept information from the area border routers in order </a:t>
            </a:r>
            <a:r>
              <a:rPr lang="en-US" dirty="0" smtClean="0">
                <a:solidFill>
                  <a:srgbClr val="002060"/>
                </a:solidFill>
                <a:latin typeface="Times New Roman" panose="02020603050405020304" pitchFamily="18" charset="0"/>
                <a:cs typeface="Times New Roman" panose="02020603050405020304" pitchFamily="18" charset="0"/>
              </a:rPr>
              <a:t>to compute </a:t>
            </a:r>
            <a:r>
              <a:rPr lang="en-US" dirty="0">
                <a:solidFill>
                  <a:srgbClr val="002060"/>
                </a:solidFill>
                <a:latin typeface="Times New Roman" panose="02020603050405020304" pitchFamily="18" charset="0"/>
                <a:cs typeface="Times New Roman" panose="02020603050405020304" pitchFamily="18" charset="0"/>
              </a:rPr>
              <a:t>the best route from each backbone router to every other router</a:t>
            </a:r>
            <a:r>
              <a:rPr lang="en-US" dirty="0" smtClean="0">
                <a:solidFill>
                  <a:srgbClr val="002060"/>
                </a:solidFill>
                <a:latin typeface="Times New Roman" panose="02020603050405020304" pitchFamily="18" charset="0"/>
                <a:cs typeface="Times New Roman" panose="02020603050405020304" pitchFamily="18" charset="0"/>
              </a:rPr>
              <a:t>.</a:t>
            </a:r>
          </a:p>
          <a:p>
            <a:pPr algn="just"/>
            <a:r>
              <a:rPr lang="en-US" dirty="0" smtClean="0">
                <a:solidFill>
                  <a:srgbClr val="002060"/>
                </a:solidFill>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This </a:t>
            </a:r>
            <a:r>
              <a:rPr lang="en-US" dirty="0">
                <a:solidFill>
                  <a:srgbClr val="002060"/>
                </a:solidFill>
                <a:latin typeface="Times New Roman" panose="02020603050405020304" pitchFamily="18" charset="0"/>
                <a:cs typeface="Times New Roman" panose="02020603050405020304" pitchFamily="18" charset="0"/>
              </a:rPr>
              <a:t>information </a:t>
            </a:r>
            <a:r>
              <a:rPr lang="en-US" dirty="0" smtClean="0">
                <a:solidFill>
                  <a:srgbClr val="002060"/>
                </a:solidFill>
                <a:latin typeface="Times New Roman" panose="02020603050405020304" pitchFamily="18" charset="0"/>
                <a:cs typeface="Times New Roman" panose="02020603050405020304" pitchFamily="18" charset="0"/>
              </a:rPr>
              <a:t>is propagated </a:t>
            </a:r>
            <a:r>
              <a:rPr lang="en-US" dirty="0">
                <a:solidFill>
                  <a:srgbClr val="002060"/>
                </a:solidFill>
                <a:latin typeface="Times New Roman" panose="02020603050405020304" pitchFamily="18" charset="0"/>
                <a:cs typeface="Times New Roman" panose="02020603050405020304" pitchFamily="18" charset="0"/>
              </a:rPr>
              <a:t>back to the area border routers, which advertise it within their areas. Using </a:t>
            </a:r>
            <a:r>
              <a:rPr lang="en-US" dirty="0" smtClean="0">
                <a:solidFill>
                  <a:srgbClr val="002060"/>
                </a:solidFill>
                <a:latin typeface="Times New Roman" panose="02020603050405020304" pitchFamily="18" charset="0"/>
                <a:cs typeface="Times New Roman" panose="02020603050405020304" pitchFamily="18" charset="0"/>
              </a:rPr>
              <a:t>this information</a:t>
            </a:r>
            <a:r>
              <a:rPr lang="en-US" dirty="0">
                <a:solidFill>
                  <a:srgbClr val="002060"/>
                </a:solidFill>
                <a:latin typeface="Times New Roman" panose="02020603050405020304" pitchFamily="18" charset="0"/>
                <a:cs typeface="Times New Roman" panose="02020603050405020304" pitchFamily="18" charset="0"/>
              </a:rPr>
              <a:t>, a router about to send an interarea packet can select the best exit router to </a:t>
            </a:r>
            <a:r>
              <a:rPr lang="en-US" dirty="0" smtClean="0">
                <a:solidFill>
                  <a:srgbClr val="002060"/>
                </a:solidFill>
                <a:latin typeface="Times New Roman" panose="02020603050405020304" pitchFamily="18" charset="0"/>
                <a:cs typeface="Times New Roman" panose="02020603050405020304" pitchFamily="18" charset="0"/>
              </a:rPr>
              <a:t>the backbone</a:t>
            </a:r>
            <a:r>
              <a:rPr lang="en-US" dirty="0">
                <a:solidFill>
                  <a:srgbClr val="002060"/>
                </a:solidFill>
                <a:latin typeface="Times New Roman" panose="02020603050405020304" pitchFamily="18" charset="0"/>
                <a:cs typeface="Times New Roman" panose="02020603050405020304" pitchFamily="18" charset="0"/>
              </a:rPr>
              <a:t>.</a:t>
            </a:r>
          </a:p>
          <a:p>
            <a:pPr algn="just">
              <a:lnSpc>
                <a:spcPct val="150000"/>
              </a:lnSpc>
            </a:pPr>
            <a:endParaRPr lang="en-US" dirty="0">
              <a:solidFill>
                <a:srgbClr val="002060"/>
              </a:solidFill>
              <a:latin typeface="Times New Roman" panose="02020603050405020304" pitchFamily="18" charset="0"/>
              <a:cs typeface="Times New Roman" panose="02020603050405020304" pitchFamily="18" charset="0"/>
            </a:endParaRPr>
          </a:p>
          <a:p>
            <a:pPr algn="just">
              <a:lnSpc>
                <a:spcPct val="150000"/>
              </a:lnSpc>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291771" y="3326063"/>
            <a:ext cx="6691086" cy="1539373"/>
          </a:xfrm>
          <a:prstGeom prst="rect">
            <a:avLst/>
          </a:prstGeom>
        </p:spPr>
      </p:pic>
    </p:spTree>
    <p:extLst>
      <p:ext uri="{BB962C8B-B14F-4D97-AF65-F5344CB8AC3E}">
        <p14:creationId xmlns:p14="http://schemas.microsoft.com/office/powerpoint/2010/main" val="4218870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Reverse Address Resolution Protocol (RARP)</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5170646"/>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Limitations of </a:t>
            </a:r>
            <a:r>
              <a:rPr lang="en-US" b="1" dirty="0" smtClean="0">
                <a:solidFill>
                  <a:srgbClr val="C00000"/>
                </a:solidFill>
                <a:latin typeface="Times New Roman" panose="02020603050405020304" pitchFamily="18" charset="0"/>
                <a:cs typeface="Times New Roman" panose="02020603050405020304" pitchFamily="18" charset="0"/>
              </a:rPr>
              <a:t>RARP</a:t>
            </a:r>
          </a:p>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Limited </a:t>
            </a:r>
            <a:r>
              <a:rPr lang="en-US" b="1" dirty="0">
                <a:solidFill>
                  <a:srgbClr val="C00000"/>
                </a:solidFill>
                <a:latin typeface="Times New Roman" panose="02020603050405020304" pitchFamily="18" charset="0"/>
                <a:cs typeface="Times New Roman" panose="02020603050405020304" pitchFamily="18" charset="0"/>
              </a:rPr>
              <a:t>Use</a:t>
            </a:r>
            <a:r>
              <a:rPr lang="en-US" dirty="0">
                <a:solidFill>
                  <a:srgbClr val="C00000"/>
                </a:solidFill>
                <a:latin typeface="Times New Roman" panose="02020603050405020304" pitchFamily="18" charset="0"/>
                <a:cs typeface="Times New Roman" panose="02020603050405020304" pitchFamily="18" charset="0"/>
              </a:rPr>
              <a:t>: RARP has largely been replaced by the more versatile Dynamic Host Configuration Protocol (DHCP), which not only assigns IP addresses but also provides additional configuration information like DNS servers, gateway addresses, etc</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Static </a:t>
            </a:r>
            <a:r>
              <a:rPr lang="en-US" b="1" dirty="0">
                <a:solidFill>
                  <a:srgbClr val="C00000"/>
                </a:solidFill>
                <a:latin typeface="Times New Roman" panose="02020603050405020304" pitchFamily="18" charset="0"/>
                <a:cs typeface="Times New Roman" panose="02020603050405020304" pitchFamily="18" charset="0"/>
              </a:rPr>
              <a:t>Configuration</a:t>
            </a:r>
            <a:r>
              <a:rPr lang="en-US" dirty="0">
                <a:solidFill>
                  <a:srgbClr val="C00000"/>
                </a:solidFill>
                <a:latin typeface="Times New Roman" panose="02020603050405020304" pitchFamily="18" charset="0"/>
                <a:cs typeface="Times New Roman" panose="02020603050405020304" pitchFamily="18" charset="0"/>
              </a:rPr>
              <a:t>: RARP requires a static table of MAC-to-IP mappings on the RARP server, which can be cumbersome to manage compared to DHCP's dynamic allocation</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Scalability</a:t>
            </a:r>
            <a:r>
              <a:rPr lang="en-US" dirty="0">
                <a:solidFill>
                  <a:srgbClr val="C00000"/>
                </a:solidFill>
                <a:latin typeface="Times New Roman" panose="02020603050405020304" pitchFamily="18" charset="0"/>
                <a:cs typeface="Times New Roman" panose="02020603050405020304" pitchFamily="18" charset="0"/>
              </a:rPr>
              <a:t>: RARP is less flexible and scalable compared to DHCP, which can handle a broader range of network configuration tasks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Modern Alternatives</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DHCP (Dynamic Host Configuration Protocol)</a:t>
            </a:r>
            <a:r>
              <a:rPr lang="en-US" dirty="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Functionality</a:t>
            </a:r>
            <a:r>
              <a:rPr lang="en-US" dirty="0">
                <a:solidFill>
                  <a:srgbClr val="002060"/>
                </a:solidFill>
                <a:latin typeface="Times New Roman" panose="02020603050405020304" pitchFamily="18" charset="0"/>
                <a:cs typeface="Times New Roman" panose="02020603050405020304" pitchFamily="18" charset="0"/>
              </a:rPr>
              <a:t>: Provides dynamic IP address assignment, as well as additional network configuration details.</a:t>
            </a:r>
          </a:p>
          <a:p>
            <a:pPr marL="2857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Advantage</a:t>
            </a:r>
            <a:r>
              <a:rPr lang="en-US" dirty="0">
                <a:solidFill>
                  <a:srgbClr val="002060"/>
                </a:solidFill>
                <a:latin typeface="Times New Roman" panose="02020603050405020304" pitchFamily="18" charset="0"/>
                <a:cs typeface="Times New Roman" panose="02020603050405020304" pitchFamily="18" charset="0"/>
              </a:rPr>
              <a:t>: DHCP can manage a large number of devices efficiently and provides a richer set of configuration options compared to RARP.</a:t>
            </a:r>
          </a:p>
          <a:p>
            <a:pPr marL="285750" indent="-285750" algn="just">
              <a:buFont typeface="Arial" panose="020B0604020202020204" pitchFamily="34" charset="0"/>
              <a:buChar char="•"/>
            </a:pPr>
            <a:r>
              <a:rPr lang="en-US" b="1" dirty="0" err="1">
                <a:solidFill>
                  <a:srgbClr val="002060"/>
                </a:solidFill>
                <a:latin typeface="Times New Roman" panose="02020603050405020304" pitchFamily="18" charset="0"/>
                <a:cs typeface="Times New Roman" panose="02020603050405020304" pitchFamily="18" charset="0"/>
              </a:rPr>
              <a:t>BootP</a:t>
            </a:r>
            <a:r>
              <a:rPr lang="en-US" b="1" dirty="0">
                <a:solidFill>
                  <a:srgbClr val="002060"/>
                </a:solidFill>
                <a:latin typeface="Times New Roman" panose="02020603050405020304" pitchFamily="18" charset="0"/>
                <a:cs typeface="Times New Roman" panose="02020603050405020304" pitchFamily="18" charset="0"/>
              </a:rPr>
              <a:t> (Bootstrap Protocol)</a:t>
            </a:r>
            <a:r>
              <a:rPr lang="en-US" dirty="0">
                <a:solidFill>
                  <a:srgbClr val="002060"/>
                </a:solidFill>
                <a:latin typeface="Times New Roman" panose="02020603050405020304" pitchFamily="18" charset="0"/>
                <a:cs typeface="Times New Roman" panose="02020603050405020304" pitchFamily="18" charset="0"/>
              </a:rPr>
              <a:t>:</a:t>
            </a:r>
          </a:p>
          <a:p>
            <a:pPr marL="2857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Functionality</a:t>
            </a:r>
            <a:r>
              <a:rPr lang="en-US" dirty="0">
                <a:solidFill>
                  <a:srgbClr val="002060"/>
                </a:solidFill>
                <a:latin typeface="Times New Roman" panose="02020603050405020304" pitchFamily="18" charset="0"/>
                <a:cs typeface="Times New Roman" panose="02020603050405020304" pitchFamily="18" charset="0"/>
              </a:rPr>
              <a:t>: Like RARP, </a:t>
            </a:r>
            <a:r>
              <a:rPr lang="en-US" dirty="0" err="1">
                <a:solidFill>
                  <a:srgbClr val="002060"/>
                </a:solidFill>
                <a:latin typeface="Times New Roman" panose="02020603050405020304" pitchFamily="18" charset="0"/>
                <a:cs typeface="Times New Roman" panose="02020603050405020304" pitchFamily="18" charset="0"/>
              </a:rPr>
              <a:t>BootP</a:t>
            </a:r>
            <a:r>
              <a:rPr lang="en-US" dirty="0">
                <a:solidFill>
                  <a:srgbClr val="002060"/>
                </a:solidFill>
                <a:latin typeface="Times New Roman" panose="02020603050405020304" pitchFamily="18" charset="0"/>
                <a:cs typeface="Times New Roman" panose="02020603050405020304" pitchFamily="18" charset="0"/>
              </a:rPr>
              <a:t> was used for network-based booting but also provided additional configuration information.</a:t>
            </a:r>
          </a:p>
          <a:p>
            <a:pPr marL="285750" lvl="1"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Transition</a:t>
            </a:r>
            <a:r>
              <a:rPr lang="en-US" dirty="0">
                <a:solidFill>
                  <a:srgbClr val="002060"/>
                </a:solidFill>
                <a:latin typeface="Times New Roman" panose="02020603050405020304" pitchFamily="18" charset="0"/>
                <a:cs typeface="Times New Roman" panose="02020603050405020304" pitchFamily="18" charset="0"/>
              </a:rPr>
              <a:t>: DHCP is often used as a replacement for both RARP and </a:t>
            </a:r>
            <a:r>
              <a:rPr lang="en-US" dirty="0" err="1">
                <a:solidFill>
                  <a:srgbClr val="002060"/>
                </a:solidFill>
                <a:latin typeface="Times New Roman" panose="02020603050405020304" pitchFamily="18" charset="0"/>
                <a:cs typeface="Times New Roman" panose="02020603050405020304" pitchFamily="18" charset="0"/>
              </a:rPr>
              <a:t>BootP</a:t>
            </a:r>
            <a:r>
              <a:rPr lang="en-US" dirty="0">
                <a:solidFill>
                  <a:srgbClr val="002060"/>
                </a:solidFill>
                <a:latin typeface="Times New Roman" panose="02020603050405020304" pitchFamily="18" charset="0"/>
                <a:cs typeface="Times New Roman" panose="02020603050405020304" pitchFamily="18" charset="0"/>
              </a:rPr>
              <a:t> due to its greater functionality and flexibility.</a:t>
            </a:r>
          </a:p>
          <a:p>
            <a:endParaRPr lang="en-US" dirty="0" smtClean="0"/>
          </a:p>
          <a:p>
            <a:endParaRPr lang="en-US" dirty="0"/>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424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rPr>
              <a:t>Reverse Address Resolution Protocol (RARP)</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77218"/>
          </a:xfrm>
          <a:prstGeom prst="rect">
            <a:avLst/>
          </a:prstGeom>
        </p:spPr>
        <p:txBody>
          <a:bodyPr wrap="square">
            <a:spAutoFit/>
          </a:bodyPr>
          <a:lstStyle/>
          <a:p>
            <a:endParaRPr lang="en-US" dirty="0"/>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523220"/>
          </a:xfrm>
          <a:prstGeom prst="rect">
            <a:avLst/>
          </a:prstGeom>
        </p:spPr>
        <p:txBody>
          <a:bodyPr wrap="square">
            <a:spAutoFit/>
          </a:bodyPr>
          <a:lstStyle/>
          <a:p>
            <a:endParaRPr lang="en-US" dirty="0"/>
          </a:p>
          <a:p>
            <a:r>
              <a:rPr lang="en-US" dirty="0" smtClean="0"/>
              <a:t> </a:t>
            </a:r>
            <a:endParaRPr lang="en-IN" dirty="0"/>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816429"/>
          </a:xfrm>
          <a:prstGeom prst="rect">
            <a:avLst/>
          </a:prstGeom>
        </p:spPr>
        <p:txBody>
          <a:bodyPr wrap="square">
            <a:spAutoFit/>
          </a:bodyPr>
          <a:lstStyle/>
          <a:p>
            <a:pPr lvl="0" algn="just" eaLnBrk="0" fontAlgn="base" hangingPunct="0">
              <a:spcBef>
                <a:spcPct val="0"/>
              </a:spcBef>
              <a:spcAft>
                <a:spcPct val="0"/>
              </a:spcAft>
              <a:buClrTx/>
            </a:pPr>
            <a:r>
              <a:rPr lang="en-US" altLang="en-US" b="1" dirty="0">
                <a:solidFill>
                  <a:srgbClr val="C00000"/>
                </a:solidFill>
                <a:latin typeface="Times New Roman" panose="02020603050405020304" pitchFamily="18" charset="0"/>
                <a:cs typeface="Times New Roman" panose="02020603050405020304" pitchFamily="18" charset="0"/>
              </a:rPr>
              <a:t>Example </a:t>
            </a:r>
            <a:r>
              <a:rPr lang="en-US" altLang="en-US" b="1" dirty="0" smtClean="0">
                <a:solidFill>
                  <a:srgbClr val="C00000"/>
                </a:solidFill>
                <a:latin typeface="Times New Roman" panose="02020603050405020304" pitchFamily="18" charset="0"/>
                <a:cs typeface="Times New Roman" panose="02020603050405020304" pitchFamily="18" charset="0"/>
              </a:rPr>
              <a:t>Scenario</a:t>
            </a:r>
          </a:p>
          <a:p>
            <a:pPr lvl="0" algn="just" eaLnBrk="0" fontAlgn="base" hangingPunct="0">
              <a:spcBef>
                <a:spcPct val="0"/>
              </a:spcBef>
              <a:spcAft>
                <a:spcPct val="0"/>
              </a:spcAft>
              <a:buClrTx/>
            </a:pPr>
            <a:endParaRPr lang="en-US" altLang="en-US" b="1"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AutoNum type="arabicPeriod"/>
            </a:pPr>
            <a:r>
              <a:rPr lang="en-US" altLang="en-US" b="1" dirty="0">
                <a:solidFill>
                  <a:srgbClr val="C00000"/>
                </a:solidFill>
                <a:latin typeface="Times New Roman" panose="02020603050405020304" pitchFamily="18" charset="0"/>
                <a:cs typeface="Times New Roman" panose="02020603050405020304" pitchFamily="18" charset="0"/>
              </a:rPr>
              <a:t>Device Initialization</a:t>
            </a:r>
            <a:r>
              <a:rPr lang="en-US" altLang="en-US" dirty="0">
                <a:solidFill>
                  <a:srgbClr val="C0000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A diskless workstation with MAC address 00:1A:2B:3C:4D:5E starts up and does not have an IP address</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AutoNum type="arabicPeriod" startAt="2"/>
            </a:pPr>
            <a:r>
              <a:rPr lang="en-US" altLang="en-US" b="1" dirty="0">
                <a:solidFill>
                  <a:srgbClr val="C00000"/>
                </a:solidFill>
                <a:latin typeface="Times New Roman" panose="02020603050405020304" pitchFamily="18" charset="0"/>
                <a:cs typeface="Times New Roman" panose="02020603050405020304" pitchFamily="18" charset="0"/>
              </a:rPr>
              <a:t>RARP Request</a:t>
            </a:r>
            <a:r>
              <a:rPr lang="en-US" altLang="en-US" dirty="0" smtClean="0">
                <a:solidFill>
                  <a:srgbClr val="C00000"/>
                </a:solidFill>
                <a:latin typeface="Times New Roman" panose="02020603050405020304" pitchFamily="18" charset="0"/>
                <a:cs typeface="Times New Roman" panose="02020603050405020304" pitchFamily="18" charset="0"/>
              </a:rPr>
              <a:t>:</a:t>
            </a:r>
            <a:endParaRPr lang="en-US" altLang="en-US" dirty="0">
              <a:solidFill>
                <a:srgbClr val="C0000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C00000"/>
                </a:solidFill>
                <a:latin typeface="Times New Roman" panose="02020603050405020304" pitchFamily="18" charset="0"/>
                <a:cs typeface="Times New Roman" panose="02020603050405020304" pitchFamily="18" charset="0"/>
              </a:rPr>
              <a:t>The workstation sends a RARP Request broadcast on the network, asking for the IP address associated with its MAC address 00:1A:2B:3C:4D:5E</a:t>
            </a:r>
            <a:r>
              <a:rPr lang="en-US" altLang="en-US" dirty="0" smtClean="0">
                <a:solidFill>
                  <a:srgbClr val="C0000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AutoNum type="arabicPeriod" startAt="3"/>
            </a:pPr>
            <a:r>
              <a:rPr lang="en-US" altLang="en-US" b="1" dirty="0">
                <a:solidFill>
                  <a:srgbClr val="002060"/>
                </a:solidFill>
                <a:latin typeface="Times New Roman" panose="02020603050405020304" pitchFamily="18" charset="0"/>
                <a:cs typeface="Times New Roman" panose="02020603050405020304" pitchFamily="18" charset="0"/>
              </a:rPr>
              <a:t>RARP Reply</a:t>
            </a:r>
            <a:r>
              <a:rPr lang="en-US" altLang="en-US" dirty="0">
                <a:solidFill>
                  <a:srgbClr val="00206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The RARP server receives the request, looks up the MAC address in its table, and responds with an IP address (e.g., 192.168.1.10</a:t>
            </a:r>
            <a:r>
              <a:rPr lang="en-US" altLang="en-US" dirty="0" smtClean="0">
                <a:solidFill>
                  <a:srgbClr val="002060"/>
                </a:solidFill>
                <a:latin typeface="Times New Roman" panose="02020603050405020304" pitchFamily="18" charset="0"/>
                <a:cs typeface="Times New Roman" panose="02020603050405020304" pitchFamily="18" charset="0"/>
              </a:rPr>
              <a:t>).</a:t>
            </a:r>
          </a:p>
          <a:p>
            <a:pPr marL="457200" lvl="1"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AutoNum type="arabicPeriod" startAt="4"/>
            </a:pPr>
            <a:r>
              <a:rPr lang="en-US" altLang="en-US" b="1" dirty="0">
                <a:solidFill>
                  <a:srgbClr val="002060"/>
                </a:solidFill>
                <a:latin typeface="Times New Roman" panose="02020603050405020304" pitchFamily="18" charset="0"/>
                <a:cs typeface="Times New Roman" panose="02020603050405020304" pitchFamily="18" charset="0"/>
              </a:rPr>
              <a:t>IP Configuration</a:t>
            </a:r>
            <a:r>
              <a:rPr lang="en-US" altLang="en-US" dirty="0" smtClean="0">
                <a:solidFill>
                  <a:srgbClr val="002060"/>
                </a:solidFill>
                <a:latin typeface="Times New Roman" panose="02020603050405020304" pitchFamily="18" charset="0"/>
                <a:cs typeface="Times New Roman" panose="02020603050405020304" pitchFamily="18" charset="0"/>
              </a:rPr>
              <a:t>:</a:t>
            </a:r>
            <a:endParaRPr lang="en-US" altLang="en-US" dirty="0">
              <a:solidFill>
                <a:srgbClr val="002060"/>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dirty="0">
                <a:solidFill>
                  <a:srgbClr val="002060"/>
                </a:solidFill>
                <a:latin typeface="Times New Roman" panose="02020603050405020304" pitchFamily="18" charset="0"/>
                <a:cs typeface="Times New Roman" panose="02020603050405020304" pitchFamily="18" charset="0"/>
              </a:rPr>
              <a:t>The workstation receives the reply, configures itself with the IP address 192.168.1.10, and proceeds to operate on the network.</a:t>
            </a:r>
          </a:p>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9762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a:solidFill>
                  <a:srgbClr val="002060"/>
                </a:solidFill>
              </a:rPr>
              <a:t>Dynamic Host Configuration Protocol </a:t>
            </a:r>
            <a:r>
              <a:rPr lang="en-US" sz="2400" b="1" dirty="0" smtClean="0">
                <a:solidFill>
                  <a:srgbClr val="002060"/>
                </a:solidFill>
              </a:rPr>
              <a:t>DHCP</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77218"/>
          </a:xfrm>
          <a:prstGeom prst="rect">
            <a:avLst/>
          </a:prstGeom>
        </p:spPr>
        <p:txBody>
          <a:bodyPr wrap="square">
            <a:spAutoFit/>
          </a:bodyPr>
          <a:lstStyle/>
          <a:p>
            <a:endParaRPr lang="en-US" dirty="0"/>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53976" y="983399"/>
            <a:ext cx="8988421" cy="3754874"/>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DHCP</a:t>
            </a:r>
            <a:r>
              <a:rPr lang="en-US" dirty="0">
                <a:solidFill>
                  <a:srgbClr val="C00000"/>
                </a:solidFill>
                <a:latin typeface="Times New Roman" panose="02020603050405020304" pitchFamily="18" charset="0"/>
                <a:cs typeface="Times New Roman" panose="02020603050405020304" pitchFamily="18" charset="0"/>
              </a:rPr>
              <a:t> stands for </a:t>
            </a:r>
            <a:r>
              <a:rPr lang="en-US" b="1" dirty="0">
                <a:solidFill>
                  <a:srgbClr val="C00000"/>
                </a:solidFill>
                <a:latin typeface="Times New Roman" panose="02020603050405020304" pitchFamily="18" charset="0"/>
                <a:cs typeface="Times New Roman" panose="02020603050405020304" pitchFamily="18" charset="0"/>
              </a:rPr>
              <a:t>Dynamic Host Configuration Protocol</a:t>
            </a:r>
            <a:r>
              <a:rPr lang="en-US" dirty="0">
                <a:solidFill>
                  <a:srgbClr val="C00000"/>
                </a:solidFill>
                <a:latin typeface="Times New Roman" panose="02020603050405020304" pitchFamily="18" charset="0"/>
                <a:cs typeface="Times New Roman" panose="02020603050405020304" pitchFamily="18" charset="0"/>
              </a:rPr>
              <a:t>. It’s a network protocol used to automatically assign IP addresses and other network configuration details to devices on a network. This helps devices communicate with each other and access network resources without needing manual configuration</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Here’s a brief overview of how DHCP works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DHCP Discover</a:t>
            </a:r>
            <a:r>
              <a:rPr lang="en-US" dirty="0">
                <a:solidFill>
                  <a:srgbClr val="C00000"/>
                </a:solidFill>
                <a:latin typeface="Times New Roman" panose="02020603050405020304" pitchFamily="18" charset="0"/>
                <a:cs typeface="Times New Roman" panose="02020603050405020304" pitchFamily="18" charset="0"/>
              </a:rPr>
              <a:t>: When a device (client) connects to a network, it sends out a broadcast message called a DHCP Discover packet to find available DHCP servers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DHCP Offer</a:t>
            </a:r>
            <a:r>
              <a:rPr lang="en-US" dirty="0">
                <a:solidFill>
                  <a:srgbClr val="002060"/>
                </a:solidFill>
                <a:latin typeface="Times New Roman" panose="02020603050405020304" pitchFamily="18" charset="0"/>
                <a:cs typeface="Times New Roman" panose="02020603050405020304" pitchFamily="18" charset="0"/>
              </a:rPr>
              <a:t>: DHCP servers on the network respond with a DHCP Offer message, which includes an IP address and other configuration details that the server is willing to assign to the client</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DHCP Request</a:t>
            </a:r>
            <a:r>
              <a:rPr lang="en-US" dirty="0">
                <a:solidFill>
                  <a:srgbClr val="002060"/>
                </a:solidFill>
                <a:latin typeface="Times New Roman" panose="02020603050405020304" pitchFamily="18" charset="0"/>
                <a:cs typeface="Times New Roman" panose="02020603050405020304" pitchFamily="18" charset="0"/>
              </a:rPr>
              <a:t>: The client responds to the DHCP Offer with a DHCP Request message, indicating that it has accepted the offer</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DHCP Acknowledgment</a:t>
            </a:r>
            <a:r>
              <a:rPr lang="en-US" dirty="0">
                <a:solidFill>
                  <a:srgbClr val="002060"/>
                </a:solidFill>
                <a:latin typeface="Times New Roman" panose="02020603050405020304" pitchFamily="18" charset="0"/>
                <a:cs typeface="Times New Roman" panose="02020603050405020304" pitchFamily="18" charset="0"/>
              </a:rPr>
              <a:t>: The DHCP server confirms the assignment with a DHCP Acknowledgment message, and the client can now use the provided IP address and configuration details.</a:t>
            </a: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841430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a:solidFill>
                  <a:srgbClr val="002060"/>
                </a:solidFill>
              </a:rPr>
              <a:t>Dynamic Host Configuration Protocol </a:t>
            </a:r>
            <a:r>
              <a:rPr lang="en-US" sz="2400" b="1" dirty="0" smtClean="0">
                <a:solidFill>
                  <a:srgbClr val="002060"/>
                </a:solidFill>
              </a:rPr>
              <a:t>DHCP</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77218"/>
          </a:xfrm>
          <a:prstGeom prst="rect">
            <a:avLst/>
          </a:prstGeom>
        </p:spPr>
        <p:txBody>
          <a:bodyPr wrap="square">
            <a:spAutoFit/>
          </a:bodyPr>
          <a:lstStyle/>
          <a:p>
            <a:endParaRPr lang="en-US" dirty="0"/>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87086" y="928915"/>
            <a:ext cx="8955311"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614815" y="1407212"/>
            <a:ext cx="8211911" cy="2882443"/>
          </a:xfrm>
          <a:prstGeom prst="rect">
            <a:avLst/>
          </a:prstGeom>
        </p:spPr>
      </p:pic>
    </p:spTree>
    <p:extLst>
      <p:ext uri="{BB962C8B-B14F-4D97-AF65-F5344CB8AC3E}">
        <p14:creationId xmlns:p14="http://schemas.microsoft.com/office/powerpoint/2010/main" val="2852031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a:solidFill>
                  <a:srgbClr val="002060"/>
                </a:solidFill>
              </a:rPr>
              <a:t>Dynamic Host Configuration Protocol </a:t>
            </a:r>
            <a:r>
              <a:rPr lang="en-US" sz="2400" b="1" dirty="0" smtClean="0">
                <a:solidFill>
                  <a:srgbClr val="002060"/>
                </a:solidFill>
              </a:rPr>
              <a:t>DHCP</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77218"/>
          </a:xfrm>
          <a:prstGeom prst="rect">
            <a:avLst/>
          </a:prstGeom>
        </p:spPr>
        <p:txBody>
          <a:bodyPr wrap="square">
            <a:spAutoFit/>
          </a:bodyPr>
          <a:lstStyle/>
          <a:p>
            <a:endParaRPr lang="en-US" dirty="0"/>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87086" y="928915"/>
            <a:ext cx="8955311" cy="4024802"/>
          </a:xfrm>
          <a:prstGeom prst="rect">
            <a:avLst/>
          </a:prstGeom>
        </p:spPr>
        <p:txBody>
          <a:bodyPr wrap="square">
            <a:spAutoFit/>
          </a:bodyPr>
          <a:lstStyle/>
          <a:p>
            <a:r>
              <a:rPr lang="en-US" b="1" dirty="0">
                <a:solidFill>
                  <a:srgbClr val="C00000"/>
                </a:solidFill>
                <a:latin typeface="Times New Roman" panose="02020603050405020304" pitchFamily="18" charset="0"/>
                <a:cs typeface="Times New Roman" panose="02020603050405020304" pitchFamily="18" charset="0"/>
              </a:rPr>
              <a:t>Benefits of DHCP</a:t>
            </a:r>
            <a:r>
              <a:rPr lang="en-US" b="1" dirty="0" smtClean="0">
                <a:solidFill>
                  <a:srgbClr val="C0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Automated Configuration</a:t>
            </a:r>
            <a:r>
              <a:rPr lang="en-US" dirty="0">
                <a:solidFill>
                  <a:srgbClr val="C00000"/>
                </a:solidFill>
                <a:latin typeface="Times New Roman" panose="02020603050405020304" pitchFamily="18" charset="0"/>
                <a:cs typeface="Times New Roman" panose="02020603050405020304" pitchFamily="18" charset="0"/>
              </a:rPr>
              <a:t>: Eliminates the need for manual IP address assignment, reducing the risk of errors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Centralized Management</a:t>
            </a:r>
            <a:r>
              <a:rPr lang="en-US" dirty="0">
                <a:solidFill>
                  <a:srgbClr val="C00000"/>
                </a:solidFill>
                <a:latin typeface="Times New Roman" panose="02020603050405020304" pitchFamily="18" charset="0"/>
                <a:cs typeface="Times New Roman" panose="02020603050405020304" pitchFamily="18" charset="0"/>
              </a:rPr>
              <a:t>: Simplifies network management by allowing IP address assignments to be managed from a central server</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Efficient Use of IP Addresses</a:t>
            </a:r>
            <a:r>
              <a:rPr lang="en-US" dirty="0">
                <a:solidFill>
                  <a:srgbClr val="C00000"/>
                </a:solidFill>
                <a:latin typeface="Times New Roman" panose="02020603050405020304" pitchFamily="18" charset="0"/>
                <a:cs typeface="Times New Roman" panose="02020603050405020304" pitchFamily="18" charset="0"/>
              </a:rPr>
              <a:t>: Recycles IP addresses by assigning them on a lease basis, which optimizes the use of available IP address space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Typical DHCP Configuration Includes</a:t>
            </a:r>
            <a:r>
              <a:rPr lang="en-US" b="1"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smtClean="0">
                <a:solidFill>
                  <a:srgbClr val="002060"/>
                </a:solidFill>
                <a:latin typeface="Times New Roman" panose="02020603050405020304" pitchFamily="18" charset="0"/>
                <a:cs typeface="Times New Roman" panose="02020603050405020304" pitchFamily="18" charset="0"/>
              </a:rPr>
              <a:t>IP </a:t>
            </a:r>
            <a:r>
              <a:rPr lang="en-US" b="1" dirty="0">
                <a:solidFill>
                  <a:srgbClr val="002060"/>
                </a:solidFill>
                <a:latin typeface="Times New Roman" panose="02020603050405020304" pitchFamily="18" charset="0"/>
                <a:cs typeface="Times New Roman" panose="02020603050405020304" pitchFamily="18" charset="0"/>
              </a:rPr>
              <a:t>Address</a:t>
            </a:r>
            <a:r>
              <a:rPr lang="en-US" dirty="0">
                <a:solidFill>
                  <a:srgbClr val="002060"/>
                </a:solidFill>
                <a:latin typeface="Times New Roman" panose="02020603050405020304" pitchFamily="18" charset="0"/>
                <a:cs typeface="Times New Roman" panose="02020603050405020304" pitchFamily="18" charset="0"/>
              </a:rPr>
              <a:t>: The unique identifier assigned to each device on the network</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Subnet Mask</a:t>
            </a:r>
            <a:r>
              <a:rPr lang="en-US" dirty="0">
                <a:solidFill>
                  <a:srgbClr val="002060"/>
                </a:solidFill>
                <a:latin typeface="Times New Roman" panose="02020603050405020304" pitchFamily="18" charset="0"/>
                <a:cs typeface="Times New Roman" panose="02020603050405020304" pitchFamily="18" charset="0"/>
              </a:rPr>
              <a:t>: Defines the network segment the IP address belongs to</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Default Gateway</a:t>
            </a:r>
            <a:r>
              <a:rPr lang="en-US" dirty="0">
                <a:solidFill>
                  <a:srgbClr val="002060"/>
                </a:solidFill>
                <a:latin typeface="Times New Roman" panose="02020603050405020304" pitchFamily="18" charset="0"/>
                <a:cs typeface="Times New Roman" panose="02020603050405020304" pitchFamily="18" charset="0"/>
              </a:rPr>
              <a:t>: The router IP address used to access other networks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DNS Servers</a:t>
            </a:r>
            <a:r>
              <a:rPr lang="en-US" dirty="0">
                <a:solidFill>
                  <a:srgbClr val="002060"/>
                </a:solidFill>
                <a:latin typeface="Times New Roman" panose="02020603050405020304" pitchFamily="18" charset="0"/>
                <a:cs typeface="Times New Roman" panose="02020603050405020304" pitchFamily="18" charset="0"/>
              </a:rPr>
              <a:t>: Addresses of servers used to resolve domain names to IP addresses</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682765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190172" y="152211"/>
            <a:ext cx="6393543" cy="461665"/>
          </a:xfrm>
          <a:prstGeom prst="rect">
            <a:avLst/>
          </a:prstGeom>
          <a:noFill/>
        </p:spPr>
        <p:txBody>
          <a:bodyPr wrap="square" rtlCol="0">
            <a:spAutoFit/>
          </a:bodyPr>
          <a:lstStyle/>
          <a:p>
            <a:pPr algn="ctr"/>
            <a:r>
              <a:rPr lang="en-US" sz="2400" b="1" dirty="0" smtClean="0">
                <a:solidFill>
                  <a:srgbClr val="002060"/>
                </a:solidFill>
                <a:latin typeface="Times New Roman" panose="02020603050405020304" pitchFamily="18" charset="0"/>
                <a:cs typeface="Times New Roman" panose="02020603050405020304" pitchFamily="18" charset="0"/>
              </a:rPr>
              <a:t>Bootstrap Protocol-</a:t>
            </a:r>
            <a:r>
              <a:rPr lang="en-US" sz="2400" b="1" dirty="0" smtClean="0">
                <a:solidFill>
                  <a:srgbClr val="002060"/>
                </a:solidFill>
              </a:rPr>
              <a:t>BOOTP</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41828"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77218"/>
          </a:xfrm>
          <a:prstGeom prst="rect">
            <a:avLst/>
          </a:prstGeom>
        </p:spPr>
        <p:txBody>
          <a:bodyPr wrap="square">
            <a:spAutoFit/>
          </a:bodyPr>
          <a:lstStyle/>
          <a:p>
            <a:endParaRPr lang="en-US" dirty="0"/>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4" name="Rectangle 13"/>
          <p:cNvSpPr/>
          <p:nvPr/>
        </p:nvSpPr>
        <p:spPr>
          <a:xfrm>
            <a:off x="87086" y="928915"/>
            <a:ext cx="8955311" cy="4401205"/>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BOOTP</a:t>
            </a:r>
            <a:r>
              <a:rPr lang="en-US" dirty="0">
                <a:solidFill>
                  <a:srgbClr val="C00000"/>
                </a:solidFill>
                <a:latin typeface="Times New Roman" panose="02020603050405020304" pitchFamily="18" charset="0"/>
                <a:cs typeface="Times New Roman" panose="02020603050405020304" pitchFamily="18" charset="0"/>
              </a:rPr>
              <a:t> (Bootstrap Protocol) is an older network protocol used to automatically assign IP addresses and other network configuration details to devices on a network. It was designed to help devices find their IP address, gateway, and other essential information when they first connect to the network. </a:t>
            </a:r>
            <a:r>
              <a:rPr lang="en-US" b="1" dirty="0">
                <a:solidFill>
                  <a:srgbClr val="C00000"/>
                </a:solidFill>
                <a:latin typeface="Times New Roman" panose="02020603050405020304" pitchFamily="18" charset="0"/>
                <a:cs typeface="Times New Roman" panose="02020603050405020304" pitchFamily="18" charset="0"/>
              </a:rPr>
              <a:t>BOOTP</a:t>
            </a:r>
            <a:r>
              <a:rPr lang="en-US" dirty="0">
                <a:solidFill>
                  <a:srgbClr val="C00000"/>
                </a:solidFill>
                <a:latin typeface="Times New Roman" panose="02020603050405020304" pitchFamily="18" charset="0"/>
                <a:cs typeface="Times New Roman" panose="02020603050405020304" pitchFamily="18" charset="0"/>
              </a:rPr>
              <a:t> is often considered a precursor to DHCP (Dynamic Host Configuration Protocol</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smtClean="0">
                <a:solidFill>
                  <a:srgbClr val="C00000"/>
                </a:solidFill>
                <a:latin typeface="Times New Roman" panose="02020603050405020304" pitchFamily="18" charset="0"/>
                <a:cs typeface="Times New Roman" panose="02020603050405020304" pitchFamily="18" charset="0"/>
              </a:rPr>
              <a:t>How </a:t>
            </a:r>
            <a:r>
              <a:rPr lang="en-US" b="1" dirty="0">
                <a:solidFill>
                  <a:srgbClr val="C00000"/>
                </a:solidFill>
                <a:latin typeface="Times New Roman" panose="02020603050405020304" pitchFamily="18" charset="0"/>
                <a:cs typeface="Times New Roman" panose="02020603050405020304" pitchFamily="18" charset="0"/>
              </a:rPr>
              <a:t>BOOTP Works</a:t>
            </a:r>
            <a:r>
              <a:rPr lang="en-US" b="1"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BOOTP Request</a:t>
            </a:r>
            <a:r>
              <a:rPr lang="en-US" dirty="0">
                <a:solidFill>
                  <a:srgbClr val="C00000"/>
                </a:solidFill>
                <a:latin typeface="Times New Roman" panose="02020603050405020304" pitchFamily="18" charset="0"/>
                <a:cs typeface="Times New Roman" panose="02020603050405020304" pitchFamily="18" charset="0"/>
              </a:rPr>
              <a:t>: When a device (client) needs network configuration, it sends out a BOOTP Request message (broadcast) to discover BOOTP servers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BOOTP Reply</a:t>
            </a:r>
            <a:r>
              <a:rPr lang="en-US" dirty="0">
                <a:solidFill>
                  <a:srgbClr val="002060"/>
                </a:solidFill>
                <a:latin typeface="Times New Roman" panose="02020603050405020304" pitchFamily="18" charset="0"/>
                <a:cs typeface="Times New Roman" panose="02020603050405020304" pitchFamily="18" charset="0"/>
              </a:rPr>
              <a:t>: BOOTP servers respond with a BOOTP Reply message, which includes the IP address and other configuration details that the server assigns to the client</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Configuration</a:t>
            </a:r>
            <a:r>
              <a:rPr lang="en-US" dirty="0">
                <a:solidFill>
                  <a:srgbClr val="002060"/>
                </a:solidFill>
                <a:latin typeface="Times New Roman" panose="02020603050405020304" pitchFamily="18" charset="0"/>
                <a:cs typeface="Times New Roman" panose="02020603050405020304" pitchFamily="18" charset="0"/>
              </a:rPr>
              <a:t>: The client receives the configuration details and uses them to communicate on the network</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Key Features of BOOTP:</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Static Configuration</a:t>
            </a:r>
            <a:r>
              <a:rPr lang="en-US" dirty="0">
                <a:solidFill>
                  <a:srgbClr val="002060"/>
                </a:solidFill>
                <a:latin typeface="Times New Roman" panose="02020603050405020304" pitchFamily="18" charset="0"/>
                <a:cs typeface="Times New Roman" panose="02020603050405020304" pitchFamily="18" charset="0"/>
              </a:rPr>
              <a:t>: Unlike DHCP, which can dynamically assign IP addresses from a pool, BOOTP typically uses static mappings configured on the BOOTP server. Each client has a </a:t>
            </a:r>
            <a:r>
              <a:rPr lang="en-US" b="1" dirty="0">
                <a:solidFill>
                  <a:srgbClr val="002060"/>
                </a:solidFill>
                <a:latin typeface="Times New Roman" panose="02020603050405020304" pitchFamily="18" charset="0"/>
                <a:cs typeface="Times New Roman" panose="02020603050405020304" pitchFamily="18" charset="0"/>
              </a:rPr>
              <a:t>fixed IP address</a:t>
            </a:r>
            <a:r>
              <a:rPr lang="en-US" dirty="0">
                <a:solidFill>
                  <a:srgbClr val="002060"/>
                </a:solidFill>
                <a:latin typeface="Times New Roman" panose="02020603050405020304" pitchFamily="18" charset="0"/>
                <a:cs typeface="Times New Roman" panose="02020603050405020304" pitchFamily="18" charset="0"/>
              </a:rPr>
              <a:t> assigned based on its MAC address.</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00681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830997"/>
          </a:xfrm>
          <a:prstGeom prst="rect">
            <a:avLst/>
          </a:prstGeom>
          <a:noFill/>
        </p:spPr>
        <p:txBody>
          <a:bodyPr wrap="square" rtlCol="0">
            <a:spAutoFit/>
          </a:bodyPr>
          <a:lstStyle/>
          <a:p>
            <a:pPr algn="ctr"/>
            <a:r>
              <a:rPr lang="en-US" sz="2400" b="1" dirty="0" smtClean="0">
                <a:solidFill>
                  <a:srgbClr val="002060"/>
                </a:solidFill>
                <a:latin typeface="Times New Roman" panose="02020603050405020304" pitchFamily="18" charset="0"/>
                <a:cs typeface="Times New Roman" panose="02020603050405020304" pitchFamily="18" charset="0"/>
              </a:rPr>
              <a:t>Bootstrap Protocol-</a:t>
            </a:r>
            <a:r>
              <a:rPr lang="en-US" sz="2400" b="1" dirty="0" smtClean="0">
                <a:solidFill>
                  <a:srgbClr val="002060"/>
                </a:solidFill>
              </a:rPr>
              <a:t>BOOTP</a:t>
            </a:r>
            <a:endParaRPr lang="en-US" sz="2400" b="1" dirty="0">
              <a:solidFill>
                <a:srgbClr val="002060"/>
              </a:solidFill>
            </a:endParaRPr>
          </a:p>
          <a:p>
            <a:pPr algn="ct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841828" y="181509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1077218"/>
          </a:xfrm>
          <a:prstGeom prst="rect">
            <a:avLst/>
          </a:prstGeom>
        </p:spPr>
        <p:txBody>
          <a:bodyPr wrap="square">
            <a:spAutoFit/>
          </a:bodyPr>
          <a:lstStyle/>
          <a:p>
            <a:endParaRPr lang="en-US" dirty="0"/>
          </a:p>
          <a:p>
            <a:pPr marL="285750" lvl="1" indent="-285750" algn="just">
              <a:lnSpc>
                <a:spcPct val="150000"/>
              </a:lnSpc>
              <a:buFont typeface="Arial" panose="020B0604020202020204" pitchFamily="34" charset="0"/>
              <a:buChar char="•"/>
            </a:pPr>
            <a:endParaRPr lang="en-US" sz="1200" dirty="0" smtClean="0">
              <a:solidFill>
                <a:srgbClr val="002060"/>
              </a:solidFill>
              <a:latin typeface="Times New Roman" panose="02020603050405020304" pitchFamily="18" charset="0"/>
              <a:cs typeface="Times New Roman" panose="02020603050405020304" pitchFamily="18" charset="0"/>
            </a:endParaRPr>
          </a:p>
          <a:p>
            <a:pPr marL="285750" lvl="1" indent="-285750" algn="just">
              <a:lnSpc>
                <a:spcPct val="150000"/>
              </a:lnSpc>
              <a:buFont typeface="Arial" panose="020B0604020202020204" pitchFamily="34" charset="0"/>
              <a:buChar char="•"/>
            </a:pPr>
            <a:endParaRPr lang="en-US" sz="12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9" name="Rectangle 8"/>
          <p:cNvSpPr/>
          <p:nvPr/>
        </p:nvSpPr>
        <p:spPr>
          <a:xfrm>
            <a:off x="137885" y="928915"/>
            <a:ext cx="8904513"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87086" y="983398"/>
            <a:ext cx="8955312" cy="307777"/>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155574" y="928916"/>
            <a:ext cx="8853715"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15" name="Rectangle 14"/>
          <p:cNvSpPr/>
          <p:nvPr/>
        </p:nvSpPr>
        <p:spPr>
          <a:xfrm>
            <a:off x="246742" y="928916"/>
            <a:ext cx="8744858" cy="307777"/>
          </a:xfrm>
          <a:prstGeom prst="rect">
            <a:avLst/>
          </a:prstGeom>
        </p:spPr>
        <p:txBody>
          <a:bodyPr wrap="square">
            <a:spAutoFit/>
          </a:bodyPr>
          <a:lstStyle/>
          <a:p>
            <a:pPr marL="285750" indent="-285750" algn="just">
              <a:buFont typeface="Arial" panose="020B0604020202020204" pitchFamily="34" charset="0"/>
              <a:buChar char="•"/>
            </a:pPr>
            <a:endParaRPr lang="en-IN" dirty="0" smtClean="0">
              <a:solidFill>
                <a:srgbClr val="00206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13633" y="983398"/>
            <a:ext cx="8731247" cy="369332"/>
          </a:xfrm>
          <a:prstGeom prst="rect">
            <a:avLst/>
          </a:prstGeom>
        </p:spPr>
        <p:txBody>
          <a:bodyPr wrap="square">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17" name="Rectangle 16"/>
          <p:cNvSpPr/>
          <p:nvPr/>
        </p:nvSpPr>
        <p:spPr>
          <a:xfrm>
            <a:off x="104777" y="983399"/>
            <a:ext cx="8937621" cy="3970318"/>
          </a:xfrm>
          <a:prstGeom prst="rect">
            <a:avLst/>
          </a:prstGeom>
        </p:spPr>
        <p:txBody>
          <a:bodyPr wrap="square">
            <a:spAutoFit/>
          </a:bodyPr>
          <a:lstStyle/>
          <a:p>
            <a:pPr marL="285750" lvl="0" indent="-285750" algn="just" eaLnBrk="0" fontAlgn="base" hangingPunct="0">
              <a:spcBef>
                <a:spcPct val="0"/>
              </a:spcBef>
              <a:spcAft>
                <a:spcPct val="0"/>
              </a:spcAft>
              <a:buClrTx/>
              <a:buFont typeface="Arial" panose="020B0604020202020204" pitchFamily="34" charset="0"/>
              <a:buChar char="•"/>
            </a:pPr>
            <a:r>
              <a:rPr lang="en-US" altLang="en-US" b="1" dirty="0">
                <a:solidFill>
                  <a:srgbClr val="C00000"/>
                </a:solidFill>
                <a:latin typeface="Times New Roman" panose="02020603050405020304" pitchFamily="18" charset="0"/>
                <a:cs typeface="Times New Roman" panose="02020603050405020304" pitchFamily="18" charset="0"/>
              </a:rPr>
              <a:t>Simple Protocol</a:t>
            </a:r>
            <a:r>
              <a:rPr lang="en-US" altLang="en-US" dirty="0">
                <a:solidFill>
                  <a:srgbClr val="C00000"/>
                </a:solidFill>
                <a:latin typeface="Times New Roman" panose="02020603050405020304" pitchFamily="18" charset="0"/>
                <a:cs typeface="Times New Roman" panose="02020603050405020304" pitchFamily="18" charset="0"/>
              </a:rPr>
              <a:t>: BOOTP provides basic functionality for IP address assignment and configuration, but it lacks some of the </a:t>
            </a:r>
            <a:r>
              <a:rPr lang="en-US" altLang="en-US" b="1" dirty="0">
                <a:solidFill>
                  <a:srgbClr val="C00000"/>
                </a:solidFill>
                <a:latin typeface="Times New Roman" panose="02020603050405020304" pitchFamily="18" charset="0"/>
                <a:cs typeface="Times New Roman" panose="02020603050405020304" pitchFamily="18" charset="0"/>
              </a:rPr>
              <a:t>advanced features of DHCP</a:t>
            </a:r>
            <a:r>
              <a:rPr lang="en-US" altLang="en-US" b="1" dirty="0" smtClean="0">
                <a:solidFill>
                  <a:srgbClr val="C00000"/>
                </a:solidFill>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smtClean="0">
                <a:solidFill>
                  <a:srgbClr val="C00000"/>
                </a:solidFill>
                <a:latin typeface="Times New Roman" panose="02020603050405020304" pitchFamily="18" charset="0"/>
                <a:cs typeface="Times New Roman" panose="02020603050405020304" pitchFamily="18" charset="0"/>
              </a:rPr>
              <a:t>Used </a:t>
            </a:r>
            <a:r>
              <a:rPr lang="en-US" altLang="en-US" b="1" dirty="0">
                <a:solidFill>
                  <a:srgbClr val="C00000"/>
                </a:solidFill>
                <a:latin typeface="Times New Roman" panose="02020603050405020304" pitchFamily="18" charset="0"/>
                <a:cs typeface="Times New Roman" panose="02020603050405020304" pitchFamily="18" charset="0"/>
              </a:rPr>
              <a:t>in Early Networking</a:t>
            </a:r>
            <a:r>
              <a:rPr lang="en-US" altLang="en-US" dirty="0">
                <a:solidFill>
                  <a:srgbClr val="C00000"/>
                </a:solidFill>
                <a:latin typeface="Times New Roman" panose="02020603050405020304" pitchFamily="18" charset="0"/>
                <a:cs typeface="Times New Roman" panose="02020603050405020304" pitchFamily="18" charset="0"/>
              </a:rPr>
              <a:t>: BOOTP was widely used before DHCP became the standard. It is still supported in many networks for compatibility reasons</a:t>
            </a:r>
            <a:r>
              <a:rPr lang="en-US" altLang="en-US" dirty="0" smtClean="0">
                <a:solidFill>
                  <a:srgbClr val="C00000"/>
                </a:solidFill>
                <a:latin typeface="Times New Roman" panose="02020603050405020304" pitchFamily="18" charset="0"/>
                <a:cs typeface="Times New Roman" panose="02020603050405020304" pitchFamily="18" charset="0"/>
              </a:rPr>
              <a:t>.</a:t>
            </a:r>
          </a:p>
          <a:p>
            <a:pPr algn="just"/>
            <a:r>
              <a:rPr lang="en-US" b="1" dirty="0">
                <a:solidFill>
                  <a:srgbClr val="002060"/>
                </a:solidFill>
                <a:latin typeface="Times New Roman" panose="02020603050405020304" pitchFamily="18" charset="0"/>
                <a:cs typeface="Times New Roman" panose="02020603050405020304" pitchFamily="18" charset="0"/>
              </a:rPr>
              <a:t>Differences Between BOOTP and DHCP:</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Dynamic vs. Static Assignment</a:t>
            </a:r>
            <a:r>
              <a:rPr lang="en-US" dirty="0">
                <a:solidFill>
                  <a:srgbClr val="002060"/>
                </a:solidFill>
                <a:latin typeface="Times New Roman" panose="02020603050405020304" pitchFamily="18" charset="0"/>
                <a:cs typeface="Times New Roman" panose="02020603050405020304" pitchFamily="18" charset="0"/>
              </a:rPr>
              <a:t>: DHCP allows for dynamic allocation of IP addresses from a pool, whereas BOOTP usually relies on static mappings.</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Additional Configuration Options</a:t>
            </a:r>
            <a:r>
              <a:rPr lang="en-US" dirty="0">
                <a:solidFill>
                  <a:srgbClr val="002060"/>
                </a:solidFill>
                <a:latin typeface="Times New Roman" panose="02020603050405020304" pitchFamily="18" charset="0"/>
                <a:cs typeface="Times New Roman" panose="02020603050405020304" pitchFamily="18" charset="0"/>
              </a:rPr>
              <a:t>: DHCP provides more configuration options (e.g., lease times, multiple DNS servers) compared to BOOTP.</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Address Leasing</a:t>
            </a:r>
            <a:r>
              <a:rPr lang="en-US" dirty="0">
                <a:solidFill>
                  <a:srgbClr val="002060"/>
                </a:solidFill>
                <a:latin typeface="Times New Roman" panose="02020603050405020304" pitchFamily="18" charset="0"/>
                <a:cs typeface="Times New Roman" panose="02020603050405020304" pitchFamily="18" charset="0"/>
              </a:rPr>
              <a:t>: DHCP can lease </a:t>
            </a:r>
            <a:r>
              <a:rPr lang="en-US" b="1" dirty="0">
                <a:solidFill>
                  <a:srgbClr val="002060"/>
                </a:solidFill>
                <a:latin typeface="Times New Roman" panose="02020603050405020304" pitchFamily="18" charset="0"/>
                <a:cs typeface="Times New Roman" panose="02020603050405020304" pitchFamily="18" charset="0"/>
              </a:rPr>
              <a:t>IP addresses for a specific period, </a:t>
            </a:r>
            <a:r>
              <a:rPr lang="en-US" dirty="0">
                <a:solidFill>
                  <a:srgbClr val="002060"/>
                </a:solidFill>
                <a:latin typeface="Times New Roman" panose="02020603050405020304" pitchFamily="18" charset="0"/>
                <a:cs typeface="Times New Roman" panose="02020603050405020304" pitchFamily="18" charset="0"/>
              </a:rPr>
              <a:t>allowing for better management of IP address allocation. BOOTP does not support lease times.</a:t>
            </a: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Enhanced Features</a:t>
            </a:r>
            <a:r>
              <a:rPr lang="en-US" dirty="0">
                <a:solidFill>
                  <a:srgbClr val="002060"/>
                </a:solidFill>
                <a:latin typeface="Times New Roman" panose="02020603050405020304" pitchFamily="18" charset="0"/>
                <a:cs typeface="Times New Roman" panose="02020603050405020304" pitchFamily="18" charset="0"/>
              </a:rPr>
              <a:t>: DHCP includes additional features like </a:t>
            </a:r>
            <a:r>
              <a:rPr lang="en-US" b="1" dirty="0">
                <a:solidFill>
                  <a:srgbClr val="002060"/>
                </a:solidFill>
                <a:latin typeface="Times New Roman" panose="02020603050405020304" pitchFamily="18" charset="0"/>
                <a:cs typeface="Times New Roman" panose="02020603050405020304" pitchFamily="18" charset="0"/>
              </a:rPr>
              <a:t>automatic renewal of IP addresses and more flexible </a:t>
            </a:r>
            <a:r>
              <a:rPr lang="en-US" dirty="0">
                <a:solidFill>
                  <a:srgbClr val="002060"/>
                </a:solidFill>
                <a:latin typeface="Times New Roman" panose="02020603050405020304" pitchFamily="18" charset="0"/>
                <a:cs typeface="Times New Roman" panose="02020603050405020304" pitchFamily="18" charset="0"/>
              </a:rPr>
              <a:t>configuration options, making it more suitable for modern networks.</a:t>
            </a:r>
          </a:p>
          <a:p>
            <a:pPr algn="just"/>
            <a:r>
              <a:rPr lang="en-US" b="1" dirty="0">
                <a:solidFill>
                  <a:srgbClr val="C00000"/>
                </a:solidFill>
                <a:latin typeface="Times New Roman" panose="02020603050405020304" pitchFamily="18" charset="0"/>
                <a:cs typeface="Times New Roman" panose="02020603050405020304" pitchFamily="18" charset="0"/>
              </a:rPr>
              <a:t>Use Cases for BOOTP:</a:t>
            </a: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Legacy Systems</a:t>
            </a:r>
            <a:r>
              <a:rPr lang="en-US" dirty="0">
                <a:solidFill>
                  <a:srgbClr val="C00000"/>
                </a:solidFill>
                <a:latin typeface="Times New Roman" panose="02020603050405020304" pitchFamily="18" charset="0"/>
                <a:cs typeface="Times New Roman" panose="02020603050405020304" pitchFamily="18" charset="0"/>
              </a:rPr>
              <a:t>: BOOTP is sometimes used in environments where older systems or devices that only support BOOTP are present.</a:t>
            </a: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Simple Environments</a:t>
            </a:r>
            <a:r>
              <a:rPr lang="en-US" dirty="0">
                <a:solidFill>
                  <a:srgbClr val="C00000"/>
                </a:solidFill>
                <a:latin typeface="Times New Roman" panose="02020603050405020304" pitchFamily="18" charset="0"/>
                <a:cs typeface="Times New Roman" panose="02020603050405020304" pitchFamily="18" charset="0"/>
              </a:rPr>
              <a:t>: For basic, static configurations, BOOTP can still be used, but it is generally replaced by DHCP in most modern networks</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56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3361</TotalTime>
  <Words>3511</Words>
  <Application>Microsoft Office PowerPoint</Application>
  <PresentationFormat>On-screen Show (16:9)</PresentationFormat>
  <Paragraphs>301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Nunito</vt:lpstr>
      <vt:lpstr>Roboto</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452</cp:revision>
  <dcterms:modified xsi:type="dcterms:W3CDTF">2024-08-09T09:17:35Z</dcterms:modified>
</cp:coreProperties>
</file>