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21"/>
  </p:notesMasterIdLst>
  <p:handoutMasterIdLst>
    <p:handoutMasterId r:id="rId22"/>
  </p:handoutMasterIdLst>
  <p:sldIdLst>
    <p:sldId id="373" r:id="rId2"/>
    <p:sldId id="374" r:id="rId3"/>
    <p:sldId id="375" r:id="rId4"/>
    <p:sldId id="376" r:id="rId5"/>
    <p:sldId id="378" r:id="rId6"/>
    <p:sldId id="379" r:id="rId7"/>
    <p:sldId id="380" r:id="rId8"/>
    <p:sldId id="381" r:id="rId9"/>
    <p:sldId id="382" r:id="rId10"/>
    <p:sldId id="385" r:id="rId11"/>
    <p:sldId id="383" r:id="rId12"/>
    <p:sldId id="384" r:id="rId13"/>
    <p:sldId id="386" r:id="rId14"/>
    <p:sldId id="387" r:id="rId15"/>
    <p:sldId id="388" r:id="rId16"/>
    <p:sldId id="389" r:id="rId17"/>
    <p:sldId id="390" r:id="rId18"/>
    <p:sldId id="391" r:id="rId19"/>
    <p:sldId id="392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5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066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190C68C-FA64-8808-59DE-D20750CB28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432E8D8-7C75-199D-4858-76BD8D21FA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FA7656-CE36-42D4-983C-4D4DD8F88F38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556F7F8-ABCC-1CF9-9524-CB2DCB43F7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A8C5AE9-6173-1EE2-0EB9-92FBC6A520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CBDB4-C371-461E-B20D-3E2505CBC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467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6011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1777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884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6627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7092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4808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1472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083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00418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5050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3163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79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972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9018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479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6629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110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944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4913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65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53250" y="2220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A191C25-1A3C-0ABA-1BDF-1963DBAC3409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C8D4B067-D304-59F5-C1BC-25D90471A9F8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88F6D0E5-7268-8606-D4CC-27D4078965D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F4586A1D-9758-264A-C18A-C7281B9C77C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6F9681E-7DB4-ECC6-58A3-5C8DA42E0C32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830C0281-BB4E-BC14-1020-F038B28DD42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30FD36F3-82E4-9820-7B3C-EEEDB9BF4D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63E1900F-C300-4F53-0B26-090E6E9EE205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20A2E88-C0C5-F3E1-BFDE-CCAFCC8CAECD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8143065-A6F6-FC7E-E618-2984DF46D117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1603F88D-723E-D5A2-5042-938B1131CB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4C6107CA-D479-DBD9-442B-86DAA3339DF7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F8C45B5-43CE-0687-BBDC-28955F0D65E0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5DF10958-A5EA-E472-8211-7F522F2CB3A3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9E3FEB3E-4F61-44F2-9AAE-1A3F0BC4987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4B80D59B-9DFE-4595-F8A3-0013247AD4D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E62799D-B28B-3CB1-D50D-DD86F6B6AF93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463A03A-9863-B929-6FD2-F2BEBAA76FAB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EE93E7E5-1903-8F06-EB29-347874908DD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29DD75D0-7AAD-DBAE-B237-73B7EEE84BA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1EBF5A7-032C-2FEC-A530-5DDAED5DFD38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5D710205-E448-248A-F1A8-714D3E07A8E6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3ED8E06-7678-1E49-4DD3-8274B819AD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8C6D8B5F-E71F-89BC-8E87-3A30BD1A4CC9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C1D23F59-17D7-E341-3EEF-E0BB0BF998D9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B515A719-DA34-2E01-979A-46397BB11384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22B0660F-D9C4-5DA1-78EE-8553930B3A5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oogle Shape;19;p3">
            <a:extLst>
              <a:ext uri="{FF2B5EF4-FFF2-40B4-BE49-F238E27FC236}">
                <a16:creationId xmlns:a16="http://schemas.microsoft.com/office/drawing/2014/main" xmlns="" id="{FC28A863-5B0F-9BCA-A385-49253AD4307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D7D09F3A-36FC-0746-667D-6B93C1215C86}"/>
              </a:ext>
            </a:extLst>
          </p:cNvPr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778F927E-55A4-6336-27F0-54CC04169F90}"/>
                </a:ext>
              </a:extLst>
            </p:cNvPr>
            <p:cNvSpPr/>
            <p:nvPr userDrawn="1"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5E7FB4EA-C9D5-7BAD-842D-836A077342B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74641"/>
              <a:ext cx="914400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7051" y="1683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E59EC21-A6EB-AA16-2565-465E8F414E6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ctr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The Internet Transport Protocols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114" y="181509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5943" y="983397"/>
            <a:ext cx="881334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has two main protocols in the transport layer, a connectionless protocol and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connection-oriented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one.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connectionless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is UDP. The connection-oriented protocol is TCP. </a:t>
            </a: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880692"/>
              </p:ext>
            </p:extLst>
          </p:nvPr>
        </p:nvGraphicFramePr>
        <p:xfrm>
          <a:off x="213632" y="1553029"/>
          <a:ext cx="8731248" cy="350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624"/>
                <a:gridCol w="4365624"/>
              </a:tblGrid>
              <a:tr h="312649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Transmission control protocol (TCP)</a:t>
                      </a:r>
                    </a:p>
                  </a:txBody>
                  <a:tcPr marL="29886" marR="29886" marT="59771" marB="5977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datagram protocol (UDP)</a:t>
                      </a:r>
                    </a:p>
                  </a:txBody>
                  <a:tcPr marL="59771" marR="59771" marT="59771" marB="59771" anchor="ctr"/>
                </a:tc>
              </a:tr>
              <a:tr h="1033910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is a connection-oriented protocol. Connection-orientation means that the communicating devices should establish a connection before transmitting data and should close the connection after transmitting the data.</a:t>
                      </a:r>
                    </a:p>
                  </a:txBody>
                  <a:tcPr marL="59771" marR="59771" marT="83680" marB="8368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 is the datagram oriented protocol. This is because there is no overhead for opening a connection, maintaining a connection, and terminating a connection. UDP is efficient for broadcast and multicast types in order of network transmission.</a:t>
                      </a:r>
                    </a:p>
                  </a:txBody>
                  <a:tcPr marL="59771" marR="59771" marT="83680" marB="83680" anchor="ctr"/>
                </a:tc>
              </a:tr>
              <a:tr h="551148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is reliable as it guarantees the delivery of data to the destination router.</a:t>
                      </a:r>
                    </a:p>
                  </a:txBody>
                  <a:tcPr marL="59771" marR="59771" marT="83680" marB="8368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delivery of data to the destination cannot be guaranteed in UDP.</a:t>
                      </a:r>
                    </a:p>
                  </a:txBody>
                  <a:tcPr marL="59771" marR="59771" marT="83680" marB="83680" anchor="ctr"/>
                </a:tc>
              </a:tr>
              <a:tr h="585368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provides extensive error checking mechanisms. It is because it provides flow control and acknowledgement of data.</a:t>
                      </a:r>
                    </a:p>
                  </a:txBody>
                  <a:tcPr marL="59771" marR="59771" marT="83680" marB="8368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 has only the basic error checking mechanism using checksums.</a:t>
                      </a:r>
                    </a:p>
                  </a:txBody>
                  <a:tcPr marL="59771" marR="59771" marT="83680" marB="83680" anchor="ctr"/>
                </a:tc>
              </a:tr>
              <a:tr h="585368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Sequencing of data is a feature of Transmission Control Protocol (TCP). This means that packets arrive in-order at the receiver.</a:t>
                      </a:r>
                    </a:p>
                  </a:txBody>
                  <a:tcPr marL="59771" marR="59771" marT="83680" marB="8368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sequencing of data in UDP. If the order is required, it has to be managed by the application layer.</a:t>
                      </a:r>
                    </a:p>
                  </a:txBody>
                  <a:tcPr marL="59771" marR="59771" marT="83680" marB="83680" anchor="ctr"/>
                </a:tc>
              </a:tr>
              <a:tr h="435854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is comparatively slower than UDP.</a:t>
                      </a:r>
                    </a:p>
                  </a:txBody>
                  <a:tcPr marL="59771" marR="59771" marT="83680" marB="8368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 is faster, simpler, and more efficient than TCP.</a:t>
                      </a:r>
                    </a:p>
                  </a:txBody>
                  <a:tcPr marL="59771" marR="59771" marT="83680" marB="836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82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Remote Procedure Call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028" y="983396"/>
            <a:ext cx="85053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0374" y="983398"/>
            <a:ext cx="8683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5943" y="983396"/>
            <a:ext cx="87666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stands for Remote Procedure Call. It's a protocol that allows a program to execute code on another address space (commonly on a different computer on a shared network) as if it were a local procedure call. Essentially, RPC enables communication between programs written in different languages or running on different machines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client application makes a call to a local procedure. This local procedure is actually a stub that acts as a proxy for the remote procedure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Marshalling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stub marshals (or serializes) the procedure parameters into a message format that can be sent over the network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message is sent from the client to the server over the network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Reception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server receives the message and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unmarshals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deserializes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the data into the format required to execute the procedure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server executes the requested procedure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result of the procedure execution is marshaled and sent back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272650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Remote Procedure Call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974" y="919844"/>
            <a:ext cx="8683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028" y="983396"/>
            <a:ext cx="85053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0374" y="983398"/>
            <a:ext cx="8683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73" y="908018"/>
            <a:ext cx="894896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RPC,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 pointers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impossible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the client and server are in different address spaces.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cases, tricks can be used to make it possible to pass pointers. Suppose that the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parameter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pointer to an integer, k.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client stub can marshal k and send it along to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server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stub then creates a pointer to k and passes it to the server procedure,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 as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expects. When the server procedure returns control to the server stub, the latter sends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back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client where the new k is copied over the old one, just in case the server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 it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effect, the standard calling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of call-by-reference has been replaced by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copy-restore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Unfortunately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this trick does not always work, for example, if the pointer points to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graph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other complex data structure. For this reason, some restrictions must be placed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parameters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procedures called remotely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problem is that in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weakly-typed languages, like C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it is perfectly legal to write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procedure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computes the inner product of two vectors (arrays), without specifying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large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one is. Each could be terminated by a special value known only to the calling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called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procedure. Under these circumstances, it is essentially impossible for the client stub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marshal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parameters: it has no way of determining how large they are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 problem is that it is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always possible to deduce the types of the parameters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even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a formal specification or the code itself. </a:t>
            </a:r>
          </a:p>
        </p:txBody>
      </p:sp>
    </p:spTree>
    <p:extLst>
      <p:ext uri="{BB962C8B-B14F-4D97-AF65-F5344CB8AC3E}">
        <p14:creationId xmlns:p14="http://schemas.microsoft.com/office/powerpoint/2010/main" val="31333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Remote Procedure Call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7974" y="919844"/>
            <a:ext cx="86836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028" y="983396"/>
            <a:ext cx="85053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0374" y="983398"/>
            <a:ext cx="8683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73" y="908018"/>
            <a:ext cx="8948968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example is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may have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number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parameters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(at least one), and the parameters can be an arbitrary mixture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integers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shorts, longs, characters, strings, floating-point numbers of various lengths,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other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fourth problem relates to the use of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variables.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Normally, the calling and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procedure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communicate by using global variables, in addition to communicating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parameters.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called procedure is now moved to a remote machine, the code will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 because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global variables are no longer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shared. These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are not meant to suggest that RPC is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hopeless.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course, RPC need not use UDP packets, but RPC and UDP are a good fit and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UDP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commonly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RPC. </a:t>
            </a: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when the parameters or results may be larger than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maximum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 packet or when the operation requested is not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idempotent, it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be necessary to set up a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connection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send the request over it rather than use UDP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is used in various contexts and can be implemented using different technologies, such as: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JSON-RPC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XML-RPC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Lightweight protocols that use </a:t>
            </a:r>
            <a:r>
              <a:rPr lang="en-US" sz="13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JSON(JavaScript Object Notation) </a:t>
            </a: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13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XML(Extensible Markup Language ) </a:t>
            </a: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data interchange.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gRPC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high-performance RPC framework developed by Google that uses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HTTP/2 </a:t>
            </a:r>
            <a:r>
              <a:rPr lang="en-US" sz="13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(Hypertext Transport Protocol)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transport, Protocol Buffers for serialization, and supports multiple programming languages.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SOAP (Simple Object Access Protocol )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protocol for exchanging structured information in web services using XML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simplifies network communication by abstracting the details of the network interactions, making distributed systems easier to develop and maintain.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0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Real-Time Transport Protocol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RTP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stands for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Transport Protocol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It's a network protocol designed for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delivering audio and video over IP networks in real-time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RTP is commonly used in streaming media systems, video conferencing, and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VoIP (Voice over Internet Protocol)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RTP Works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Packetization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RTP breaks down media streams (audio or video) into packets. Each RTP packet contains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payload (the actual media data) and a header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includes information like sequence numbers and timestamps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RTP packets are typically sent over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 (User Datagram Protocol)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UDP provides low-latency transport, which is crucial for real-time applications. However, RTP itself does not guarantee delivery, ordering, or error recovery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RTP uses timestamps to synchronize packets. This is especially important for maintaining synchronization between audio and video streams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Types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RTP headers include a payload type field that indicates the type of media data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(e.g., audio codec, video format).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allows the receiving application to correctly interpret and decode the payload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686" y="983398"/>
            <a:ext cx="84473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4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Real-Time Transport Protocol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RTP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Numbers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Help detect packet loss and restore the correct order of packets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Allow synchronization of different media streams and compensate for network delays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Payload Type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Identifies the format of the media data to facilitate proper decoding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Optimized for low latency, making it suitable for live streaming and interactive applications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RTP vs. RTCP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RTP is often used in conjunction with RTCP (Real-time Transport Control Protocol). While RTP handles the actual delivery of media data,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RTCP provides feedback on the quality of the transmission, including information on packet loss, jitter, and delay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feedback helps adjust and optimize the performance of the RTP stream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summary, RTP is crucial for applications that require real-time media delivery, ensuring that audio and video are transmitted with minimal delay and in a synchronized manner.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686" y="983398"/>
            <a:ext cx="84473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69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Real-Time Transport Protocol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686" y="983398"/>
            <a:ext cx="84473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55" y="1139371"/>
            <a:ext cx="8697231" cy="32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2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Real-Time Transport Protocol</a:t>
            </a: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686" y="983398"/>
            <a:ext cx="84473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function of RTP is to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multiplex several real-time data streams onto a single stream </a:t>
            </a:r>
            <a:r>
              <a:rPr lang="en-IN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UDP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packets. </a:t>
            </a:r>
            <a:endParaRPr lang="en-IN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 stream can be sent to a single destination (unicasting) or to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destinations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(multicasting). Because RTP just uses normal UDP, its packets are not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treated specially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routers unless some normal IP quality-of-service features are enabled.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particular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there are no special guarantees about delivery, jitter, </a:t>
            </a:r>
            <a:r>
              <a:rPr lang="en-IN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 Each 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sent in an RTP stream is given a number one higher than its predecessor. </a:t>
            </a:r>
            <a:endParaRPr lang="en-IN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numbering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the destination to determine if any packets are missing. If a packet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missing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best action for the destination to take is to approximate the missing value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interpolation.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Retransmission is not a practical option since the retransmitted packet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probably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arrive too late to be useful. As a consequence, RTP has no flow control, no </a:t>
            </a:r>
            <a:r>
              <a:rPr lang="en-IN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 acknowledgements, and no mechanism to request retransmissions.</a:t>
            </a:r>
          </a:p>
        </p:txBody>
      </p:sp>
    </p:spTree>
    <p:extLst>
      <p:ext uri="{BB962C8B-B14F-4D97-AF65-F5344CB8AC3E}">
        <p14:creationId xmlns:p14="http://schemas.microsoft.com/office/powerpoint/2010/main" val="2344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Real-Time Transport </a:t>
            </a:r>
            <a:r>
              <a:rPr lang="en-US" sz="2400" b="1" dirty="0" smtClean="0">
                <a:solidFill>
                  <a:srgbClr val="002060"/>
                </a:solidFill>
              </a:rPr>
              <a:t>Protocol-Header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6686" y="983398"/>
            <a:ext cx="84473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77" y="1188600"/>
            <a:ext cx="6287045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2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Real-Time Transport </a:t>
            </a:r>
            <a:r>
              <a:rPr lang="en-US" sz="2400" b="1" dirty="0" smtClean="0">
                <a:solidFill>
                  <a:srgbClr val="002060"/>
                </a:solidFill>
              </a:rPr>
              <a:t>Protocol-Header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5944" y="983398"/>
            <a:ext cx="8831034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three 32-bit words and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potentially some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extensions. The first word contains 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field,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is already at 2. Let us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hope this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 is very close to the ultimate version since there is only one code point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32 bits.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(Padding)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indicates that the packet has been padded to a multiple of 4 bytes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 last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 byte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tells how many bytes were added. The X bit indicates that an extension header is present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 field tells how many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contributing sources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present, from 0 to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 bit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application-specific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 bit.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to mark the start of a video frame,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start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word in an audio channel, or something else that the application understands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Payload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field tells which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algorithm has been used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(e.g., uncompressed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8-bit audio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MP3, etc.). Since every packet carries this field, the encoding can change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transmission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number is just a counter that is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incremented on each RTP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sent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is used to detect lost packets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timestamp is produced by the stream's source to note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first sample in the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was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This value can help reduce jitter at the receiver by decoupling the playback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arrival time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The Real-Time Transport </a:t>
            </a:r>
            <a:r>
              <a:rPr lang="en-US" sz="2400" b="1" dirty="0" smtClean="0">
                <a:solidFill>
                  <a:srgbClr val="002060"/>
                </a:solidFill>
              </a:rPr>
              <a:t>Protocol-Header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5944" y="983396"/>
            <a:ext cx="88464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086" y="983396"/>
            <a:ext cx="893989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source identifier tells which stream the </a:t>
            </a:r>
            <a:r>
              <a:rPr lang="en-US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belongs 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to. It is the method used to multiplex and </a:t>
            </a:r>
            <a:r>
              <a:rPr lang="en-US" sz="13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demultiplex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multiple data streams onto </a:t>
            </a:r>
            <a:r>
              <a:rPr lang="en-US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of UDP packets. Finally, the Contributing source identifiers, if any, are used </a:t>
            </a:r>
            <a:r>
              <a:rPr lang="en-US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mixers 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present in the studio</a:t>
            </a:r>
            <a:r>
              <a:rPr lang="en-US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RTP 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a little sister protocol (little sibling protocol?) called RTCP (</a:t>
            </a:r>
            <a:r>
              <a:rPr lang="en-US" sz="13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Control 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Protocol). It handles feedback, synchronization, and the user interface but does </a:t>
            </a:r>
            <a:r>
              <a:rPr lang="en-US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transport 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data. The first function can be used to provide feedback on delay, </a:t>
            </a:r>
            <a:r>
              <a:rPr lang="en-US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jitter, bandwidth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congestion, and other network properties to the sources. </a:t>
            </a:r>
            <a:endParaRPr lang="en-US" sz="13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can </a:t>
            </a:r>
            <a:r>
              <a:rPr lang="en-US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used 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encoding process to increase the data rate (and give better quality) when </a:t>
            </a:r>
            <a:r>
              <a:rPr lang="en-US" sz="13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network </a:t>
            </a:r>
            <a:r>
              <a:rPr lang="en-US" sz="13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functioning well and to cut back the data rate when there is trouble in the network.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providing continuous feedback, the encoding algorithms can be continuously adapted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provide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best quality possible under the current circumstances. </a:t>
            </a: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if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bandwidth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or decreases during the transmission, the encoding may switch from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MP3 to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8-bit PCM to delta encoding as required. The Payload type field is used to tell the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what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algorithm is used for the current packet, making it possible to vary it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demand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RTCP also handles </a:t>
            </a:r>
            <a:r>
              <a:rPr lang="en-US" sz="13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interstream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synchronization. The problem is that different streams may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different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clocks, with different granularities and different drift rates. RTCP can be used to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them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sync.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RTCP provides a way for naming the various sources (e.g., in ASCII text).</a:t>
            </a: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2031" y="1059700"/>
            <a:ext cx="87199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7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The Internet Transport Protocols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114" y="181509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18329"/>
              </p:ext>
            </p:extLst>
          </p:nvPr>
        </p:nvGraphicFramePr>
        <p:xfrm>
          <a:off x="246742" y="1059700"/>
          <a:ext cx="8698138" cy="2915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9069"/>
                <a:gridCol w="4349069"/>
              </a:tblGrid>
              <a:tr h="382088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Transmission control protocol (TCP)</a:t>
                      </a:r>
                    </a:p>
                  </a:txBody>
                  <a:tcPr marL="29886" marR="29886" marT="59771" marB="59771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200" b="1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datagram protocol (UDP)</a:t>
                      </a:r>
                    </a:p>
                  </a:txBody>
                  <a:tcPr marL="59771" marR="59771" marT="59771" marB="59771" anchor="ctr"/>
                </a:tc>
              </a:tr>
              <a:tr h="673559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Retransmission of lost packets is possible in TCP, but not in UDP.</a:t>
                      </a:r>
                    </a:p>
                  </a:txBody>
                  <a:tcPr marL="59771" marR="59771" marT="83680" marB="8368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retransmission of lost packets in the User Datagram Protocol (UDP).</a:t>
                      </a:r>
                    </a:p>
                  </a:txBody>
                  <a:tcPr marL="59771" marR="59771" marT="83680" marB="83680" anchor="ctr"/>
                </a:tc>
              </a:tr>
              <a:tr h="442503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has a (20-60) bytes variable length header.</a:t>
                      </a:r>
                    </a:p>
                  </a:txBody>
                  <a:tcPr marL="59771" marR="59771" marT="83680" marB="8368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 has an 8 bytes fixed-length header.</a:t>
                      </a:r>
                    </a:p>
                  </a:txBody>
                  <a:tcPr marL="59771" marR="59771" marT="83680" marB="83680" anchor="ctr"/>
                </a:tc>
              </a:tr>
              <a:tr h="442503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is heavy-weight.</a:t>
                      </a:r>
                    </a:p>
                  </a:txBody>
                  <a:tcPr marL="59771" marR="59771" marT="83680" marB="8368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 is lightweight.</a:t>
                      </a:r>
                    </a:p>
                  </a:txBody>
                  <a:tcPr marL="59771" marR="59771" marT="83680" marB="83680" anchor="ctr"/>
                </a:tc>
              </a:tr>
              <a:tr h="442503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doesn’t support Broadcasting.</a:t>
                      </a:r>
                    </a:p>
                  </a:txBody>
                  <a:tcPr marL="59771" marR="59771" marT="83680" marB="8368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 supports Broadcasting.</a:t>
                      </a:r>
                    </a:p>
                  </a:txBody>
                  <a:tcPr marL="59771" marR="59771" marT="83680" marB="83680" anchor="ctr"/>
                </a:tc>
              </a:tr>
              <a:tr h="532657"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 is used by HTTP, HTTPs, FTP, SMTP and Telnet.</a:t>
                      </a:r>
                    </a:p>
                  </a:txBody>
                  <a:tcPr marL="59771" marR="59771" marT="83680" marB="83680" anchor="ctr"/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UDP is used by DNS, DHCP, TFTP, SNMP, RIP, and VoIP.</a:t>
                      </a:r>
                    </a:p>
                  </a:txBody>
                  <a:tcPr marL="59771" marR="59771" marT="83680" marB="8368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01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Introduction to UDP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114" y="181509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086" y="983398"/>
            <a:ext cx="89553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UDP Protoc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29591"/>
            <a:ext cx="52387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16814" y="1340644"/>
            <a:ext cx="327478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UDP, the header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is 8 bytes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 packet size is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65,535 bytes.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packet size is not possible as the data needs to be encapsulated in the IP datagram, and an IP packet,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header size can be 20 bytes;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therefore, the maximum of UDP would be 65,535 minus 20. </a:t>
            </a:r>
          </a:p>
          <a:p>
            <a:pPr algn="just"/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data that the UDP packet can carry would be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65,535 minus 28 as 8 bytes for the header of the UDP packet and 20 bytes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IP header.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0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Introduction to UDP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114" y="181509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886" y="983396"/>
            <a:ext cx="89045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port is primarily needed when a reply must be sent back to the source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By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copying the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port field from the incoming segment into the destination port field of the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outgoing segment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process sending the reply can specify which process on the sending machine is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get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UDP length field includes the 8-byte header and the data.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UDP checksum is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optional and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stored as 0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not computed (a true computed 0 is stored as all 1s).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flow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control, error control, or retransmission upon receipt of a bad segment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All of that is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 to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processes.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does do is provide an interface to the IP protocol with the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feature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demultiplexing multiple processes using the ports. That is all it does. </a:t>
            </a: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applications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need to have precise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 over the packet flow, error control, or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timing, UDP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just what the doctor ordered.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4778" y="983398"/>
            <a:ext cx="9039222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50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Introduction to UDP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114" y="181509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886" y="983396"/>
            <a:ext cx="8904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0374" y="983398"/>
            <a:ext cx="8683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4" y="1129590"/>
            <a:ext cx="7112000" cy="24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8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Introduction to UDP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8114" y="1815095"/>
            <a:ext cx="87738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Roboto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886" y="983396"/>
            <a:ext cx="8904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0374" y="983398"/>
            <a:ext cx="8683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1" y="1022570"/>
            <a:ext cx="8715827" cy="38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8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Remote Procedure Call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086" y="910773"/>
            <a:ext cx="8922203" cy="4419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message to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remote host and getting a reply back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lot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making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call in a programming language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cases you start with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or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parameters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you get back a result. This observation has led people to try to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request-reply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interactions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networks to be cast in the form of procedure calls.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an arrangement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 network applications much easier to program and more familiar to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deal with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example, just imagine a procedure named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get_IP_address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host_name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by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 a UDP packet to a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 server and waiting for the reply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timing out and trying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 if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is not forthcoming quickly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enough.</a:t>
            </a: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process on </a:t>
            </a: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1 calls a procedure on machine 2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calling process on 1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suspended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execution of the called procedure takes place on 2. Information can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13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transported </a:t>
            </a: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caller to the </a:t>
            </a:r>
            <a:r>
              <a:rPr lang="en-US" sz="13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callee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parameters and can come back in the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result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3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 is visible to the programmer. This technique is known as </a:t>
            </a:r>
            <a:r>
              <a:rPr lang="en-US" sz="13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RPC (Remote </a:t>
            </a: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 Call) 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has become the basis for many networking applications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calling procedure is known as the client and the called procedure is known </a:t>
            </a:r>
            <a:r>
              <a:rPr lang="en-US" sz="13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1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server,</a:t>
            </a:r>
            <a:r>
              <a:rPr lang="en-US" sz="13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we will use those names here </a:t>
            </a:r>
            <a:r>
              <a:rPr lang="en-US" sz="13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too.</a:t>
            </a: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7886" y="983396"/>
            <a:ext cx="8904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0374" y="983398"/>
            <a:ext cx="8683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166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Remote Procedure Call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idea behind RPC is to make a remote procedure call look as much as possible like a local one.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simplest form, to call a remote procedure, the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 must be bound with a small library procedure,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called the client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stub, 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represents the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procedure in the client's address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space.</a:t>
            </a: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 the server is bound with </a:t>
            </a:r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procedure called the server stub</a:t>
            </a: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These procedures hide the fact that the procedure call from the client to the server is not local.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  :is the client calling the client stub. This call is a local procedure call, with the parameters pushed onto the stack in the normal way.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  : is the client stub packing the parameters into a message and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making a system call to send the message. Packing the parameters is called marshaling.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: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kernel sending the message from the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machine to the server machine.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 4 is the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passing the incoming packet to the server stub.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 5 is the 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stub calling the server procedure with the </a:t>
            </a:r>
            <a:r>
              <a:rPr lang="en-US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unmarshaled</a:t>
            </a:r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parameters.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reply traces the same path in the other direction.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028" y="983396"/>
            <a:ext cx="85053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0374" y="983398"/>
            <a:ext cx="8683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1"/>
            <a:ext cx="6393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</a:rPr>
              <a:t>Remote Procedure Call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7885" y="928915"/>
            <a:ext cx="8806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Advantages of Piggybacking | disadvantages of Piggybacki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55575" y="910772"/>
            <a:ext cx="8836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5575" y="928915"/>
            <a:ext cx="8886823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300" dirty="0" smtClean="0">
              <a:solidFill>
                <a:srgbClr val="002060"/>
              </a:solidFill>
              <a:latin typeface="Nuni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885" y="928915"/>
            <a:ext cx="89045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7028" y="983396"/>
            <a:ext cx="85053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4" y="928916"/>
            <a:ext cx="88537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6742" y="928916"/>
            <a:ext cx="87448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13633" y="983398"/>
            <a:ext cx="8731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0374" y="983398"/>
            <a:ext cx="86836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5944" y="983397"/>
            <a:ext cx="8795656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3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16814" y="1340644"/>
            <a:ext cx="32747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99" y="1129591"/>
            <a:ext cx="8311471" cy="334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2962</Words>
  <Application>Microsoft Office PowerPoint</Application>
  <PresentationFormat>On-screen Show (16:9)</PresentationFormat>
  <Paragraphs>258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Nunito</vt:lpstr>
      <vt:lpstr>Roboto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Nagaraja GS</dc:creator>
  <cp:lastModifiedBy>Microsoft account</cp:lastModifiedBy>
  <cp:revision>472</cp:revision>
  <dcterms:modified xsi:type="dcterms:W3CDTF">2024-08-12T15:33:34Z</dcterms:modified>
</cp:coreProperties>
</file>