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7"/>
  </p:notesMasterIdLst>
  <p:handoutMasterIdLst>
    <p:handoutMasterId r:id="rId18"/>
  </p:handoutMasterIdLst>
  <p:sldIdLst>
    <p:sldId id="409" r:id="rId2"/>
    <p:sldId id="410"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660"/>
  </p:normalViewPr>
  <p:slideViewPr>
    <p:cSldViewPr snapToGrid="0">
      <p:cViewPr varScale="1">
        <p:scale>
          <a:sx n="105" d="100"/>
          <a:sy n="105" d="100"/>
        </p:scale>
        <p:origin x="350"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11-08-2024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29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2365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5728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3014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7340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448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527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05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644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614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627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576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720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04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251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t>
            </a:r>
            <a:r>
              <a:rPr lang="en-US" sz="2400" b="1" dirty="0" smtClean="0">
                <a:solidFill>
                  <a:srgbClr val="002060"/>
                </a:solidFill>
              </a:rPr>
              <a:t>TCP Connection Establishment</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 establish a connection, one side, say, the server, passively waits for an </a:t>
            </a:r>
            <a:r>
              <a:rPr lang="en-US" dirty="0" smtClean="0">
                <a:solidFill>
                  <a:srgbClr val="C00000"/>
                </a:solidFill>
                <a:latin typeface="Times New Roman" panose="02020603050405020304" pitchFamily="18" charset="0"/>
                <a:cs typeface="Times New Roman" panose="02020603050405020304" pitchFamily="18" charset="0"/>
              </a:rPr>
              <a:t>incoming connection </a:t>
            </a:r>
            <a:r>
              <a:rPr lang="en-US" dirty="0">
                <a:solidFill>
                  <a:srgbClr val="C00000"/>
                </a:solidFill>
                <a:latin typeface="Times New Roman" panose="02020603050405020304" pitchFamily="18" charset="0"/>
                <a:cs typeface="Times New Roman" panose="02020603050405020304" pitchFamily="18" charset="0"/>
              </a:rPr>
              <a:t>by executing the LISTEN and ACCEPT primitives, either specifying a specific </a:t>
            </a:r>
            <a:r>
              <a:rPr lang="en-US" dirty="0" smtClean="0">
                <a:solidFill>
                  <a:srgbClr val="C00000"/>
                </a:solidFill>
                <a:latin typeface="Times New Roman" panose="02020603050405020304" pitchFamily="18" charset="0"/>
                <a:cs typeface="Times New Roman" panose="02020603050405020304" pitchFamily="18" charset="0"/>
              </a:rPr>
              <a:t>source or </a:t>
            </a:r>
            <a:r>
              <a:rPr lang="en-US" dirty="0">
                <a:solidFill>
                  <a:srgbClr val="C00000"/>
                </a:solidFill>
                <a:latin typeface="Times New Roman" panose="02020603050405020304" pitchFamily="18" charset="0"/>
                <a:cs typeface="Times New Roman" panose="02020603050405020304" pitchFamily="18" charset="0"/>
              </a:rPr>
              <a:t>nobody in particular</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client</a:t>
            </a:r>
            <a:r>
              <a:rPr lang="en-US" dirty="0">
                <a:solidFill>
                  <a:srgbClr val="C00000"/>
                </a:solidFill>
                <a:latin typeface="Times New Roman" panose="02020603050405020304" pitchFamily="18" charset="0"/>
                <a:cs typeface="Times New Roman" panose="02020603050405020304" pitchFamily="18" charset="0"/>
              </a:rPr>
              <a:t>, executes a CONNECT primitive, specifying the IP address </a:t>
            </a:r>
            <a:r>
              <a:rPr lang="en-US" dirty="0" smtClean="0">
                <a:solidFill>
                  <a:srgbClr val="C00000"/>
                </a:solidFill>
                <a:latin typeface="Times New Roman" panose="02020603050405020304" pitchFamily="18" charset="0"/>
                <a:cs typeface="Times New Roman" panose="02020603050405020304" pitchFamily="18" charset="0"/>
              </a:rPr>
              <a:t>and port </a:t>
            </a:r>
            <a:r>
              <a:rPr lang="en-US" dirty="0">
                <a:solidFill>
                  <a:srgbClr val="C00000"/>
                </a:solidFill>
                <a:latin typeface="Times New Roman" panose="02020603050405020304" pitchFamily="18" charset="0"/>
                <a:cs typeface="Times New Roman" panose="02020603050405020304" pitchFamily="18" charset="0"/>
              </a:rPr>
              <a:t>to which it wants to connect, the maximum TCP segment size it is willing to accept, </a:t>
            </a:r>
            <a:r>
              <a:rPr lang="en-US" dirty="0" smtClean="0">
                <a:solidFill>
                  <a:srgbClr val="C00000"/>
                </a:solidFill>
                <a:latin typeface="Times New Roman" panose="02020603050405020304" pitchFamily="18" charset="0"/>
                <a:cs typeface="Times New Roman" panose="02020603050405020304" pitchFamily="18" charset="0"/>
              </a:rPr>
              <a:t>and optionally </a:t>
            </a:r>
            <a:r>
              <a:rPr lang="en-US" dirty="0">
                <a:solidFill>
                  <a:srgbClr val="C00000"/>
                </a:solidFill>
                <a:latin typeface="Times New Roman" panose="02020603050405020304" pitchFamily="18" charset="0"/>
                <a:cs typeface="Times New Roman" panose="02020603050405020304" pitchFamily="18" charset="0"/>
              </a:rPr>
              <a:t>some user data (e.g., a password). The CONNECT primitive sends a TCP </a:t>
            </a:r>
            <a:r>
              <a:rPr lang="en-US" dirty="0" smtClean="0">
                <a:solidFill>
                  <a:srgbClr val="C00000"/>
                </a:solidFill>
                <a:latin typeface="Times New Roman" panose="02020603050405020304" pitchFamily="18" charset="0"/>
                <a:cs typeface="Times New Roman" panose="02020603050405020304" pitchFamily="18" charset="0"/>
              </a:rPr>
              <a:t>segment with </a:t>
            </a:r>
            <a:r>
              <a:rPr lang="en-US" dirty="0">
                <a:solidFill>
                  <a:srgbClr val="C00000"/>
                </a:solidFill>
                <a:latin typeface="Times New Roman" panose="02020603050405020304" pitchFamily="18" charset="0"/>
                <a:cs typeface="Times New Roman" panose="02020603050405020304" pitchFamily="18" charset="0"/>
              </a:rPr>
              <a:t>the SYN bit on and ACK bit off and waits for a response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this segment arrives at the destination, the TCP entity there checks to see if there is </a:t>
            </a:r>
            <a:r>
              <a:rPr lang="en-US" dirty="0" smtClean="0">
                <a:solidFill>
                  <a:srgbClr val="C00000"/>
                </a:solidFill>
                <a:latin typeface="Times New Roman" panose="02020603050405020304" pitchFamily="18" charset="0"/>
                <a:cs typeface="Times New Roman" panose="02020603050405020304" pitchFamily="18" charset="0"/>
              </a:rPr>
              <a:t>a process </a:t>
            </a:r>
            <a:r>
              <a:rPr lang="en-US" dirty="0">
                <a:solidFill>
                  <a:srgbClr val="C00000"/>
                </a:solidFill>
                <a:latin typeface="Times New Roman" panose="02020603050405020304" pitchFamily="18" charset="0"/>
                <a:cs typeface="Times New Roman" panose="02020603050405020304" pitchFamily="18" charset="0"/>
              </a:rPr>
              <a:t>that has done a LISTEN on the port given in the Destination port field. If not, it </a:t>
            </a:r>
            <a:r>
              <a:rPr lang="en-US" dirty="0" smtClean="0">
                <a:solidFill>
                  <a:srgbClr val="C00000"/>
                </a:solidFill>
                <a:latin typeface="Times New Roman" panose="02020603050405020304" pitchFamily="18" charset="0"/>
                <a:cs typeface="Times New Roman" panose="02020603050405020304" pitchFamily="18" charset="0"/>
              </a:rPr>
              <a:t>sends a </a:t>
            </a:r>
            <a:r>
              <a:rPr lang="en-US" dirty="0">
                <a:solidFill>
                  <a:srgbClr val="C00000"/>
                </a:solidFill>
                <a:latin typeface="Times New Roman" panose="02020603050405020304" pitchFamily="18" charset="0"/>
                <a:cs typeface="Times New Roman" panose="02020603050405020304" pitchFamily="18" charset="0"/>
              </a:rPr>
              <a:t>reply with the RST bit on to reject the connection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If some process is listening to the port, that process is given the incoming TCP segment. It </a:t>
            </a:r>
            <a:r>
              <a:rPr lang="en-US" dirty="0" smtClean="0">
                <a:solidFill>
                  <a:srgbClr val="002060"/>
                </a:solidFill>
                <a:latin typeface="Times New Roman" panose="02020603050405020304" pitchFamily="18" charset="0"/>
                <a:cs typeface="Times New Roman" panose="02020603050405020304" pitchFamily="18" charset="0"/>
              </a:rPr>
              <a:t>can then </a:t>
            </a:r>
            <a:r>
              <a:rPr lang="en-US" dirty="0">
                <a:solidFill>
                  <a:srgbClr val="002060"/>
                </a:solidFill>
                <a:latin typeface="Times New Roman" panose="02020603050405020304" pitchFamily="18" charset="0"/>
                <a:cs typeface="Times New Roman" panose="02020603050405020304" pitchFamily="18" charset="0"/>
              </a:rPr>
              <a:t>either accept or reject the connection. If it accepts, an acknowledgement segment is </a:t>
            </a:r>
            <a:r>
              <a:rPr lang="en-US" dirty="0" smtClean="0">
                <a:solidFill>
                  <a:srgbClr val="002060"/>
                </a:solidFill>
                <a:latin typeface="Times New Roman" panose="02020603050405020304" pitchFamily="18" charset="0"/>
                <a:cs typeface="Times New Roman" panose="02020603050405020304" pitchFamily="18" charset="0"/>
              </a:rPr>
              <a:t>sent back</a:t>
            </a:r>
            <a:r>
              <a:rPr lang="en-US" dirty="0">
                <a:solidFill>
                  <a:srgbClr val="002060"/>
                </a:solidFill>
                <a:latin typeface="Times New Roman" panose="02020603050405020304" pitchFamily="18" charset="0"/>
                <a:cs typeface="Times New Roman" panose="02020603050405020304" pitchFamily="18" charset="0"/>
              </a:rPr>
              <a:t>. The sequence of TCP segments sent in the normal </a:t>
            </a:r>
            <a:r>
              <a:rPr lang="en-US" dirty="0" smtClean="0">
                <a:solidFill>
                  <a:srgbClr val="002060"/>
                </a:solidFill>
                <a:latin typeface="Times New Roman" panose="02020603050405020304" pitchFamily="18" charset="0"/>
                <a:cs typeface="Times New Roman" panose="02020603050405020304" pitchFamily="18" charset="0"/>
              </a:rPr>
              <a:t>case.</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SYN segment consumes 1 byte of sequence space so that it can be </a:t>
            </a:r>
            <a:r>
              <a:rPr lang="en-US" dirty="0" smtClean="0">
                <a:solidFill>
                  <a:srgbClr val="002060"/>
                </a:solidFill>
                <a:latin typeface="Times New Roman" panose="02020603050405020304" pitchFamily="18" charset="0"/>
                <a:cs typeface="Times New Roman" panose="02020603050405020304" pitchFamily="18" charset="0"/>
              </a:rPr>
              <a:t>acknowledged unambiguously.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1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3201" y="983398"/>
            <a:ext cx="8741680"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3539430"/>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How </a:t>
            </a:r>
            <a:r>
              <a:rPr lang="en-US" b="1" dirty="0">
                <a:solidFill>
                  <a:srgbClr val="C00000"/>
                </a:solidFill>
                <a:latin typeface="Times New Roman" panose="02020603050405020304" pitchFamily="18" charset="0"/>
                <a:cs typeface="Times New Roman" panose="02020603050405020304" pitchFamily="18" charset="0"/>
              </a:rPr>
              <a:t>It Works</a:t>
            </a:r>
            <a:r>
              <a:rPr lang="en-US"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Delayed Acknowledgments</a:t>
            </a:r>
            <a:r>
              <a:rPr lang="en-US" dirty="0">
                <a:solidFill>
                  <a:srgbClr val="C00000"/>
                </a:solidFill>
                <a:latin typeface="Times New Roman" panose="02020603050405020304" pitchFamily="18" charset="0"/>
                <a:cs typeface="Times New Roman" panose="02020603050405020304" pitchFamily="18" charset="0"/>
              </a:rPr>
              <a:t>: When a sender has data to transmit, the algorithm may delay sending small packets until it can combine them with additional data or until the previous data has been acknowledged. This delay is controlled by the algorithm and is meant to ensure that packets are not sent unnecessarily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Waiting for Acknowledgments</a:t>
            </a:r>
            <a:r>
              <a:rPr lang="en-US" dirty="0">
                <a:solidFill>
                  <a:srgbClr val="002060"/>
                </a:solidFill>
                <a:latin typeface="Times New Roman" panose="02020603050405020304" pitchFamily="18" charset="0"/>
                <a:cs typeface="Times New Roman" panose="02020603050405020304" pitchFamily="18" charset="0"/>
              </a:rPr>
              <a:t>: The sender may hold back small packets until it receives an  </a:t>
            </a:r>
            <a:r>
              <a:rPr lang="en-US" dirty="0" smtClean="0">
                <a:solidFill>
                  <a:srgbClr val="002060"/>
                </a:solidFill>
                <a:latin typeface="Times New Roman" panose="02020603050405020304" pitchFamily="18" charset="0"/>
                <a:cs typeface="Times New Roman" panose="02020603050405020304" pitchFamily="18" charset="0"/>
              </a:rPr>
              <a:t>acknowledgment </a:t>
            </a:r>
            <a:r>
              <a:rPr lang="en-US" dirty="0">
                <a:solidFill>
                  <a:srgbClr val="002060"/>
                </a:solidFill>
                <a:latin typeface="Times New Roman" panose="02020603050405020304" pitchFamily="18" charset="0"/>
                <a:cs typeface="Times New Roman" panose="02020603050405020304" pitchFamily="18" charset="0"/>
              </a:rPr>
              <a:t>for previously sent packets.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This </a:t>
            </a:r>
            <a:r>
              <a:rPr lang="en-US" dirty="0">
                <a:solidFill>
                  <a:srgbClr val="002060"/>
                </a:solidFill>
                <a:latin typeface="Times New Roman" panose="02020603050405020304" pitchFamily="18" charset="0"/>
                <a:cs typeface="Times New Roman" panose="02020603050405020304" pitchFamily="18" charset="0"/>
              </a:rPr>
              <a:t>is done to ensure that the network is not overwhelmed by too many small packets and to optimize the usage of the available bandwidth</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helps improve network efficiency but may introduce some latency due to its buffering and delay mechanisms.</a:t>
            </a:r>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160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3201" y="983398"/>
            <a:ext cx="8741680"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3323987"/>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TCP </a:t>
            </a:r>
            <a:r>
              <a:rPr lang="en-US" b="1" dirty="0" smtClean="0">
                <a:solidFill>
                  <a:srgbClr val="C00000"/>
                </a:solidFill>
                <a:latin typeface="Times New Roman" panose="02020603050405020304" pitchFamily="18" charset="0"/>
                <a:cs typeface="Times New Roman" panose="02020603050405020304" pitchFamily="18" charset="0"/>
              </a:rPr>
              <a:t>performance </a:t>
            </a:r>
            <a:r>
              <a:rPr lang="en-US" b="1" dirty="0">
                <a:solidFill>
                  <a:srgbClr val="C00000"/>
                </a:solidFill>
                <a:latin typeface="Times New Roman" panose="02020603050405020304" pitchFamily="18" charset="0"/>
                <a:cs typeface="Times New Roman" panose="02020603050405020304" pitchFamily="18" charset="0"/>
              </a:rPr>
              <a:t>silly window </a:t>
            </a:r>
            <a:r>
              <a:rPr lang="en-US" b="1" dirty="0" smtClean="0">
                <a:solidFill>
                  <a:srgbClr val="C00000"/>
                </a:solidFill>
                <a:latin typeface="Times New Roman" panose="02020603050405020304" pitchFamily="18" charset="0"/>
                <a:cs typeface="Times New Roman" panose="02020603050405020304" pitchFamily="18" charset="0"/>
              </a:rPr>
              <a:t>syndrome Problem :</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Silly Window Syndrome is a performance issue in TCP communications that arises due to inefficient data transfer caused by small window sizes.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It </a:t>
            </a:r>
            <a:r>
              <a:rPr lang="en-US" dirty="0">
                <a:solidFill>
                  <a:srgbClr val="C00000"/>
                </a:solidFill>
                <a:latin typeface="Times New Roman" panose="02020603050405020304" pitchFamily="18" charset="0"/>
                <a:cs typeface="Times New Roman" panose="02020603050405020304" pitchFamily="18" charset="0"/>
              </a:rPr>
              <a:t>leads to excessive small packets and overhead, reducing network efficiency. Solutions like Nagle’s Algorithm, effective buffer management, and application-level optimizations can help mitigate the effects of Silly Window Syndrome and improve the efficiency of TCP connections.</a:t>
            </a:r>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This </a:t>
            </a:r>
            <a:r>
              <a:rPr lang="en-US" dirty="0">
                <a:solidFill>
                  <a:srgbClr val="002060"/>
                </a:solidFill>
                <a:latin typeface="Times New Roman" panose="02020603050405020304" pitchFamily="18" charset="0"/>
                <a:cs typeface="Times New Roman" panose="02020603050405020304" pitchFamily="18" charset="0"/>
              </a:rPr>
              <a:t>problem occurs when data are passed to the sending TCP entity in large </a:t>
            </a:r>
            <a:r>
              <a:rPr lang="en-US" dirty="0" smtClean="0">
                <a:solidFill>
                  <a:srgbClr val="002060"/>
                </a:solidFill>
                <a:latin typeface="Times New Roman" panose="02020603050405020304" pitchFamily="18" charset="0"/>
                <a:cs typeface="Times New Roman" panose="02020603050405020304" pitchFamily="18" charset="0"/>
              </a:rPr>
              <a:t>blocks, but </a:t>
            </a:r>
            <a:r>
              <a:rPr lang="en-US" dirty="0">
                <a:solidFill>
                  <a:srgbClr val="002060"/>
                </a:solidFill>
                <a:latin typeface="Times New Roman" panose="02020603050405020304" pitchFamily="18" charset="0"/>
                <a:cs typeface="Times New Roman" panose="02020603050405020304" pitchFamily="18" charset="0"/>
              </a:rPr>
              <a:t>an interactive application on the receiving </a:t>
            </a:r>
            <a:r>
              <a:rPr lang="en-US" b="1" dirty="0">
                <a:solidFill>
                  <a:srgbClr val="002060"/>
                </a:solidFill>
                <a:latin typeface="Times New Roman" panose="02020603050405020304" pitchFamily="18" charset="0"/>
                <a:cs typeface="Times New Roman" panose="02020603050405020304" pitchFamily="18" charset="0"/>
              </a:rPr>
              <a:t>side reads data 1 byte at a time. </a:t>
            </a:r>
            <a:endParaRPr lang="en-US" b="1"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TCP buffer on the receiving side is full and the </a:t>
            </a:r>
            <a:r>
              <a:rPr lang="en-US" dirty="0" smtClean="0">
                <a:solidFill>
                  <a:srgbClr val="002060"/>
                </a:solidFill>
                <a:latin typeface="Times New Roman" panose="02020603050405020304" pitchFamily="18" charset="0"/>
                <a:cs typeface="Times New Roman" panose="02020603050405020304" pitchFamily="18" charset="0"/>
              </a:rPr>
              <a:t>sender knows </a:t>
            </a:r>
            <a:r>
              <a:rPr lang="en-US" dirty="0">
                <a:solidFill>
                  <a:srgbClr val="002060"/>
                </a:solidFill>
                <a:latin typeface="Times New Roman" panose="02020603050405020304" pitchFamily="18" charset="0"/>
                <a:cs typeface="Times New Roman" panose="02020603050405020304" pitchFamily="18" charset="0"/>
              </a:rPr>
              <a:t>this (i.e., has a window of size 0). Then the interactive application reads one </a:t>
            </a:r>
            <a:r>
              <a:rPr lang="en-US" dirty="0" smtClean="0">
                <a:solidFill>
                  <a:srgbClr val="002060"/>
                </a:solidFill>
                <a:latin typeface="Times New Roman" panose="02020603050405020304" pitchFamily="18" charset="0"/>
                <a:cs typeface="Times New Roman" panose="02020603050405020304" pitchFamily="18" charset="0"/>
              </a:rPr>
              <a:t>character from </a:t>
            </a:r>
            <a:r>
              <a:rPr lang="en-US" dirty="0">
                <a:solidFill>
                  <a:srgbClr val="002060"/>
                </a:solidFill>
                <a:latin typeface="Times New Roman" panose="02020603050405020304" pitchFamily="18" charset="0"/>
                <a:cs typeface="Times New Roman" panose="02020603050405020304" pitchFamily="18" charset="0"/>
              </a:rPr>
              <a:t>the TCP stream</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410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3201" y="983398"/>
            <a:ext cx="8741680"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1169551"/>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307975" y="1059700"/>
            <a:ext cx="6966858" cy="3452614"/>
          </a:xfrm>
          <a:prstGeom prst="rect">
            <a:avLst/>
          </a:prstGeom>
        </p:spPr>
      </p:pic>
    </p:spTree>
    <p:extLst>
      <p:ext uri="{BB962C8B-B14F-4D97-AF65-F5344CB8AC3E}">
        <p14:creationId xmlns:p14="http://schemas.microsoft.com/office/powerpoint/2010/main" val="2859478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3201" y="983398"/>
            <a:ext cx="8741680"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1169551"/>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40155" y="968006"/>
            <a:ext cx="8866864"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This action makes the receiving TCP happy, so it sends a window update to the sender saying that it is all right to send 1 byte. The sender obliges and sends 1 byte.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buffer is now full, so the receiver acknowledges the 1-byte segment but sets the window to 0. This behavior can go on forever.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Clark's solution is to prevent the receiver from sending a window update for 1 byte. Instead it is forced to </a:t>
            </a:r>
            <a:r>
              <a:rPr lang="en-US" b="1" dirty="0">
                <a:solidFill>
                  <a:srgbClr val="C00000"/>
                </a:solidFill>
                <a:latin typeface="Times New Roman" panose="02020603050405020304" pitchFamily="18" charset="0"/>
                <a:cs typeface="Times New Roman" panose="02020603050405020304" pitchFamily="18" charset="0"/>
              </a:rPr>
              <a:t>wait until it has a decent amount of space available and advertise that instead.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Specifically, the receiver should not send a window update until it can handle the maximum segment size it advertised when the connection was established or until its buffer is half empty, whichever is smaller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receiving TCP can go further in improving performance than just doing window updates </a:t>
            </a:r>
            <a:r>
              <a:rPr lang="en-US" dirty="0" smtClean="0">
                <a:solidFill>
                  <a:srgbClr val="002060"/>
                </a:solidFill>
                <a:latin typeface="Times New Roman" panose="02020603050405020304" pitchFamily="18" charset="0"/>
                <a:cs typeface="Times New Roman" panose="02020603050405020304" pitchFamily="18" charset="0"/>
              </a:rPr>
              <a:t>in large </a:t>
            </a:r>
            <a:r>
              <a:rPr lang="en-US" dirty="0">
                <a:solidFill>
                  <a:srgbClr val="002060"/>
                </a:solidFill>
                <a:latin typeface="Times New Roman" panose="02020603050405020304" pitchFamily="18" charset="0"/>
                <a:cs typeface="Times New Roman" panose="02020603050405020304" pitchFamily="18" charset="0"/>
              </a:rPr>
              <a:t>units.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Like </a:t>
            </a:r>
            <a:r>
              <a:rPr lang="en-US" dirty="0">
                <a:solidFill>
                  <a:srgbClr val="002060"/>
                </a:solidFill>
                <a:latin typeface="Times New Roman" panose="02020603050405020304" pitchFamily="18" charset="0"/>
                <a:cs typeface="Times New Roman" panose="02020603050405020304" pitchFamily="18" charset="0"/>
              </a:rPr>
              <a:t>the sending TCP, it can also buffer data, so it can block a READ request </a:t>
            </a:r>
            <a:r>
              <a:rPr lang="en-US" dirty="0" smtClean="0">
                <a:solidFill>
                  <a:srgbClr val="002060"/>
                </a:solidFill>
                <a:latin typeface="Times New Roman" panose="02020603050405020304" pitchFamily="18" charset="0"/>
                <a:cs typeface="Times New Roman" panose="02020603050405020304" pitchFamily="18" charset="0"/>
              </a:rPr>
              <a:t>from the </a:t>
            </a:r>
            <a:r>
              <a:rPr lang="en-US" dirty="0">
                <a:solidFill>
                  <a:srgbClr val="002060"/>
                </a:solidFill>
                <a:latin typeface="Times New Roman" panose="02020603050405020304" pitchFamily="18" charset="0"/>
                <a:cs typeface="Times New Roman" panose="02020603050405020304" pitchFamily="18" charset="0"/>
              </a:rPr>
              <a:t>application until it has a large chunk of data to provide.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7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3201" y="983398"/>
            <a:ext cx="8741680"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1169551"/>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55573" y="968006"/>
            <a:ext cx="8851446"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a:t>
            </a:r>
            <a:r>
              <a:rPr lang="en-US" dirty="0" smtClean="0">
                <a:solidFill>
                  <a:srgbClr val="C00000"/>
                </a:solidFill>
                <a:latin typeface="Times New Roman" panose="02020603050405020304" pitchFamily="18" charset="0"/>
                <a:cs typeface="Times New Roman" panose="02020603050405020304" pitchFamily="18" charset="0"/>
              </a:rPr>
              <a:t>his </a:t>
            </a:r>
            <a:r>
              <a:rPr lang="en-US" dirty="0">
                <a:solidFill>
                  <a:srgbClr val="C00000"/>
                </a:solidFill>
                <a:latin typeface="Times New Roman" panose="02020603050405020304" pitchFamily="18" charset="0"/>
                <a:cs typeface="Times New Roman" panose="02020603050405020304" pitchFamily="18" charset="0"/>
              </a:rPr>
              <a:t>reduces the number of calls to TCP, and hence the overhead. Of course, it also increases the response time, but for </a:t>
            </a:r>
            <a:r>
              <a:rPr lang="en-US" dirty="0" smtClean="0">
                <a:solidFill>
                  <a:srgbClr val="C00000"/>
                </a:solidFill>
                <a:latin typeface="Times New Roman" panose="02020603050405020304" pitchFamily="18" charset="0"/>
                <a:cs typeface="Times New Roman" panose="02020603050405020304" pitchFamily="18" charset="0"/>
              </a:rPr>
              <a:t>non-interactive </a:t>
            </a:r>
            <a:r>
              <a:rPr lang="en-US" dirty="0">
                <a:solidFill>
                  <a:srgbClr val="C00000"/>
                </a:solidFill>
                <a:latin typeface="Times New Roman" panose="02020603050405020304" pitchFamily="18" charset="0"/>
                <a:cs typeface="Times New Roman" panose="02020603050405020304" pitchFamily="18" charset="0"/>
              </a:rPr>
              <a:t>applications like file transfer, efficiency may be more important than response time to individual requests.</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Another </a:t>
            </a:r>
            <a:r>
              <a:rPr lang="en-US" dirty="0">
                <a:solidFill>
                  <a:srgbClr val="C00000"/>
                </a:solidFill>
                <a:latin typeface="Times New Roman" panose="02020603050405020304" pitchFamily="18" charset="0"/>
                <a:cs typeface="Times New Roman" panose="02020603050405020304" pitchFamily="18" charset="0"/>
              </a:rPr>
              <a:t>receiver issue is what to do with out-of-order segments. They can be kept </a:t>
            </a:r>
            <a:r>
              <a:rPr lang="en-US" dirty="0" smtClean="0">
                <a:solidFill>
                  <a:srgbClr val="C00000"/>
                </a:solidFill>
                <a:latin typeface="Times New Roman" panose="02020603050405020304" pitchFamily="18" charset="0"/>
                <a:cs typeface="Times New Roman" panose="02020603050405020304" pitchFamily="18" charset="0"/>
              </a:rPr>
              <a:t>or discarded</a:t>
            </a:r>
            <a:r>
              <a:rPr lang="en-US" dirty="0">
                <a:solidFill>
                  <a:srgbClr val="C00000"/>
                </a:solidFill>
                <a:latin typeface="Times New Roman" panose="02020603050405020304" pitchFamily="18" charset="0"/>
                <a:cs typeface="Times New Roman" panose="02020603050405020304" pitchFamily="18" charset="0"/>
              </a:rPr>
              <a:t>, at the receiver's discretion.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Acknowledgements </a:t>
            </a:r>
            <a:r>
              <a:rPr lang="en-US" dirty="0">
                <a:solidFill>
                  <a:srgbClr val="002060"/>
                </a:solidFill>
                <a:latin typeface="Times New Roman" panose="02020603050405020304" pitchFamily="18" charset="0"/>
                <a:cs typeface="Times New Roman" panose="02020603050405020304" pitchFamily="18" charset="0"/>
              </a:rPr>
              <a:t>can be sent only when </a:t>
            </a:r>
            <a:r>
              <a:rPr lang="en-US" dirty="0" smtClean="0">
                <a:solidFill>
                  <a:srgbClr val="002060"/>
                </a:solidFill>
                <a:latin typeface="Times New Roman" panose="02020603050405020304" pitchFamily="18" charset="0"/>
                <a:cs typeface="Times New Roman" panose="02020603050405020304" pitchFamily="18" charset="0"/>
              </a:rPr>
              <a:t>all the </a:t>
            </a:r>
            <a:r>
              <a:rPr lang="en-US" dirty="0">
                <a:solidFill>
                  <a:srgbClr val="002060"/>
                </a:solidFill>
                <a:latin typeface="Times New Roman" panose="02020603050405020304" pitchFamily="18" charset="0"/>
                <a:cs typeface="Times New Roman" panose="02020603050405020304" pitchFamily="18" charset="0"/>
              </a:rPr>
              <a:t>data up to the byte acknowledged have been received. If the receiver gets segments 0, </a:t>
            </a:r>
            <a:r>
              <a:rPr lang="en-US" dirty="0" smtClean="0">
                <a:solidFill>
                  <a:srgbClr val="002060"/>
                </a:solidFill>
                <a:latin typeface="Times New Roman" panose="02020603050405020304" pitchFamily="18" charset="0"/>
                <a:cs typeface="Times New Roman" panose="02020603050405020304" pitchFamily="18" charset="0"/>
              </a:rPr>
              <a:t>1, 2</a:t>
            </a:r>
            <a:r>
              <a:rPr lang="en-US" dirty="0">
                <a:solidFill>
                  <a:srgbClr val="002060"/>
                </a:solidFill>
                <a:latin typeface="Times New Roman" panose="02020603050405020304" pitchFamily="18" charset="0"/>
                <a:cs typeface="Times New Roman" panose="02020603050405020304" pitchFamily="18" charset="0"/>
              </a:rPr>
              <a:t>, 4, 5, 6, and 7, it can acknowledge everything up to and including the last byte in </a:t>
            </a:r>
            <a:r>
              <a:rPr lang="en-US" dirty="0" smtClean="0">
                <a:solidFill>
                  <a:srgbClr val="002060"/>
                </a:solidFill>
                <a:latin typeface="Times New Roman" panose="02020603050405020304" pitchFamily="18" charset="0"/>
                <a:cs typeface="Times New Roman" panose="02020603050405020304" pitchFamily="18" charset="0"/>
              </a:rPr>
              <a:t>segment 2</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the sender times out, it then retransmits segment 3. If the receiver has </a:t>
            </a:r>
            <a:r>
              <a:rPr lang="en-US" dirty="0" smtClean="0">
                <a:solidFill>
                  <a:srgbClr val="002060"/>
                </a:solidFill>
                <a:latin typeface="Times New Roman" panose="02020603050405020304" pitchFamily="18" charset="0"/>
                <a:cs typeface="Times New Roman" panose="02020603050405020304" pitchFamily="18" charset="0"/>
              </a:rPr>
              <a:t>buffered segments </a:t>
            </a:r>
            <a:r>
              <a:rPr lang="en-US" dirty="0">
                <a:solidFill>
                  <a:srgbClr val="002060"/>
                </a:solidFill>
                <a:latin typeface="Times New Roman" panose="02020603050405020304" pitchFamily="18" charset="0"/>
                <a:cs typeface="Times New Roman" panose="02020603050405020304" pitchFamily="18" charset="0"/>
              </a:rPr>
              <a:t>4 through 7, upon receipt of segment 3 it can acknowledge all bytes up to the end </a:t>
            </a:r>
            <a:r>
              <a:rPr lang="en-US" dirty="0" smtClean="0">
                <a:solidFill>
                  <a:srgbClr val="002060"/>
                </a:solidFill>
                <a:latin typeface="Times New Roman" panose="02020603050405020304" pitchFamily="18" charset="0"/>
                <a:cs typeface="Times New Roman" panose="02020603050405020304" pitchFamily="18" charset="0"/>
              </a:rPr>
              <a:t>of segment </a:t>
            </a:r>
            <a:r>
              <a:rPr lang="en-US" dirty="0">
                <a:solidFill>
                  <a:srgbClr val="002060"/>
                </a:solidFill>
                <a:latin typeface="Times New Roman" panose="02020603050405020304" pitchFamily="18" charset="0"/>
                <a:cs typeface="Times New Roman" panose="02020603050405020304" pitchFamily="18" charset="0"/>
              </a:rPr>
              <a:t>7.</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666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3201" y="983398"/>
            <a:ext cx="8741680"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1169551"/>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87085" y="919843"/>
            <a:ext cx="8919934"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Solutions to Silly Window </a:t>
            </a:r>
            <a:r>
              <a:rPr lang="en-US" b="1" dirty="0" smtClean="0">
                <a:solidFill>
                  <a:srgbClr val="C00000"/>
                </a:solidFill>
                <a:latin typeface="Times New Roman" panose="02020603050405020304" pitchFamily="18" charset="0"/>
                <a:cs typeface="Times New Roman" panose="02020603050405020304" pitchFamily="18" charset="0"/>
              </a:rPr>
              <a:t>Syndrome :</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Nagle’s </a:t>
            </a:r>
            <a:r>
              <a:rPr lang="en-US" b="1" dirty="0">
                <a:solidFill>
                  <a:srgbClr val="C00000"/>
                </a:solidFill>
                <a:latin typeface="Times New Roman" panose="02020603050405020304" pitchFamily="18" charset="0"/>
                <a:cs typeface="Times New Roman" panose="02020603050405020304" pitchFamily="18" charset="0"/>
              </a:rPr>
              <a:t>Algorithm</a:t>
            </a:r>
            <a:r>
              <a:rPr lang="en-US"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Nagle’s Algorithm helps mitigate Silly Window Syndrome by reducing the number of small packets sent. It works by delaying the transmission of small packets until more data is available or until an acknowledgment is received, thereby allowing the aggregation of data into larger packets.</a:t>
            </a:r>
          </a:p>
          <a:p>
            <a:pPr algn="just"/>
            <a:r>
              <a:rPr lang="en-US" b="1" dirty="0">
                <a:solidFill>
                  <a:srgbClr val="C00000"/>
                </a:solidFill>
                <a:latin typeface="Times New Roman" panose="02020603050405020304" pitchFamily="18" charset="0"/>
                <a:cs typeface="Times New Roman" panose="02020603050405020304" pitchFamily="18" charset="0"/>
              </a:rPr>
              <a:t>TCP Buffer Management</a:t>
            </a:r>
            <a:r>
              <a:rPr lang="en-US"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Delayed Acknowledgments</a:t>
            </a:r>
            <a:r>
              <a:rPr lang="en-US" dirty="0">
                <a:solidFill>
                  <a:srgbClr val="C00000"/>
                </a:solidFill>
                <a:latin typeface="Times New Roman" panose="02020603050405020304" pitchFamily="18" charset="0"/>
                <a:cs typeface="Times New Roman" panose="02020603050405020304" pitchFamily="18" charset="0"/>
              </a:rPr>
              <a:t>: The receiver can use delayed acknowledgments to wait before sending an acknowledgment, allowing it to accumulate more data and avoid frequent small acknowledgments.</a:t>
            </a: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Window Scaling</a:t>
            </a:r>
            <a:r>
              <a:rPr lang="en-US" dirty="0">
                <a:solidFill>
                  <a:srgbClr val="C00000"/>
                </a:solidFill>
                <a:latin typeface="Times New Roman" panose="02020603050405020304" pitchFamily="18" charset="0"/>
                <a:cs typeface="Times New Roman" panose="02020603050405020304" pitchFamily="18" charset="0"/>
              </a:rPr>
              <a:t>: Modern TCP implementations use window scaling to handle larger window sizes, reducing the chance of small window sizes that contribute to Silly Window </a:t>
            </a:r>
            <a:r>
              <a:rPr lang="en-US" dirty="0" smtClean="0">
                <a:solidFill>
                  <a:srgbClr val="C00000"/>
                </a:solidFill>
                <a:latin typeface="Times New Roman" panose="02020603050405020304" pitchFamily="18" charset="0"/>
                <a:cs typeface="Times New Roman" panose="02020603050405020304" pitchFamily="18" charset="0"/>
              </a:rPr>
              <a:t>Syndrome.</a:t>
            </a:r>
          </a:p>
          <a:p>
            <a:pPr marL="285750" lvl="1"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lvl="1" algn="just"/>
            <a:r>
              <a:rPr lang="en-US" b="1" dirty="0" smtClean="0">
                <a:solidFill>
                  <a:srgbClr val="002060"/>
                </a:solidFill>
                <a:latin typeface="Times New Roman" panose="02020603050405020304" pitchFamily="18" charset="0"/>
                <a:cs typeface="Times New Roman" panose="02020603050405020304" pitchFamily="18" charset="0"/>
              </a:rPr>
              <a:t>Application-Level </a:t>
            </a:r>
            <a:r>
              <a:rPr lang="en-US" b="1" dirty="0">
                <a:solidFill>
                  <a:srgbClr val="002060"/>
                </a:solidFill>
                <a:latin typeface="Times New Roman" panose="02020603050405020304" pitchFamily="18" charset="0"/>
                <a:cs typeface="Times New Roman" panose="02020603050405020304" pitchFamily="18" charset="0"/>
              </a:rPr>
              <a:t>Solutions</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Data Aggregation</a:t>
            </a:r>
            <a:r>
              <a:rPr lang="en-US" dirty="0">
                <a:solidFill>
                  <a:srgbClr val="002060"/>
                </a:solidFill>
                <a:latin typeface="Times New Roman" panose="02020603050405020304" pitchFamily="18" charset="0"/>
                <a:cs typeface="Times New Roman" panose="02020603050405020304" pitchFamily="18" charset="0"/>
              </a:rPr>
              <a:t>: Applications can be designed to aggregate small data chunks into larger packets before sending them, thereby reducing the frequency of small packet transmissions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TCP Push Mechanism</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Push Flag</a:t>
            </a:r>
            <a:r>
              <a:rPr lang="en-US" dirty="0">
                <a:solidFill>
                  <a:srgbClr val="002060"/>
                </a:solidFill>
                <a:latin typeface="Times New Roman" panose="02020603050405020304" pitchFamily="18" charset="0"/>
                <a:cs typeface="Times New Roman" panose="02020603050405020304" pitchFamily="18" charset="0"/>
              </a:rPr>
              <a:t>: The TCP push flag can be used to indicate that data should be sent immediately rather than being buffered, which can help in some scenarios to avoid small packet transmission.</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574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t>
            </a:r>
            <a:r>
              <a:rPr lang="en-US" sz="2400" b="1" dirty="0" smtClean="0">
                <a:solidFill>
                  <a:srgbClr val="002060"/>
                </a:solidFill>
              </a:rPr>
              <a:t>TCP Connection Establishment</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1282740" y="1059700"/>
            <a:ext cx="6378493" cy="1689109"/>
          </a:xfrm>
          <a:prstGeom prst="rect">
            <a:avLst/>
          </a:prstGeom>
        </p:spPr>
      </p:pic>
      <p:sp>
        <p:nvSpPr>
          <p:cNvPr id="21" name="Rectangle 20"/>
          <p:cNvSpPr/>
          <p:nvPr/>
        </p:nvSpPr>
        <p:spPr>
          <a:xfrm>
            <a:off x="137885" y="2825111"/>
            <a:ext cx="8904512" cy="2031325"/>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In the event that two hosts simultaneously attempt to establish a connection between </a:t>
            </a:r>
            <a:r>
              <a:rPr lang="en-IN" dirty="0" smtClean="0">
                <a:solidFill>
                  <a:srgbClr val="C00000"/>
                </a:solidFill>
                <a:latin typeface="Times New Roman" panose="02020603050405020304" pitchFamily="18" charset="0"/>
                <a:cs typeface="Times New Roman" panose="02020603050405020304" pitchFamily="18" charset="0"/>
              </a:rPr>
              <a:t>the same </a:t>
            </a:r>
            <a:r>
              <a:rPr lang="en-IN" dirty="0">
                <a:solidFill>
                  <a:srgbClr val="C00000"/>
                </a:solidFill>
                <a:latin typeface="Times New Roman" panose="02020603050405020304" pitchFamily="18" charset="0"/>
                <a:cs typeface="Times New Roman" panose="02020603050405020304" pitchFamily="18" charset="0"/>
              </a:rPr>
              <a:t>two sockets, the sequence of events </a:t>
            </a:r>
            <a:r>
              <a:rPr lang="en-IN" dirty="0" smtClean="0">
                <a:solidFill>
                  <a:srgbClr val="C00000"/>
                </a:solidFill>
                <a:latin typeface="Times New Roman" panose="02020603050405020304" pitchFamily="18" charset="0"/>
                <a:cs typeface="Times New Roman" panose="02020603050405020304" pitchFamily="18" charset="0"/>
              </a:rPr>
              <a:t>is shown in </a:t>
            </a:r>
            <a:r>
              <a:rPr lang="en-IN" dirty="0">
                <a:solidFill>
                  <a:srgbClr val="C00000"/>
                </a:solidFill>
                <a:latin typeface="Times New Roman" panose="02020603050405020304" pitchFamily="18" charset="0"/>
                <a:cs typeface="Times New Roman" panose="02020603050405020304" pitchFamily="18" charset="0"/>
              </a:rPr>
              <a:t>Fig</a:t>
            </a:r>
            <a:r>
              <a:rPr lang="en-IN" dirty="0" smtClean="0">
                <a:solidFill>
                  <a:srgbClr val="C00000"/>
                </a:solidFill>
                <a:latin typeface="Times New Roman" panose="02020603050405020304" pitchFamily="18" charset="0"/>
                <a:cs typeface="Times New Roman" panose="02020603050405020304" pitchFamily="18" charset="0"/>
              </a:rPr>
              <a:t>. b.</a:t>
            </a: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 </a:t>
            </a:r>
            <a:r>
              <a:rPr lang="en-IN" dirty="0">
                <a:solidFill>
                  <a:srgbClr val="C00000"/>
                </a:solidFill>
                <a:latin typeface="Times New Roman" panose="02020603050405020304" pitchFamily="18" charset="0"/>
                <a:cs typeface="Times New Roman" panose="02020603050405020304" pitchFamily="18" charset="0"/>
              </a:rPr>
              <a:t>result of </a:t>
            </a:r>
            <a:r>
              <a:rPr lang="en-IN" dirty="0" smtClean="0">
                <a:solidFill>
                  <a:srgbClr val="C00000"/>
                </a:solidFill>
                <a:latin typeface="Times New Roman" panose="02020603050405020304" pitchFamily="18" charset="0"/>
                <a:cs typeface="Times New Roman" panose="02020603050405020304" pitchFamily="18" charset="0"/>
              </a:rPr>
              <a:t>these events </a:t>
            </a:r>
            <a:r>
              <a:rPr lang="en-IN" dirty="0">
                <a:solidFill>
                  <a:srgbClr val="C00000"/>
                </a:solidFill>
                <a:latin typeface="Times New Roman" panose="02020603050405020304" pitchFamily="18" charset="0"/>
                <a:cs typeface="Times New Roman" panose="02020603050405020304" pitchFamily="18" charset="0"/>
              </a:rPr>
              <a:t>is that just one connection is established, not two because connections </a:t>
            </a:r>
            <a:r>
              <a:rPr lang="en-IN" dirty="0" smtClean="0">
                <a:solidFill>
                  <a:srgbClr val="C00000"/>
                </a:solidFill>
                <a:latin typeface="Times New Roman" panose="02020603050405020304" pitchFamily="18" charset="0"/>
                <a:cs typeface="Times New Roman" panose="02020603050405020304" pitchFamily="18" charset="0"/>
              </a:rPr>
              <a:t>are identified by their </a:t>
            </a:r>
            <a:r>
              <a:rPr lang="en-IN" dirty="0">
                <a:solidFill>
                  <a:srgbClr val="C00000"/>
                </a:solidFill>
                <a:latin typeface="Times New Roman" panose="02020603050405020304" pitchFamily="18" charset="0"/>
                <a:cs typeface="Times New Roman" panose="02020603050405020304" pitchFamily="18" charset="0"/>
              </a:rPr>
              <a:t>end points. If the first setup results in a connection identified by (x, y) and the </a:t>
            </a:r>
            <a:r>
              <a:rPr lang="en-IN" dirty="0" smtClean="0">
                <a:solidFill>
                  <a:srgbClr val="C00000"/>
                </a:solidFill>
                <a:latin typeface="Times New Roman" panose="02020603050405020304" pitchFamily="18" charset="0"/>
                <a:cs typeface="Times New Roman" panose="02020603050405020304" pitchFamily="18" charset="0"/>
              </a:rPr>
              <a:t>second one </a:t>
            </a:r>
            <a:r>
              <a:rPr lang="en-IN" dirty="0">
                <a:solidFill>
                  <a:srgbClr val="C00000"/>
                </a:solidFill>
                <a:latin typeface="Times New Roman" panose="02020603050405020304" pitchFamily="18" charset="0"/>
                <a:cs typeface="Times New Roman" panose="02020603050405020304" pitchFamily="18" charset="0"/>
              </a:rPr>
              <a:t>does too, only one table entry is made, namely, for (x, y</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initial sequence number on a connection is not 0 for the reasons we discussed earlier. </a:t>
            </a:r>
            <a:r>
              <a:rPr lang="en-IN" dirty="0" smtClean="0">
                <a:solidFill>
                  <a:srgbClr val="002060"/>
                </a:solidFill>
                <a:latin typeface="Times New Roman" panose="02020603050405020304" pitchFamily="18" charset="0"/>
                <a:cs typeface="Times New Roman" panose="02020603050405020304" pitchFamily="18" charset="0"/>
              </a:rPr>
              <a:t>A clock-based </a:t>
            </a:r>
            <a:r>
              <a:rPr lang="en-IN" dirty="0">
                <a:solidFill>
                  <a:srgbClr val="002060"/>
                </a:solidFill>
                <a:latin typeface="Times New Roman" panose="02020603050405020304" pitchFamily="18" charset="0"/>
                <a:cs typeface="Times New Roman" panose="02020603050405020304" pitchFamily="18" charset="0"/>
              </a:rPr>
              <a:t>scheme is used, with a clock tick every 4 </a:t>
            </a:r>
            <a:r>
              <a:rPr lang="en-IN" dirty="0" err="1">
                <a:solidFill>
                  <a:srgbClr val="002060"/>
                </a:solidFill>
                <a:latin typeface="Times New Roman" panose="02020603050405020304" pitchFamily="18" charset="0"/>
                <a:cs typeface="Times New Roman" panose="02020603050405020304" pitchFamily="18" charset="0"/>
              </a:rPr>
              <a:t>μsec</a:t>
            </a:r>
            <a:r>
              <a:rPr lang="en-IN" dirty="0">
                <a:solidFill>
                  <a:srgbClr val="002060"/>
                </a:solidFill>
                <a:latin typeface="Times New Roman" panose="02020603050405020304" pitchFamily="18" charset="0"/>
                <a:cs typeface="Times New Roman" panose="02020603050405020304" pitchFamily="18" charset="0"/>
              </a:rPr>
              <a:t>.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For </a:t>
            </a:r>
            <a:r>
              <a:rPr lang="en-IN" dirty="0">
                <a:solidFill>
                  <a:srgbClr val="002060"/>
                </a:solidFill>
                <a:latin typeface="Times New Roman" panose="02020603050405020304" pitchFamily="18" charset="0"/>
                <a:cs typeface="Times New Roman" panose="02020603050405020304" pitchFamily="18" charset="0"/>
              </a:rPr>
              <a:t>additional safety, when a </a:t>
            </a:r>
            <a:r>
              <a:rPr lang="en-IN" dirty="0" smtClean="0">
                <a:solidFill>
                  <a:srgbClr val="002060"/>
                </a:solidFill>
                <a:latin typeface="Times New Roman" panose="02020603050405020304" pitchFamily="18" charset="0"/>
                <a:cs typeface="Times New Roman" panose="02020603050405020304" pitchFamily="18" charset="0"/>
              </a:rPr>
              <a:t>host crashes</a:t>
            </a:r>
            <a:r>
              <a:rPr lang="en-IN" dirty="0">
                <a:solidFill>
                  <a:srgbClr val="002060"/>
                </a:solidFill>
                <a:latin typeface="Times New Roman" panose="02020603050405020304" pitchFamily="18" charset="0"/>
                <a:cs typeface="Times New Roman" panose="02020603050405020304" pitchFamily="18" charset="0"/>
              </a:rPr>
              <a:t>, it may not reboot for the maximum packet lifetime to make sure that no packets </a:t>
            </a:r>
            <a:r>
              <a:rPr lang="en-IN" dirty="0" smtClean="0">
                <a:solidFill>
                  <a:srgbClr val="002060"/>
                </a:solidFill>
                <a:latin typeface="Times New Roman" panose="02020603050405020304" pitchFamily="18" charset="0"/>
                <a:cs typeface="Times New Roman" panose="02020603050405020304" pitchFamily="18" charset="0"/>
              </a:rPr>
              <a:t>fro previous </a:t>
            </a:r>
            <a:r>
              <a:rPr lang="en-IN" dirty="0">
                <a:solidFill>
                  <a:srgbClr val="002060"/>
                </a:solidFill>
                <a:latin typeface="Times New Roman" panose="02020603050405020304" pitchFamily="18" charset="0"/>
                <a:cs typeface="Times New Roman" panose="02020603050405020304" pitchFamily="18" charset="0"/>
              </a:rPr>
              <a:t>connections are still roaming around the Internet somewhere.</a:t>
            </a:r>
          </a:p>
        </p:txBody>
      </p:sp>
    </p:spTree>
    <p:extLst>
      <p:ext uri="{BB962C8B-B14F-4D97-AF65-F5344CB8AC3E}">
        <p14:creationId xmlns:p14="http://schemas.microsoft.com/office/powerpoint/2010/main" val="48374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t>
            </a:r>
            <a:r>
              <a:rPr lang="en-US" sz="2400" b="1" dirty="0" smtClean="0">
                <a:solidFill>
                  <a:srgbClr val="002060"/>
                </a:solidFill>
              </a:rPr>
              <a:t>TCP Connection Establishment</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Picture 21" descr="graphics/02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10" y="1140902"/>
            <a:ext cx="3168661" cy="286504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425369" y="952618"/>
            <a:ext cx="5583919" cy="4185761"/>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Active Open: </a:t>
            </a:r>
            <a:r>
              <a:rPr lang="en-US" dirty="0">
                <a:solidFill>
                  <a:srgbClr val="C00000"/>
                </a:solidFill>
                <a:latin typeface="Times New Roman" panose="02020603050405020304" pitchFamily="18" charset="0"/>
                <a:cs typeface="Times New Roman" panose="02020603050405020304" pitchFamily="18" charset="0"/>
              </a:rPr>
              <a:t>The address and port must both be specified, because TCP/IP cannot actively initiate a connection without knowing the destination address and port.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Passive Open: </a:t>
            </a:r>
            <a:r>
              <a:rPr lang="en-US" dirty="0">
                <a:solidFill>
                  <a:srgbClr val="C00000"/>
                </a:solidFill>
                <a:latin typeface="Times New Roman" panose="02020603050405020304" pitchFamily="18" charset="0"/>
                <a:cs typeface="Times New Roman" panose="02020603050405020304" pitchFamily="18" charset="0"/>
              </a:rPr>
              <a:t>If your program is offering a service to anyone who wants it, specify an address of </a:t>
            </a:r>
            <a:r>
              <a:rPr lang="en-US" i="1" dirty="0" err="1">
                <a:solidFill>
                  <a:srgbClr val="C00000"/>
                </a:solidFill>
                <a:latin typeface="Times New Roman" panose="02020603050405020304" pitchFamily="18" charset="0"/>
                <a:cs typeface="Times New Roman" panose="02020603050405020304" pitchFamily="18" charset="0"/>
              </a:rPr>
              <a:t>UNSPECIFIEDaddress</a:t>
            </a:r>
            <a:r>
              <a:rPr lang="en-US" dirty="0">
                <a:solidFill>
                  <a:srgbClr val="C00000"/>
                </a:solidFill>
                <a:latin typeface="Times New Roman" panose="02020603050405020304" pitchFamily="18" charset="0"/>
                <a:cs typeface="Times New Roman" panose="02020603050405020304" pitchFamily="18" charset="0"/>
              </a:rPr>
              <a:t> and a port of </a:t>
            </a:r>
            <a:r>
              <a:rPr lang="en-US" i="1" dirty="0" err="1">
                <a:solidFill>
                  <a:srgbClr val="C00000"/>
                </a:solidFill>
                <a:latin typeface="Times New Roman" panose="02020603050405020304" pitchFamily="18" charset="0"/>
                <a:cs typeface="Times New Roman" panose="02020603050405020304" pitchFamily="18" charset="0"/>
              </a:rPr>
              <a:t>UNSPECIFIEDport</a:t>
            </a:r>
            <a:r>
              <a:rPr lang="en-US" i="1" dirty="0">
                <a:solidFill>
                  <a:srgbClr val="C00000"/>
                </a:solidFill>
                <a:latin typeface="Times New Roman" panose="02020603050405020304" pitchFamily="18" charset="0"/>
                <a:cs typeface="Times New Roman" panose="02020603050405020304" pitchFamily="18" charset="0"/>
              </a:rPr>
              <a:t>.</a:t>
            </a:r>
          </a:p>
          <a:p>
            <a:pPr algn="just"/>
            <a:r>
              <a:rPr lang="en-IN" b="1" dirty="0" smtClean="0">
                <a:solidFill>
                  <a:srgbClr val="002060"/>
                </a:solidFill>
                <a:latin typeface="Times New Roman" panose="02020603050405020304" pitchFamily="18" charset="0"/>
                <a:cs typeface="Times New Roman" panose="02020603050405020304" pitchFamily="18" charset="0"/>
              </a:rPr>
              <a:t>TCP's</a:t>
            </a:r>
            <a:r>
              <a:rPr lang="en-IN" b="1" dirty="0">
                <a:solidFill>
                  <a:srgbClr val="002060"/>
                </a:solidFill>
                <a:latin typeface="Times New Roman" panose="02020603050405020304" pitchFamily="18" charset="0"/>
                <a:cs typeface="Times New Roman" panose="02020603050405020304" pitchFamily="18" charset="0"/>
              </a:rPr>
              <a:t> Three-way handshake: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server must be prepared to accept an incoming connection.  Achieved using </a:t>
            </a:r>
            <a:r>
              <a:rPr lang="en-US" b="1" dirty="0">
                <a:solidFill>
                  <a:srgbClr val="002060"/>
                </a:solidFill>
                <a:latin typeface="Times New Roman" panose="02020603050405020304" pitchFamily="18" charset="0"/>
                <a:cs typeface="Times New Roman" panose="02020603050405020304" pitchFamily="18" charset="0"/>
              </a:rPr>
              <a:t>socket, bind and listen (passive open).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The client issues an </a:t>
            </a:r>
            <a:r>
              <a:rPr lang="en-US" b="1" dirty="0">
                <a:solidFill>
                  <a:srgbClr val="002060"/>
                </a:solidFill>
                <a:latin typeface="Times New Roman" panose="02020603050405020304" pitchFamily="18" charset="0"/>
                <a:cs typeface="Times New Roman" panose="02020603050405020304" pitchFamily="18" charset="0"/>
              </a:rPr>
              <a:t>active open</a:t>
            </a:r>
            <a:r>
              <a:rPr lang="en-US" dirty="0">
                <a:solidFill>
                  <a:srgbClr val="002060"/>
                </a:solidFill>
                <a:latin typeface="Times New Roman" panose="02020603050405020304" pitchFamily="18" charset="0"/>
                <a:cs typeface="Times New Roman" panose="02020603050405020304" pitchFamily="18" charset="0"/>
              </a:rPr>
              <a:t> by calling connect. This causes' the client TCP to send a </a:t>
            </a:r>
            <a:r>
              <a:rPr lang="en-US" b="1" dirty="0">
                <a:solidFill>
                  <a:srgbClr val="002060"/>
                </a:solidFill>
                <a:latin typeface="Times New Roman" panose="02020603050405020304" pitchFamily="18" charset="0"/>
                <a:cs typeface="Times New Roman" panose="02020603050405020304" pitchFamily="18" charset="0"/>
              </a:rPr>
              <a:t>synchronize (SYN) segment</a:t>
            </a:r>
            <a:r>
              <a:rPr lang="en-US" dirty="0">
                <a:solidFill>
                  <a:srgbClr val="002060"/>
                </a:solidFill>
                <a:latin typeface="Times New Roman" panose="02020603050405020304" pitchFamily="18" charset="0"/>
                <a:cs typeface="Times New Roman" panose="02020603050405020304" pitchFamily="18" charset="0"/>
              </a:rPr>
              <a:t>. It tells the server the clients initial </a:t>
            </a:r>
            <a:r>
              <a:rPr lang="en-US" dirty="0" err="1">
                <a:solidFill>
                  <a:srgbClr val="002060"/>
                </a:solidFill>
                <a:latin typeface="Times New Roman" panose="02020603050405020304" pitchFamily="18" charset="0"/>
                <a:cs typeface="Times New Roman" panose="02020603050405020304" pitchFamily="18" charset="0"/>
              </a:rPr>
              <a:t>Sqno</a:t>
            </a:r>
            <a:r>
              <a:rPr lang="en-US" dirty="0">
                <a:solidFill>
                  <a:srgbClr val="002060"/>
                </a:solidFill>
                <a:latin typeface="Times New Roman" panose="02020603050405020304" pitchFamily="18" charset="0"/>
                <a:cs typeface="Times New Roman" panose="02020603050405020304" pitchFamily="18" charset="0"/>
              </a:rPr>
              <a:t> for the data that the client will send on the connection. (</a:t>
            </a:r>
            <a:r>
              <a:rPr lang="en-US" b="1" dirty="0">
                <a:solidFill>
                  <a:srgbClr val="002060"/>
                </a:solidFill>
                <a:latin typeface="Times New Roman" panose="02020603050405020304" pitchFamily="18" charset="0"/>
                <a:cs typeface="Times New Roman" panose="02020603050405020304" pitchFamily="18" charset="0"/>
              </a:rPr>
              <a:t>IP header, TCP header and possible TCP options.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server sends its </a:t>
            </a:r>
            <a:r>
              <a:rPr lang="en-US" b="1" dirty="0">
                <a:solidFill>
                  <a:srgbClr val="002060"/>
                </a:solidFill>
                <a:latin typeface="Times New Roman" panose="02020603050405020304" pitchFamily="18" charset="0"/>
                <a:cs typeface="Times New Roman" panose="02020603050405020304" pitchFamily="18" charset="0"/>
              </a:rPr>
              <a:t>SYN and the ACK </a:t>
            </a:r>
            <a:r>
              <a:rPr lang="en-US" dirty="0">
                <a:solidFill>
                  <a:srgbClr val="002060"/>
                </a:solidFill>
                <a:latin typeface="Times New Roman" panose="02020603050405020304" pitchFamily="18" charset="0"/>
                <a:cs typeface="Times New Roman" panose="02020603050405020304" pitchFamily="18" charset="0"/>
              </a:rPr>
              <a:t>of the client’s SYN  in a single segment.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The client must acknowledge the </a:t>
            </a:r>
            <a:r>
              <a:rPr lang="en-US" b="1" dirty="0">
                <a:solidFill>
                  <a:srgbClr val="002060"/>
                </a:solidFill>
                <a:latin typeface="Times New Roman" panose="02020603050405020304" pitchFamily="18" charset="0"/>
                <a:cs typeface="Times New Roman" panose="02020603050405020304" pitchFamily="18" charset="0"/>
              </a:rPr>
              <a:t>Server’s SYN</a:t>
            </a:r>
            <a:r>
              <a:rPr lang="en-US"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53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t>
            </a:r>
            <a:r>
              <a:rPr lang="en-US" sz="2400" b="1" dirty="0" smtClean="0">
                <a:solidFill>
                  <a:srgbClr val="002060"/>
                </a:solidFill>
              </a:rPr>
              <a:t>TCP Connection Release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4819" y="910772"/>
            <a:ext cx="8906781" cy="3970318"/>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Each </a:t>
            </a:r>
            <a:r>
              <a:rPr lang="en-IN" dirty="0">
                <a:solidFill>
                  <a:srgbClr val="C00000"/>
                </a:solidFill>
                <a:latin typeface="Times New Roman" panose="02020603050405020304" pitchFamily="18" charset="0"/>
                <a:cs typeface="Times New Roman" panose="02020603050405020304" pitchFamily="18" charset="0"/>
              </a:rPr>
              <a:t>simplex connection is </a:t>
            </a:r>
            <a:r>
              <a:rPr lang="en-IN" dirty="0" smtClean="0">
                <a:solidFill>
                  <a:srgbClr val="C00000"/>
                </a:solidFill>
                <a:latin typeface="Times New Roman" panose="02020603050405020304" pitchFamily="18" charset="0"/>
                <a:cs typeface="Times New Roman" panose="02020603050405020304" pitchFamily="18" charset="0"/>
              </a:rPr>
              <a:t>released independently </a:t>
            </a:r>
            <a:r>
              <a:rPr lang="en-IN" dirty="0">
                <a:solidFill>
                  <a:srgbClr val="C00000"/>
                </a:solidFill>
                <a:latin typeface="Times New Roman" panose="02020603050405020304" pitchFamily="18" charset="0"/>
                <a:cs typeface="Times New Roman" panose="02020603050405020304" pitchFamily="18" charset="0"/>
              </a:rPr>
              <a:t>of its sibling. To release a connection, either party can send a TCP segment </a:t>
            </a:r>
            <a:r>
              <a:rPr lang="en-IN" dirty="0" smtClean="0">
                <a:solidFill>
                  <a:srgbClr val="C00000"/>
                </a:solidFill>
                <a:latin typeface="Times New Roman" panose="02020603050405020304" pitchFamily="18" charset="0"/>
                <a:cs typeface="Times New Roman" panose="02020603050405020304" pitchFamily="18" charset="0"/>
              </a:rPr>
              <a:t>with the </a:t>
            </a:r>
            <a:r>
              <a:rPr lang="en-IN" dirty="0">
                <a:solidFill>
                  <a:srgbClr val="C00000"/>
                </a:solidFill>
                <a:latin typeface="Times New Roman" panose="02020603050405020304" pitchFamily="18" charset="0"/>
                <a:cs typeface="Times New Roman" panose="02020603050405020304" pitchFamily="18" charset="0"/>
              </a:rPr>
              <a:t>FIN bit set, which means that it has no more data to transmit</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When </a:t>
            </a:r>
            <a:r>
              <a:rPr lang="en-IN" dirty="0">
                <a:solidFill>
                  <a:srgbClr val="C00000"/>
                </a:solidFill>
                <a:latin typeface="Times New Roman" panose="02020603050405020304" pitchFamily="18" charset="0"/>
                <a:cs typeface="Times New Roman" panose="02020603050405020304" pitchFamily="18" charset="0"/>
              </a:rPr>
              <a:t>the FIN </a:t>
            </a:r>
            <a:r>
              <a:rPr lang="en-IN" dirty="0" smtClean="0">
                <a:solidFill>
                  <a:srgbClr val="C00000"/>
                </a:solidFill>
                <a:latin typeface="Times New Roman" panose="02020603050405020304" pitchFamily="18" charset="0"/>
                <a:cs typeface="Times New Roman" panose="02020603050405020304" pitchFamily="18" charset="0"/>
              </a:rPr>
              <a:t>is acknowledged</a:t>
            </a:r>
            <a:r>
              <a:rPr lang="en-IN" dirty="0">
                <a:solidFill>
                  <a:srgbClr val="C00000"/>
                </a:solidFill>
                <a:latin typeface="Times New Roman" panose="02020603050405020304" pitchFamily="18" charset="0"/>
                <a:cs typeface="Times New Roman" panose="02020603050405020304" pitchFamily="18" charset="0"/>
              </a:rPr>
              <a:t>, that direction is shut down for new data. Data may continue to flow </a:t>
            </a:r>
            <a:r>
              <a:rPr lang="en-IN" dirty="0" smtClean="0">
                <a:solidFill>
                  <a:srgbClr val="C00000"/>
                </a:solidFill>
                <a:latin typeface="Times New Roman" panose="02020603050405020304" pitchFamily="18" charset="0"/>
                <a:cs typeface="Times New Roman" panose="02020603050405020304" pitchFamily="18" charset="0"/>
              </a:rPr>
              <a:t>indefinitely in </a:t>
            </a:r>
            <a:r>
              <a:rPr lang="en-IN" dirty="0">
                <a:solidFill>
                  <a:srgbClr val="C00000"/>
                </a:solidFill>
                <a:latin typeface="Times New Roman" panose="02020603050405020304" pitchFamily="18" charset="0"/>
                <a:cs typeface="Times New Roman" panose="02020603050405020304" pitchFamily="18" charset="0"/>
              </a:rPr>
              <a:t>the other </a:t>
            </a:r>
            <a:r>
              <a:rPr lang="en-IN" dirty="0" smtClean="0">
                <a:solidFill>
                  <a:srgbClr val="C00000"/>
                </a:solidFill>
                <a:latin typeface="Times New Roman" panose="02020603050405020304" pitchFamily="18" charset="0"/>
                <a:cs typeface="Times New Roman" panose="02020603050405020304" pitchFamily="18" charset="0"/>
              </a:rPr>
              <a:t>direction.</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When </a:t>
            </a:r>
            <a:r>
              <a:rPr lang="en-IN" dirty="0">
                <a:solidFill>
                  <a:srgbClr val="C00000"/>
                </a:solidFill>
                <a:latin typeface="Times New Roman" panose="02020603050405020304" pitchFamily="18" charset="0"/>
                <a:cs typeface="Times New Roman" panose="02020603050405020304" pitchFamily="18" charset="0"/>
              </a:rPr>
              <a:t>both directions have been shut down, the connection </a:t>
            </a:r>
            <a:r>
              <a:rPr lang="en-IN" dirty="0" smtClean="0">
                <a:solidFill>
                  <a:srgbClr val="C00000"/>
                </a:solidFill>
                <a:latin typeface="Times New Roman" panose="02020603050405020304" pitchFamily="18" charset="0"/>
                <a:cs typeface="Times New Roman" panose="02020603050405020304" pitchFamily="18" charset="0"/>
              </a:rPr>
              <a:t>is released</a:t>
            </a:r>
            <a:r>
              <a:rPr lang="en-IN" dirty="0">
                <a:solidFill>
                  <a:srgbClr val="C00000"/>
                </a:solidFill>
                <a:latin typeface="Times New Roman" panose="02020603050405020304" pitchFamily="18" charset="0"/>
                <a:cs typeface="Times New Roman" panose="02020603050405020304" pitchFamily="18" charset="0"/>
              </a:rPr>
              <a:t>. Normally, four </a:t>
            </a:r>
            <a:r>
              <a:rPr lang="en-IN" dirty="0" smtClean="0">
                <a:solidFill>
                  <a:srgbClr val="C00000"/>
                </a:solidFill>
                <a:latin typeface="Times New Roman" panose="02020603050405020304" pitchFamily="18" charset="0"/>
                <a:cs typeface="Times New Roman" panose="02020603050405020304" pitchFamily="18" charset="0"/>
              </a:rPr>
              <a:t>TCP segments </a:t>
            </a:r>
            <a:r>
              <a:rPr lang="en-IN" dirty="0">
                <a:solidFill>
                  <a:srgbClr val="C00000"/>
                </a:solidFill>
                <a:latin typeface="Times New Roman" panose="02020603050405020304" pitchFamily="18" charset="0"/>
                <a:cs typeface="Times New Roman" panose="02020603050405020304" pitchFamily="18" charset="0"/>
              </a:rPr>
              <a:t>are needed to release a connection, one FIN and </a:t>
            </a:r>
            <a:r>
              <a:rPr lang="en-IN" dirty="0" smtClean="0">
                <a:solidFill>
                  <a:srgbClr val="C00000"/>
                </a:solidFill>
                <a:latin typeface="Times New Roman" panose="02020603050405020304" pitchFamily="18" charset="0"/>
                <a:cs typeface="Times New Roman" panose="02020603050405020304" pitchFamily="18" charset="0"/>
              </a:rPr>
              <a:t>one ACK </a:t>
            </a:r>
            <a:r>
              <a:rPr lang="en-IN" dirty="0">
                <a:solidFill>
                  <a:srgbClr val="C00000"/>
                </a:solidFill>
                <a:latin typeface="Times New Roman" panose="02020603050405020304" pitchFamily="18" charset="0"/>
                <a:cs typeface="Times New Roman" panose="02020603050405020304" pitchFamily="18" charset="0"/>
              </a:rPr>
              <a:t>for each direction</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However, it is possible for the first ACK and the second FIN to </a:t>
            </a:r>
            <a:r>
              <a:rPr lang="en-IN" dirty="0" smtClean="0">
                <a:solidFill>
                  <a:srgbClr val="C00000"/>
                </a:solidFill>
                <a:latin typeface="Times New Roman" panose="02020603050405020304" pitchFamily="18" charset="0"/>
                <a:cs typeface="Times New Roman" panose="02020603050405020304" pitchFamily="18" charset="0"/>
              </a:rPr>
              <a:t>be contained </a:t>
            </a:r>
            <a:r>
              <a:rPr lang="en-IN" dirty="0">
                <a:solidFill>
                  <a:srgbClr val="C00000"/>
                </a:solidFill>
                <a:latin typeface="Times New Roman" panose="02020603050405020304" pitchFamily="18" charset="0"/>
                <a:cs typeface="Times New Roman" panose="02020603050405020304" pitchFamily="18" charset="0"/>
              </a:rPr>
              <a:t>in the same segment, reducing the total count to </a:t>
            </a:r>
            <a:r>
              <a:rPr lang="en-IN" dirty="0" smtClean="0">
                <a:solidFill>
                  <a:srgbClr val="C00000"/>
                </a:solidFill>
                <a:latin typeface="Times New Roman" panose="02020603050405020304" pitchFamily="18" charset="0"/>
                <a:cs typeface="Times New Roman" panose="02020603050405020304" pitchFamily="18" charset="0"/>
              </a:rPr>
              <a:t>three.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Just </a:t>
            </a:r>
            <a:r>
              <a:rPr lang="en-IN" dirty="0">
                <a:solidFill>
                  <a:srgbClr val="002060"/>
                </a:solidFill>
                <a:latin typeface="Times New Roman" panose="02020603050405020304" pitchFamily="18" charset="0"/>
                <a:cs typeface="Times New Roman" panose="02020603050405020304" pitchFamily="18" charset="0"/>
              </a:rPr>
              <a:t>as with telephone calls in which both people say goodbye and hang up the </a:t>
            </a:r>
            <a:r>
              <a:rPr lang="en-IN" dirty="0" smtClean="0">
                <a:solidFill>
                  <a:srgbClr val="002060"/>
                </a:solidFill>
                <a:latin typeface="Times New Roman" panose="02020603050405020304" pitchFamily="18" charset="0"/>
                <a:cs typeface="Times New Roman" panose="02020603050405020304" pitchFamily="18" charset="0"/>
              </a:rPr>
              <a:t>phone simultaneously</a:t>
            </a:r>
            <a:r>
              <a:rPr lang="en-IN" dirty="0">
                <a:solidFill>
                  <a:srgbClr val="002060"/>
                </a:solidFill>
                <a:latin typeface="Times New Roman" panose="02020603050405020304" pitchFamily="18" charset="0"/>
                <a:cs typeface="Times New Roman" panose="02020603050405020304" pitchFamily="18" charset="0"/>
              </a:rPr>
              <a:t>, both ends of a TCP connection may send FIN segments at the same time</a:t>
            </a:r>
            <a:r>
              <a:rPr lang="en-IN"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These are each acknowledged in the usual way, and the connection is shut down. There is, </a:t>
            </a:r>
            <a:r>
              <a:rPr lang="en-IN" dirty="0" smtClean="0">
                <a:solidFill>
                  <a:srgbClr val="002060"/>
                </a:solidFill>
                <a:latin typeface="Times New Roman" panose="02020603050405020304" pitchFamily="18" charset="0"/>
                <a:cs typeface="Times New Roman" panose="02020603050405020304" pitchFamily="18" charset="0"/>
              </a:rPr>
              <a:t>in fact</a:t>
            </a:r>
            <a:r>
              <a:rPr lang="en-IN" dirty="0">
                <a:solidFill>
                  <a:srgbClr val="002060"/>
                </a:solidFill>
                <a:latin typeface="Times New Roman" panose="02020603050405020304" pitchFamily="18" charset="0"/>
                <a:cs typeface="Times New Roman" panose="02020603050405020304" pitchFamily="18" charset="0"/>
              </a:rPr>
              <a:t>, no essential difference between the two hosts releasing sequentially or </a:t>
            </a:r>
            <a:r>
              <a:rPr lang="en-IN" dirty="0" smtClean="0">
                <a:solidFill>
                  <a:srgbClr val="002060"/>
                </a:solidFill>
                <a:latin typeface="Times New Roman" panose="02020603050405020304" pitchFamily="18" charset="0"/>
                <a:cs typeface="Times New Roman" panose="02020603050405020304" pitchFamily="18" charset="0"/>
              </a:rPr>
              <a:t>simultaneously.</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862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t>
            </a:r>
            <a:r>
              <a:rPr lang="en-US" sz="2400" b="1" dirty="0" smtClean="0">
                <a:solidFill>
                  <a:srgbClr val="002060"/>
                </a:solidFill>
              </a:rPr>
              <a:t>TCP Connection Release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4819" y="910772"/>
            <a:ext cx="8906781" cy="116955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 avoid the two-army problem, timers are used. If a response to a FIN is not </a:t>
            </a:r>
            <a:r>
              <a:rPr lang="en-US" dirty="0" smtClean="0">
                <a:solidFill>
                  <a:srgbClr val="C00000"/>
                </a:solidFill>
                <a:latin typeface="Times New Roman" panose="02020603050405020304" pitchFamily="18" charset="0"/>
                <a:cs typeface="Times New Roman" panose="02020603050405020304" pitchFamily="18" charset="0"/>
              </a:rPr>
              <a:t>forthcoming within </a:t>
            </a:r>
            <a:r>
              <a:rPr lang="en-US" dirty="0">
                <a:solidFill>
                  <a:srgbClr val="C00000"/>
                </a:solidFill>
                <a:latin typeface="Times New Roman" panose="02020603050405020304" pitchFamily="18" charset="0"/>
                <a:cs typeface="Times New Roman" panose="02020603050405020304" pitchFamily="18" charset="0"/>
              </a:rPr>
              <a:t>two maximum packet lifetimes, the sender of the FIN releases the connection. The </a:t>
            </a:r>
            <a:r>
              <a:rPr lang="en-US" dirty="0" smtClean="0">
                <a:solidFill>
                  <a:srgbClr val="C00000"/>
                </a:solidFill>
                <a:latin typeface="Times New Roman" panose="02020603050405020304" pitchFamily="18" charset="0"/>
                <a:cs typeface="Times New Roman" panose="02020603050405020304" pitchFamily="18" charset="0"/>
              </a:rPr>
              <a:t>other side </a:t>
            </a:r>
            <a:r>
              <a:rPr lang="en-US" dirty="0">
                <a:solidFill>
                  <a:srgbClr val="C00000"/>
                </a:solidFill>
                <a:latin typeface="Times New Roman" panose="02020603050405020304" pitchFamily="18" charset="0"/>
                <a:cs typeface="Times New Roman" panose="02020603050405020304" pitchFamily="18" charset="0"/>
              </a:rPr>
              <a:t>will eventually notice that nobody seems to be listening to it any more and will time out </a:t>
            </a:r>
            <a:r>
              <a:rPr lang="en-US" dirty="0" smtClean="0">
                <a:solidFill>
                  <a:srgbClr val="C00000"/>
                </a:solidFill>
                <a:latin typeface="Times New Roman" panose="02020603050405020304" pitchFamily="18" charset="0"/>
                <a:cs typeface="Times New Roman" panose="02020603050405020304" pitchFamily="18" charset="0"/>
              </a:rPr>
              <a:t>as well.</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21" name="Picture 2" descr="graphics/02fig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42" y="1727200"/>
            <a:ext cx="2997201" cy="286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Rectangle 21"/>
          <p:cNvSpPr/>
          <p:nvPr/>
        </p:nvSpPr>
        <p:spPr>
          <a:xfrm>
            <a:off x="3405866" y="1727200"/>
            <a:ext cx="5621111" cy="2893100"/>
          </a:xfrm>
          <a:prstGeom prst="rect">
            <a:avLst/>
          </a:prstGeom>
        </p:spPr>
        <p:txBody>
          <a:bodyPr wrap="square">
            <a:spAutoFit/>
          </a:bodyPr>
          <a:lstStyle/>
          <a:p>
            <a:pPr marL="342900" indent="-34290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One application calls close first, and we say that this end performs the </a:t>
            </a:r>
            <a:r>
              <a:rPr lang="en-US" b="1" dirty="0">
                <a:solidFill>
                  <a:srgbClr val="002060"/>
                </a:solidFill>
                <a:latin typeface="Times New Roman" panose="02020603050405020304" pitchFamily="18" charset="0"/>
                <a:cs typeface="Times New Roman" panose="02020603050405020304" pitchFamily="18" charset="0"/>
              </a:rPr>
              <a:t>active close. </a:t>
            </a:r>
            <a:r>
              <a:rPr lang="en-US" dirty="0">
                <a:solidFill>
                  <a:srgbClr val="002060"/>
                </a:solidFill>
                <a:latin typeface="Times New Roman" panose="02020603050405020304" pitchFamily="18" charset="0"/>
                <a:cs typeface="Times New Roman" panose="02020603050405020304" pitchFamily="18" charset="0"/>
              </a:rPr>
              <a:t>This end's TCP sends a FIN segment, which means it is finished sending data.</a:t>
            </a:r>
          </a:p>
          <a:p>
            <a:pPr marL="342900" indent="-34290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other end that receives the FIN performs the </a:t>
            </a:r>
            <a:r>
              <a:rPr lang="en-US" b="1" dirty="0">
                <a:solidFill>
                  <a:srgbClr val="002060"/>
                </a:solidFill>
                <a:latin typeface="Times New Roman" panose="02020603050405020304" pitchFamily="18" charset="0"/>
                <a:cs typeface="Times New Roman" panose="02020603050405020304" pitchFamily="18" charset="0"/>
              </a:rPr>
              <a:t>passive close</a:t>
            </a:r>
            <a:r>
              <a:rPr lang="en-US" dirty="0">
                <a:solidFill>
                  <a:srgbClr val="002060"/>
                </a:solidFill>
                <a:latin typeface="Times New Roman" panose="02020603050405020304" pitchFamily="18" charset="0"/>
                <a:cs typeface="Times New Roman" panose="02020603050405020304" pitchFamily="18" charset="0"/>
              </a:rPr>
              <a:t>. The received FIN is acknowledged by TCP. The receipt of the FIN is also passed to the application as an </a:t>
            </a:r>
            <a:r>
              <a:rPr lang="en-US" b="1" dirty="0" smtClean="0">
                <a:solidFill>
                  <a:srgbClr val="002060"/>
                </a:solidFill>
                <a:latin typeface="Times New Roman" panose="02020603050405020304" pitchFamily="18" charset="0"/>
                <a:cs typeface="Times New Roman" panose="02020603050405020304" pitchFamily="18" charset="0"/>
              </a:rPr>
              <a:t>end-of-file.</a:t>
            </a:r>
          </a:p>
          <a:p>
            <a:pPr marL="342900" indent="-34290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Sometime </a:t>
            </a:r>
            <a:r>
              <a:rPr lang="en-US" dirty="0">
                <a:solidFill>
                  <a:srgbClr val="C00000"/>
                </a:solidFill>
                <a:latin typeface="Times New Roman" panose="02020603050405020304" pitchFamily="18" charset="0"/>
                <a:cs typeface="Times New Roman" panose="02020603050405020304" pitchFamily="18" charset="0"/>
              </a:rPr>
              <a:t>later, the application that received the end-of-file will close its socket. This causes its </a:t>
            </a:r>
            <a:r>
              <a:rPr lang="en-US" b="1" dirty="0">
                <a:solidFill>
                  <a:srgbClr val="C00000"/>
                </a:solidFill>
                <a:latin typeface="Times New Roman" panose="02020603050405020304" pitchFamily="18" charset="0"/>
                <a:cs typeface="Times New Roman" panose="02020603050405020304" pitchFamily="18" charset="0"/>
              </a:rPr>
              <a:t>TCP to send a FIN</a:t>
            </a:r>
            <a:r>
              <a:rPr lang="en-US" b="1" dirty="0" smtClean="0">
                <a:solidFill>
                  <a:srgbClr val="C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TCP on the system that receives this final FIN (the end that did the active close) </a:t>
            </a:r>
            <a:r>
              <a:rPr lang="en-US" b="1" dirty="0">
                <a:solidFill>
                  <a:srgbClr val="C00000"/>
                </a:solidFill>
                <a:latin typeface="Times New Roman" panose="02020603050405020304" pitchFamily="18" charset="0"/>
                <a:cs typeface="Times New Roman" panose="02020603050405020304" pitchFamily="18" charset="0"/>
              </a:rPr>
              <a:t>acknowledges the FIN.</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450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160043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Suppose </a:t>
            </a:r>
            <a:r>
              <a:rPr lang="en-US" dirty="0">
                <a:solidFill>
                  <a:srgbClr val="C00000"/>
                </a:solidFill>
                <a:latin typeface="Times New Roman" panose="02020603050405020304" pitchFamily="18" charset="0"/>
                <a:cs typeface="Times New Roman" panose="02020603050405020304" pitchFamily="18" charset="0"/>
              </a:rPr>
              <a:t>the receiver has a 4096-byte buffer, </a:t>
            </a:r>
            <a:r>
              <a:rPr lang="en-US" dirty="0" smtClean="0">
                <a:solidFill>
                  <a:srgbClr val="C00000"/>
                </a:solidFill>
                <a:latin typeface="Times New Roman" panose="02020603050405020304" pitchFamily="18" charset="0"/>
                <a:cs typeface="Times New Roman" panose="02020603050405020304" pitchFamily="18" charset="0"/>
              </a:rPr>
              <a:t>as shown </a:t>
            </a:r>
            <a:r>
              <a:rPr lang="en-US" dirty="0">
                <a:solidFill>
                  <a:srgbClr val="C00000"/>
                </a:solidFill>
                <a:latin typeface="Times New Roman" panose="02020603050405020304" pitchFamily="18" charset="0"/>
                <a:cs typeface="Times New Roman" panose="02020603050405020304" pitchFamily="18" charset="0"/>
              </a:rPr>
              <a:t>in </a:t>
            </a:r>
            <a:r>
              <a:rPr lang="en-US" dirty="0" smtClean="0">
                <a:solidFill>
                  <a:srgbClr val="C00000"/>
                </a:solidFill>
                <a:latin typeface="Times New Roman" panose="02020603050405020304" pitchFamily="18" charset="0"/>
                <a:cs typeface="Times New Roman" panose="02020603050405020304" pitchFamily="18" charset="0"/>
              </a:rPr>
              <a:t>Figure  </a:t>
            </a:r>
            <a:r>
              <a:rPr lang="en-US" dirty="0">
                <a:solidFill>
                  <a:srgbClr val="C00000"/>
                </a:solidFill>
                <a:latin typeface="Times New Roman" panose="02020603050405020304" pitchFamily="18" charset="0"/>
                <a:cs typeface="Times New Roman" panose="02020603050405020304" pitchFamily="18" charset="0"/>
              </a:rPr>
              <a:t>If the sender transmits a 2048-byte segment that is correctly received, </a:t>
            </a:r>
            <a:r>
              <a:rPr lang="en-US" dirty="0" smtClean="0">
                <a:solidFill>
                  <a:srgbClr val="C00000"/>
                </a:solidFill>
                <a:latin typeface="Times New Roman" panose="02020603050405020304" pitchFamily="18" charset="0"/>
                <a:cs typeface="Times New Roman" panose="02020603050405020304" pitchFamily="18" charset="0"/>
              </a:rPr>
              <a:t>the receiver </a:t>
            </a:r>
            <a:r>
              <a:rPr lang="en-US" dirty="0">
                <a:solidFill>
                  <a:srgbClr val="C00000"/>
                </a:solidFill>
                <a:latin typeface="Times New Roman" panose="02020603050405020304" pitchFamily="18" charset="0"/>
                <a:cs typeface="Times New Roman" panose="02020603050405020304" pitchFamily="18" charset="0"/>
              </a:rPr>
              <a:t>will acknowledge the segment.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However</a:t>
            </a:r>
            <a:r>
              <a:rPr lang="en-US" dirty="0">
                <a:solidFill>
                  <a:srgbClr val="C00000"/>
                </a:solidFill>
                <a:latin typeface="Times New Roman" panose="02020603050405020304" pitchFamily="18" charset="0"/>
                <a:cs typeface="Times New Roman" panose="02020603050405020304" pitchFamily="18" charset="0"/>
              </a:rPr>
              <a:t>, since it now has only 2048 bytes of </a:t>
            </a:r>
            <a:r>
              <a:rPr lang="en-US" dirty="0" smtClean="0">
                <a:solidFill>
                  <a:srgbClr val="C00000"/>
                </a:solidFill>
                <a:latin typeface="Times New Roman" panose="02020603050405020304" pitchFamily="18" charset="0"/>
                <a:cs typeface="Times New Roman" panose="02020603050405020304" pitchFamily="18" charset="0"/>
              </a:rPr>
              <a:t>buffer space </a:t>
            </a:r>
            <a:r>
              <a:rPr lang="en-US" dirty="0">
                <a:solidFill>
                  <a:srgbClr val="C00000"/>
                </a:solidFill>
                <a:latin typeface="Times New Roman" panose="02020603050405020304" pitchFamily="18" charset="0"/>
                <a:cs typeface="Times New Roman" panose="02020603050405020304" pitchFamily="18" charset="0"/>
              </a:rPr>
              <a:t>(until the application removes some data from the buffer), it will advertise a window </a:t>
            </a:r>
            <a:r>
              <a:rPr lang="en-US" dirty="0" smtClean="0">
                <a:solidFill>
                  <a:srgbClr val="C00000"/>
                </a:solidFill>
                <a:latin typeface="Times New Roman" panose="02020603050405020304" pitchFamily="18" charset="0"/>
                <a:cs typeface="Times New Roman" panose="02020603050405020304" pitchFamily="18" charset="0"/>
              </a:rPr>
              <a:t>of 2048 </a:t>
            </a:r>
            <a:r>
              <a:rPr lang="en-US" dirty="0">
                <a:solidFill>
                  <a:srgbClr val="C00000"/>
                </a:solidFill>
                <a:latin typeface="Times New Roman" panose="02020603050405020304" pitchFamily="18" charset="0"/>
                <a:cs typeface="Times New Roman" panose="02020603050405020304" pitchFamily="18" charset="0"/>
              </a:rPr>
              <a:t>starting at the next byte expected</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3"/>
          <a:stretch>
            <a:fillRect/>
          </a:stretch>
        </p:blipFill>
        <p:spPr>
          <a:xfrm>
            <a:off x="2198914" y="2184399"/>
            <a:ext cx="4593771" cy="2837543"/>
          </a:xfrm>
          <a:prstGeom prst="rect">
            <a:avLst/>
          </a:prstGeom>
        </p:spPr>
      </p:pic>
    </p:spTree>
    <p:extLst>
      <p:ext uri="{BB962C8B-B14F-4D97-AF65-F5344CB8AC3E}">
        <p14:creationId xmlns:p14="http://schemas.microsoft.com/office/powerpoint/2010/main" val="2403095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4185761"/>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sender transmits another 2048 bytes, which are acknowledged, but the </a:t>
            </a:r>
            <a:r>
              <a:rPr lang="en-US" dirty="0" smtClean="0">
                <a:solidFill>
                  <a:srgbClr val="C00000"/>
                </a:solidFill>
                <a:latin typeface="Times New Roman" panose="02020603050405020304" pitchFamily="18" charset="0"/>
                <a:cs typeface="Times New Roman" panose="02020603050405020304" pitchFamily="18" charset="0"/>
              </a:rPr>
              <a:t>advertised window </a:t>
            </a:r>
            <a:r>
              <a:rPr lang="en-US" dirty="0">
                <a:solidFill>
                  <a:srgbClr val="C00000"/>
                </a:solidFill>
                <a:latin typeface="Times New Roman" panose="02020603050405020304" pitchFamily="18" charset="0"/>
                <a:cs typeface="Times New Roman" panose="02020603050405020304" pitchFamily="18" charset="0"/>
              </a:rPr>
              <a:t>is 0. The sender must stop until the application process on the receiving host </a:t>
            </a:r>
            <a:r>
              <a:rPr lang="en-US" dirty="0" smtClean="0">
                <a:solidFill>
                  <a:srgbClr val="C00000"/>
                </a:solidFill>
                <a:latin typeface="Times New Roman" panose="02020603050405020304" pitchFamily="18" charset="0"/>
                <a:cs typeface="Times New Roman" panose="02020603050405020304" pitchFamily="18" charset="0"/>
              </a:rPr>
              <a:t>has removed </a:t>
            </a:r>
            <a:r>
              <a:rPr lang="en-US" dirty="0">
                <a:solidFill>
                  <a:srgbClr val="C00000"/>
                </a:solidFill>
                <a:latin typeface="Times New Roman" panose="02020603050405020304" pitchFamily="18" charset="0"/>
                <a:cs typeface="Times New Roman" panose="02020603050405020304" pitchFamily="18" charset="0"/>
              </a:rPr>
              <a:t>some data from the buffer, at which time TCP can advertise a larger window</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the window is 0, the sender may not normally send segments, with two </a:t>
            </a:r>
            <a:r>
              <a:rPr lang="en-US" dirty="0" smtClean="0">
                <a:solidFill>
                  <a:srgbClr val="C00000"/>
                </a:solidFill>
                <a:latin typeface="Times New Roman" panose="02020603050405020304" pitchFamily="18" charset="0"/>
                <a:cs typeface="Times New Roman" panose="02020603050405020304" pitchFamily="18" charset="0"/>
              </a:rPr>
              <a:t>exceptions. First</a:t>
            </a:r>
            <a:r>
              <a:rPr lang="en-US" dirty="0">
                <a:solidFill>
                  <a:srgbClr val="C00000"/>
                </a:solidFill>
                <a:latin typeface="Times New Roman" panose="02020603050405020304" pitchFamily="18" charset="0"/>
                <a:cs typeface="Times New Roman" panose="02020603050405020304" pitchFamily="18" charset="0"/>
              </a:rPr>
              <a:t>, urgent data may be sent, for example, to allow the user to kill the process running </a:t>
            </a:r>
            <a:r>
              <a:rPr lang="en-US" dirty="0" smtClean="0">
                <a:solidFill>
                  <a:srgbClr val="C00000"/>
                </a:solidFill>
                <a:latin typeface="Times New Roman" panose="02020603050405020304" pitchFamily="18" charset="0"/>
                <a:cs typeface="Times New Roman" panose="02020603050405020304" pitchFamily="18" charset="0"/>
              </a:rPr>
              <a:t>on the </a:t>
            </a:r>
            <a:r>
              <a:rPr lang="en-US" dirty="0">
                <a:solidFill>
                  <a:srgbClr val="C00000"/>
                </a:solidFill>
                <a:latin typeface="Times New Roman" panose="02020603050405020304" pitchFamily="18" charset="0"/>
                <a:cs typeface="Times New Roman" panose="02020603050405020304" pitchFamily="18" charset="0"/>
              </a:rPr>
              <a:t>remote machine. Second, the sender may send a 1-byte segment to make the </a:t>
            </a:r>
            <a:r>
              <a:rPr lang="en-US" dirty="0" smtClean="0">
                <a:solidFill>
                  <a:srgbClr val="C00000"/>
                </a:solidFill>
                <a:latin typeface="Times New Roman" panose="02020603050405020304" pitchFamily="18" charset="0"/>
                <a:cs typeface="Times New Roman" panose="02020603050405020304" pitchFamily="18" charset="0"/>
              </a:rPr>
              <a:t>receiver </a:t>
            </a:r>
            <a:r>
              <a:rPr lang="en-US" dirty="0" err="1" smtClean="0">
                <a:solidFill>
                  <a:srgbClr val="C00000"/>
                </a:solidFill>
                <a:latin typeface="Times New Roman" panose="02020603050405020304" pitchFamily="18" charset="0"/>
                <a:cs typeface="Times New Roman" panose="02020603050405020304" pitchFamily="18" charset="0"/>
              </a:rPr>
              <a:t>reannounce</a:t>
            </a: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the next byte expected and window size.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TCP standard explicitly provides </a:t>
            </a:r>
            <a:r>
              <a:rPr lang="en-US" dirty="0" smtClean="0">
                <a:solidFill>
                  <a:srgbClr val="002060"/>
                </a:solidFill>
                <a:latin typeface="Times New Roman" panose="02020603050405020304" pitchFamily="18" charset="0"/>
                <a:cs typeface="Times New Roman" panose="02020603050405020304" pitchFamily="18" charset="0"/>
              </a:rPr>
              <a:t>this option </a:t>
            </a:r>
            <a:r>
              <a:rPr lang="en-US" dirty="0">
                <a:solidFill>
                  <a:srgbClr val="002060"/>
                </a:solidFill>
                <a:latin typeface="Times New Roman" panose="02020603050405020304" pitchFamily="18" charset="0"/>
                <a:cs typeface="Times New Roman" panose="02020603050405020304" pitchFamily="18" charset="0"/>
              </a:rPr>
              <a:t>to prevent deadlock if a window announcement ever gets lost.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Senders </a:t>
            </a:r>
            <a:r>
              <a:rPr lang="en-US" dirty="0">
                <a:solidFill>
                  <a:srgbClr val="002060"/>
                </a:solidFill>
                <a:latin typeface="Times New Roman" panose="02020603050405020304" pitchFamily="18" charset="0"/>
                <a:cs typeface="Times New Roman" panose="02020603050405020304" pitchFamily="18" charset="0"/>
              </a:rPr>
              <a:t>are not required to transmit data as soon as they come in from the </a:t>
            </a:r>
            <a:r>
              <a:rPr lang="en-US" dirty="0" smtClean="0">
                <a:solidFill>
                  <a:srgbClr val="002060"/>
                </a:solidFill>
                <a:latin typeface="Times New Roman" panose="02020603050405020304" pitchFamily="18" charset="0"/>
                <a:cs typeface="Times New Roman" panose="02020603050405020304" pitchFamily="18" charset="0"/>
              </a:rPr>
              <a:t>application. Neither </a:t>
            </a:r>
            <a:r>
              <a:rPr lang="en-US" dirty="0">
                <a:solidFill>
                  <a:srgbClr val="002060"/>
                </a:solidFill>
                <a:latin typeface="Times New Roman" panose="02020603050405020304" pitchFamily="18" charset="0"/>
                <a:cs typeface="Times New Roman" panose="02020603050405020304" pitchFamily="18" charset="0"/>
              </a:rPr>
              <a:t>are receivers required to send acknowledgements as soon as possible.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the first 2 KB of data came in, TCP, knowing that it had a 4-KB </a:t>
            </a:r>
            <a:r>
              <a:rPr lang="en-US" dirty="0" smtClean="0">
                <a:solidFill>
                  <a:srgbClr val="002060"/>
                </a:solidFill>
                <a:latin typeface="Times New Roman" panose="02020603050405020304" pitchFamily="18" charset="0"/>
                <a:cs typeface="Times New Roman" panose="02020603050405020304" pitchFamily="18" charset="0"/>
              </a:rPr>
              <a:t>window available</a:t>
            </a:r>
            <a:r>
              <a:rPr lang="en-US" dirty="0">
                <a:solidFill>
                  <a:srgbClr val="002060"/>
                </a:solidFill>
                <a:latin typeface="Times New Roman" panose="02020603050405020304" pitchFamily="18" charset="0"/>
                <a:cs typeface="Times New Roman" panose="02020603050405020304" pitchFamily="18" charset="0"/>
              </a:rPr>
              <a:t>, would have been completely correct in just buffering the data until another 2 </a:t>
            </a:r>
            <a:r>
              <a:rPr lang="en-US" dirty="0" smtClean="0">
                <a:solidFill>
                  <a:srgbClr val="002060"/>
                </a:solidFill>
                <a:latin typeface="Times New Roman" panose="02020603050405020304" pitchFamily="18" charset="0"/>
                <a:cs typeface="Times New Roman" panose="02020603050405020304" pitchFamily="18" charset="0"/>
              </a:rPr>
              <a:t>KB came </a:t>
            </a:r>
            <a:r>
              <a:rPr lang="en-US" dirty="0">
                <a:solidFill>
                  <a:srgbClr val="002060"/>
                </a:solidFill>
                <a:latin typeface="Times New Roman" panose="02020603050405020304" pitchFamily="18" charset="0"/>
                <a:cs typeface="Times New Roman" panose="02020603050405020304" pitchFamily="18" charset="0"/>
              </a:rPr>
              <a:t>in, to be able to transmit a segment with a 4-KB payload. This freedom can be </a:t>
            </a:r>
            <a:r>
              <a:rPr lang="en-US" dirty="0" smtClean="0">
                <a:solidFill>
                  <a:srgbClr val="002060"/>
                </a:solidFill>
                <a:latin typeface="Times New Roman" panose="02020603050405020304" pitchFamily="18" charset="0"/>
                <a:cs typeface="Times New Roman" panose="02020603050405020304" pitchFamily="18" charset="0"/>
              </a:rPr>
              <a:t>exploited to </a:t>
            </a:r>
            <a:r>
              <a:rPr lang="en-US" dirty="0">
                <a:solidFill>
                  <a:srgbClr val="002060"/>
                </a:solidFill>
                <a:latin typeface="Times New Roman" panose="02020603050405020304" pitchFamily="18" charset="0"/>
                <a:cs typeface="Times New Roman" panose="02020603050405020304" pitchFamily="18" charset="0"/>
              </a:rPr>
              <a:t>improve performance.</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24683"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66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3970318"/>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Consider a telnet connection to an interactive editor that reacts on every keystroke. In </a:t>
            </a:r>
            <a:r>
              <a:rPr lang="en-IN" dirty="0" smtClean="0">
                <a:solidFill>
                  <a:srgbClr val="C00000"/>
                </a:solidFill>
                <a:latin typeface="Times New Roman" panose="02020603050405020304" pitchFamily="18" charset="0"/>
                <a:cs typeface="Times New Roman" panose="02020603050405020304" pitchFamily="18" charset="0"/>
              </a:rPr>
              <a:t>the worst </a:t>
            </a:r>
            <a:r>
              <a:rPr lang="en-IN" dirty="0">
                <a:solidFill>
                  <a:srgbClr val="C00000"/>
                </a:solidFill>
                <a:latin typeface="Times New Roman" panose="02020603050405020304" pitchFamily="18" charset="0"/>
                <a:cs typeface="Times New Roman" panose="02020603050405020304" pitchFamily="18" charset="0"/>
              </a:rPr>
              <a:t>case, when a character arrives at the sending TCP entity, TCP creates a 21-byte </a:t>
            </a:r>
            <a:r>
              <a:rPr lang="en-IN" dirty="0" smtClean="0">
                <a:solidFill>
                  <a:srgbClr val="C00000"/>
                </a:solidFill>
                <a:latin typeface="Times New Roman" panose="02020603050405020304" pitchFamily="18" charset="0"/>
                <a:cs typeface="Times New Roman" panose="02020603050405020304" pitchFamily="18" charset="0"/>
              </a:rPr>
              <a:t>segment</a:t>
            </a:r>
            <a:r>
              <a:rPr lang="en-IN" dirty="0">
                <a:solidFill>
                  <a:srgbClr val="C00000"/>
                </a:solidFill>
                <a:latin typeface="Times New Roman" panose="02020603050405020304" pitchFamily="18" charset="0"/>
                <a:cs typeface="Times New Roman" panose="02020603050405020304" pitchFamily="18" charset="0"/>
              </a:rPr>
              <a:t>, which it gives to IP to send as a 41-byte IP datagram.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At </a:t>
            </a:r>
            <a:r>
              <a:rPr lang="en-IN" dirty="0">
                <a:solidFill>
                  <a:srgbClr val="C00000"/>
                </a:solidFill>
                <a:latin typeface="Times New Roman" panose="02020603050405020304" pitchFamily="18" charset="0"/>
                <a:cs typeface="Times New Roman" panose="02020603050405020304" pitchFamily="18" charset="0"/>
              </a:rPr>
              <a:t>the receiving side, </a:t>
            </a:r>
            <a:r>
              <a:rPr lang="en-IN" dirty="0" smtClean="0">
                <a:solidFill>
                  <a:srgbClr val="C00000"/>
                </a:solidFill>
                <a:latin typeface="Times New Roman" panose="02020603050405020304" pitchFamily="18" charset="0"/>
                <a:cs typeface="Times New Roman" panose="02020603050405020304" pitchFamily="18" charset="0"/>
              </a:rPr>
              <a:t>TCP immediately </a:t>
            </a:r>
            <a:r>
              <a:rPr lang="en-IN" dirty="0">
                <a:solidFill>
                  <a:srgbClr val="C00000"/>
                </a:solidFill>
                <a:latin typeface="Times New Roman" panose="02020603050405020304" pitchFamily="18" charset="0"/>
                <a:cs typeface="Times New Roman" panose="02020603050405020304" pitchFamily="18" charset="0"/>
              </a:rPr>
              <a:t>sends a 40-byte acknowledgement (20 bytes of TCP header and 20 bytes of </a:t>
            </a:r>
            <a:r>
              <a:rPr lang="en-IN" dirty="0" smtClean="0">
                <a:solidFill>
                  <a:srgbClr val="C00000"/>
                </a:solidFill>
                <a:latin typeface="Times New Roman" panose="02020603050405020304" pitchFamily="18" charset="0"/>
                <a:cs typeface="Times New Roman" panose="02020603050405020304" pitchFamily="18" charset="0"/>
              </a:rPr>
              <a:t>IP header</a:t>
            </a:r>
            <a:r>
              <a:rPr lang="en-IN" dirty="0">
                <a:solidFill>
                  <a:srgbClr val="C00000"/>
                </a:solidFill>
                <a:latin typeface="Times New Roman" panose="02020603050405020304" pitchFamily="18" charset="0"/>
                <a:cs typeface="Times New Roman" panose="02020603050405020304" pitchFamily="18" charset="0"/>
              </a:rPr>
              <a:t>).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a:t>
            </a:r>
            <a:r>
              <a:rPr lang="en-IN" dirty="0" smtClean="0">
                <a:solidFill>
                  <a:srgbClr val="C00000"/>
                </a:solidFill>
                <a:latin typeface="Times New Roman" panose="02020603050405020304" pitchFamily="18" charset="0"/>
                <a:cs typeface="Times New Roman" panose="02020603050405020304" pitchFamily="18" charset="0"/>
              </a:rPr>
              <a:t>hen </a:t>
            </a:r>
            <a:r>
              <a:rPr lang="en-IN" dirty="0">
                <a:solidFill>
                  <a:srgbClr val="C00000"/>
                </a:solidFill>
                <a:latin typeface="Times New Roman" panose="02020603050405020304" pitchFamily="18" charset="0"/>
                <a:cs typeface="Times New Roman" panose="02020603050405020304" pitchFamily="18" charset="0"/>
              </a:rPr>
              <a:t>the editor has read the byte, TCP sends a window update, moving </a:t>
            </a:r>
            <a:r>
              <a:rPr lang="en-IN" dirty="0" smtClean="0">
                <a:solidFill>
                  <a:srgbClr val="C00000"/>
                </a:solidFill>
                <a:latin typeface="Times New Roman" panose="02020603050405020304" pitchFamily="18" charset="0"/>
                <a:cs typeface="Times New Roman" panose="02020603050405020304" pitchFamily="18" charset="0"/>
              </a:rPr>
              <a:t>the window </a:t>
            </a:r>
            <a:r>
              <a:rPr lang="en-IN" dirty="0">
                <a:solidFill>
                  <a:srgbClr val="C00000"/>
                </a:solidFill>
                <a:latin typeface="Times New Roman" panose="02020603050405020304" pitchFamily="18" charset="0"/>
                <a:cs typeface="Times New Roman" panose="02020603050405020304" pitchFamily="18" charset="0"/>
              </a:rPr>
              <a:t>1 byte to the right. This packet is also 40 bytes. Finally, when the editor has </a:t>
            </a:r>
            <a:r>
              <a:rPr lang="en-IN" dirty="0" smtClean="0">
                <a:solidFill>
                  <a:srgbClr val="C00000"/>
                </a:solidFill>
                <a:latin typeface="Times New Roman" panose="02020603050405020304" pitchFamily="18" charset="0"/>
                <a:cs typeface="Times New Roman" panose="02020603050405020304" pitchFamily="18" charset="0"/>
              </a:rPr>
              <a:t>processed the </a:t>
            </a:r>
            <a:r>
              <a:rPr lang="en-IN" dirty="0">
                <a:solidFill>
                  <a:srgbClr val="C00000"/>
                </a:solidFill>
                <a:latin typeface="Times New Roman" panose="02020603050405020304" pitchFamily="18" charset="0"/>
                <a:cs typeface="Times New Roman" panose="02020603050405020304" pitchFamily="18" charset="0"/>
              </a:rPr>
              <a:t>character, it echoes the character as a 41-byte packet.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In </a:t>
            </a:r>
            <a:r>
              <a:rPr lang="en-IN" dirty="0">
                <a:solidFill>
                  <a:srgbClr val="002060"/>
                </a:solidFill>
                <a:latin typeface="Times New Roman" panose="02020603050405020304" pitchFamily="18" charset="0"/>
                <a:cs typeface="Times New Roman" panose="02020603050405020304" pitchFamily="18" charset="0"/>
              </a:rPr>
              <a:t>all, 162 bytes of bandwidth </a:t>
            </a:r>
            <a:r>
              <a:rPr lang="en-IN" dirty="0" smtClean="0">
                <a:solidFill>
                  <a:srgbClr val="002060"/>
                </a:solidFill>
                <a:latin typeface="Times New Roman" panose="02020603050405020304" pitchFamily="18" charset="0"/>
                <a:cs typeface="Times New Roman" panose="02020603050405020304" pitchFamily="18" charset="0"/>
              </a:rPr>
              <a:t>are used </a:t>
            </a:r>
            <a:r>
              <a:rPr lang="en-IN" dirty="0">
                <a:solidFill>
                  <a:srgbClr val="002060"/>
                </a:solidFill>
                <a:latin typeface="Times New Roman" panose="02020603050405020304" pitchFamily="18" charset="0"/>
                <a:cs typeface="Times New Roman" panose="02020603050405020304" pitchFamily="18" charset="0"/>
              </a:rPr>
              <a:t>and four segments are sent for each character typed. </a:t>
            </a:r>
            <a:r>
              <a:rPr lang="en-IN" dirty="0" smtClean="0">
                <a:solidFill>
                  <a:srgbClr val="002060"/>
                </a:solidFill>
                <a:latin typeface="Times New Roman" panose="02020603050405020304" pitchFamily="18" charset="0"/>
                <a:cs typeface="Times New Roman" panose="02020603050405020304" pitchFamily="18" charset="0"/>
              </a:rPr>
              <a:t>When bandwidth </a:t>
            </a:r>
            <a:r>
              <a:rPr lang="en-IN" dirty="0">
                <a:solidFill>
                  <a:srgbClr val="002060"/>
                </a:solidFill>
                <a:latin typeface="Times New Roman" panose="02020603050405020304" pitchFamily="18" charset="0"/>
                <a:cs typeface="Times New Roman" panose="02020603050405020304" pitchFamily="18" charset="0"/>
              </a:rPr>
              <a:t>is scarce, </a:t>
            </a:r>
            <a:r>
              <a:rPr lang="en-IN" dirty="0" smtClean="0">
                <a:solidFill>
                  <a:srgbClr val="002060"/>
                </a:solidFill>
                <a:latin typeface="Times New Roman" panose="02020603050405020304" pitchFamily="18" charset="0"/>
                <a:cs typeface="Times New Roman" panose="02020603050405020304" pitchFamily="18" charset="0"/>
              </a:rPr>
              <a:t>this method </a:t>
            </a:r>
            <a:r>
              <a:rPr lang="en-IN" dirty="0">
                <a:solidFill>
                  <a:srgbClr val="002060"/>
                </a:solidFill>
                <a:latin typeface="Times New Roman" panose="02020603050405020304" pitchFamily="18" charset="0"/>
                <a:cs typeface="Times New Roman" panose="02020603050405020304" pitchFamily="18" charset="0"/>
              </a:rPr>
              <a:t>of doing business is not desirable.</a:t>
            </a: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One </a:t>
            </a:r>
            <a:r>
              <a:rPr lang="en-IN" dirty="0">
                <a:solidFill>
                  <a:srgbClr val="002060"/>
                </a:solidFill>
                <a:latin typeface="Times New Roman" panose="02020603050405020304" pitchFamily="18" charset="0"/>
                <a:cs typeface="Times New Roman" panose="02020603050405020304" pitchFamily="18" charset="0"/>
              </a:rPr>
              <a:t>approach that many TCP implementations use to optimize this situation is to </a:t>
            </a:r>
            <a:r>
              <a:rPr lang="en-IN" dirty="0" smtClean="0">
                <a:solidFill>
                  <a:srgbClr val="002060"/>
                </a:solidFill>
                <a:latin typeface="Times New Roman" panose="02020603050405020304" pitchFamily="18" charset="0"/>
                <a:cs typeface="Times New Roman" panose="02020603050405020304" pitchFamily="18" charset="0"/>
              </a:rPr>
              <a:t>delay acknowledgements </a:t>
            </a:r>
            <a:r>
              <a:rPr lang="en-IN" dirty="0">
                <a:solidFill>
                  <a:srgbClr val="002060"/>
                </a:solidFill>
                <a:latin typeface="Times New Roman" panose="02020603050405020304" pitchFamily="18" charset="0"/>
                <a:cs typeface="Times New Roman" panose="02020603050405020304" pitchFamily="18" charset="0"/>
              </a:rPr>
              <a:t>and window updates for 500 </a:t>
            </a:r>
            <a:r>
              <a:rPr lang="en-IN" dirty="0" err="1">
                <a:solidFill>
                  <a:srgbClr val="002060"/>
                </a:solidFill>
                <a:latin typeface="Times New Roman" panose="02020603050405020304" pitchFamily="18" charset="0"/>
                <a:cs typeface="Times New Roman" panose="02020603050405020304" pitchFamily="18" charset="0"/>
              </a:rPr>
              <a:t>msec</a:t>
            </a:r>
            <a:r>
              <a:rPr lang="en-IN" dirty="0">
                <a:solidFill>
                  <a:srgbClr val="002060"/>
                </a:solidFill>
                <a:latin typeface="Times New Roman" panose="02020603050405020304" pitchFamily="18" charset="0"/>
                <a:cs typeface="Times New Roman" panose="02020603050405020304" pitchFamily="18" charset="0"/>
              </a:rPr>
              <a:t> in the hope of acquiring some data </a:t>
            </a:r>
            <a:r>
              <a:rPr lang="en-IN" dirty="0" smtClean="0">
                <a:solidFill>
                  <a:srgbClr val="002060"/>
                </a:solidFill>
                <a:latin typeface="Times New Roman" panose="02020603050405020304" pitchFamily="18" charset="0"/>
                <a:cs typeface="Times New Roman" panose="02020603050405020304" pitchFamily="18" charset="0"/>
              </a:rPr>
              <a:t>on which </a:t>
            </a:r>
            <a:r>
              <a:rPr lang="en-IN" dirty="0">
                <a:solidFill>
                  <a:srgbClr val="002060"/>
                </a:solidFill>
                <a:latin typeface="Times New Roman" panose="02020603050405020304" pitchFamily="18" charset="0"/>
                <a:cs typeface="Times New Roman" panose="02020603050405020304" pitchFamily="18" charset="0"/>
              </a:rPr>
              <a:t>to hitch a free ride.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Assuming </a:t>
            </a:r>
            <a:r>
              <a:rPr lang="en-IN" dirty="0">
                <a:solidFill>
                  <a:srgbClr val="002060"/>
                </a:solidFill>
                <a:latin typeface="Times New Roman" panose="02020603050405020304" pitchFamily="18" charset="0"/>
                <a:cs typeface="Times New Roman" panose="02020603050405020304" pitchFamily="18" charset="0"/>
              </a:rPr>
              <a:t>the editor echoes within 500 </a:t>
            </a:r>
            <a:r>
              <a:rPr lang="en-IN" dirty="0" err="1">
                <a:solidFill>
                  <a:srgbClr val="002060"/>
                </a:solidFill>
                <a:latin typeface="Times New Roman" panose="02020603050405020304" pitchFamily="18" charset="0"/>
                <a:cs typeface="Times New Roman" panose="02020603050405020304" pitchFamily="18" charset="0"/>
              </a:rPr>
              <a:t>msec</a:t>
            </a:r>
            <a:r>
              <a:rPr lang="en-IN" dirty="0">
                <a:solidFill>
                  <a:srgbClr val="002060"/>
                </a:solidFill>
                <a:latin typeface="Times New Roman" panose="02020603050405020304" pitchFamily="18" charset="0"/>
                <a:cs typeface="Times New Roman" panose="02020603050405020304" pitchFamily="18" charset="0"/>
              </a:rPr>
              <a:t>, only one </a:t>
            </a:r>
            <a:r>
              <a:rPr lang="en-IN" dirty="0" smtClean="0">
                <a:solidFill>
                  <a:srgbClr val="002060"/>
                </a:solidFill>
                <a:latin typeface="Times New Roman" panose="02020603050405020304" pitchFamily="18" charset="0"/>
                <a:cs typeface="Times New Roman" panose="02020603050405020304" pitchFamily="18" charset="0"/>
              </a:rPr>
              <a:t>41-byte packet </a:t>
            </a:r>
            <a:r>
              <a:rPr lang="en-IN" dirty="0">
                <a:solidFill>
                  <a:srgbClr val="002060"/>
                </a:solidFill>
                <a:latin typeface="Times New Roman" panose="02020603050405020304" pitchFamily="18" charset="0"/>
                <a:cs typeface="Times New Roman" panose="02020603050405020304" pitchFamily="18" charset="0"/>
              </a:rPr>
              <a:t>now need be sent back to the remote user, cutting the packet count and </a:t>
            </a:r>
            <a:r>
              <a:rPr lang="en-IN" dirty="0" smtClean="0">
                <a:solidFill>
                  <a:srgbClr val="002060"/>
                </a:solidFill>
                <a:latin typeface="Times New Roman" panose="02020603050405020304" pitchFamily="18" charset="0"/>
                <a:cs typeface="Times New Roman" panose="02020603050405020304" pitchFamily="18" charset="0"/>
              </a:rPr>
              <a:t>bandwidth usage </a:t>
            </a:r>
            <a:r>
              <a:rPr lang="en-IN" dirty="0">
                <a:solidFill>
                  <a:srgbClr val="002060"/>
                </a:solidFill>
                <a:latin typeface="Times New Roman" panose="02020603050405020304" pitchFamily="18" charset="0"/>
                <a:cs typeface="Times New Roman" panose="02020603050405020304" pitchFamily="18" charset="0"/>
              </a:rPr>
              <a:t>in half.</a:t>
            </a:r>
          </a:p>
        </p:txBody>
      </p:sp>
    </p:spTree>
    <p:extLst>
      <p:ext uri="{BB962C8B-B14F-4D97-AF65-F5344CB8AC3E}">
        <p14:creationId xmlns:p14="http://schemas.microsoft.com/office/powerpoint/2010/main" val="146748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Transmission policy</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738664"/>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1323" y="983395"/>
            <a:ext cx="8713557"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3633" y="910771"/>
            <a:ext cx="8746665" cy="5909310"/>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rule reduces the load placed on the network by the receiver, the sender is </a:t>
            </a:r>
            <a:r>
              <a:rPr lang="en-US" dirty="0" smtClean="0">
                <a:solidFill>
                  <a:srgbClr val="C00000"/>
                </a:solidFill>
                <a:latin typeface="Times New Roman" panose="02020603050405020304" pitchFamily="18" charset="0"/>
                <a:cs typeface="Times New Roman" panose="02020603050405020304" pitchFamily="18" charset="0"/>
              </a:rPr>
              <a:t>still operating </a:t>
            </a:r>
            <a:r>
              <a:rPr lang="en-US" dirty="0">
                <a:solidFill>
                  <a:srgbClr val="C00000"/>
                </a:solidFill>
                <a:latin typeface="Times New Roman" panose="02020603050405020304" pitchFamily="18" charset="0"/>
                <a:cs typeface="Times New Roman" panose="02020603050405020304" pitchFamily="18" charset="0"/>
              </a:rPr>
              <a:t>inefficiently by sending 41-byte packets containing 1 byte of data. </a:t>
            </a:r>
            <a:endParaRPr lang="en-US" dirty="0" smtClean="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C00000"/>
              </a:solidFill>
              <a:latin typeface="Times New Roman" panose="02020603050405020304" pitchFamily="18" charset="0"/>
              <a:cs typeface="Times New Roman" panose="02020603050405020304" pitchFamily="18" charset="0"/>
            </a:endParaRPr>
          </a:p>
          <a:p>
            <a:pPr algn="just"/>
            <a:r>
              <a:rPr lang="en-US" dirty="0" smtClean="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Nagle's </a:t>
            </a:r>
            <a:r>
              <a:rPr lang="en-US" b="1" dirty="0" smtClean="0">
                <a:solidFill>
                  <a:srgbClr val="C00000"/>
                </a:solidFill>
                <a:latin typeface="Times New Roman" panose="02020603050405020304" pitchFamily="18" charset="0"/>
                <a:cs typeface="Times New Roman" panose="02020603050405020304" pitchFamily="18" charset="0"/>
              </a:rPr>
              <a:t>algorithm.</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Nagels</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algoritm</a:t>
            </a:r>
            <a:r>
              <a:rPr lang="en-US" dirty="0">
                <a:solidFill>
                  <a:srgbClr val="C00000"/>
                </a:solidFill>
                <a:latin typeface="Times New Roman" panose="02020603050405020304" pitchFamily="18" charset="0"/>
                <a:cs typeface="Times New Roman" panose="02020603050405020304" pitchFamily="18" charset="0"/>
              </a:rPr>
              <a:t> is designed to improve network efficiency by reducing the number of small packets sent over a network. It is named after its creator, John Nagel.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algorithm addresses the inefficiencies that arise from sending small packets, which can lead to network congestion and increased overhead</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data </a:t>
            </a:r>
            <a:r>
              <a:rPr lang="en-US" dirty="0">
                <a:solidFill>
                  <a:srgbClr val="002060"/>
                </a:solidFill>
                <a:latin typeface="Times New Roman" panose="02020603050405020304" pitchFamily="18" charset="0"/>
                <a:cs typeface="Times New Roman" panose="02020603050405020304" pitchFamily="18" charset="0"/>
              </a:rPr>
              <a:t>come into the sender one byte at a time, just send the first byte and buffer all </a:t>
            </a:r>
            <a:r>
              <a:rPr lang="en-US" dirty="0" smtClean="0">
                <a:solidFill>
                  <a:srgbClr val="002060"/>
                </a:solidFill>
                <a:latin typeface="Times New Roman" panose="02020603050405020304" pitchFamily="18" charset="0"/>
                <a:cs typeface="Times New Roman" panose="02020603050405020304" pitchFamily="18" charset="0"/>
              </a:rPr>
              <a:t>the rest </a:t>
            </a:r>
            <a:r>
              <a:rPr lang="en-US" dirty="0">
                <a:solidFill>
                  <a:srgbClr val="002060"/>
                </a:solidFill>
                <a:latin typeface="Times New Roman" panose="02020603050405020304" pitchFamily="18" charset="0"/>
                <a:cs typeface="Times New Roman" panose="02020603050405020304" pitchFamily="18" charset="0"/>
              </a:rPr>
              <a:t>until the outstanding byte is acknowledged. Then send all the buffered characters in </a:t>
            </a:r>
            <a:r>
              <a:rPr lang="en-US" dirty="0" smtClean="0">
                <a:solidFill>
                  <a:srgbClr val="002060"/>
                </a:solidFill>
                <a:latin typeface="Times New Roman" panose="02020603050405020304" pitchFamily="18" charset="0"/>
                <a:cs typeface="Times New Roman" panose="02020603050405020304" pitchFamily="18" charset="0"/>
              </a:rPr>
              <a:t>one TCP </a:t>
            </a:r>
            <a:r>
              <a:rPr lang="en-US" dirty="0">
                <a:solidFill>
                  <a:srgbClr val="002060"/>
                </a:solidFill>
                <a:latin typeface="Times New Roman" panose="02020603050405020304" pitchFamily="18" charset="0"/>
                <a:cs typeface="Times New Roman" panose="02020603050405020304" pitchFamily="18" charset="0"/>
              </a:rPr>
              <a:t>segment and start buffering again until they are all acknowledged.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Reduce Small Packets</a:t>
            </a:r>
            <a:r>
              <a:rPr lang="en-US" dirty="0">
                <a:solidFill>
                  <a:srgbClr val="002060"/>
                </a:solidFill>
                <a:latin typeface="Times New Roman" panose="02020603050405020304" pitchFamily="18" charset="0"/>
                <a:cs typeface="Times New Roman" panose="02020603050405020304" pitchFamily="18" charset="0"/>
              </a:rPr>
              <a:t>: Nagel’s Algorithm is aimed at reducing the overhead of sending numerous small packets by combining them into a single packet. This can help reduce congestion and improve network throughput.</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Optimize </a:t>
            </a:r>
            <a:r>
              <a:rPr lang="en-US" b="1" dirty="0">
                <a:solidFill>
                  <a:srgbClr val="002060"/>
                </a:solidFill>
                <a:latin typeface="Times New Roman" panose="02020603050405020304" pitchFamily="18" charset="0"/>
                <a:cs typeface="Times New Roman" panose="02020603050405020304" pitchFamily="18" charset="0"/>
              </a:rPr>
              <a:t>Data Transmission</a:t>
            </a:r>
            <a:r>
              <a:rPr lang="en-US" dirty="0">
                <a:solidFill>
                  <a:srgbClr val="002060"/>
                </a:solidFill>
                <a:latin typeface="Times New Roman" panose="02020603050405020304" pitchFamily="18" charset="0"/>
                <a:cs typeface="Times New Roman" panose="02020603050405020304" pitchFamily="18" charset="0"/>
              </a:rPr>
              <a:t>: It tries to optimize data transmission by delaying the sending of small packets to aggregate them into larger packets, thus making the transmission more efficient.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807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3450</TotalTime>
  <Words>2354</Words>
  <Application>Microsoft Office PowerPoint</Application>
  <PresentationFormat>On-screen Show (16:9)</PresentationFormat>
  <Paragraphs>169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Nunito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508</cp:revision>
  <dcterms:modified xsi:type="dcterms:W3CDTF">2024-08-11T08:07:09Z</dcterms:modified>
</cp:coreProperties>
</file>