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7"/>
  </p:notesMasterIdLst>
  <p:handoutMasterIdLst>
    <p:handoutMasterId r:id="rId18"/>
  </p:handoutMasterIdLst>
  <p:sldIdLst>
    <p:sldId id="409" r:id="rId2"/>
    <p:sldId id="410" r:id="rId3"/>
    <p:sldId id="411" r:id="rId4"/>
    <p:sldId id="415" r:id="rId5"/>
    <p:sldId id="414" r:id="rId6"/>
    <p:sldId id="412" r:id="rId7"/>
    <p:sldId id="413" r:id="rId8"/>
    <p:sldId id="416" r:id="rId9"/>
    <p:sldId id="418" r:id="rId10"/>
    <p:sldId id="417" r:id="rId11"/>
    <p:sldId id="419" r:id="rId12"/>
    <p:sldId id="420" r:id="rId13"/>
    <p:sldId id="421" r:id="rId14"/>
    <p:sldId id="423" r:id="rId15"/>
    <p:sldId id="42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4660"/>
  </p:normalViewPr>
  <p:slideViewPr>
    <p:cSldViewPr snapToGrid="0">
      <p:cViewPr varScale="1">
        <p:scale>
          <a:sx n="105" d="100"/>
          <a:sy n="105" d="100"/>
        </p:scale>
        <p:origin x="350" y="125"/>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17-08-2024</a:t>
            </a:fld>
            <a:endParaRPr lang="en-IN"/>
          </a:p>
        </p:txBody>
      </p:sp>
      <p:sp>
        <p:nvSpPr>
          <p:cNvPr id="4" name="Footer Placeholder 3">
            <a:extLst>
              <a:ext uri="{FF2B5EF4-FFF2-40B4-BE49-F238E27FC236}">
                <a16:creationId xmlns:a16="http://schemas.microsoft.com/office/drawing/2014/main" xmlns=""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2995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7950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3968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057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5840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6848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475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314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4029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311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088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9271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3479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59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4113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xmlns=""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xmlns=""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xmlns=""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1">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xmlns=""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Congestion Control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TCP congestion control is a crucial mechanism used to manage the flow of data in a network and prevent congestion collapse, which can occur when too many packets are sent too quickly, overwhelming the network's capacity</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first step in managing congestion is detecting it. Most transmission timeouts on the Internet are due to congestion.</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A </a:t>
            </a:r>
            <a:r>
              <a:rPr lang="en-US" dirty="0">
                <a:solidFill>
                  <a:srgbClr val="C00000"/>
                </a:solidFill>
                <a:latin typeface="Times New Roman" panose="02020603050405020304" pitchFamily="18" charset="0"/>
                <a:cs typeface="Times New Roman" panose="02020603050405020304" pitchFamily="18" charset="0"/>
              </a:rPr>
              <a:t>timeout caused by a lost packet could have been caused by either (1) noise on </a:t>
            </a:r>
            <a:r>
              <a:rPr lang="en-US" dirty="0" smtClean="0">
                <a:solidFill>
                  <a:srgbClr val="C00000"/>
                </a:solidFill>
                <a:latin typeface="Times New Roman" panose="02020603050405020304" pitchFamily="18" charset="0"/>
                <a:cs typeface="Times New Roman" panose="02020603050405020304" pitchFamily="18" charset="0"/>
              </a:rPr>
              <a:t>a transmission </a:t>
            </a:r>
            <a:r>
              <a:rPr lang="en-US" dirty="0">
                <a:solidFill>
                  <a:srgbClr val="C00000"/>
                </a:solidFill>
                <a:latin typeface="Times New Roman" panose="02020603050405020304" pitchFamily="18" charset="0"/>
                <a:cs typeface="Times New Roman" panose="02020603050405020304" pitchFamily="18" charset="0"/>
              </a:rPr>
              <a:t>line or (2) packet discard at a congested router.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When a connection is established, </a:t>
            </a:r>
            <a:r>
              <a:rPr lang="en-US" dirty="0" smtClean="0">
                <a:solidFill>
                  <a:srgbClr val="002060"/>
                </a:solidFill>
                <a:latin typeface="Times New Roman" panose="02020603050405020304" pitchFamily="18" charset="0"/>
                <a:cs typeface="Times New Roman" panose="02020603050405020304" pitchFamily="18" charset="0"/>
              </a:rPr>
              <a:t>a suitable </a:t>
            </a:r>
            <a:r>
              <a:rPr lang="en-US" dirty="0">
                <a:solidFill>
                  <a:srgbClr val="002060"/>
                </a:solidFill>
                <a:latin typeface="Times New Roman" panose="02020603050405020304" pitchFamily="18" charset="0"/>
                <a:cs typeface="Times New Roman" panose="02020603050405020304" pitchFamily="18" charset="0"/>
              </a:rPr>
              <a:t>window size has to be chosen. The receiver can specify a window based on its </a:t>
            </a:r>
            <a:r>
              <a:rPr lang="en-US" dirty="0" smtClean="0">
                <a:solidFill>
                  <a:srgbClr val="002060"/>
                </a:solidFill>
                <a:latin typeface="Times New Roman" panose="02020603050405020304" pitchFamily="18" charset="0"/>
                <a:cs typeface="Times New Roman" panose="02020603050405020304" pitchFamily="18" charset="0"/>
              </a:rPr>
              <a:t>buffer size</a:t>
            </a:r>
            <a:r>
              <a:rPr lang="en-US" dirty="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If </a:t>
            </a:r>
            <a:r>
              <a:rPr lang="en-US" dirty="0">
                <a:solidFill>
                  <a:srgbClr val="002060"/>
                </a:solidFill>
                <a:latin typeface="Times New Roman" panose="02020603050405020304" pitchFamily="18" charset="0"/>
                <a:cs typeface="Times New Roman" panose="02020603050405020304" pitchFamily="18" charset="0"/>
              </a:rPr>
              <a:t>the sender sticks to this window size, problems will not occur due to buffer overflow </a:t>
            </a:r>
            <a:r>
              <a:rPr lang="en-US" dirty="0" smtClean="0">
                <a:solidFill>
                  <a:srgbClr val="002060"/>
                </a:solidFill>
                <a:latin typeface="Times New Roman" panose="02020603050405020304" pitchFamily="18" charset="0"/>
                <a:cs typeface="Times New Roman" panose="02020603050405020304" pitchFamily="18" charset="0"/>
              </a:rPr>
              <a:t>at the </a:t>
            </a:r>
            <a:r>
              <a:rPr lang="en-US" dirty="0">
                <a:solidFill>
                  <a:srgbClr val="002060"/>
                </a:solidFill>
                <a:latin typeface="Times New Roman" panose="02020603050405020304" pitchFamily="18" charset="0"/>
                <a:cs typeface="Times New Roman" panose="02020603050405020304" pitchFamily="18" charset="0"/>
              </a:rPr>
              <a:t>receiving end, but they may still occur due to internal congestion within the network</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410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TCP Timer Management</a:t>
            </a:r>
            <a:endParaRPr lang="en-US" sz="2400" b="1" dirty="0">
              <a:solidFill>
                <a:srgbClr val="002060"/>
              </a:solidFill>
            </a:endParaRPr>
          </a:p>
        </p:txBody>
      </p:sp>
      <p:sp>
        <p:nvSpPr>
          <p:cNvPr id="6" name="Rectangle 5"/>
          <p:cNvSpPr/>
          <p:nvPr/>
        </p:nvSpPr>
        <p:spPr>
          <a:xfrm>
            <a:off x="137884" y="919844"/>
            <a:ext cx="8853715" cy="3970318"/>
          </a:xfrm>
          <a:prstGeom prst="rect">
            <a:avLst/>
          </a:prstGeom>
        </p:spPr>
        <p:txBody>
          <a:bodyPr wrap="square">
            <a:spAutoFit/>
          </a:bodyPr>
          <a:lstStyle/>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TCP is faced with a radically different environment. The probability density function for </a:t>
            </a:r>
            <a:r>
              <a:rPr lang="en-US" dirty="0" smtClean="0">
                <a:solidFill>
                  <a:srgbClr val="C00000"/>
                </a:solidFill>
                <a:latin typeface="Times New Roman" panose="02020603050405020304" pitchFamily="18" charset="0"/>
                <a:cs typeface="Times New Roman" panose="02020603050405020304" pitchFamily="18" charset="0"/>
              </a:rPr>
              <a:t>the time </a:t>
            </a:r>
            <a:r>
              <a:rPr lang="en-US" dirty="0">
                <a:solidFill>
                  <a:srgbClr val="C00000"/>
                </a:solidFill>
                <a:latin typeface="Times New Roman" panose="02020603050405020304" pitchFamily="18" charset="0"/>
                <a:cs typeface="Times New Roman" panose="02020603050405020304" pitchFamily="18" charset="0"/>
              </a:rPr>
              <a:t>it takes for a TCP acknowledgement to come back looks more like Fig</a:t>
            </a:r>
            <a:r>
              <a:rPr lang="en-US" dirty="0" smtClean="0">
                <a:solidFill>
                  <a:srgbClr val="C00000"/>
                </a:solidFill>
                <a:latin typeface="Times New Roman" panose="02020603050405020304" pitchFamily="18" charset="0"/>
                <a:cs typeface="Times New Roman" panose="02020603050405020304" pitchFamily="18" charset="0"/>
              </a:rPr>
              <a:t>.(b</a:t>
            </a:r>
            <a:r>
              <a:rPr lang="en-US" dirty="0">
                <a:solidFill>
                  <a:srgbClr val="C00000"/>
                </a:solidFill>
                <a:latin typeface="Times New Roman" panose="02020603050405020304" pitchFamily="18" charset="0"/>
                <a:cs typeface="Times New Roman" panose="02020603050405020304" pitchFamily="18" charset="0"/>
              </a:rPr>
              <a:t>) than Fig</a:t>
            </a:r>
            <a:r>
              <a:rPr lang="en-US" dirty="0" smtClean="0">
                <a:solidFill>
                  <a:srgbClr val="C00000"/>
                </a:solidFill>
                <a:latin typeface="Times New Roman" panose="02020603050405020304" pitchFamily="18" charset="0"/>
                <a:cs typeface="Times New Roman" panose="02020603050405020304" pitchFamily="18" charset="0"/>
              </a:rPr>
              <a:t>. (a</a:t>
            </a:r>
            <a:r>
              <a:rPr lang="en-US" dirty="0">
                <a:solidFill>
                  <a:srgbClr val="C00000"/>
                </a:solidFill>
                <a:latin typeface="Times New Roman" panose="02020603050405020304" pitchFamily="18" charset="0"/>
                <a:cs typeface="Times New Roman" panose="02020603050405020304" pitchFamily="18" charset="0"/>
              </a:rPr>
              <a:t>). Determining the round-trip time to the destination is tricky.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Even </a:t>
            </a:r>
            <a:r>
              <a:rPr lang="en-US" dirty="0">
                <a:solidFill>
                  <a:srgbClr val="C00000"/>
                </a:solidFill>
                <a:latin typeface="Times New Roman" panose="02020603050405020304" pitchFamily="18" charset="0"/>
                <a:cs typeface="Times New Roman" panose="02020603050405020304" pitchFamily="18" charset="0"/>
              </a:rPr>
              <a:t>when it is </a:t>
            </a:r>
            <a:r>
              <a:rPr lang="en-US" dirty="0" smtClean="0">
                <a:solidFill>
                  <a:srgbClr val="C00000"/>
                </a:solidFill>
                <a:latin typeface="Times New Roman" panose="02020603050405020304" pitchFamily="18" charset="0"/>
                <a:cs typeface="Times New Roman" panose="02020603050405020304" pitchFamily="18" charset="0"/>
              </a:rPr>
              <a:t>known, deciding </a:t>
            </a:r>
            <a:r>
              <a:rPr lang="en-US" dirty="0">
                <a:solidFill>
                  <a:srgbClr val="C00000"/>
                </a:solidFill>
                <a:latin typeface="Times New Roman" panose="02020603050405020304" pitchFamily="18" charset="0"/>
                <a:cs typeface="Times New Roman" panose="02020603050405020304" pitchFamily="18" charset="0"/>
              </a:rPr>
              <a:t>on the timeout interval is also difficult. If the timeout is set too short, say, </a:t>
            </a:r>
            <a:r>
              <a:rPr lang="en-US" dirty="0" smtClean="0">
                <a:solidFill>
                  <a:srgbClr val="C00000"/>
                </a:solidFill>
                <a:latin typeface="Times New Roman" panose="02020603050405020304" pitchFamily="18" charset="0"/>
                <a:cs typeface="Times New Roman" panose="02020603050405020304" pitchFamily="18" charset="0"/>
              </a:rPr>
              <a:t>T1 </a:t>
            </a:r>
            <a:r>
              <a:rPr lang="en-US" dirty="0">
                <a:solidFill>
                  <a:srgbClr val="C00000"/>
                </a:solidFill>
                <a:latin typeface="Times New Roman" panose="02020603050405020304" pitchFamily="18" charset="0"/>
                <a:cs typeface="Times New Roman" panose="02020603050405020304" pitchFamily="18" charset="0"/>
              </a:rPr>
              <a:t>in </a:t>
            </a:r>
            <a:r>
              <a:rPr lang="en-US" dirty="0" smtClean="0">
                <a:solidFill>
                  <a:srgbClr val="C00000"/>
                </a:solidFill>
                <a:latin typeface="Times New Roman" panose="02020603050405020304" pitchFamily="18" charset="0"/>
                <a:cs typeface="Times New Roman" panose="02020603050405020304" pitchFamily="18" charset="0"/>
              </a:rPr>
              <a:t>Fig. (b</a:t>
            </a:r>
            <a:r>
              <a:rPr lang="en-US" dirty="0">
                <a:solidFill>
                  <a:srgbClr val="C00000"/>
                </a:solidFill>
                <a:latin typeface="Times New Roman" panose="02020603050405020304" pitchFamily="18" charset="0"/>
                <a:cs typeface="Times New Roman" panose="02020603050405020304" pitchFamily="18" charset="0"/>
              </a:rPr>
              <a:t>), unnecessary retransmissions will occur, clogging the Internet with useless packets.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If it </a:t>
            </a:r>
            <a:r>
              <a:rPr lang="en-US" dirty="0">
                <a:solidFill>
                  <a:srgbClr val="C00000"/>
                </a:solidFill>
                <a:latin typeface="Times New Roman" panose="02020603050405020304" pitchFamily="18" charset="0"/>
                <a:cs typeface="Times New Roman" panose="02020603050405020304" pitchFamily="18" charset="0"/>
              </a:rPr>
              <a:t>is set too long, (e.g., T 2), performance will suffer due to the long retransmission </a:t>
            </a:r>
            <a:r>
              <a:rPr lang="en-US" dirty="0" smtClean="0">
                <a:solidFill>
                  <a:srgbClr val="C00000"/>
                </a:solidFill>
                <a:latin typeface="Times New Roman" panose="02020603050405020304" pitchFamily="18" charset="0"/>
                <a:cs typeface="Times New Roman" panose="02020603050405020304" pitchFamily="18" charset="0"/>
              </a:rPr>
              <a:t>delay whenever </a:t>
            </a:r>
            <a:r>
              <a:rPr lang="en-US" dirty="0">
                <a:solidFill>
                  <a:srgbClr val="C00000"/>
                </a:solidFill>
                <a:latin typeface="Times New Roman" panose="02020603050405020304" pitchFamily="18" charset="0"/>
                <a:cs typeface="Times New Roman" panose="02020603050405020304" pitchFamily="18" charset="0"/>
              </a:rPr>
              <a:t>a packet is lost</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Furthermore</a:t>
            </a:r>
            <a:r>
              <a:rPr lang="en-US" dirty="0">
                <a:solidFill>
                  <a:srgbClr val="002060"/>
                </a:solidFill>
                <a:latin typeface="Times New Roman" panose="02020603050405020304" pitchFamily="18" charset="0"/>
                <a:cs typeface="Times New Roman" panose="02020603050405020304" pitchFamily="18" charset="0"/>
              </a:rPr>
              <a:t>, the mean and variance of the </a:t>
            </a:r>
            <a:r>
              <a:rPr lang="en-US" dirty="0" smtClean="0">
                <a:solidFill>
                  <a:srgbClr val="002060"/>
                </a:solidFill>
                <a:latin typeface="Times New Roman" panose="02020603050405020304" pitchFamily="18" charset="0"/>
                <a:cs typeface="Times New Roman" panose="02020603050405020304" pitchFamily="18" charset="0"/>
              </a:rPr>
              <a:t>acknowledgement arrival </a:t>
            </a:r>
            <a:r>
              <a:rPr lang="en-US" dirty="0">
                <a:solidFill>
                  <a:srgbClr val="002060"/>
                </a:solidFill>
                <a:latin typeface="Times New Roman" panose="02020603050405020304" pitchFamily="18" charset="0"/>
                <a:cs typeface="Times New Roman" panose="02020603050405020304" pitchFamily="18" charset="0"/>
              </a:rPr>
              <a:t>distribution can change rapidly within a few seconds as congestion builds up or </a:t>
            </a:r>
            <a:r>
              <a:rPr lang="en-US" dirty="0" smtClean="0">
                <a:solidFill>
                  <a:srgbClr val="002060"/>
                </a:solidFill>
                <a:latin typeface="Times New Roman" panose="02020603050405020304" pitchFamily="18" charset="0"/>
                <a:cs typeface="Times New Roman" panose="02020603050405020304" pitchFamily="18" charset="0"/>
              </a:rPr>
              <a:t>is resolved.</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solution is to use a highly dynamic algorithm that constantly adjusts the timeout </a:t>
            </a:r>
            <a:r>
              <a:rPr lang="en-US" dirty="0" smtClean="0">
                <a:solidFill>
                  <a:srgbClr val="002060"/>
                </a:solidFill>
                <a:latin typeface="Times New Roman" panose="02020603050405020304" pitchFamily="18" charset="0"/>
                <a:cs typeface="Times New Roman" panose="02020603050405020304" pitchFamily="18" charset="0"/>
              </a:rPr>
              <a:t>interval, based </a:t>
            </a:r>
            <a:r>
              <a:rPr lang="en-US" dirty="0">
                <a:solidFill>
                  <a:srgbClr val="002060"/>
                </a:solidFill>
                <a:latin typeface="Times New Roman" panose="02020603050405020304" pitchFamily="18" charset="0"/>
                <a:cs typeface="Times New Roman" panose="02020603050405020304" pitchFamily="18" charset="0"/>
              </a:rPr>
              <a:t>on continuous measurements of network performance.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algorithm generally used </a:t>
            </a:r>
            <a:r>
              <a:rPr lang="en-US" dirty="0" smtClean="0">
                <a:solidFill>
                  <a:srgbClr val="002060"/>
                </a:solidFill>
                <a:latin typeface="Times New Roman" panose="02020603050405020304" pitchFamily="18" charset="0"/>
                <a:cs typeface="Times New Roman" panose="02020603050405020304" pitchFamily="18" charset="0"/>
              </a:rPr>
              <a:t>by TCP </a:t>
            </a:r>
            <a:r>
              <a:rPr lang="en-US" dirty="0">
                <a:solidFill>
                  <a:srgbClr val="002060"/>
                </a:solidFill>
                <a:latin typeface="Times New Roman" panose="02020603050405020304" pitchFamily="18" charset="0"/>
                <a:cs typeface="Times New Roman" panose="02020603050405020304" pitchFamily="18" charset="0"/>
              </a:rPr>
              <a:t>is due to Jacobson (1988) and works as follows. For each connection, TCP maintains </a:t>
            </a:r>
            <a:r>
              <a:rPr lang="en-US" dirty="0" smtClean="0">
                <a:solidFill>
                  <a:srgbClr val="002060"/>
                </a:solidFill>
                <a:latin typeface="Times New Roman" panose="02020603050405020304" pitchFamily="18" charset="0"/>
                <a:cs typeface="Times New Roman" panose="02020603050405020304" pitchFamily="18" charset="0"/>
              </a:rPr>
              <a:t>a variable</a:t>
            </a:r>
            <a:r>
              <a:rPr lang="en-US" dirty="0">
                <a:solidFill>
                  <a:srgbClr val="002060"/>
                </a:solidFill>
                <a:latin typeface="Times New Roman" panose="02020603050405020304" pitchFamily="18" charset="0"/>
                <a:cs typeface="Times New Roman" panose="02020603050405020304" pitchFamily="18" charset="0"/>
              </a:rPr>
              <a:t>, RTT, that is the best current estimate of the round-trip time to the destination </a:t>
            </a:r>
            <a:r>
              <a:rPr lang="en-US" dirty="0" smtClean="0">
                <a:solidFill>
                  <a:srgbClr val="002060"/>
                </a:solidFill>
                <a:latin typeface="Times New Roman" panose="02020603050405020304" pitchFamily="18" charset="0"/>
                <a:cs typeface="Times New Roman" panose="02020603050405020304" pitchFamily="18" charset="0"/>
              </a:rPr>
              <a:t>in question</a:t>
            </a:r>
            <a:r>
              <a:rPr lang="en-US" dirty="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pPr algn="just" fontAlgn="base"/>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37886" y="983394"/>
            <a:ext cx="8904511" cy="307777"/>
          </a:xfrm>
          <a:prstGeom prst="rect">
            <a:avLst/>
          </a:prstGeom>
        </p:spPr>
        <p:txBody>
          <a:bodyPr wrap="square">
            <a:spAutoFit/>
          </a:bodyPr>
          <a:lstStyle/>
          <a:p>
            <a:endParaRPr lang="en-US" dirty="0"/>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799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TCP Timer Management</a:t>
            </a:r>
            <a:endParaRPr lang="en-US" sz="2400" b="1" dirty="0">
              <a:solidFill>
                <a:srgbClr val="002060"/>
              </a:solidFill>
            </a:endParaRPr>
          </a:p>
        </p:txBody>
      </p:sp>
      <p:sp>
        <p:nvSpPr>
          <p:cNvPr id="6" name="Rectangle 5"/>
          <p:cNvSpPr/>
          <p:nvPr/>
        </p:nvSpPr>
        <p:spPr>
          <a:xfrm>
            <a:off x="137884" y="919844"/>
            <a:ext cx="8853715" cy="3970318"/>
          </a:xfrm>
          <a:prstGeom prst="rect">
            <a:avLst/>
          </a:prstGeom>
        </p:spPr>
        <p:txBody>
          <a:bodyPr wrap="square">
            <a:spAutoFit/>
          </a:bodyPr>
          <a:lstStyle/>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When </a:t>
            </a:r>
            <a:r>
              <a:rPr lang="en-US" dirty="0">
                <a:solidFill>
                  <a:srgbClr val="C00000"/>
                </a:solidFill>
                <a:latin typeface="Times New Roman" panose="02020603050405020304" pitchFamily="18" charset="0"/>
                <a:cs typeface="Times New Roman" panose="02020603050405020304" pitchFamily="18" charset="0"/>
              </a:rPr>
              <a:t>a segment is sent, a timer is started, both to see how long </a:t>
            </a:r>
            <a:r>
              <a:rPr lang="en-US" dirty="0" smtClean="0">
                <a:solidFill>
                  <a:srgbClr val="C00000"/>
                </a:solidFill>
                <a:latin typeface="Times New Roman" panose="02020603050405020304" pitchFamily="18" charset="0"/>
                <a:cs typeface="Times New Roman" panose="02020603050405020304" pitchFamily="18" charset="0"/>
              </a:rPr>
              <a:t>the acknowledgement </a:t>
            </a:r>
            <a:r>
              <a:rPr lang="en-US" dirty="0">
                <a:solidFill>
                  <a:srgbClr val="C00000"/>
                </a:solidFill>
                <a:latin typeface="Times New Roman" panose="02020603050405020304" pitchFamily="18" charset="0"/>
                <a:cs typeface="Times New Roman" panose="02020603050405020304" pitchFamily="18" charset="0"/>
              </a:rPr>
              <a:t>takes and to trigger a retransmission if it takes too long.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If the acknowledgement </a:t>
            </a:r>
            <a:r>
              <a:rPr lang="en-US" dirty="0">
                <a:solidFill>
                  <a:srgbClr val="C00000"/>
                </a:solidFill>
                <a:latin typeface="Times New Roman" panose="02020603050405020304" pitchFamily="18" charset="0"/>
                <a:cs typeface="Times New Roman" panose="02020603050405020304" pitchFamily="18" charset="0"/>
              </a:rPr>
              <a:t>gets back before the timer expires, TCP measures how long </a:t>
            </a:r>
            <a:r>
              <a:rPr lang="en-US" dirty="0" smtClean="0">
                <a:solidFill>
                  <a:srgbClr val="C00000"/>
                </a:solidFill>
                <a:latin typeface="Times New Roman" panose="02020603050405020304" pitchFamily="18" charset="0"/>
                <a:cs typeface="Times New Roman" panose="02020603050405020304" pitchFamily="18" charset="0"/>
              </a:rPr>
              <a:t>the acknowledgement </a:t>
            </a:r>
            <a:r>
              <a:rPr lang="en-US" dirty="0">
                <a:solidFill>
                  <a:srgbClr val="C00000"/>
                </a:solidFill>
                <a:latin typeface="Times New Roman" panose="02020603050405020304" pitchFamily="18" charset="0"/>
                <a:cs typeface="Times New Roman" panose="02020603050405020304" pitchFamily="18" charset="0"/>
              </a:rPr>
              <a:t>took, say, M.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It </a:t>
            </a:r>
            <a:r>
              <a:rPr lang="en-US" dirty="0">
                <a:solidFill>
                  <a:srgbClr val="C00000"/>
                </a:solidFill>
                <a:latin typeface="Times New Roman" panose="02020603050405020304" pitchFamily="18" charset="0"/>
                <a:cs typeface="Times New Roman" panose="02020603050405020304" pitchFamily="18" charset="0"/>
              </a:rPr>
              <a:t>then updates RTT according to the </a:t>
            </a:r>
            <a:r>
              <a:rPr lang="en-US" dirty="0" smtClean="0">
                <a:solidFill>
                  <a:srgbClr val="C00000"/>
                </a:solidFill>
                <a:latin typeface="Times New Roman" panose="02020603050405020304" pitchFamily="18" charset="0"/>
                <a:cs typeface="Times New Roman" panose="02020603050405020304" pitchFamily="18" charset="0"/>
              </a:rPr>
              <a:t>formula where </a:t>
            </a:r>
            <a:r>
              <a:rPr lang="en-US" dirty="0">
                <a:solidFill>
                  <a:srgbClr val="C00000"/>
                </a:solidFill>
                <a:latin typeface="Times New Roman" panose="02020603050405020304" pitchFamily="18" charset="0"/>
                <a:cs typeface="Times New Roman" panose="02020603050405020304" pitchFamily="18" charset="0"/>
              </a:rPr>
              <a:t>α is a smoothing factor that determines how much weight is given to the old </a:t>
            </a:r>
            <a:r>
              <a:rPr lang="en-US" dirty="0" smtClean="0">
                <a:solidFill>
                  <a:srgbClr val="C00000"/>
                </a:solidFill>
                <a:latin typeface="Times New Roman" panose="02020603050405020304" pitchFamily="18" charset="0"/>
                <a:cs typeface="Times New Roman" panose="02020603050405020304" pitchFamily="18" charset="0"/>
              </a:rPr>
              <a:t>value. Typically </a:t>
            </a:r>
            <a:r>
              <a:rPr lang="en-US" dirty="0">
                <a:solidFill>
                  <a:srgbClr val="C00000"/>
                </a:solidFill>
                <a:latin typeface="Times New Roman" panose="02020603050405020304" pitchFamily="18" charset="0"/>
                <a:cs typeface="Times New Roman" panose="02020603050405020304" pitchFamily="18" charset="0"/>
              </a:rPr>
              <a:t>α = 7/8</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Even given a good value of RTT, choosing a suitable retransmission timeout is a </a:t>
            </a:r>
            <a:r>
              <a:rPr lang="en-US" dirty="0" smtClean="0">
                <a:solidFill>
                  <a:srgbClr val="002060"/>
                </a:solidFill>
                <a:latin typeface="Times New Roman" panose="02020603050405020304" pitchFamily="18" charset="0"/>
                <a:cs typeface="Times New Roman" panose="02020603050405020304" pitchFamily="18" charset="0"/>
              </a:rPr>
              <a:t>nontrivial matter</a:t>
            </a:r>
            <a:r>
              <a:rPr lang="en-US" dirty="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Normally</a:t>
            </a:r>
            <a:r>
              <a:rPr lang="en-US" dirty="0">
                <a:solidFill>
                  <a:srgbClr val="002060"/>
                </a:solidFill>
                <a:latin typeface="Times New Roman" panose="02020603050405020304" pitchFamily="18" charset="0"/>
                <a:cs typeface="Times New Roman" panose="02020603050405020304" pitchFamily="18" charset="0"/>
              </a:rPr>
              <a:t>, TCP uses βRTT, but the trick is choosing β. In the initial implementations, </a:t>
            </a:r>
            <a:r>
              <a:rPr lang="en-US" dirty="0" smtClean="0">
                <a:solidFill>
                  <a:srgbClr val="002060"/>
                </a:solidFill>
                <a:latin typeface="Times New Roman" panose="02020603050405020304" pitchFamily="18" charset="0"/>
                <a:cs typeface="Times New Roman" panose="02020603050405020304" pitchFamily="18" charset="0"/>
              </a:rPr>
              <a:t>β was </a:t>
            </a:r>
            <a:r>
              <a:rPr lang="en-US" dirty="0">
                <a:solidFill>
                  <a:srgbClr val="002060"/>
                </a:solidFill>
                <a:latin typeface="Times New Roman" panose="02020603050405020304" pitchFamily="18" charset="0"/>
                <a:cs typeface="Times New Roman" panose="02020603050405020304" pitchFamily="18" charset="0"/>
              </a:rPr>
              <a:t>always 2, but experience showed that a constant value was inflexible because it failed </a:t>
            </a:r>
            <a:r>
              <a:rPr lang="en-US" dirty="0" smtClean="0">
                <a:solidFill>
                  <a:srgbClr val="002060"/>
                </a:solidFill>
                <a:latin typeface="Times New Roman" panose="02020603050405020304" pitchFamily="18" charset="0"/>
                <a:cs typeface="Times New Roman" panose="02020603050405020304" pitchFamily="18" charset="0"/>
              </a:rPr>
              <a:t>to respond </a:t>
            </a:r>
            <a:r>
              <a:rPr lang="en-US" dirty="0">
                <a:solidFill>
                  <a:srgbClr val="002060"/>
                </a:solidFill>
                <a:latin typeface="Times New Roman" panose="02020603050405020304" pitchFamily="18" charset="0"/>
                <a:cs typeface="Times New Roman" panose="02020603050405020304" pitchFamily="18" charset="0"/>
              </a:rPr>
              <a:t>when the variance went up</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In 1988, Jacobson proposed making β roughly proportional to the standard deviation of </a:t>
            </a:r>
            <a:r>
              <a:rPr lang="en-US" dirty="0" smtClean="0">
                <a:solidFill>
                  <a:srgbClr val="002060"/>
                </a:solidFill>
                <a:latin typeface="Times New Roman" panose="02020603050405020304" pitchFamily="18" charset="0"/>
                <a:cs typeface="Times New Roman" panose="02020603050405020304" pitchFamily="18" charset="0"/>
              </a:rPr>
              <a:t>the acknowledgement </a:t>
            </a:r>
            <a:r>
              <a:rPr lang="en-US" dirty="0">
                <a:solidFill>
                  <a:srgbClr val="002060"/>
                </a:solidFill>
                <a:latin typeface="Times New Roman" panose="02020603050405020304" pitchFamily="18" charset="0"/>
                <a:cs typeface="Times New Roman" panose="02020603050405020304" pitchFamily="18" charset="0"/>
              </a:rPr>
              <a:t>arrival time probability density function so that a large variance means </a:t>
            </a:r>
            <a:r>
              <a:rPr lang="en-US" dirty="0" smtClean="0">
                <a:solidFill>
                  <a:srgbClr val="002060"/>
                </a:solidFill>
                <a:latin typeface="Times New Roman" panose="02020603050405020304" pitchFamily="18" charset="0"/>
                <a:cs typeface="Times New Roman" panose="02020603050405020304" pitchFamily="18" charset="0"/>
              </a:rPr>
              <a:t>a large </a:t>
            </a:r>
            <a:r>
              <a:rPr lang="en-US" dirty="0">
                <a:solidFill>
                  <a:srgbClr val="002060"/>
                </a:solidFill>
                <a:latin typeface="Times New Roman" panose="02020603050405020304" pitchFamily="18" charset="0"/>
                <a:cs typeface="Times New Roman" panose="02020603050405020304" pitchFamily="18" charset="0"/>
              </a:rPr>
              <a:t>β, and vice versa</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37886" y="983394"/>
            <a:ext cx="8904511" cy="307777"/>
          </a:xfrm>
          <a:prstGeom prst="rect">
            <a:avLst/>
          </a:prstGeom>
        </p:spPr>
        <p:txBody>
          <a:bodyPr wrap="square">
            <a:spAutoFit/>
          </a:bodyPr>
          <a:lstStyle/>
          <a:p>
            <a:endParaRPr lang="en-US" dirty="0"/>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2053771" y="2035290"/>
            <a:ext cx="2823029" cy="304826"/>
          </a:xfrm>
          <a:prstGeom prst="rect">
            <a:avLst/>
          </a:prstGeom>
        </p:spPr>
      </p:pic>
    </p:spTree>
    <p:extLst>
      <p:ext uri="{BB962C8B-B14F-4D97-AF65-F5344CB8AC3E}">
        <p14:creationId xmlns:p14="http://schemas.microsoft.com/office/powerpoint/2010/main" val="83993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TCP Timer Management</a:t>
            </a:r>
            <a:endParaRPr lang="en-US" sz="2400" b="1" dirty="0">
              <a:solidFill>
                <a:srgbClr val="002060"/>
              </a:solidFill>
            </a:endParaRPr>
          </a:p>
        </p:txBody>
      </p:sp>
      <p:sp>
        <p:nvSpPr>
          <p:cNvPr id="6" name="Rectangle 5"/>
          <p:cNvSpPr/>
          <p:nvPr/>
        </p:nvSpPr>
        <p:spPr>
          <a:xfrm>
            <a:off x="137884" y="919844"/>
            <a:ext cx="8853715" cy="4185761"/>
          </a:xfrm>
          <a:prstGeom prst="rect">
            <a:avLst/>
          </a:prstGeom>
        </p:spPr>
        <p:txBody>
          <a:bodyPr wrap="square">
            <a:spAutoFit/>
          </a:bodyPr>
          <a:lstStyle/>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In </a:t>
            </a:r>
            <a:r>
              <a:rPr lang="en-US" dirty="0">
                <a:solidFill>
                  <a:srgbClr val="C00000"/>
                </a:solidFill>
                <a:latin typeface="Times New Roman" panose="02020603050405020304" pitchFamily="18" charset="0"/>
                <a:cs typeface="Times New Roman" panose="02020603050405020304" pitchFamily="18" charset="0"/>
              </a:rPr>
              <a:t>particular, he suggested using the mean deviation as a </a:t>
            </a:r>
            <a:r>
              <a:rPr lang="en-US" dirty="0" smtClean="0">
                <a:solidFill>
                  <a:srgbClr val="C00000"/>
                </a:solidFill>
                <a:latin typeface="Times New Roman" panose="02020603050405020304" pitchFamily="18" charset="0"/>
                <a:cs typeface="Times New Roman" panose="02020603050405020304" pitchFamily="18" charset="0"/>
              </a:rPr>
              <a:t>cheap estimator </a:t>
            </a:r>
            <a:r>
              <a:rPr lang="en-US" dirty="0">
                <a:solidFill>
                  <a:srgbClr val="C00000"/>
                </a:solidFill>
                <a:latin typeface="Times New Roman" panose="02020603050405020304" pitchFamily="18" charset="0"/>
                <a:cs typeface="Times New Roman" panose="02020603050405020304" pitchFamily="18" charset="0"/>
              </a:rPr>
              <a:t>of the standard deviation. His algorithm requires keeping track of another </a:t>
            </a:r>
            <a:r>
              <a:rPr lang="en-US" dirty="0" smtClean="0">
                <a:solidFill>
                  <a:srgbClr val="C00000"/>
                </a:solidFill>
                <a:latin typeface="Times New Roman" panose="02020603050405020304" pitchFamily="18" charset="0"/>
                <a:cs typeface="Times New Roman" panose="02020603050405020304" pitchFamily="18" charset="0"/>
              </a:rPr>
              <a:t>smoothed variable</a:t>
            </a:r>
            <a:r>
              <a:rPr lang="en-US" dirty="0">
                <a:solidFill>
                  <a:srgbClr val="C00000"/>
                </a:solidFill>
                <a:latin typeface="Times New Roman" panose="02020603050405020304" pitchFamily="18" charset="0"/>
                <a:cs typeface="Times New Roman" panose="02020603050405020304" pitchFamily="18" charset="0"/>
              </a:rPr>
              <a:t>, D, the deviation.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Whenever </a:t>
            </a:r>
            <a:r>
              <a:rPr lang="en-US" dirty="0">
                <a:solidFill>
                  <a:srgbClr val="C00000"/>
                </a:solidFill>
                <a:latin typeface="Times New Roman" panose="02020603050405020304" pitchFamily="18" charset="0"/>
                <a:cs typeface="Times New Roman" panose="02020603050405020304" pitchFamily="18" charset="0"/>
              </a:rPr>
              <a:t>an acknowledgement comes in, the difference </a:t>
            </a:r>
            <a:r>
              <a:rPr lang="en-US" dirty="0" smtClean="0">
                <a:solidFill>
                  <a:srgbClr val="C00000"/>
                </a:solidFill>
                <a:latin typeface="Times New Roman" panose="02020603050405020304" pitchFamily="18" charset="0"/>
                <a:cs typeface="Times New Roman" panose="02020603050405020304" pitchFamily="18" charset="0"/>
              </a:rPr>
              <a:t>between the </a:t>
            </a:r>
            <a:r>
              <a:rPr lang="en-US" dirty="0">
                <a:solidFill>
                  <a:srgbClr val="C00000"/>
                </a:solidFill>
                <a:latin typeface="Times New Roman" panose="02020603050405020304" pitchFamily="18" charset="0"/>
                <a:cs typeface="Times New Roman" panose="02020603050405020304" pitchFamily="18" charset="0"/>
              </a:rPr>
              <a:t>expected and observed values, | RTT - M |, is computed. smoothed value of this </a:t>
            </a:r>
            <a:r>
              <a:rPr lang="en-US" dirty="0" smtClean="0">
                <a:solidFill>
                  <a:srgbClr val="C00000"/>
                </a:solidFill>
                <a:latin typeface="Times New Roman" panose="02020603050405020304" pitchFamily="18" charset="0"/>
                <a:cs typeface="Times New Roman" panose="02020603050405020304" pitchFamily="18" charset="0"/>
              </a:rPr>
              <a:t>is maintained </a:t>
            </a:r>
            <a:r>
              <a:rPr lang="en-US" dirty="0">
                <a:solidFill>
                  <a:srgbClr val="C00000"/>
                </a:solidFill>
                <a:latin typeface="Times New Roman" panose="02020603050405020304" pitchFamily="18" charset="0"/>
                <a:cs typeface="Times New Roman" panose="02020603050405020304" pitchFamily="18" charset="0"/>
              </a:rPr>
              <a:t>in D by the </a:t>
            </a:r>
            <a:r>
              <a:rPr lang="en-US" dirty="0" smtClean="0">
                <a:solidFill>
                  <a:srgbClr val="C00000"/>
                </a:solidFill>
                <a:latin typeface="Times New Roman" panose="02020603050405020304" pitchFamily="18" charset="0"/>
                <a:cs typeface="Times New Roman" panose="02020603050405020304" pitchFamily="18" charset="0"/>
              </a:rPr>
              <a:t>formula.</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Where </a:t>
            </a:r>
            <a:r>
              <a:rPr lang="en-US" dirty="0">
                <a:solidFill>
                  <a:srgbClr val="C00000"/>
                </a:solidFill>
                <a:latin typeface="Times New Roman" panose="02020603050405020304" pitchFamily="18" charset="0"/>
                <a:cs typeface="Times New Roman" panose="02020603050405020304" pitchFamily="18" charset="0"/>
              </a:rPr>
              <a:t>α may or may not be the same value used to smooth RTT. While D is not exactly </a:t>
            </a:r>
            <a:r>
              <a:rPr lang="en-US" dirty="0" smtClean="0">
                <a:solidFill>
                  <a:srgbClr val="C00000"/>
                </a:solidFill>
                <a:latin typeface="Times New Roman" panose="02020603050405020304" pitchFamily="18" charset="0"/>
                <a:cs typeface="Times New Roman" panose="02020603050405020304" pitchFamily="18" charset="0"/>
              </a:rPr>
              <a:t>the same </a:t>
            </a:r>
            <a:r>
              <a:rPr lang="en-US" dirty="0">
                <a:solidFill>
                  <a:srgbClr val="C00000"/>
                </a:solidFill>
                <a:latin typeface="Times New Roman" panose="02020603050405020304" pitchFamily="18" charset="0"/>
                <a:cs typeface="Times New Roman" panose="02020603050405020304" pitchFamily="18" charset="0"/>
              </a:rPr>
              <a:t>as the standard deviation, it is good enough and Jacobson showed how it could </a:t>
            </a:r>
            <a:r>
              <a:rPr lang="en-US" dirty="0" smtClean="0">
                <a:solidFill>
                  <a:srgbClr val="C00000"/>
                </a:solidFill>
                <a:latin typeface="Times New Roman" panose="02020603050405020304" pitchFamily="18" charset="0"/>
                <a:cs typeface="Times New Roman" panose="02020603050405020304" pitchFamily="18" charset="0"/>
              </a:rPr>
              <a:t>be computed </a:t>
            </a:r>
            <a:r>
              <a:rPr lang="en-US" dirty="0">
                <a:solidFill>
                  <a:srgbClr val="C00000"/>
                </a:solidFill>
                <a:latin typeface="Times New Roman" panose="02020603050405020304" pitchFamily="18" charset="0"/>
                <a:cs typeface="Times New Roman" panose="02020603050405020304" pitchFamily="18" charset="0"/>
              </a:rPr>
              <a:t>using only integer adds, subtracts, and shifts—a big plus.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Most </a:t>
            </a:r>
            <a:r>
              <a:rPr lang="en-US" dirty="0">
                <a:solidFill>
                  <a:srgbClr val="002060"/>
                </a:solidFill>
                <a:latin typeface="Times New Roman" panose="02020603050405020304" pitchFamily="18" charset="0"/>
                <a:cs typeface="Times New Roman" panose="02020603050405020304" pitchFamily="18" charset="0"/>
              </a:rPr>
              <a:t>TCP </a:t>
            </a:r>
            <a:r>
              <a:rPr lang="en-US" dirty="0" smtClean="0">
                <a:solidFill>
                  <a:srgbClr val="002060"/>
                </a:solidFill>
                <a:latin typeface="Times New Roman" panose="02020603050405020304" pitchFamily="18" charset="0"/>
                <a:cs typeface="Times New Roman" panose="02020603050405020304" pitchFamily="18" charset="0"/>
              </a:rPr>
              <a:t>implementations now </a:t>
            </a:r>
            <a:r>
              <a:rPr lang="en-US" dirty="0">
                <a:solidFill>
                  <a:srgbClr val="002060"/>
                </a:solidFill>
                <a:latin typeface="Times New Roman" panose="02020603050405020304" pitchFamily="18" charset="0"/>
                <a:cs typeface="Times New Roman" panose="02020603050405020304" pitchFamily="18" charset="0"/>
              </a:rPr>
              <a:t>use this algorithm and set the timeout interval </a:t>
            </a:r>
            <a:r>
              <a:rPr lang="en-US" dirty="0" smtClean="0">
                <a:solidFill>
                  <a:srgbClr val="002060"/>
                </a:solidFill>
                <a:latin typeface="Times New Roman" panose="02020603050405020304" pitchFamily="18" charset="0"/>
                <a:cs typeface="Times New Roman" panose="02020603050405020304" pitchFamily="18" charset="0"/>
              </a:rPr>
              <a:t>to  </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choice of the factor 4 is somewhat arbitrary, but it has two advantages.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First, multiplication </a:t>
            </a:r>
            <a:r>
              <a:rPr lang="en-US" dirty="0">
                <a:solidFill>
                  <a:srgbClr val="002060"/>
                </a:solidFill>
                <a:latin typeface="Times New Roman" panose="02020603050405020304" pitchFamily="18" charset="0"/>
                <a:cs typeface="Times New Roman" panose="02020603050405020304" pitchFamily="18" charset="0"/>
              </a:rPr>
              <a:t>by 4 can be done with a single shift. Second, it minimizes unnecessary </a:t>
            </a:r>
            <a:r>
              <a:rPr lang="en-US" dirty="0" smtClean="0">
                <a:solidFill>
                  <a:srgbClr val="002060"/>
                </a:solidFill>
                <a:latin typeface="Times New Roman" panose="02020603050405020304" pitchFamily="18" charset="0"/>
                <a:cs typeface="Times New Roman" panose="02020603050405020304" pitchFamily="18" charset="0"/>
              </a:rPr>
              <a:t>timeouts and </a:t>
            </a:r>
            <a:r>
              <a:rPr lang="en-US" dirty="0">
                <a:solidFill>
                  <a:srgbClr val="002060"/>
                </a:solidFill>
                <a:latin typeface="Times New Roman" panose="02020603050405020304" pitchFamily="18" charset="0"/>
                <a:cs typeface="Times New Roman" panose="02020603050405020304" pitchFamily="18" charset="0"/>
              </a:rPr>
              <a:t>retransmissions because less than 1 percent of all packets come in more than </a:t>
            </a:r>
            <a:r>
              <a:rPr lang="en-US" dirty="0" smtClean="0">
                <a:solidFill>
                  <a:srgbClr val="002060"/>
                </a:solidFill>
                <a:latin typeface="Times New Roman" panose="02020603050405020304" pitchFamily="18" charset="0"/>
                <a:cs typeface="Times New Roman" panose="02020603050405020304" pitchFamily="18" charset="0"/>
              </a:rPr>
              <a:t>four standard </a:t>
            </a:r>
            <a:r>
              <a:rPr lang="en-US" dirty="0">
                <a:solidFill>
                  <a:srgbClr val="002060"/>
                </a:solidFill>
                <a:latin typeface="Times New Roman" panose="02020603050405020304" pitchFamily="18" charset="0"/>
                <a:cs typeface="Times New Roman" panose="02020603050405020304" pitchFamily="18" charset="0"/>
              </a:rPr>
              <a:t>deviations late.</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37886" y="983394"/>
            <a:ext cx="8904511" cy="307777"/>
          </a:xfrm>
          <a:prstGeom prst="rect">
            <a:avLst/>
          </a:prstGeom>
        </p:spPr>
        <p:txBody>
          <a:bodyPr wrap="square">
            <a:spAutoFit/>
          </a:bodyPr>
          <a:lstStyle/>
          <a:p>
            <a:endParaRPr lang="en-US" dirty="0"/>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3"/>
          <a:stretch>
            <a:fillRect/>
          </a:stretch>
        </p:blipFill>
        <p:spPr>
          <a:xfrm>
            <a:off x="2640579" y="2224659"/>
            <a:ext cx="2629128" cy="403895"/>
          </a:xfrm>
          <a:prstGeom prst="rect">
            <a:avLst/>
          </a:prstGeom>
        </p:spPr>
      </p:pic>
      <p:pic>
        <p:nvPicPr>
          <p:cNvPr id="22" name="Picture 21"/>
          <p:cNvPicPr>
            <a:picLocks noChangeAspect="1"/>
          </p:cNvPicPr>
          <p:nvPr/>
        </p:nvPicPr>
        <p:blipFill>
          <a:blip r:embed="rId4"/>
          <a:stretch>
            <a:fillRect/>
          </a:stretch>
        </p:blipFill>
        <p:spPr>
          <a:xfrm>
            <a:off x="6439728" y="3698328"/>
            <a:ext cx="1828958" cy="381033"/>
          </a:xfrm>
          <a:prstGeom prst="rect">
            <a:avLst/>
          </a:prstGeom>
        </p:spPr>
      </p:pic>
    </p:spTree>
    <p:extLst>
      <p:ext uri="{BB962C8B-B14F-4D97-AF65-F5344CB8AC3E}">
        <p14:creationId xmlns:p14="http://schemas.microsoft.com/office/powerpoint/2010/main" val="406046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TCP Timer Management</a:t>
            </a:r>
            <a:endParaRPr lang="en-US" sz="2400" b="1" dirty="0">
              <a:solidFill>
                <a:srgbClr val="002060"/>
              </a:solidFill>
            </a:endParaRPr>
          </a:p>
        </p:txBody>
      </p:sp>
      <p:sp>
        <p:nvSpPr>
          <p:cNvPr id="6" name="Rectangle 5"/>
          <p:cNvSpPr/>
          <p:nvPr/>
        </p:nvSpPr>
        <p:spPr>
          <a:xfrm>
            <a:off x="137884" y="919844"/>
            <a:ext cx="8853715" cy="4185761"/>
          </a:xfrm>
          <a:prstGeom prst="rect">
            <a:avLst/>
          </a:prstGeom>
        </p:spPr>
        <p:txBody>
          <a:bodyPr wrap="square">
            <a:spAutoFit/>
          </a:bodyPr>
          <a:lstStyle/>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One problem that occurs with the dynamic estimation of RTT is what to do when a </a:t>
            </a:r>
            <a:r>
              <a:rPr lang="en-US" dirty="0" smtClean="0">
                <a:solidFill>
                  <a:srgbClr val="C00000"/>
                </a:solidFill>
                <a:latin typeface="Times New Roman" panose="02020603050405020304" pitchFamily="18" charset="0"/>
                <a:cs typeface="Times New Roman" panose="02020603050405020304" pitchFamily="18" charset="0"/>
              </a:rPr>
              <a:t>segment times </a:t>
            </a:r>
            <a:r>
              <a:rPr lang="en-US" dirty="0">
                <a:solidFill>
                  <a:srgbClr val="C00000"/>
                </a:solidFill>
                <a:latin typeface="Times New Roman" panose="02020603050405020304" pitchFamily="18" charset="0"/>
                <a:cs typeface="Times New Roman" panose="02020603050405020304" pitchFamily="18" charset="0"/>
              </a:rPr>
              <a:t>out and is sent again.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When </a:t>
            </a:r>
            <a:r>
              <a:rPr lang="en-US" dirty="0">
                <a:solidFill>
                  <a:srgbClr val="C00000"/>
                </a:solidFill>
                <a:latin typeface="Times New Roman" panose="02020603050405020304" pitchFamily="18" charset="0"/>
                <a:cs typeface="Times New Roman" panose="02020603050405020304" pitchFamily="18" charset="0"/>
              </a:rPr>
              <a:t>the acknowledgement comes in, it is unclear whether </a:t>
            </a:r>
            <a:r>
              <a:rPr lang="en-US" dirty="0" smtClean="0">
                <a:solidFill>
                  <a:srgbClr val="C00000"/>
                </a:solidFill>
                <a:latin typeface="Times New Roman" panose="02020603050405020304" pitchFamily="18" charset="0"/>
                <a:cs typeface="Times New Roman" panose="02020603050405020304" pitchFamily="18" charset="0"/>
              </a:rPr>
              <a:t>the acknowledgement </a:t>
            </a:r>
            <a:r>
              <a:rPr lang="en-US" dirty="0">
                <a:solidFill>
                  <a:srgbClr val="C00000"/>
                </a:solidFill>
                <a:latin typeface="Times New Roman" panose="02020603050405020304" pitchFamily="18" charset="0"/>
                <a:cs typeface="Times New Roman" panose="02020603050405020304" pitchFamily="18" charset="0"/>
              </a:rPr>
              <a:t>refers to the first transmission or a later one.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Guessing </a:t>
            </a:r>
            <a:r>
              <a:rPr lang="en-US" dirty="0">
                <a:solidFill>
                  <a:srgbClr val="C00000"/>
                </a:solidFill>
                <a:latin typeface="Times New Roman" panose="02020603050405020304" pitchFamily="18" charset="0"/>
                <a:cs typeface="Times New Roman" panose="02020603050405020304" pitchFamily="18" charset="0"/>
              </a:rPr>
              <a:t>wrong can </a:t>
            </a:r>
            <a:r>
              <a:rPr lang="en-US" dirty="0" smtClean="0">
                <a:solidFill>
                  <a:srgbClr val="C00000"/>
                </a:solidFill>
                <a:latin typeface="Times New Roman" panose="02020603050405020304" pitchFamily="18" charset="0"/>
                <a:cs typeface="Times New Roman" panose="02020603050405020304" pitchFamily="18" charset="0"/>
              </a:rPr>
              <a:t>seriously contaminate </a:t>
            </a:r>
            <a:r>
              <a:rPr lang="en-US" dirty="0">
                <a:solidFill>
                  <a:srgbClr val="C00000"/>
                </a:solidFill>
                <a:latin typeface="Times New Roman" panose="02020603050405020304" pitchFamily="18" charset="0"/>
                <a:cs typeface="Times New Roman" panose="02020603050405020304" pitchFamily="18" charset="0"/>
              </a:rPr>
              <a:t>the estimate of RTT. Phil </a:t>
            </a:r>
            <a:r>
              <a:rPr lang="en-US" dirty="0" err="1">
                <a:solidFill>
                  <a:srgbClr val="C00000"/>
                </a:solidFill>
                <a:latin typeface="Times New Roman" panose="02020603050405020304" pitchFamily="18" charset="0"/>
                <a:cs typeface="Times New Roman" panose="02020603050405020304" pitchFamily="18" charset="0"/>
              </a:rPr>
              <a:t>Karn</a:t>
            </a:r>
            <a:r>
              <a:rPr lang="en-US" dirty="0">
                <a:solidFill>
                  <a:srgbClr val="C00000"/>
                </a:solidFill>
                <a:latin typeface="Times New Roman" panose="02020603050405020304" pitchFamily="18" charset="0"/>
                <a:cs typeface="Times New Roman" panose="02020603050405020304" pitchFamily="18" charset="0"/>
              </a:rPr>
              <a:t> discovered this problem the hard way. He is </a:t>
            </a:r>
            <a:r>
              <a:rPr lang="en-US" dirty="0" smtClean="0">
                <a:solidFill>
                  <a:srgbClr val="C00000"/>
                </a:solidFill>
                <a:latin typeface="Times New Roman" panose="02020603050405020304" pitchFamily="18" charset="0"/>
                <a:cs typeface="Times New Roman" panose="02020603050405020304" pitchFamily="18" charset="0"/>
              </a:rPr>
              <a:t>an amateur </a:t>
            </a:r>
            <a:r>
              <a:rPr lang="en-US" dirty="0">
                <a:solidFill>
                  <a:srgbClr val="C00000"/>
                </a:solidFill>
                <a:latin typeface="Times New Roman" panose="02020603050405020304" pitchFamily="18" charset="0"/>
                <a:cs typeface="Times New Roman" panose="02020603050405020304" pitchFamily="18" charset="0"/>
              </a:rPr>
              <a:t>radio enthusiast interested in transmitting TCP/IP packets by ham radio, a </a:t>
            </a:r>
            <a:r>
              <a:rPr lang="en-US" dirty="0" smtClean="0">
                <a:solidFill>
                  <a:srgbClr val="C00000"/>
                </a:solidFill>
                <a:latin typeface="Times New Roman" panose="02020603050405020304" pitchFamily="18" charset="0"/>
                <a:cs typeface="Times New Roman" panose="02020603050405020304" pitchFamily="18" charset="0"/>
              </a:rPr>
              <a:t>notoriously unreliable medium.</a:t>
            </a: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He </a:t>
            </a:r>
            <a:r>
              <a:rPr lang="en-US" dirty="0">
                <a:solidFill>
                  <a:srgbClr val="002060"/>
                </a:solidFill>
                <a:latin typeface="Times New Roman" panose="02020603050405020304" pitchFamily="18" charset="0"/>
                <a:cs typeface="Times New Roman" panose="02020603050405020304" pitchFamily="18" charset="0"/>
              </a:rPr>
              <a:t>made a simple </a:t>
            </a:r>
            <a:r>
              <a:rPr lang="en-US" dirty="0" smtClean="0">
                <a:solidFill>
                  <a:srgbClr val="002060"/>
                </a:solidFill>
                <a:latin typeface="Times New Roman" panose="02020603050405020304" pitchFamily="18" charset="0"/>
                <a:cs typeface="Times New Roman" panose="02020603050405020304" pitchFamily="18" charset="0"/>
              </a:rPr>
              <a:t>proposal: do </a:t>
            </a:r>
            <a:r>
              <a:rPr lang="en-US" dirty="0">
                <a:solidFill>
                  <a:srgbClr val="002060"/>
                </a:solidFill>
                <a:latin typeface="Times New Roman" panose="02020603050405020304" pitchFamily="18" charset="0"/>
                <a:cs typeface="Times New Roman" panose="02020603050405020304" pitchFamily="18" charset="0"/>
              </a:rPr>
              <a:t>not update RTT on any segments that have been retransmitted. Instead, the timeout </a:t>
            </a:r>
            <a:r>
              <a:rPr lang="en-US" dirty="0" smtClean="0">
                <a:solidFill>
                  <a:srgbClr val="002060"/>
                </a:solidFill>
                <a:latin typeface="Times New Roman" panose="02020603050405020304" pitchFamily="18" charset="0"/>
                <a:cs typeface="Times New Roman" panose="02020603050405020304" pitchFamily="18" charset="0"/>
              </a:rPr>
              <a:t>is doubled </a:t>
            </a:r>
            <a:r>
              <a:rPr lang="en-US" dirty="0">
                <a:solidFill>
                  <a:srgbClr val="002060"/>
                </a:solidFill>
                <a:latin typeface="Times New Roman" panose="02020603050405020304" pitchFamily="18" charset="0"/>
                <a:cs typeface="Times New Roman" panose="02020603050405020304" pitchFamily="18" charset="0"/>
              </a:rPr>
              <a:t>on each failure until the segments get through the first time. This fix is called </a:t>
            </a:r>
            <a:r>
              <a:rPr lang="en-US" b="1" dirty="0" err="1" smtClean="0">
                <a:solidFill>
                  <a:srgbClr val="002060"/>
                </a:solidFill>
                <a:latin typeface="Times New Roman" panose="02020603050405020304" pitchFamily="18" charset="0"/>
                <a:cs typeface="Times New Roman" panose="02020603050405020304" pitchFamily="18" charset="0"/>
              </a:rPr>
              <a:t>Karn's</a:t>
            </a:r>
            <a:r>
              <a:rPr lang="en-US" b="1" dirty="0" smtClean="0">
                <a:solidFill>
                  <a:srgbClr val="002060"/>
                </a:solidFill>
                <a:latin typeface="Times New Roman" panose="02020603050405020304" pitchFamily="18" charset="0"/>
                <a:cs typeface="Times New Roman" panose="02020603050405020304" pitchFamily="18" charset="0"/>
              </a:rPr>
              <a:t> algorithm</a:t>
            </a:r>
            <a:r>
              <a:rPr lang="en-US" dirty="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Most </a:t>
            </a:r>
            <a:r>
              <a:rPr lang="en-US" dirty="0">
                <a:solidFill>
                  <a:srgbClr val="002060"/>
                </a:solidFill>
                <a:latin typeface="Times New Roman" panose="02020603050405020304" pitchFamily="18" charset="0"/>
                <a:cs typeface="Times New Roman" panose="02020603050405020304" pitchFamily="18" charset="0"/>
              </a:rPr>
              <a:t>TCP implementations use </a:t>
            </a:r>
            <a:r>
              <a:rPr lang="en-US" dirty="0" smtClean="0">
                <a:solidFill>
                  <a:srgbClr val="002060"/>
                </a:solidFill>
                <a:latin typeface="Times New Roman" panose="02020603050405020304" pitchFamily="18" charset="0"/>
                <a:cs typeface="Times New Roman" panose="02020603050405020304" pitchFamily="18" charset="0"/>
              </a:rPr>
              <a:t>it. The </a:t>
            </a:r>
            <a:r>
              <a:rPr lang="en-US" dirty="0">
                <a:solidFill>
                  <a:srgbClr val="002060"/>
                </a:solidFill>
                <a:latin typeface="Times New Roman" panose="02020603050405020304" pitchFamily="18" charset="0"/>
                <a:cs typeface="Times New Roman" panose="02020603050405020304" pitchFamily="18" charset="0"/>
              </a:rPr>
              <a:t>retransmission timer is not the only timer TCP uses. A second timer is the </a:t>
            </a:r>
            <a:r>
              <a:rPr lang="en-US" dirty="0" smtClean="0">
                <a:solidFill>
                  <a:srgbClr val="002060"/>
                </a:solidFill>
                <a:latin typeface="Times New Roman" panose="02020603050405020304" pitchFamily="18" charset="0"/>
                <a:cs typeface="Times New Roman" panose="02020603050405020304" pitchFamily="18" charset="0"/>
              </a:rPr>
              <a:t>persistence timer.</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It </a:t>
            </a:r>
            <a:r>
              <a:rPr lang="en-US" dirty="0">
                <a:solidFill>
                  <a:srgbClr val="002060"/>
                </a:solidFill>
                <a:latin typeface="Times New Roman" panose="02020603050405020304" pitchFamily="18" charset="0"/>
                <a:cs typeface="Times New Roman" panose="02020603050405020304" pitchFamily="18" charset="0"/>
              </a:rPr>
              <a:t>is designed to prevent the following deadlock. The receiver sends </a:t>
            </a:r>
            <a:r>
              <a:rPr lang="en-US" dirty="0" smtClean="0">
                <a:solidFill>
                  <a:srgbClr val="002060"/>
                </a:solidFill>
                <a:latin typeface="Times New Roman" panose="02020603050405020304" pitchFamily="18" charset="0"/>
                <a:cs typeface="Times New Roman" panose="02020603050405020304" pitchFamily="18" charset="0"/>
              </a:rPr>
              <a:t>an acknowledgement </a:t>
            </a:r>
            <a:r>
              <a:rPr lang="en-US" dirty="0">
                <a:solidFill>
                  <a:srgbClr val="002060"/>
                </a:solidFill>
                <a:latin typeface="Times New Roman" panose="02020603050405020304" pitchFamily="18" charset="0"/>
                <a:cs typeface="Times New Roman" panose="02020603050405020304" pitchFamily="18" charset="0"/>
              </a:rPr>
              <a:t>with a window size of 0, telling the sender to wait</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37886" y="983394"/>
            <a:ext cx="8904511" cy="307777"/>
          </a:xfrm>
          <a:prstGeom prst="rect">
            <a:avLst/>
          </a:prstGeom>
        </p:spPr>
        <p:txBody>
          <a:bodyPr wrap="square">
            <a:spAutoFit/>
          </a:bodyPr>
          <a:lstStyle/>
          <a:p>
            <a:endParaRPr lang="en-US" dirty="0"/>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068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TCP Timer Management</a:t>
            </a:r>
            <a:endParaRPr lang="en-US" sz="2400" b="1"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37886" y="983394"/>
            <a:ext cx="8904511" cy="307777"/>
          </a:xfrm>
          <a:prstGeom prst="rect">
            <a:avLst/>
          </a:prstGeom>
        </p:spPr>
        <p:txBody>
          <a:bodyPr wrap="square">
            <a:spAutoFit/>
          </a:bodyPr>
          <a:lstStyle/>
          <a:p>
            <a:endParaRPr lang="en-US" dirty="0"/>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970318"/>
          </a:xfrm>
          <a:prstGeom prst="rect">
            <a:avLst/>
          </a:prstGeom>
        </p:spPr>
        <p:txBody>
          <a:bodyPr wrap="square">
            <a:spAutoFit/>
          </a:bodyPr>
          <a:lstStyle/>
          <a:p>
            <a:pPr marL="285750" indent="-285750" algn="just">
              <a:buFont typeface="Arial" panose="020B0604020202020204" pitchFamily="34" charset="0"/>
              <a:buChar char="•"/>
            </a:pPr>
            <a:r>
              <a:rPr lang="en-US" dirty="0" err="1">
                <a:solidFill>
                  <a:srgbClr val="C00000"/>
                </a:solidFill>
                <a:latin typeface="Times New Roman" panose="02020603050405020304" pitchFamily="18" charset="0"/>
                <a:cs typeface="Times New Roman" panose="02020603050405020304" pitchFamily="18" charset="0"/>
              </a:rPr>
              <a:t>Karn's</a:t>
            </a:r>
            <a:r>
              <a:rPr lang="en-US" dirty="0">
                <a:solidFill>
                  <a:srgbClr val="C00000"/>
                </a:solidFill>
                <a:latin typeface="Times New Roman" panose="02020603050405020304" pitchFamily="18" charset="0"/>
                <a:cs typeface="Times New Roman" panose="02020603050405020304" pitchFamily="18" charset="0"/>
              </a:rPr>
              <a:t> Algorithm is a technique used in TCP to improve the handling of retransmissions in the presence of network congestion. It addresses the issue of timeouts and retransmission timeouts, which can be problematic when packet loss occurs or when the round-trip time (RTT) estimation is inaccurate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In </a:t>
            </a:r>
            <a:r>
              <a:rPr lang="en-US" dirty="0">
                <a:solidFill>
                  <a:srgbClr val="C00000"/>
                </a:solidFill>
                <a:latin typeface="Times New Roman" panose="02020603050405020304" pitchFamily="18" charset="0"/>
                <a:cs typeface="Times New Roman" panose="02020603050405020304" pitchFamily="18" charset="0"/>
              </a:rPr>
              <a:t>TCP, when a packet is lost or suspected to be lost, the sender retransmits it. The retransmission timeout (RTO) is crucial because it determines how long the sender waits before assuming that the packet is lost and retransmitting it. The algorithm for calculating RTO involves estimating the RTT and its variability.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However</a:t>
            </a:r>
            <a:r>
              <a:rPr lang="en-US" dirty="0">
                <a:solidFill>
                  <a:srgbClr val="C00000"/>
                </a:solidFill>
                <a:latin typeface="Times New Roman" panose="02020603050405020304" pitchFamily="18" charset="0"/>
                <a:cs typeface="Times New Roman" panose="02020603050405020304" pitchFamily="18" charset="0"/>
              </a:rPr>
              <a:t>, when a packet is retransmitted, it can complicate RTT measurements if the acknowledgment (ACK) for the original packet and its retransmission arrive around the same time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algn="just"/>
            <a:r>
              <a:rPr lang="en-US" b="1" dirty="0" smtClean="0">
                <a:solidFill>
                  <a:srgbClr val="002060"/>
                </a:solidFill>
                <a:latin typeface="Times New Roman" panose="02020603050405020304" pitchFamily="18" charset="0"/>
                <a:cs typeface="Times New Roman" panose="02020603050405020304" pitchFamily="18" charset="0"/>
              </a:rPr>
              <a:t>Problem </a:t>
            </a:r>
            <a:r>
              <a:rPr lang="en-US" b="1" dirty="0">
                <a:solidFill>
                  <a:srgbClr val="002060"/>
                </a:solidFill>
                <a:latin typeface="Times New Roman" panose="02020603050405020304" pitchFamily="18" charset="0"/>
                <a:cs typeface="Times New Roman" panose="02020603050405020304" pitchFamily="18" charset="0"/>
              </a:rPr>
              <a:t>Addressed by </a:t>
            </a:r>
            <a:r>
              <a:rPr lang="en-US" b="1" dirty="0" err="1">
                <a:solidFill>
                  <a:srgbClr val="002060"/>
                </a:solidFill>
                <a:latin typeface="Times New Roman" panose="02020603050405020304" pitchFamily="18" charset="0"/>
                <a:cs typeface="Times New Roman" panose="02020603050405020304" pitchFamily="18" charset="0"/>
              </a:rPr>
              <a:t>Karn's</a:t>
            </a:r>
            <a:r>
              <a:rPr lang="en-US" b="1" dirty="0">
                <a:solidFill>
                  <a:srgbClr val="002060"/>
                </a:solidFill>
                <a:latin typeface="Times New Roman" panose="02020603050405020304" pitchFamily="18" charset="0"/>
                <a:cs typeface="Times New Roman" panose="02020603050405020304" pitchFamily="18" charset="0"/>
              </a:rPr>
              <a:t> Algorithm</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RTT Estimation:</a:t>
            </a:r>
            <a:r>
              <a:rPr lang="en-US" dirty="0">
                <a:solidFill>
                  <a:srgbClr val="002060"/>
                </a:solidFill>
                <a:latin typeface="Times New Roman" panose="02020603050405020304" pitchFamily="18" charset="0"/>
                <a:cs typeface="Times New Roman" panose="02020603050405020304" pitchFamily="18" charset="0"/>
              </a:rPr>
              <a:t> When a packet is retransmitted, its RTT cannot be accurately measured because the ACKs received for the retransmitted packet may not reflect the current network conditions but rather the conditions from when the original packet was sent</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Ambiguity in RTT Measurement:</a:t>
            </a:r>
            <a:r>
              <a:rPr lang="en-US" dirty="0">
                <a:solidFill>
                  <a:srgbClr val="002060"/>
                </a:solidFill>
                <a:latin typeface="Times New Roman" panose="02020603050405020304" pitchFamily="18" charset="0"/>
                <a:cs typeface="Times New Roman" panose="02020603050405020304" pitchFamily="18" charset="0"/>
              </a:rPr>
              <a:t> If the original packet and its retransmission both generate ACKs, it can be unclear which ACK corresponds to which packet, leading to incorrect RTT measurements</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96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TCP Timer Management</a:t>
            </a:r>
            <a:endParaRPr lang="en-US" sz="2400" b="1" dirty="0">
              <a:solidFill>
                <a:srgbClr val="002060"/>
              </a:solidFill>
            </a:endParaRPr>
          </a:p>
        </p:txBody>
      </p:sp>
      <p:sp>
        <p:nvSpPr>
          <p:cNvPr id="6" name="Rectangle 5"/>
          <p:cNvSpPr/>
          <p:nvPr/>
        </p:nvSpPr>
        <p:spPr>
          <a:xfrm>
            <a:off x="137884" y="919844"/>
            <a:ext cx="8882744" cy="3754874"/>
          </a:xfrm>
          <a:prstGeom prst="rect">
            <a:avLst/>
          </a:prstGeom>
        </p:spPr>
        <p:txBody>
          <a:bodyPr wrap="square">
            <a:spAutoFit/>
          </a:bodyPr>
          <a:lstStyle/>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receiver updates </a:t>
            </a:r>
            <a:r>
              <a:rPr lang="en-US" dirty="0">
                <a:solidFill>
                  <a:srgbClr val="C00000"/>
                </a:solidFill>
                <a:latin typeface="Times New Roman" panose="02020603050405020304" pitchFamily="18" charset="0"/>
                <a:cs typeface="Times New Roman" panose="02020603050405020304" pitchFamily="18" charset="0"/>
              </a:rPr>
              <a:t>the window, but the packet with the update is lost. Now both the sender and </a:t>
            </a:r>
            <a:r>
              <a:rPr lang="en-US" dirty="0" smtClean="0">
                <a:solidFill>
                  <a:srgbClr val="C00000"/>
                </a:solidFill>
                <a:latin typeface="Times New Roman" panose="02020603050405020304" pitchFamily="18" charset="0"/>
                <a:cs typeface="Times New Roman" panose="02020603050405020304" pitchFamily="18" charset="0"/>
              </a:rPr>
              <a:t>the receiver </a:t>
            </a:r>
            <a:r>
              <a:rPr lang="en-US" dirty="0">
                <a:solidFill>
                  <a:srgbClr val="C00000"/>
                </a:solidFill>
                <a:latin typeface="Times New Roman" panose="02020603050405020304" pitchFamily="18" charset="0"/>
                <a:cs typeface="Times New Roman" panose="02020603050405020304" pitchFamily="18" charset="0"/>
              </a:rPr>
              <a:t>are waiting for each other to do something.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When </a:t>
            </a:r>
            <a:r>
              <a:rPr lang="en-US" dirty="0">
                <a:solidFill>
                  <a:srgbClr val="C00000"/>
                </a:solidFill>
                <a:latin typeface="Times New Roman" panose="02020603050405020304" pitchFamily="18" charset="0"/>
                <a:cs typeface="Times New Roman" panose="02020603050405020304" pitchFamily="18" charset="0"/>
              </a:rPr>
              <a:t>the persistence timer goes off, </a:t>
            </a:r>
            <a:r>
              <a:rPr lang="en-US" dirty="0" smtClean="0">
                <a:solidFill>
                  <a:srgbClr val="C00000"/>
                </a:solidFill>
                <a:latin typeface="Times New Roman" panose="02020603050405020304" pitchFamily="18" charset="0"/>
                <a:cs typeface="Times New Roman" panose="02020603050405020304" pitchFamily="18" charset="0"/>
              </a:rPr>
              <a:t>the sender </a:t>
            </a:r>
            <a:r>
              <a:rPr lang="en-US" dirty="0">
                <a:solidFill>
                  <a:srgbClr val="C00000"/>
                </a:solidFill>
                <a:latin typeface="Times New Roman" panose="02020603050405020304" pitchFamily="18" charset="0"/>
                <a:cs typeface="Times New Roman" panose="02020603050405020304" pitchFamily="18" charset="0"/>
              </a:rPr>
              <a:t>transmits a probe to the receiver. The response to the probe gives the window size. </a:t>
            </a:r>
            <a:r>
              <a:rPr lang="en-US" dirty="0" smtClean="0">
                <a:solidFill>
                  <a:srgbClr val="C00000"/>
                </a:solidFill>
                <a:latin typeface="Times New Roman" panose="02020603050405020304" pitchFamily="18" charset="0"/>
                <a:cs typeface="Times New Roman" panose="02020603050405020304" pitchFamily="18" charset="0"/>
              </a:rPr>
              <a:t>If it </a:t>
            </a:r>
            <a:r>
              <a:rPr lang="en-US" dirty="0">
                <a:solidFill>
                  <a:srgbClr val="C00000"/>
                </a:solidFill>
                <a:latin typeface="Times New Roman" panose="02020603050405020304" pitchFamily="18" charset="0"/>
                <a:cs typeface="Times New Roman" panose="02020603050405020304" pitchFamily="18" charset="0"/>
              </a:rPr>
              <a:t>is still zero, the persistence timer is set again and the cycle repeats. If it is nonzero, data </a:t>
            </a:r>
            <a:r>
              <a:rPr lang="en-US" dirty="0" smtClean="0">
                <a:solidFill>
                  <a:srgbClr val="C00000"/>
                </a:solidFill>
                <a:latin typeface="Times New Roman" panose="02020603050405020304" pitchFamily="18" charset="0"/>
                <a:cs typeface="Times New Roman" panose="02020603050405020304" pitchFamily="18" charset="0"/>
              </a:rPr>
              <a:t>can now </a:t>
            </a:r>
            <a:r>
              <a:rPr lang="en-US" dirty="0">
                <a:solidFill>
                  <a:srgbClr val="C00000"/>
                </a:solidFill>
                <a:latin typeface="Times New Roman" panose="02020603050405020304" pitchFamily="18" charset="0"/>
                <a:cs typeface="Times New Roman" panose="02020603050405020304" pitchFamily="18" charset="0"/>
              </a:rPr>
              <a:t>be sent</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A third </a:t>
            </a:r>
            <a:r>
              <a:rPr lang="en-US" dirty="0">
                <a:solidFill>
                  <a:srgbClr val="C00000"/>
                </a:solidFill>
                <a:latin typeface="Times New Roman" panose="02020603050405020304" pitchFamily="18" charset="0"/>
                <a:cs typeface="Times New Roman" panose="02020603050405020304" pitchFamily="18" charset="0"/>
              </a:rPr>
              <a:t>timer that some implementations use is the </a:t>
            </a:r>
            <a:r>
              <a:rPr lang="en-US" b="1" dirty="0" err="1">
                <a:solidFill>
                  <a:srgbClr val="C00000"/>
                </a:solidFill>
                <a:latin typeface="Times New Roman" panose="02020603050405020304" pitchFamily="18" charset="0"/>
                <a:cs typeface="Times New Roman" panose="02020603050405020304" pitchFamily="18" charset="0"/>
              </a:rPr>
              <a:t>keepalive</a:t>
            </a:r>
            <a:r>
              <a:rPr lang="en-US" b="1" dirty="0">
                <a:solidFill>
                  <a:srgbClr val="C00000"/>
                </a:solidFill>
                <a:latin typeface="Times New Roman" panose="02020603050405020304" pitchFamily="18" charset="0"/>
                <a:cs typeface="Times New Roman" panose="02020603050405020304" pitchFamily="18" charset="0"/>
              </a:rPr>
              <a:t> timer. </a:t>
            </a:r>
            <a:r>
              <a:rPr lang="en-US" dirty="0">
                <a:solidFill>
                  <a:srgbClr val="C00000"/>
                </a:solidFill>
                <a:latin typeface="Times New Roman" panose="02020603050405020304" pitchFamily="18" charset="0"/>
                <a:cs typeface="Times New Roman" panose="02020603050405020304" pitchFamily="18" charset="0"/>
              </a:rPr>
              <a:t>When a connection </a:t>
            </a:r>
            <a:r>
              <a:rPr lang="en-US" dirty="0" smtClean="0">
                <a:solidFill>
                  <a:srgbClr val="C00000"/>
                </a:solidFill>
                <a:latin typeface="Times New Roman" panose="02020603050405020304" pitchFamily="18" charset="0"/>
                <a:cs typeface="Times New Roman" panose="02020603050405020304" pitchFamily="18" charset="0"/>
              </a:rPr>
              <a:t>has been </a:t>
            </a:r>
            <a:r>
              <a:rPr lang="en-US" dirty="0">
                <a:solidFill>
                  <a:srgbClr val="C00000"/>
                </a:solidFill>
                <a:latin typeface="Times New Roman" panose="02020603050405020304" pitchFamily="18" charset="0"/>
                <a:cs typeface="Times New Roman" panose="02020603050405020304" pitchFamily="18" charset="0"/>
              </a:rPr>
              <a:t>idle for a long time, the </a:t>
            </a:r>
            <a:r>
              <a:rPr lang="en-US" dirty="0" err="1">
                <a:solidFill>
                  <a:srgbClr val="C00000"/>
                </a:solidFill>
                <a:latin typeface="Times New Roman" panose="02020603050405020304" pitchFamily="18" charset="0"/>
                <a:cs typeface="Times New Roman" panose="02020603050405020304" pitchFamily="18" charset="0"/>
              </a:rPr>
              <a:t>keepalive</a:t>
            </a:r>
            <a:r>
              <a:rPr lang="en-US" dirty="0">
                <a:solidFill>
                  <a:srgbClr val="C00000"/>
                </a:solidFill>
                <a:latin typeface="Times New Roman" panose="02020603050405020304" pitchFamily="18" charset="0"/>
                <a:cs typeface="Times New Roman" panose="02020603050405020304" pitchFamily="18" charset="0"/>
              </a:rPr>
              <a:t> timer may go off to cause one side to check </a:t>
            </a:r>
            <a:r>
              <a:rPr lang="en-US" dirty="0" smtClean="0">
                <a:solidFill>
                  <a:srgbClr val="C00000"/>
                </a:solidFill>
                <a:latin typeface="Times New Roman" panose="02020603050405020304" pitchFamily="18" charset="0"/>
                <a:cs typeface="Times New Roman" panose="02020603050405020304" pitchFamily="18" charset="0"/>
              </a:rPr>
              <a:t>whether the </a:t>
            </a:r>
            <a:r>
              <a:rPr lang="en-US" dirty="0">
                <a:solidFill>
                  <a:srgbClr val="C00000"/>
                </a:solidFill>
                <a:latin typeface="Times New Roman" panose="02020603050405020304" pitchFamily="18" charset="0"/>
                <a:cs typeface="Times New Roman" panose="02020603050405020304" pitchFamily="18" charset="0"/>
              </a:rPr>
              <a:t>other side is still there.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If </a:t>
            </a:r>
            <a:r>
              <a:rPr lang="en-US" dirty="0">
                <a:solidFill>
                  <a:srgbClr val="002060"/>
                </a:solidFill>
                <a:latin typeface="Times New Roman" panose="02020603050405020304" pitchFamily="18" charset="0"/>
                <a:cs typeface="Times New Roman" panose="02020603050405020304" pitchFamily="18" charset="0"/>
              </a:rPr>
              <a:t>it fails to respond, the connection is terminated. This feature </a:t>
            </a:r>
            <a:r>
              <a:rPr lang="en-US" dirty="0" smtClean="0">
                <a:solidFill>
                  <a:srgbClr val="002060"/>
                </a:solidFill>
                <a:latin typeface="Times New Roman" panose="02020603050405020304" pitchFamily="18" charset="0"/>
                <a:cs typeface="Times New Roman" panose="02020603050405020304" pitchFamily="18" charset="0"/>
              </a:rPr>
              <a:t>is controversial </a:t>
            </a:r>
            <a:r>
              <a:rPr lang="en-US" dirty="0">
                <a:solidFill>
                  <a:srgbClr val="002060"/>
                </a:solidFill>
                <a:latin typeface="Times New Roman" panose="02020603050405020304" pitchFamily="18" charset="0"/>
                <a:cs typeface="Times New Roman" panose="02020603050405020304" pitchFamily="18" charset="0"/>
              </a:rPr>
              <a:t>because it adds overhead and may terminate an otherwise healthy </a:t>
            </a:r>
            <a:r>
              <a:rPr lang="en-US" dirty="0" smtClean="0">
                <a:solidFill>
                  <a:srgbClr val="002060"/>
                </a:solidFill>
                <a:latin typeface="Times New Roman" panose="02020603050405020304" pitchFamily="18" charset="0"/>
                <a:cs typeface="Times New Roman" panose="02020603050405020304" pitchFamily="18" charset="0"/>
              </a:rPr>
              <a:t>connection due </a:t>
            </a:r>
            <a:r>
              <a:rPr lang="en-US" dirty="0">
                <a:solidFill>
                  <a:srgbClr val="002060"/>
                </a:solidFill>
                <a:latin typeface="Times New Roman" panose="02020603050405020304" pitchFamily="18" charset="0"/>
                <a:cs typeface="Times New Roman" panose="02020603050405020304" pitchFamily="18" charset="0"/>
              </a:rPr>
              <a:t>to a transient network partition</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last timer used on each TCP connection is the one used in the </a:t>
            </a:r>
            <a:r>
              <a:rPr lang="en-US" b="1" dirty="0">
                <a:solidFill>
                  <a:srgbClr val="002060"/>
                </a:solidFill>
                <a:latin typeface="Times New Roman" panose="02020603050405020304" pitchFamily="18" charset="0"/>
                <a:cs typeface="Times New Roman" panose="02020603050405020304" pitchFamily="18" charset="0"/>
              </a:rPr>
              <a:t>TIMED WAIT </a:t>
            </a:r>
            <a:r>
              <a:rPr lang="en-US" dirty="0">
                <a:solidFill>
                  <a:srgbClr val="002060"/>
                </a:solidFill>
                <a:latin typeface="Times New Roman" panose="02020603050405020304" pitchFamily="18" charset="0"/>
                <a:cs typeface="Times New Roman" panose="02020603050405020304" pitchFamily="18" charset="0"/>
              </a:rPr>
              <a:t>state </a:t>
            </a:r>
            <a:r>
              <a:rPr lang="en-US" dirty="0" smtClean="0">
                <a:solidFill>
                  <a:srgbClr val="002060"/>
                </a:solidFill>
                <a:latin typeface="Times New Roman" panose="02020603050405020304" pitchFamily="18" charset="0"/>
                <a:cs typeface="Times New Roman" panose="02020603050405020304" pitchFamily="18" charset="0"/>
              </a:rPr>
              <a:t>while closing</a:t>
            </a:r>
            <a:r>
              <a:rPr lang="en-US" dirty="0">
                <a:solidFill>
                  <a:srgbClr val="002060"/>
                </a:solidFill>
                <a:latin typeface="Times New Roman" panose="02020603050405020304" pitchFamily="18" charset="0"/>
                <a:cs typeface="Times New Roman" panose="02020603050405020304" pitchFamily="18" charset="0"/>
              </a:rPr>
              <a:t>. It runs for twice the maximum packet lifetime to make sure that when a connection </a:t>
            </a:r>
            <a:r>
              <a:rPr lang="en-US" dirty="0" smtClean="0">
                <a:solidFill>
                  <a:srgbClr val="002060"/>
                </a:solidFill>
                <a:latin typeface="Times New Roman" panose="02020603050405020304" pitchFamily="18" charset="0"/>
                <a:cs typeface="Times New Roman" panose="02020603050405020304" pitchFamily="18" charset="0"/>
              </a:rPr>
              <a:t>is closed</a:t>
            </a:r>
            <a:r>
              <a:rPr lang="en-US" dirty="0">
                <a:solidFill>
                  <a:srgbClr val="002060"/>
                </a:solidFill>
                <a:latin typeface="Times New Roman" panose="02020603050405020304" pitchFamily="18" charset="0"/>
                <a:cs typeface="Times New Roman" panose="02020603050405020304" pitchFamily="18" charset="0"/>
              </a:rPr>
              <a:t>, all packets created by it have died off.</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37886" y="983394"/>
            <a:ext cx="8904511" cy="307777"/>
          </a:xfrm>
          <a:prstGeom prst="rect">
            <a:avLst/>
          </a:prstGeom>
        </p:spPr>
        <p:txBody>
          <a:bodyPr wrap="square">
            <a:spAutoFit/>
          </a:bodyPr>
          <a:lstStyle/>
          <a:p>
            <a:endParaRPr lang="en-US" dirty="0"/>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611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Congestion Control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738664"/>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3"/>
          <a:stretch>
            <a:fillRect/>
          </a:stretch>
        </p:blipFill>
        <p:spPr>
          <a:xfrm>
            <a:off x="307974" y="983394"/>
            <a:ext cx="6115505" cy="3893406"/>
          </a:xfrm>
          <a:prstGeom prst="rect">
            <a:avLst/>
          </a:prstGeom>
        </p:spPr>
      </p:pic>
      <p:sp>
        <p:nvSpPr>
          <p:cNvPr id="22" name="TextBox 21"/>
          <p:cNvSpPr txBox="1"/>
          <p:nvPr/>
        </p:nvSpPr>
        <p:spPr>
          <a:xfrm>
            <a:off x="6429828" y="1416948"/>
            <a:ext cx="2561771" cy="3323987"/>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A </a:t>
            </a:r>
            <a:r>
              <a:rPr lang="en-US" dirty="0">
                <a:solidFill>
                  <a:srgbClr val="C00000"/>
                </a:solidFill>
                <a:latin typeface="Times New Roman" panose="02020603050405020304" pitchFamily="18" charset="0"/>
                <a:cs typeface="Times New Roman" panose="02020603050405020304" pitchFamily="18" charset="0"/>
              </a:rPr>
              <a:t>thick </a:t>
            </a:r>
            <a:r>
              <a:rPr lang="en-US" dirty="0" smtClean="0">
                <a:solidFill>
                  <a:srgbClr val="C00000"/>
                </a:solidFill>
                <a:latin typeface="Times New Roman" panose="02020603050405020304" pitchFamily="18" charset="0"/>
                <a:cs typeface="Times New Roman" panose="02020603050405020304" pitchFamily="18" charset="0"/>
              </a:rPr>
              <a:t>pipe leading </a:t>
            </a:r>
            <a:r>
              <a:rPr lang="en-US" dirty="0">
                <a:solidFill>
                  <a:srgbClr val="C00000"/>
                </a:solidFill>
                <a:latin typeface="Times New Roman" panose="02020603050405020304" pitchFamily="18" charset="0"/>
                <a:cs typeface="Times New Roman" panose="02020603050405020304" pitchFamily="18" charset="0"/>
              </a:rPr>
              <a:t>to a small-capacity receiver. As long as the sender does not send more water than </a:t>
            </a:r>
            <a:r>
              <a:rPr lang="en-US" dirty="0" smtClean="0">
                <a:solidFill>
                  <a:srgbClr val="C00000"/>
                </a:solidFill>
                <a:latin typeface="Times New Roman" panose="02020603050405020304" pitchFamily="18" charset="0"/>
                <a:cs typeface="Times New Roman" panose="02020603050405020304" pitchFamily="18" charset="0"/>
              </a:rPr>
              <a:t>the bucket </a:t>
            </a:r>
            <a:r>
              <a:rPr lang="en-US" dirty="0">
                <a:solidFill>
                  <a:srgbClr val="C00000"/>
                </a:solidFill>
                <a:latin typeface="Times New Roman" panose="02020603050405020304" pitchFamily="18" charset="0"/>
                <a:cs typeface="Times New Roman" panose="02020603050405020304" pitchFamily="18" charset="0"/>
              </a:rPr>
              <a:t>can contain, no water will be lost.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limiting factor is not the </a:t>
            </a:r>
            <a:r>
              <a:rPr lang="en-US" dirty="0" smtClean="0">
                <a:solidFill>
                  <a:srgbClr val="002060"/>
                </a:solidFill>
                <a:latin typeface="Times New Roman" panose="02020603050405020304" pitchFamily="18" charset="0"/>
                <a:cs typeface="Times New Roman" panose="02020603050405020304" pitchFamily="18" charset="0"/>
              </a:rPr>
              <a:t>bucket capacity</a:t>
            </a:r>
            <a:r>
              <a:rPr lang="en-US" dirty="0">
                <a:solidFill>
                  <a:srgbClr val="002060"/>
                </a:solidFill>
                <a:latin typeface="Times New Roman" panose="02020603050405020304" pitchFamily="18" charset="0"/>
                <a:cs typeface="Times New Roman" panose="02020603050405020304" pitchFamily="18" charset="0"/>
              </a:rPr>
              <a:t>, but the internal carrying capacity of the network.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If </a:t>
            </a:r>
            <a:r>
              <a:rPr lang="en-US" dirty="0">
                <a:solidFill>
                  <a:srgbClr val="002060"/>
                </a:solidFill>
                <a:latin typeface="Times New Roman" panose="02020603050405020304" pitchFamily="18" charset="0"/>
                <a:cs typeface="Times New Roman" panose="02020603050405020304" pitchFamily="18" charset="0"/>
              </a:rPr>
              <a:t>too much water comes in </a:t>
            </a:r>
            <a:r>
              <a:rPr lang="en-US" dirty="0" smtClean="0">
                <a:solidFill>
                  <a:srgbClr val="002060"/>
                </a:solidFill>
                <a:latin typeface="Times New Roman" panose="02020603050405020304" pitchFamily="18" charset="0"/>
                <a:cs typeface="Times New Roman" panose="02020603050405020304" pitchFamily="18" charset="0"/>
              </a:rPr>
              <a:t>too fast</a:t>
            </a:r>
            <a:r>
              <a:rPr lang="en-US" dirty="0">
                <a:solidFill>
                  <a:srgbClr val="002060"/>
                </a:solidFill>
                <a:latin typeface="Times New Roman" panose="02020603050405020304" pitchFamily="18" charset="0"/>
                <a:cs typeface="Times New Roman" panose="02020603050405020304" pitchFamily="18" charset="0"/>
              </a:rPr>
              <a:t>, it will back up and some will be </a:t>
            </a:r>
            <a:r>
              <a:rPr lang="en-US" dirty="0" smtClean="0">
                <a:solidFill>
                  <a:srgbClr val="002060"/>
                </a:solidFill>
                <a:latin typeface="Times New Roman" panose="02020603050405020304" pitchFamily="18" charset="0"/>
                <a:cs typeface="Times New Roman" panose="02020603050405020304" pitchFamily="18" charset="0"/>
              </a:rPr>
              <a:t>lost</a:t>
            </a:r>
            <a:r>
              <a:rPr lang="en-US" dirty="0" smtClean="0">
                <a:solidFill>
                  <a:srgbClr val="002060"/>
                </a:solidFill>
              </a:rPr>
              <a:t>.</a:t>
            </a:r>
            <a:endParaRPr lang="en-IN" dirty="0">
              <a:solidFill>
                <a:srgbClr val="002060"/>
              </a:solidFill>
            </a:endParaRPr>
          </a:p>
        </p:txBody>
      </p:sp>
    </p:spTree>
    <p:extLst>
      <p:ext uri="{BB962C8B-B14F-4D97-AF65-F5344CB8AC3E}">
        <p14:creationId xmlns:p14="http://schemas.microsoft.com/office/powerpoint/2010/main" val="193211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Congestion Control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Key </a:t>
            </a:r>
            <a:r>
              <a:rPr lang="en-US" b="1" dirty="0" smtClean="0">
                <a:solidFill>
                  <a:srgbClr val="C00000"/>
                </a:solidFill>
                <a:latin typeface="Times New Roman" panose="02020603050405020304" pitchFamily="18" charset="0"/>
                <a:cs typeface="Times New Roman" panose="02020603050405020304" pitchFamily="18" charset="0"/>
              </a:rPr>
              <a:t>Components</a:t>
            </a:r>
          </a:p>
          <a:p>
            <a:pPr algn="just"/>
            <a:endParaRPr lang="en-US" b="1" dirty="0" smtClean="0">
              <a:solidFill>
                <a:srgbClr val="C00000"/>
              </a:solidFill>
              <a:latin typeface="Times New Roman" panose="02020603050405020304" pitchFamily="18" charset="0"/>
              <a:cs typeface="Times New Roman" panose="02020603050405020304" pitchFamily="18" charset="0"/>
            </a:endParaRPr>
          </a:p>
          <a:p>
            <a:pPr algn="just"/>
            <a:r>
              <a:rPr lang="en-US" b="1" dirty="0" smtClean="0">
                <a:solidFill>
                  <a:srgbClr val="C00000"/>
                </a:solidFill>
                <a:latin typeface="Times New Roman" panose="02020603050405020304" pitchFamily="18" charset="0"/>
                <a:cs typeface="Times New Roman" panose="02020603050405020304" pitchFamily="18" charset="0"/>
              </a:rPr>
              <a:t>Congestion </a:t>
            </a:r>
            <a:r>
              <a:rPr lang="en-US" b="1" dirty="0">
                <a:solidFill>
                  <a:srgbClr val="C00000"/>
                </a:solidFill>
                <a:latin typeface="Times New Roman" panose="02020603050405020304" pitchFamily="18" charset="0"/>
                <a:cs typeface="Times New Roman" panose="02020603050405020304" pitchFamily="18" charset="0"/>
              </a:rPr>
              <a:t>Window (</a:t>
            </a:r>
            <a:r>
              <a:rPr lang="en-US" b="1" dirty="0" err="1">
                <a:solidFill>
                  <a:srgbClr val="C00000"/>
                </a:solidFill>
                <a:latin typeface="Times New Roman" panose="02020603050405020304" pitchFamily="18" charset="0"/>
                <a:cs typeface="Times New Roman" panose="02020603050405020304" pitchFamily="18" charset="0"/>
              </a:rPr>
              <a:t>cwnd</a:t>
            </a:r>
            <a:r>
              <a:rPr lang="en-US" b="1" dirty="0" smtClean="0">
                <a:solidFill>
                  <a:srgbClr val="C00000"/>
                </a:solidFill>
                <a:latin typeface="Times New Roman" panose="02020603050405020304" pitchFamily="18" charset="0"/>
                <a:cs typeface="Times New Roman" panose="02020603050405020304" pitchFamily="18" charset="0"/>
              </a:rPr>
              <a:t>):</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size of the congestion window determines how much data can be sent before receiving an acknowledgment (ACK) from the receiver. This window size is adjusted based on network conditions</a:t>
            </a:r>
            <a:r>
              <a:rPr lang="en-US" dirty="0" smtClean="0">
                <a:solidFill>
                  <a:srgbClr val="C00000"/>
                </a:solidFill>
                <a:latin typeface="Times New Roman" panose="02020603050405020304" pitchFamily="18" charset="0"/>
                <a:cs typeface="Times New Roman" panose="02020603050405020304" pitchFamily="18" charset="0"/>
              </a:rPr>
              <a:t>.</a:t>
            </a:r>
          </a:p>
          <a:p>
            <a:pPr lvl="1" algn="just"/>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C00000"/>
                </a:solidFill>
                <a:latin typeface="Times New Roman" panose="02020603050405020304" pitchFamily="18" charset="0"/>
                <a:cs typeface="Times New Roman" panose="02020603050405020304" pitchFamily="18" charset="0"/>
              </a:rPr>
              <a:t>Slow Start</a:t>
            </a:r>
            <a:r>
              <a:rPr lang="en-US" b="1" dirty="0" smtClean="0">
                <a:solidFill>
                  <a:srgbClr val="C00000"/>
                </a:solidFill>
                <a:latin typeface="Times New Roman" panose="02020603050405020304" pitchFamily="18" charset="0"/>
                <a:cs typeface="Times New Roman" panose="02020603050405020304" pitchFamily="18" charset="0"/>
              </a:rPr>
              <a:t>:</a:t>
            </a:r>
          </a:p>
          <a:p>
            <a:pPr algn="just"/>
            <a:endParaRPr lang="en-US" b="1" dirty="0" smtClean="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When </a:t>
            </a:r>
            <a:r>
              <a:rPr lang="en-US" dirty="0">
                <a:solidFill>
                  <a:srgbClr val="C00000"/>
                </a:solidFill>
                <a:latin typeface="Times New Roman" panose="02020603050405020304" pitchFamily="18" charset="0"/>
                <a:cs typeface="Times New Roman" panose="02020603050405020304" pitchFamily="18" charset="0"/>
              </a:rPr>
              <a:t>a TCP connection begins, the congestion window starts with a small size (usually one or two Maximum Segment Sizes, MSS). With each ACK received, the window size increases exponentially, doubling roughly every round-trip time (RTT). This phase continues until a threshold (</a:t>
            </a:r>
            <a:r>
              <a:rPr lang="en-US" dirty="0" err="1">
                <a:solidFill>
                  <a:srgbClr val="C00000"/>
                </a:solidFill>
                <a:latin typeface="Times New Roman" panose="02020603050405020304" pitchFamily="18" charset="0"/>
                <a:cs typeface="Times New Roman" panose="02020603050405020304" pitchFamily="18" charset="0"/>
              </a:rPr>
              <a:t>ssthresh</a:t>
            </a:r>
            <a:r>
              <a:rPr lang="en-US" dirty="0">
                <a:solidFill>
                  <a:srgbClr val="C00000"/>
                </a:solidFill>
                <a:latin typeface="Times New Roman" panose="02020603050405020304" pitchFamily="18" charset="0"/>
                <a:cs typeface="Times New Roman" panose="02020603050405020304" pitchFamily="18" charset="0"/>
              </a:rPr>
              <a:t>) is reached</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Slow Start is an essential part of TCP's congestion control strategy. It starts with a small congestion window, grows it exponentially with each round-trip time (RTT) as long as no congestion is detected, and then switches to a more gradual growth mode to manage congestion more effectively. </a:t>
            </a:r>
            <a:endParaRPr lang="en-US"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This </a:t>
            </a:r>
            <a:r>
              <a:rPr lang="en-US" dirty="0">
                <a:solidFill>
                  <a:srgbClr val="002060"/>
                </a:solidFill>
                <a:latin typeface="Times New Roman" panose="02020603050405020304" pitchFamily="18" charset="0"/>
                <a:cs typeface="Times New Roman" panose="02020603050405020304" pitchFamily="18" charset="0"/>
              </a:rPr>
              <a:t>approach helps to find the optimal data rate while maintaining network stability and fairness</a:t>
            </a:r>
            <a:r>
              <a:rPr lang="en-US" dirty="0" smtClean="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2030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Congestion Control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37886" y="957943"/>
            <a:ext cx="8868228" cy="3970318"/>
          </a:xfrm>
          <a:prstGeom prst="rect">
            <a:avLst/>
          </a:prstGeom>
        </p:spPr>
        <p:txBody>
          <a:bodyPr wrap="square">
            <a:spAutoFit/>
          </a:bodyPr>
          <a:lstStyle/>
          <a:p>
            <a:pPr algn="just"/>
            <a:r>
              <a:rPr lang="en-US" b="1" dirty="0" smtClean="0">
                <a:solidFill>
                  <a:srgbClr val="C00000"/>
                </a:solidFill>
                <a:latin typeface="Times New Roman" panose="02020603050405020304" pitchFamily="18" charset="0"/>
                <a:cs typeface="Times New Roman" panose="02020603050405020304" pitchFamily="18" charset="0"/>
              </a:rPr>
              <a:t>Congestion Avoidance :</a:t>
            </a:r>
          </a:p>
          <a:p>
            <a:pPr marL="285750" lvl="1"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Congestion </a:t>
            </a:r>
            <a:r>
              <a:rPr lang="en-US" dirty="0">
                <a:solidFill>
                  <a:srgbClr val="C00000"/>
                </a:solidFill>
                <a:latin typeface="Times New Roman" panose="02020603050405020304" pitchFamily="18" charset="0"/>
                <a:cs typeface="Times New Roman" panose="02020603050405020304" pitchFamily="18" charset="0"/>
              </a:rPr>
              <a:t>Avoidance is a crucial phase of TCP’s congestion control mechanism, designed to carefully manage the data transfer rate to avoid network congestion</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It achieves this by transitioning from the exponential growth of Slow Start to a more controlled, linear growth of the congestion window. This approach helps maintain network stability and fairness, adapting to the network’s capacity while responding appropriately to congestion events</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After reaching the </a:t>
            </a:r>
            <a:r>
              <a:rPr lang="en-US" dirty="0" err="1">
                <a:solidFill>
                  <a:srgbClr val="C00000"/>
                </a:solidFill>
                <a:latin typeface="Times New Roman" panose="02020603050405020304" pitchFamily="18" charset="0"/>
                <a:cs typeface="Times New Roman" panose="02020603050405020304" pitchFamily="18" charset="0"/>
              </a:rPr>
              <a:t>ssthresh</a:t>
            </a:r>
            <a:r>
              <a:rPr lang="en-US" dirty="0">
                <a:solidFill>
                  <a:srgbClr val="C00000"/>
                </a:solidFill>
                <a:latin typeface="Times New Roman" panose="02020603050405020304" pitchFamily="18" charset="0"/>
                <a:cs typeface="Times New Roman" panose="02020603050405020304" pitchFamily="18" charset="0"/>
              </a:rPr>
              <a:t>, TCP switches to a linear increase in the congestion window size. This means the window grows more slowly (typically by one MSS per RTT) to avoid overwhelming the network</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In Congestion Avoidance, the growth of the congestion window is linear rather than exponential. This means that for every round-trip time (RTT), the </a:t>
            </a:r>
            <a:r>
              <a:rPr lang="en-US" altLang="en-US" dirty="0" err="1">
                <a:solidFill>
                  <a:srgbClr val="002060"/>
                </a:solidFill>
                <a:latin typeface="Times New Roman" panose="02020603050405020304" pitchFamily="18" charset="0"/>
                <a:cs typeface="Times New Roman" panose="02020603050405020304" pitchFamily="18" charset="0"/>
              </a:rPr>
              <a:t>cwnd</a:t>
            </a:r>
            <a:r>
              <a:rPr lang="en-US" altLang="en-US" dirty="0">
                <a:solidFill>
                  <a:srgbClr val="002060"/>
                </a:solidFill>
                <a:latin typeface="Times New Roman" panose="02020603050405020304" pitchFamily="18" charset="0"/>
                <a:cs typeface="Times New Roman" panose="02020603050405020304" pitchFamily="18" charset="0"/>
              </a:rPr>
              <a:t> increases by a fixed amount, usually one MSS (Maximum Segment Size</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The growth rate is typically calculated as: </a:t>
            </a:r>
            <a:r>
              <a:rPr lang="en-US" altLang="en-US" dirty="0" err="1" smtClean="0">
                <a:solidFill>
                  <a:srgbClr val="002060"/>
                </a:solidFill>
                <a:latin typeface="Times New Roman" panose="02020603050405020304" pitchFamily="18" charset="0"/>
                <a:cs typeface="Times New Roman" panose="02020603050405020304" pitchFamily="18" charset="0"/>
              </a:rPr>
              <a:t>cwnd</a:t>
            </a:r>
            <a:r>
              <a:rPr lang="en-US" altLang="en-US" dirty="0" smtClean="0">
                <a:solidFill>
                  <a:srgbClr val="002060"/>
                </a:solidFill>
                <a:latin typeface="Times New Roman" panose="02020603050405020304" pitchFamily="18" charset="0"/>
                <a:cs typeface="Times New Roman" panose="02020603050405020304" pitchFamily="18" charset="0"/>
              </a:rPr>
              <a:t> = cwnd+MSS^2​ / </a:t>
            </a:r>
            <a:r>
              <a:rPr lang="en-US" altLang="en-US" dirty="0" err="1" smtClean="0">
                <a:solidFill>
                  <a:srgbClr val="002060"/>
                </a:solidFill>
                <a:latin typeface="Times New Roman" panose="02020603050405020304" pitchFamily="18" charset="0"/>
                <a:cs typeface="Times New Roman" panose="02020603050405020304" pitchFamily="18" charset="0"/>
              </a:rPr>
              <a:t>cwnd</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This formula ensures that as the window grows larger, the increase becomes smaller, allowing for more stable and controlled expansion of the sending </a:t>
            </a:r>
            <a:r>
              <a:rPr lang="en-US" altLang="en-US" dirty="0" smtClean="0">
                <a:solidFill>
                  <a:srgbClr val="002060"/>
                </a:solidFill>
                <a:latin typeface="Times New Roman" panose="02020603050405020304" pitchFamily="18" charset="0"/>
                <a:cs typeface="Times New Roman" panose="02020603050405020304" pitchFamily="18" charset="0"/>
              </a:rPr>
              <a:t>rate.</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783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Congestion Control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970318"/>
          </a:xfrm>
          <a:prstGeom prst="rect">
            <a:avLst/>
          </a:prstGeom>
        </p:spPr>
        <p:txBody>
          <a:bodyPr wrap="square">
            <a:spAutoFit/>
          </a:bodyPr>
          <a:lstStyle/>
          <a:p>
            <a:pPr lvl="1" algn="just"/>
            <a:r>
              <a:rPr lang="en-US" b="1" dirty="0" smtClean="0">
                <a:solidFill>
                  <a:srgbClr val="002060"/>
                </a:solidFill>
                <a:latin typeface="Times New Roman" panose="02020603050405020304" pitchFamily="18" charset="0"/>
                <a:cs typeface="Times New Roman" panose="02020603050405020304" pitchFamily="18" charset="0"/>
              </a:rPr>
              <a:t>Fast </a:t>
            </a:r>
            <a:r>
              <a:rPr lang="en-US" b="1" dirty="0">
                <a:solidFill>
                  <a:srgbClr val="002060"/>
                </a:solidFill>
                <a:latin typeface="Times New Roman" panose="02020603050405020304" pitchFamily="18" charset="0"/>
                <a:cs typeface="Times New Roman" panose="02020603050405020304" pitchFamily="18" charset="0"/>
              </a:rPr>
              <a:t>Retransmit and Fast Recovery</a:t>
            </a:r>
            <a:r>
              <a:rPr lang="en-US" b="1" dirty="0" smtClean="0">
                <a:solidFill>
                  <a:srgbClr val="002060"/>
                </a:solidFill>
                <a:latin typeface="Times New Roman" panose="02020603050405020304" pitchFamily="18" charset="0"/>
                <a:cs typeface="Times New Roman" panose="02020603050405020304" pitchFamily="18" charset="0"/>
              </a:rPr>
              <a:t>:</a:t>
            </a:r>
          </a:p>
          <a:p>
            <a:pPr lvl="1" algn="just"/>
            <a:endParaRPr lang="en-US" b="1"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If </a:t>
            </a:r>
            <a:r>
              <a:rPr lang="en-US" dirty="0">
                <a:solidFill>
                  <a:srgbClr val="C00000"/>
                </a:solidFill>
                <a:latin typeface="Times New Roman" panose="02020603050405020304" pitchFamily="18" charset="0"/>
                <a:cs typeface="Times New Roman" panose="02020603050405020304" pitchFamily="18" charset="0"/>
              </a:rPr>
              <a:t>a packet is lost (detected by missing ACKs or receiving duplicate ACKs), TCP quickly retransmits the lost packet (fast retransmit) and enters the fast recovery phase. </a:t>
            </a:r>
            <a:endParaRPr lang="en-US" dirty="0" smtClean="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During </a:t>
            </a:r>
            <a:r>
              <a:rPr lang="en-US" dirty="0">
                <a:solidFill>
                  <a:srgbClr val="C00000"/>
                </a:solidFill>
                <a:latin typeface="Times New Roman" panose="02020603050405020304" pitchFamily="18" charset="0"/>
                <a:cs typeface="Times New Roman" panose="02020603050405020304" pitchFamily="18" charset="0"/>
              </a:rPr>
              <a:t>this phase, the congestion window is reduced to avoid further congestion but not to the initial size as in slow start</a:t>
            </a:r>
            <a:r>
              <a:rPr lang="en-US" dirty="0" smtClean="0">
                <a:solidFill>
                  <a:srgbClr val="C00000"/>
                </a:solidFill>
                <a:latin typeface="Times New Roman" panose="02020603050405020304" pitchFamily="18" charset="0"/>
                <a:cs typeface="Times New Roman" panose="02020603050405020304" pitchFamily="18" charset="0"/>
              </a:rPr>
              <a:t>. </a:t>
            </a:r>
          </a:p>
          <a:p>
            <a:pPr marL="285750" lvl="1"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Fast Retransmit:</a:t>
            </a:r>
            <a:r>
              <a:rPr lang="en-US" dirty="0">
                <a:solidFill>
                  <a:srgbClr val="C00000"/>
                </a:solidFill>
                <a:latin typeface="Times New Roman" panose="02020603050405020304" pitchFamily="18" charset="0"/>
                <a:cs typeface="Times New Roman" panose="02020603050405020304" pitchFamily="18" charset="0"/>
              </a:rPr>
              <a:t> Quickly retransmits a lost packet upon receiving three duplicate ACKs, without waiting for a timeout. This reduces the delay in recovering from packet loss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Fast Recovery:</a:t>
            </a:r>
            <a:r>
              <a:rPr lang="en-US" dirty="0">
                <a:solidFill>
                  <a:srgbClr val="002060"/>
                </a:solidFill>
                <a:latin typeface="Times New Roman" panose="02020603050405020304" pitchFamily="18" charset="0"/>
                <a:cs typeface="Times New Roman" panose="02020603050405020304" pitchFamily="18" charset="0"/>
              </a:rPr>
              <a:t> Manages the congestion window size more gracefully following a fast retransmit. It avoids the severe reduction in throughput that would occur with a timeout, maintaining better performance and quicker recovery</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Together, Fast Retransmit and Fast Recovery help TCP connections recover from packet loss more efficiently, minimizing disruption and maintaining higher throughput in the face of network congestion.</a:t>
            </a:r>
          </a:p>
          <a:p>
            <a:pPr marL="2857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659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Congestion Control</a:t>
            </a:r>
            <a:endParaRPr lang="en-US" sz="2400" b="1" dirty="0">
              <a:solidFill>
                <a:srgbClr val="002060"/>
              </a:solidFill>
            </a:endParaRPr>
          </a:p>
        </p:txBody>
      </p:sp>
      <p:sp>
        <p:nvSpPr>
          <p:cNvPr id="6" name="Rectangle 5"/>
          <p:cNvSpPr/>
          <p:nvPr/>
        </p:nvSpPr>
        <p:spPr>
          <a:xfrm>
            <a:off x="246742" y="919844"/>
            <a:ext cx="8744858"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1815882"/>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Timeouts</a:t>
            </a:r>
            <a:r>
              <a:rPr lang="en-US" b="1" dirty="0" smtClean="0">
                <a:solidFill>
                  <a:srgbClr val="C00000"/>
                </a:solidFill>
                <a:latin typeface="Times New Roman" panose="02020603050405020304" pitchFamily="18" charset="0"/>
                <a:cs typeface="Times New Roman" panose="02020603050405020304" pitchFamily="18" charset="0"/>
              </a:rPr>
              <a:t>:</a:t>
            </a:r>
          </a:p>
          <a:p>
            <a:pPr algn="just"/>
            <a:endParaRPr lang="en-US" b="1"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If </a:t>
            </a:r>
            <a:r>
              <a:rPr lang="en-US" dirty="0">
                <a:solidFill>
                  <a:srgbClr val="C00000"/>
                </a:solidFill>
                <a:latin typeface="Times New Roman" panose="02020603050405020304" pitchFamily="18" charset="0"/>
                <a:cs typeface="Times New Roman" panose="02020603050405020304" pitchFamily="18" charset="0"/>
              </a:rPr>
              <a:t>packets are lost and not recovered through duplicate ACKs, TCP will time out and perform a slow start to reduce the window size drastically, which helps in recovering from severe congestion</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endParaRPr lang="en-US" dirty="0"/>
          </a:p>
          <a:p>
            <a:endParaRPr lang="en-US" dirty="0"/>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914399" y="2148114"/>
            <a:ext cx="7641771" cy="2728686"/>
          </a:xfrm>
          <a:prstGeom prst="rect">
            <a:avLst/>
          </a:prstGeom>
        </p:spPr>
      </p:pic>
    </p:spTree>
    <p:extLst>
      <p:ext uri="{BB962C8B-B14F-4D97-AF65-F5344CB8AC3E}">
        <p14:creationId xmlns:p14="http://schemas.microsoft.com/office/powerpoint/2010/main" val="2885974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TCP Congestion Control</a:t>
            </a:r>
            <a:endParaRPr lang="en-US" sz="2400" b="1" dirty="0">
              <a:solidFill>
                <a:srgbClr val="002060"/>
              </a:solidFill>
            </a:endParaRPr>
          </a:p>
        </p:txBody>
      </p:sp>
      <p:sp>
        <p:nvSpPr>
          <p:cNvPr id="6" name="Rectangle 5"/>
          <p:cNvSpPr/>
          <p:nvPr/>
        </p:nvSpPr>
        <p:spPr>
          <a:xfrm>
            <a:off x="246742" y="919844"/>
            <a:ext cx="8744858"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37886" y="983394"/>
            <a:ext cx="8904511" cy="4616648"/>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maximum segment </a:t>
            </a:r>
            <a:r>
              <a:rPr lang="en-US" dirty="0">
                <a:solidFill>
                  <a:srgbClr val="C00000"/>
                </a:solidFill>
                <a:latin typeface="Times New Roman" panose="02020603050405020304" pitchFamily="18" charset="0"/>
                <a:cs typeface="Times New Roman" panose="02020603050405020304" pitchFamily="18" charset="0"/>
              </a:rPr>
              <a:t>size here is 1024 bytes. Initially, the congestion window was 64 KB, but a </a:t>
            </a:r>
            <a:r>
              <a:rPr lang="en-US" dirty="0" smtClean="0">
                <a:solidFill>
                  <a:srgbClr val="C00000"/>
                </a:solidFill>
                <a:latin typeface="Times New Roman" panose="02020603050405020304" pitchFamily="18" charset="0"/>
                <a:cs typeface="Times New Roman" panose="02020603050405020304" pitchFamily="18" charset="0"/>
              </a:rPr>
              <a:t>timeout occurred</a:t>
            </a:r>
            <a:r>
              <a:rPr lang="en-US" dirty="0">
                <a:solidFill>
                  <a:srgbClr val="C00000"/>
                </a:solidFill>
                <a:latin typeface="Times New Roman" panose="02020603050405020304" pitchFamily="18" charset="0"/>
                <a:cs typeface="Times New Roman" panose="02020603050405020304" pitchFamily="18" charset="0"/>
              </a:rPr>
              <a:t>, so the threshold is set to 32 KB and the congestion window to 1 KB for </a:t>
            </a:r>
            <a:r>
              <a:rPr lang="en-US" dirty="0" smtClean="0">
                <a:solidFill>
                  <a:srgbClr val="C00000"/>
                </a:solidFill>
                <a:latin typeface="Times New Roman" panose="02020603050405020304" pitchFamily="18" charset="0"/>
                <a:cs typeface="Times New Roman" panose="02020603050405020304" pitchFamily="18" charset="0"/>
              </a:rPr>
              <a:t>transmission 0 </a:t>
            </a:r>
            <a:r>
              <a:rPr lang="en-US" dirty="0">
                <a:solidFill>
                  <a:srgbClr val="C00000"/>
                </a:solidFill>
                <a:latin typeface="Times New Roman" panose="02020603050405020304" pitchFamily="18" charset="0"/>
                <a:cs typeface="Times New Roman" panose="02020603050405020304" pitchFamily="18" charset="0"/>
              </a:rPr>
              <a:t>here.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congestion window then grows exponentially until it hits the threshold (32 KB</a:t>
            </a:r>
            <a:r>
              <a:rPr lang="en-US" dirty="0" smtClean="0">
                <a:solidFill>
                  <a:srgbClr val="C00000"/>
                </a:solidFill>
                <a:latin typeface="Times New Roman" panose="02020603050405020304" pitchFamily="18" charset="0"/>
                <a:cs typeface="Times New Roman" panose="02020603050405020304" pitchFamily="18" charset="0"/>
              </a:rPr>
              <a:t>). Starting </a:t>
            </a:r>
            <a:r>
              <a:rPr lang="en-US" dirty="0">
                <a:solidFill>
                  <a:srgbClr val="C00000"/>
                </a:solidFill>
                <a:latin typeface="Times New Roman" panose="02020603050405020304" pitchFamily="18" charset="0"/>
                <a:cs typeface="Times New Roman" panose="02020603050405020304" pitchFamily="18" charset="0"/>
              </a:rPr>
              <a:t>then, it grows linearly</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Transmission 13 is unlucky (it should have known) and a timeout occurs. The threshold is </a:t>
            </a:r>
            <a:r>
              <a:rPr lang="en-US" dirty="0" smtClean="0">
                <a:solidFill>
                  <a:srgbClr val="C00000"/>
                </a:solidFill>
                <a:latin typeface="Times New Roman" panose="02020603050405020304" pitchFamily="18" charset="0"/>
                <a:cs typeface="Times New Roman" panose="02020603050405020304" pitchFamily="18" charset="0"/>
              </a:rPr>
              <a:t>set To </a:t>
            </a:r>
            <a:r>
              <a:rPr lang="en-US" dirty="0">
                <a:solidFill>
                  <a:srgbClr val="C00000"/>
                </a:solidFill>
                <a:latin typeface="Times New Roman" panose="02020603050405020304" pitchFamily="18" charset="0"/>
                <a:cs typeface="Times New Roman" panose="02020603050405020304" pitchFamily="18" charset="0"/>
              </a:rPr>
              <a:t>half the current window (by now 40 KB, so half is 20 KB), and slow start is initiated all </a:t>
            </a:r>
            <a:r>
              <a:rPr lang="en-US" dirty="0" smtClean="0">
                <a:solidFill>
                  <a:srgbClr val="C00000"/>
                </a:solidFill>
                <a:latin typeface="Times New Roman" panose="02020603050405020304" pitchFamily="18" charset="0"/>
                <a:cs typeface="Times New Roman" panose="02020603050405020304" pitchFamily="18" charset="0"/>
              </a:rPr>
              <a:t>over again</a:t>
            </a:r>
            <a:r>
              <a:rPr lang="en-US" dirty="0">
                <a:solidFill>
                  <a:srgbClr val="C00000"/>
                </a:solidFill>
                <a:latin typeface="Times New Roman" panose="02020603050405020304" pitchFamily="18" charset="0"/>
                <a:cs typeface="Times New Roman" panose="02020603050405020304" pitchFamily="18" charset="0"/>
              </a:rPr>
              <a:t>.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When </a:t>
            </a:r>
            <a:r>
              <a:rPr lang="en-US" dirty="0">
                <a:solidFill>
                  <a:srgbClr val="002060"/>
                </a:solidFill>
                <a:latin typeface="Times New Roman" panose="02020603050405020304" pitchFamily="18" charset="0"/>
                <a:cs typeface="Times New Roman" panose="02020603050405020304" pitchFamily="18" charset="0"/>
              </a:rPr>
              <a:t>the acknowledgements from transmission 14 start coming in, the first four </a:t>
            </a:r>
            <a:r>
              <a:rPr lang="en-US" dirty="0" smtClean="0">
                <a:solidFill>
                  <a:srgbClr val="002060"/>
                </a:solidFill>
                <a:latin typeface="Times New Roman" panose="02020603050405020304" pitchFamily="18" charset="0"/>
                <a:cs typeface="Times New Roman" panose="02020603050405020304" pitchFamily="18" charset="0"/>
              </a:rPr>
              <a:t>each double </a:t>
            </a:r>
            <a:r>
              <a:rPr lang="en-US" dirty="0">
                <a:solidFill>
                  <a:srgbClr val="002060"/>
                </a:solidFill>
                <a:latin typeface="Times New Roman" panose="02020603050405020304" pitchFamily="18" charset="0"/>
                <a:cs typeface="Times New Roman" panose="02020603050405020304" pitchFamily="18" charset="0"/>
              </a:rPr>
              <a:t>the congestion window, but after that, growth becomes linear again</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If no more timeouts occur, the congestion window will continue to grow up to the size of </a:t>
            </a:r>
            <a:r>
              <a:rPr lang="en-US" dirty="0" smtClean="0">
                <a:solidFill>
                  <a:srgbClr val="002060"/>
                </a:solidFill>
                <a:latin typeface="Times New Roman" panose="02020603050405020304" pitchFamily="18" charset="0"/>
                <a:cs typeface="Times New Roman" panose="02020603050405020304" pitchFamily="18" charset="0"/>
              </a:rPr>
              <a:t>the receiver's </a:t>
            </a:r>
            <a:r>
              <a:rPr lang="en-US" dirty="0">
                <a:solidFill>
                  <a:srgbClr val="002060"/>
                </a:solidFill>
                <a:latin typeface="Times New Roman" panose="02020603050405020304" pitchFamily="18" charset="0"/>
                <a:cs typeface="Times New Roman" panose="02020603050405020304" pitchFamily="18" charset="0"/>
              </a:rPr>
              <a:t>window. At that point, it will stop growing and remain constant as long as there </a:t>
            </a:r>
            <a:r>
              <a:rPr lang="en-US" dirty="0" smtClean="0">
                <a:solidFill>
                  <a:srgbClr val="002060"/>
                </a:solidFill>
                <a:latin typeface="Times New Roman" panose="02020603050405020304" pitchFamily="18" charset="0"/>
                <a:cs typeface="Times New Roman" panose="02020603050405020304" pitchFamily="18" charset="0"/>
              </a:rPr>
              <a:t>are no </a:t>
            </a:r>
            <a:r>
              <a:rPr lang="en-US" dirty="0">
                <a:solidFill>
                  <a:srgbClr val="002060"/>
                </a:solidFill>
                <a:latin typeface="Times New Roman" panose="02020603050405020304" pitchFamily="18" charset="0"/>
                <a:cs typeface="Times New Roman" panose="02020603050405020304" pitchFamily="18" charset="0"/>
              </a:rPr>
              <a:t>more timeouts and the receiver's window does not change size.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As </a:t>
            </a:r>
            <a:r>
              <a:rPr lang="en-US" dirty="0">
                <a:solidFill>
                  <a:srgbClr val="002060"/>
                </a:solidFill>
                <a:latin typeface="Times New Roman" panose="02020603050405020304" pitchFamily="18" charset="0"/>
                <a:cs typeface="Times New Roman" panose="02020603050405020304" pitchFamily="18" charset="0"/>
              </a:rPr>
              <a:t>an aside, if an </a:t>
            </a:r>
            <a:r>
              <a:rPr lang="en-US" dirty="0" smtClean="0">
                <a:solidFill>
                  <a:srgbClr val="002060"/>
                </a:solidFill>
                <a:latin typeface="Times New Roman" panose="02020603050405020304" pitchFamily="18" charset="0"/>
                <a:cs typeface="Times New Roman" panose="02020603050405020304" pitchFamily="18" charset="0"/>
              </a:rPr>
              <a:t>ICMP SOURCE </a:t>
            </a:r>
            <a:r>
              <a:rPr lang="en-US" dirty="0">
                <a:solidFill>
                  <a:srgbClr val="002060"/>
                </a:solidFill>
                <a:latin typeface="Times New Roman" panose="02020603050405020304" pitchFamily="18" charset="0"/>
                <a:cs typeface="Times New Roman" panose="02020603050405020304" pitchFamily="18" charset="0"/>
              </a:rPr>
              <a:t>QUENCH packet comes in and is passed to TCP, this event is treated the same way </a:t>
            </a:r>
            <a:r>
              <a:rPr lang="en-US" dirty="0" smtClean="0">
                <a:solidFill>
                  <a:srgbClr val="002060"/>
                </a:solidFill>
                <a:latin typeface="Times New Roman" panose="02020603050405020304" pitchFamily="18" charset="0"/>
                <a:cs typeface="Times New Roman" panose="02020603050405020304" pitchFamily="18" charset="0"/>
              </a:rPr>
              <a:t>as a </a:t>
            </a:r>
            <a:r>
              <a:rPr lang="en-US" dirty="0">
                <a:solidFill>
                  <a:srgbClr val="002060"/>
                </a:solidFill>
                <a:latin typeface="Times New Roman" panose="02020603050405020304" pitchFamily="18" charset="0"/>
                <a:cs typeface="Times New Roman" panose="02020603050405020304" pitchFamily="18" charset="0"/>
              </a:rPr>
              <a:t>timeout.</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endParaRPr lang="en-US" dirty="0"/>
          </a:p>
          <a:p>
            <a:endParaRPr lang="en-US" dirty="0"/>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430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TCP Timer Management</a:t>
            </a:r>
            <a:endParaRPr lang="en-US" sz="2400" b="1" dirty="0">
              <a:solidFill>
                <a:srgbClr val="002060"/>
              </a:solidFill>
            </a:endParaRPr>
          </a:p>
        </p:txBody>
      </p:sp>
      <p:sp>
        <p:nvSpPr>
          <p:cNvPr id="6" name="Rectangle 5"/>
          <p:cNvSpPr/>
          <p:nvPr/>
        </p:nvSpPr>
        <p:spPr>
          <a:xfrm>
            <a:off x="246742" y="919844"/>
            <a:ext cx="8744858"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37886" y="983394"/>
            <a:ext cx="8904511"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TCP uses multiple timers </a:t>
            </a:r>
            <a:r>
              <a:rPr lang="en-US" dirty="0" smtClean="0">
                <a:solidFill>
                  <a:srgbClr val="C00000"/>
                </a:solidFill>
                <a:latin typeface="Times New Roman" panose="02020603050405020304" pitchFamily="18" charset="0"/>
                <a:cs typeface="Times New Roman" panose="02020603050405020304" pitchFamily="18" charset="0"/>
              </a:rPr>
              <a:t>to </a:t>
            </a:r>
            <a:r>
              <a:rPr lang="en-US" dirty="0">
                <a:solidFill>
                  <a:srgbClr val="C00000"/>
                </a:solidFill>
                <a:latin typeface="Times New Roman" panose="02020603050405020304" pitchFamily="18" charset="0"/>
                <a:cs typeface="Times New Roman" panose="02020603050405020304" pitchFamily="18" charset="0"/>
              </a:rPr>
              <a:t>do its work. The most important of these </a:t>
            </a:r>
            <a:r>
              <a:rPr lang="en-US" dirty="0" smtClean="0">
                <a:solidFill>
                  <a:srgbClr val="C00000"/>
                </a:solidFill>
                <a:latin typeface="Times New Roman" panose="02020603050405020304" pitchFamily="18" charset="0"/>
                <a:cs typeface="Times New Roman" panose="02020603050405020304" pitchFamily="18" charset="0"/>
              </a:rPr>
              <a:t>is the </a:t>
            </a:r>
            <a:r>
              <a:rPr lang="en-US" dirty="0">
                <a:solidFill>
                  <a:srgbClr val="C00000"/>
                </a:solidFill>
                <a:latin typeface="Times New Roman" panose="02020603050405020304" pitchFamily="18" charset="0"/>
                <a:cs typeface="Times New Roman" panose="02020603050405020304" pitchFamily="18" charset="0"/>
              </a:rPr>
              <a:t>retransmission timer.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When </a:t>
            </a:r>
            <a:r>
              <a:rPr lang="en-US" dirty="0">
                <a:solidFill>
                  <a:srgbClr val="C00000"/>
                </a:solidFill>
                <a:latin typeface="Times New Roman" panose="02020603050405020304" pitchFamily="18" charset="0"/>
                <a:cs typeface="Times New Roman" panose="02020603050405020304" pitchFamily="18" charset="0"/>
              </a:rPr>
              <a:t>a segment is sent, a retransmission timer is started. If </a:t>
            </a:r>
            <a:r>
              <a:rPr lang="en-US" dirty="0" smtClean="0">
                <a:solidFill>
                  <a:srgbClr val="C00000"/>
                </a:solidFill>
                <a:latin typeface="Times New Roman" panose="02020603050405020304" pitchFamily="18" charset="0"/>
                <a:cs typeface="Times New Roman" panose="02020603050405020304" pitchFamily="18" charset="0"/>
              </a:rPr>
              <a:t>the segment </a:t>
            </a:r>
            <a:r>
              <a:rPr lang="en-US" dirty="0">
                <a:solidFill>
                  <a:srgbClr val="C00000"/>
                </a:solidFill>
                <a:latin typeface="Times New Roman" panose="02020603050405020304" pitchFamily="18" charset="0"/>
                <a:cs typeface="Times New Roman" panose="02020603050405020304" pitchFamily="18" charset="0"/>
              </a:rPr>
              <a:t>is acknowledged before the timer expires, the timer is stopped</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If, on the other </a:t>
            </a:r>
            <a:r>
              <a:rPr lang="en-US" dirty="0" smtClean="0">
                <a:solidFill>
                  <a:srgbClr val="C00000"/>
                </a:solidFill>
                <a:latin typeface="Times New Roman" panose="02020603050405020304" pitchFamily="18" charset="0"/>
                <a:cs typeface="Times New Roman" panose="02020603050405020304" pitchFamily="18" charset="0"/>
              </a:rPr>
              <a:t>hand, the </a:t>
            </a:r>
            <a:r>
              <a:rPr lang="en-US" dirty="0">
                <a:solidFill>
                  <a:srgbClr val="C00000"/>
                </a:solidFill>
                <a:latin typeface="Times New Roman" panose="02020603050405020304" pitchFamily="18" charset="0"/>
                <a:cs typeface="Times New Roman" panose="02020603050405020304" pitchFamily="18" charset="0"/>
              </a:rPr>
              <a:t>timer goes off before the acknowledgement comes in, the segment is retransmitted (</a:t>
            </a:r>
            <a:r>
              <a:rPr lang="en-US" dirty="0" smtClean="0">
                <a:solidFill>
                  <a:srgbClr val="C00000"/>
                </a:solidFill>
                <a:latin typeface="Times New Roman" panose="02020603050405020304" pitchFamily="18" charset="0"/>
                <a:cs typeface="Times New Roman" panose="02020603050405020304" pitchFamily="18" charset="0"/>
              </a:rPr>
              <a:t>and the </a:t>
            </a:r>
            <a:r>
              <a:rPr lang="en-US" dirty="0">
                <a:solidFill>
                  <a:srgbClr val="C00000"/>
                </a:solidFill>
                <a:latin typeface="Times New Roman" panose="02020603050405020304" pitchFamily="18" charset="0"/>
                <a:cs typeface="Times New Roman" panose="02020603050405020304" pitchFamily="18" charset="0"/>
              </a:rPr>
              <a:t>timer started again).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question that arises is: How long should the timeout interval </a:t>
            </a:r>
            <a:r>
              <a:rPr lang="en-US" dirty="0" smtClean="0">
                <a:solidFill>
                  <a:srgbClr val="002060"/>
                </a:solidFill>
                <a:latin typeface="Times New Roman" panose="02020603050405020304" pitchFamily="18" charset="0"/>
                <a:cs typeface="Times New Roman" panose="02020603050405020304" pitchFamily="18" charset="0"/>
              </a:rPr>
              <a:t>be? This </a:t>
            </a:r>
            <a:r>
              <a:rPr lang="en-US" dirty="0">
                <a:solidFill>
                  <a:srgbClr val="002060"/>
                </a:solidFill>
                <a:latin typeface="Times New Roman" panose="02020603050405020304" pitchFamily="18" charset="0"/>
                <a:cs typeface="Times New Roman" panose="02020603050405020304" pitchFamily="18" charset="0"/>
              </a:rPr>
              <a:t>problem is much more difficult in the Internet transport layer </a:t>
            </a:r>
            <a:r>
              <a:rPr lang="en-US" dirty="0" smtClean="0">
                <a:solidFill>
                  <a:srgbClr val="002060"/>
                </a:solidFill>
                <a:latin typeface="Times New Roman" panose="02020603050405020304" pitchFamily="18" charset="0"/>
                <a:cs typeface="Times New Roman" panose="02020603050405020304" pitchFamily="18" charset="0"/>
              </a:rPr>
              <a:t>protocols.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 The </a:t>
            </a:r>
            <a:r>
              <a:rPr lang="en-US" dirty="0">
                <a:solidFill>
                  <a:srgbClr val="002060"/>
                </a:solidFill>
                <a:latin typeface="Times New Roman" panose="02020603050405020304" pitchFamily="18" charset="0"/>
                <a:cs typeface="Times New Roman" panose="02020603050405020304" pitchFamily="18" charset="0"/>
              </a:rPr>
              <a:t>expected delay is highly predictable (i.e., has a </a:t>
            </a:r>
            <a:r>
              <a:rPr lang="en-US" dirty="0" smtClean="0">
                <a:solidFill>
                  <a:srgbClr val="002060"/>
                </a:solidFill>
                <a:latin typeface="Times New Roman" panose="02020603050405020304" pitchFamily="18" charset="0"/>
                <a:cs typeface="Times New Roman" panose="02020603050405020304" pitchFamily="18" charset="0"/>
              </a:rPr>
              <a:t>low variance</a:t>
            </a:r>
            <a:r>
              <a:rPr lang="en-US" dirty="0">
                <a:solidFill>
                  <a:srgbClr val="002060"/>
                </a:solidFill>
                <a:latin typeface="Times New Roman" panose="02020603050405020304" pitchFamily="18" charset="0"/>
                <a:cs typeface="Times New Roman" panose="02020603050405020304" pitchFamily="18" charset="0"/>
              </a:rPr>
              <a:t>), so the timer can be set to go off just slightly after the acknowledgement </a:t>
            </a:r>
            <a:r>
              <a:rPr lang="en-US" dirty="0" smtClean="0">
                <a:solidFill>
                  <a:srgbClr val="002060"/>
                </a:solidFill>
                <a:latin typeface="Times New Roman" panose="02020603050405020304" pitchFamily="18" charset="0"/>
                <a:cs typeface="Times New Roman" panose="02020603050405020304" pitchFamily="18" charset="0"/>
              </a:rPr>
              <a:t>is expected</a:t>
            </a:r>
            <a:r>
              <a:rPr lang="en-US" dirty="0">
                <a:solidFill>
                  <a:srgbClr val="002060"/>
                </a:solidFill>
                <a:latin typeface="Times New Roman" panose="02020603050405020304" pitchFamily="18" charset="0"/>
                <a:cs typeface="Times New Roman" panose="02020603050405020304" pitchFamily="18" charset="0"/>
              </a:rPr>
              <a:t>, as shown in </a:t>
            </a:r>
            <a:r>
              <a:rPr lang="en-US" dirty="0" smtClean="0">
                <a:solidFill>
                  <a:srgbClr val="002060"/>
                </a:solidFill>
                <a:latin typeface="Times New Roman" panose="02020603050405020304" pitchFamily="18" charset="0"/>
                <a:cs typeface="Times New Roman" panose="02020603050405020304" pitchFamily="18" charset="0"/>
              </a:rPr>
              <a:t>Figure.</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Since </a:t>
            </a:r>
            <a:r>
              <a:rPr lang="en-US" dirty="0">
                <a:solidFill>
                  <a:srgbClr val="002060"/>
                </a:solidFill>
                <a:latin typeface="Times New Roman" panose="02020603050405020304" pitchFamily="18" charset="0"/>
                <a:cs typeface="Times New Roman" panose="02020603050405020304" pitchFamily="18" charset="0"/>
              </a:rPr>
              <a:t>acknowledgements are rarely delayed in the </a:t>
            </a:r>
            <a:r>
              <a:rPr lang="en-US" dirty="0" smtClean="0">
                <a:solidFill>
                  <a:srgbClr val="002060"/>
                </a:solidFill>
                <a:latin typeface="Times New Roman" panose="02020603050405020304" pitchFamily="18" charset="0"/>
                <a:cs typeface="Times New Roman" panose="02020603050405020304" pitchFamily="18" charset="0"/>
              </a:rPr>
              <a:t>data link </a:t>
            </a:r>
            <a:r>
              <a:rPr lang="en-US" dirty="0">
                <a:solidFill>
                  <a:srgbClr val="002060"/>
                </a:solidFill>
                <a:latin typeface="Times New Roman" panose="02020603050405020304" pitchFamily="18" charset="0"/>
                <a:cs typeface="Times New Roman" panose="02020603050405020304" pitchFamily="18" charset="0"/>
              </a:rPr>
              <a:t>layer (due to lack of congestion), the absence of an acknowledgement at the </a:t>
            </a:r>
            <a:r>
              <a:rPr lang="en-US" dirty="0" smtClean="0">
                <a:solidFill>
                  <a:srgbClr val="002060"/>
                </a:solidFill>
                <a:latin typeface="Times New Roman" panose="02020603050405020304" pitchFamily="18" charset="0"/>
                <a:cs typeface="Times New Roman" panose="02020603050405020304" pitchFamily="18" charset="0"/>
              </a:rPr>
              <a:t>expected time </a:t>
            </a:r>
            <a:r>
              <a:rPr lang="en-US" dirty="0">
                <a:solidFill>
                  <a:srgbClr val="002060"/>
                </a:solidFill>
                <a:latin typeface="Times New Roman" panose="02020603050405020304" pitchFamily="18" charset="0"/>
                <a:cs typeface="Times New Roman" panose="02020603050405020304" pitchFamily="18" charset="0"/>
              </a:rPr>
              <a:t>generally means either the frame or the acknowledgement has been lost.</a:t>
            </a:r>
            <a:endParaRPr lang="en-US" dirty="0" smtClean="0">
              <a:solidFill>
                <a:srgbClr val="002060"/>
              </a:solidFill>
              <a:latin typeface="Times New Roman" panose="02020603050405020304" pitchFamily="18" charset="0"/>
              <a:cs typeface="Times New Roman" panose="02020603050405020304" pitchFamily="18" charset="0"/>
            </a:endParaRPr>
          </a:p>
          <a:p>
            <a:endParaRPr lang="en-US" dirty="0"/>
          </a:p>
          <a:p>
            <a:endParaRPr lang="en-US" dirty="0"/>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215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TCP Timer Management</a:t>
            </a:r>
            <a:endParaRPr lang="en-US" sz="2400" b="1" dirty="0">
              <a:solidFill>
                <a:srgbClr val="002060"/>
              </a:solidFill>
            </a:endParaRPr>
          </a:p>
        </p:txBody>
      </p:sp>
      <p:sp>
        <p:nvSpPr>
          <p:cNvPr id="6" name="Rectangle 5"/>
          <p:cNvSpPr/>
          <p:nvPr/>
        </p:nvSpPr>
        <p:spPr>
          <a:xfrm>
            <a:off x="246742" y="919844"/>
            <a:ext cx="8744858"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460375" y="1161143"/>
            <a:ext cx="8190139" cy="3056669"/>
          </a:xfrm>
          <a:prstGeom prst="rect">
            <a:avLst/>
          </a:prstGeom>
        </p:spPr>
      </p:pic>
      <p:sp>
        <p:nvSpPr>
          <p:cNvPr id="21" name="TextBox 20"/>
          <p:cNvSpPr txBox="1"/>
          <p:nvPr/>
        </p:nvSpPr>
        <p:spPr>
          <a:xfrm>
            <a:off x="307976" y="4383314"/>
            <a:ext cx="8683624" cy="738664"/>
          </a:xfrm>
          <a:prstGeom prst="rect">
            <a:avLst/>
          </a:prstGeom>
          <a:noFill/>
        </p:spPr>
        <p:txBody>
          <a:bodyPr wrap="square" rtlCol="0">
            <a:spAutoFit/>
          </a:bodyPr>
          <a:lstStyle/>
          <a:p>
            <a:pPr marL="342900" indent="-342900" algn="just">
              <a:buAutoNum type="alphaLcParenBoth"/>
            </a:pPr>
            <a:r>
              <a:rPr lang="en-US" dirty="0" smtClean="0">
                <a:solidFill>
                  <a:srgbClr val="C00000"/>
                </a:solidFill>
                <a:latin typeface="Times New Roman" panose="02020603050405020304" pitchFamily="18" charset="0"/>
                <a:cs typeface="Times New Roman" panose="02020603050405020304" pitchFamily="18" charset="0"/>
              </a:rPr>
              <a:t>Probability </a:t>
            </a:r>
            <a:r>
              <a:rPr lang="en-US" dirty="0">
                <a:solidFill>
                  <a:srgbClr val="C00000"/>
                </a:solidFill>
                <a:latin typeface="Times New Roman" panose="02020603050405020304" pitchFamily="18" charset="0"/>
                <a:cs typeface="Times New Roman" panose="02020603050405020304" pitchFamily="18" charset="0"/>
              </a:rPr>
              <a:t>density of acknowledgement arrival </a:t>
            </a:r>
            <a:r>
              <a:rPr lang="en-US" dirty="0" smtClean="0">
                <a:solidFill>
                  <a:srgbClr val="C00000"/>
                </a:solidFill>
                <a:latin typeface="Times New Roman" panose="02020603050405020304" pitchFamily="18" charset="0"/>
                <a:cs typeface="Times New Roman" panose="02020603050405020304" pitchFamily="18" charset="0"/>
              </a:rPr>
              <a:t>times in </a:t>
            </a:r>
            <a:r>
              <a:rPr lang="en-US" dirty="0">
                <a:solidFill>
                  <a:srgbClr val="C00000"/>
                </a:solidFill>
                <a:latin typeface="Times New Roman" panose="02020603050405020304" pitchFamily="18" charset="0"/>
                <a:cs typeface="Times New Roman" panose="02020603050405020304" pitchFamily="18" charset="0"/>
              </a:rPr>
              <a:t>the data link layer. (b) Probability density </a:t>
            </a:r>
            <a:r>
              <a:rPr lang="en-US" dirty="0" smtClean="0">
                <a:solidFill>
                  <a:srgbClr val="C00000"/>
                </a:solidFill>
                <a:latin typeface="Times New Roman" panose="02020603050405020304" pitchFamily="18" charset="0"/>
                <a:cs typeface="Times New Roman" panose="02020603050405020304" pitchFamily="18" charset="0"/>
              </a:rPr>
              <a:t>of</a:t>
            </a:r>
          </a:p>
          <a:p>
            <a:pPr algn="just"/>
            <a:r>
              <a:rPr lang="en-US" dirty="0">
                <a:solidFill>
                  <a:srgbClr val="C00000"/>
                </a:solidFill>
                <a:latin typeface="Times New Roman" panose="02020603050405020304" pitchFamily="18" charset="0"/>
                <a:cs typeface="Times New Roman" panose="02020603050405020304" pitchFamily="18" charset="0"/>
              </a:rPr>
              <a:t> </a:t>
            </a:r>
            <a:r>
              <a:rPr lang="en-US" dirty="0" smtClean="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acknowledgement arrival times for </a:t>
            </a:r>
            <a:r>
              <a:rPr lang="en-US" dirty="0" smtClean="0">
                <a:solidFill>
                  <a:srgbClr val="C00000"/>
                </a:solidFill>
                <a:latin typeface="Times New Roman" panose="02020603050405020304" pitchFamily="18" charset="0"/>
                <a:cs typeface="Times New Roman" panose="02020603050405020304" pitchFamily="18" charset="0"/>
              </a:rPr>
              <a:t>TCP.</a:t>
            </a:r>
            <a:endParaRPr lang="en-IN" dirty="0">
              <a:solidFill>
                <a:srgbClr val="C00000"/>
              </a:solidFill>
              <a:latin typeface="Times New Roman" panose="02020603050405020304" pitchFamily="18" charset="0"/>
              <a:cs typeface="Times New Roman" panose="02020603050405020304" pitchFamily="18" charset="0"/>
            </a:endParaRPr>
          </a:p>
          <a:p>
            <a:pPr algn="just"/>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695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3579</TotalTime>
  <Words>2436</Words>
  <Application>Microsoft Office PowerPoint</Application>
  <PresentationFormat>On-screen Show (16:9)</PresentationFormat>
  <Paragraphs>166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Nunito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529</cp:revision>
  <dcterms:modified xsi:type="dcterms:W3CDTF">2024-08-17T09:32:03Z</dcterms:modified>
</cp:coreProperties>
</file>