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31"/>
  </p:notesMasterIdLst>
  <p:handoutMasterIdLst>
    <p:handoutMasterId r:id="rId32"/>
  </p:handoutMasterIdLst>
  <p:sldIdLst>
    <p:sldId id="409" r:id="rId2"/>
    <p:sldId id="410" r:id="rId3"/>
    <p:sldId id="411" r:id="rId4"/>
    <p:sldId id="412" r:id="rId5"/>
    <p:sldId id="413" r:id="rId6"/>
    <p:sldId id="414" r:id="rId7"/>
    <p:sldId id="415" r:id="rId8"/>
    <p:sldId id="416" r:id="rId9"/>
    <p:sldId id="417" r:id="rId10"/>
    <p:sldId id="418" r:id="rId11"/>
    <p:sldId id="419" r:id="rId12"/>
    <p:sldId id="420" r:id="rId13"/>
    <p:sldId id="421" r:id="rId14"/>
    <p:sldId id="422" r:id="rId15"/>
    <p:sldId id="423" r:id="rId16"/>
    <p:sldId id="424" r:id="rId17"/>
    <p:sldId id="425" r:id="rId18"/>
    <p:sldId id="426" r:id="rId19"/>
    <p:sldId id="427" r:id="rId20"/>
    <p:sldId id="428" r:id="rId21"/>
    <p:sldId id="429" r:id="rId22"/>
    <p:sldId id="430" r:id="rId23"/>
    <p:sldId id="431" r:id="rId24"/>
    <p:sldId id="432" r:id="rId25"/>
    <p:sldId id="433" r:id="rId26"/>
    <p:sldId id="434" r:id="rId27"/>
    <p:sldId id="435" r:id="rId28"/>
    <p:sldId id="436" r:id="rId29"/>
    <p:sldId id="437"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24" autoAdjust="0"/>
    <p:restoredTop sz="94660"/>
  </p:normalViewPr>
  <p:slideViewPr>
    <p:cSldViewPr snapToGrid="0">
      <p:cViewPr varScale="1">
        <p:scale>
          <a:sx n="105" d="100"/>
          <a:sy n="105" d="100"/>
        </p:scale>
        <p:origin x="350" y="86"/>
      </p:cViewPr>
      <p:guideLst>
        <p:guide orient="horz" pos="1620"/>
        <p:guide pos="2880"/>
      </p:guideLst>
    </p:cSldViewPr>
  </p:slideViewPr>
  <p:notesTextViewPr>
    <p:cViewPr>
      <p:scale>
        <a:sx n="1" d="1"/>
        <a:sy n="1" d="1"/>
      </p:scale>
      <p:origin x="0" y="0"/>
    </p:cViewPr>
  </p:notesTextViewPr>
  <p:notesViewPr>
    <p:cSldViewPr snapToGrid="0">
      <p:cViewPr varScale="1">
        <p:scale>
          <a:sx n="75" d="100"/>
          <a:sy n="75" d="100"/>
        </p:scale>
        <p:origin x="3066" y="2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7190C68C-FA64-8808-59DE-D20750CB28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 xmlns:a16="http://schemas.microsoft.com/office/drawing/2014/main" id="{3432E8D8-7C75-199D-4858-76BD8D21FA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FA7656-CE36-42D4-983C-4D4DD8F88F38}" type="datetimeFigureOut">
              <a:rPr lang="en-IN" smtClean="0"/>
              <a:t>17-08-2024</a:t>
            </a:fld>
            <a:endParaRPr lang="en-IN"/>
          </a:p>
        </p:txBody>
      </p:sp>
      <p:sp>
        <p:nvSpPr>
          <p:cNvPr id="4" name="Footer Placeholder 3">
            <a:extLst>
              <a:ext uri="{FF2B5EF4-FFF2-40B4-BE49-F238E27FC236}">
                <a16:creationId xmlns="" xmlns:a16="http://schemas.microsoft.com/office/drawing/2014/main" id="{1556F7F8-ABCC-1CF9-9524-CB2DCB43F7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EA8C5AE9-6173-1EE2-0EB9-92FBC6A520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7CBDB4-C371-461E-B20D-3E2505CBC0CB}" type="slidenum">
              <a:rPr lang="en-IN" smtClean="0"/>
              <a:t>‹#›</a:t>
            </a:fld>
            <a:endParaRPr lang="en-IN"/>
          </a:p>
        </p:txBody>
      </p:sp>
    </p:spTree>
    <p:extLst>
      <p:ext uri="{BB962C8B-B14F-4D97-AF65-F5344CB8AC3E}">
        <p14:creationId xmlns:p14="http://schemas.microsoft.com/office/powerpoint/2010/main" val="3289346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960111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2995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13112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74576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78183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74358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7799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63962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910720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42781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6807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07602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438501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585076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30906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07943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55850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9664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40364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88360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184267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98991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41521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1222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57020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83878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312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42821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49372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73738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53250" y="222097"/>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7" name="Google Shape;17;p3"/>
          <p:cNvSpPr txBox="1">
            <a:spLocks noGrp="1"/>
          </p:cNvSpPr>
          <p:nvPr>
            <p:ph type="body" idx="1"/>
          </p:nvPr>
        </p:nvSpPr>
        <p:spPr>
          <a:xfrm>
            <a:off x="253250" y="1857500"/>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9" name="Google Shape;19;p3"/>
          <p:cNvPicPr preferRelativeResize="0"/>
          <p:nvPr/>
        </p:nvPicPr>
        <p:blipFill>
          <a:blip r:embed="rId2">
            <a:alphaModFix/>
          </a:blip>
          <a:stretch>
            <a:fillRect/>
          </a:stretch>
        </p:blipFill>
        <p:spPr>
          <a:xfrm>
            <a:off x="6983600" y="415175"/>
            <a:ext cx="1974051" cy="300175"/>
          </a:xfrm>
          <a:prstGeom prst="rect">
            <a:avLst/>
          </a:prstGeom>
          <a:noFill/>
          <a:ln>
            <a:noFill/>
          </a:ln>
        </p:spPr>
      </p:pic>
      <p:grpSp>
        <p:nvGrpSpPr>
          <p:cNvPr id="8" name="Group 7">
            <a:extLst>
              <a:ext uri="{FF2B5EF4-FFF2-40B4-BE49-F238E27FC236}">
                <a16:creationId xmlns="" xmlns:a16="http://schemas.microsoft.com/office/drawing/2014/main" id="{1A191C25-1A3C-0ABA-1BDF-1963DBAC3409}"/>
              </a:ext>
            </a:extLst>
          </p:cNvPr>
          <p:cNvGrpSpPr/>
          <p:nvPr userDrawn="1"/>
        </p:nvGrpSpPr>
        <p:grpSpPr>
          <a:xfrm>
            <a:off x="0" y="0"/>
            <a:ext cx="9144000" cy="5143500"/>
            <a:chOff x="0" y="0"/>
            <a:chExt cx="9144000" cy="5143500"/>
          </a:xfrm>
        </p:grpSpPr>
        <p:sp>
          <p:nvSpPr>
            <p:cNvPr id="7" name="Rectangle 6">
              <a:extLst>
                <a:ext uri="{FF2B5EF4-FFF2-40B4-BE49-F238E27FC236}">
                  <a16:creationId xmlns="" xmlns:a16="http://schemas.microsoft.com/office/drawing/2014/main" id="{C8D4B067-D304-59F5-C1BC-25D90471A9F8}"/>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3" name="Straight Connector 2">
              <a:extLst>
                <a:ext uri="{FF2B5EF4-FFF2-40B4-BE49-F238E27FC236}">
                  <a16:creationId xmlns="" xmlns:a16="http://schemas.microsoft.com/office/drawing/2014/main" id="{88F6D0E5-7268-8606-D4CC-27D4078965D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extLst>
    <p:ext uri="{DCECCB84-F9BA-43D5-87BE-67443E8EF086}">
      <p15:sldGuideLst xmlns:p15="http://schemas.microsoft.com/office/powerpoint/2012/main">
        <p15:guide id="1" orient="horz" pos="413">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91725" y="7765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F4586A1D-9758-264A-C18A-C7281B9C77C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C6F9681E-7DB4-ECC6-58A3-5C8DA42E0C32}"/>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830C0281-BB4E-BC14-1020-F038B28DD42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30FD36F3-82E4-9820-7B3C-EEEDB9BF4D4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63E1900F-C300-4F53-0B26-090E6E9EE205}"/>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620A2E88-C0C5-F3E1-BFDE-CCAFCC8CAECD}"/>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78143065-A6F6-FC7E-E618-2984DF46D117}"/>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1603F88D-723E-D5A2-5042-938B1131CB1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4C6107CA-D479-DBD9-442B-86DAA3339DF7}"/>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DF8C45B5-43CE-0687-BBDC-28955F0D65E0}"/>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5DF10958-A5EA-E472-8211-7F522F2CB3A3}"/>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9E3FEB3E-4F61-44F2-9AAE-1A3F0BC4987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4B80D59B-9DFE-4595-F8A3-0013247AD4D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EE62799D-B28B-3CB1-D50D-DD86F6B6AF93}"/>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7463A03A-9863-B929-6FD2-F2BEBAA76FAB}"/>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EE93E7E5-1903-8F06-EB29-347874908DDD}"/>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29DD75D0-7AAD-DBAE-B237-73B7EEE84BA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61EBF5A7-032C-2FEC-A530-5DDAED5DFD38}"/>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5D710205-E448-248A-F1A8-714D3E07A8E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C3ED8E06-7678-1E49-4DD3-8274B819AD4B}"/>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8C6D8B5F-E71F-89BC-8E87-3A30BD1A4CC9}"/>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C1D23F59-17D7-E341-3EEF-E0BB0BF998D9}"/>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B515A719-DA34-2E01-979A-46397BB1138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22B0660F-D9C4-5DA1-78EE-8553930B3A5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FC28A863-5B0F-9BCA-A385-49253AD4307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D7D09F3A-36FC-0746-667D-6B93C1215C86}"/>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778F927E-55A4-6336-27F0-54CC04169F90}"/>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5E7FB4EA-C9D5-7BAD-842D-836A077342B2}"/>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37051" y="168324"/>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1">
            <a:alphaModFix/>
          </a:blip>
          <a:stretch>
            <a:fillRect/>
          </a:stretch>
        </p:blipFill>
        <p:spPr>
          <a:xfrm>
            <a:off x="216000" y="216000"/>
            <a:ext cx="1507681" cy="647999"/>
          </a:xfrm>
          <a:prstGeom prst="rect">
            <a:avLst/>
          </a:prstGeom>
          <a:noFill/>
          <a:ln>
            <a:noFill/>
          </a:ln>
        </p:spPr>
      </p:pic>
      <p:sp>
        <p:nvSpPr>
          <p:cNvPr id="5" name="Rectangle 4">
            <a:extLst>
              <a:ext uri="{FF2B5EF4-FFF2-40B4-BE49-F238E27FC236}">
                <a16:creationId xmlns="" xmlns:a16="http://schemas.microsoft.com/office/drawing/2014/main" id="{6E59EC21-A6EB-AA16-2565-465E8F414E6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Application Layer</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55575" y="983395"/>
            <a:ext cx="8836025" cy="3754874"/>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Application Layer is the topmost layer in the OSI (Open Systems Interconnection) model and is responsible for providing network services directly to end-users and applications. It acts as the interface between the underlying network protocols and the software applications that utilize network communication</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 Application Layer is crucial for enabling user applications to communicate over a network. It defines the protocols and standards for data exchange and provides services that allow applications to interact with the network seamlessly</a:t>
            </a:r>
            <a:r>
              <a:rPr lang="en-US" dirty="0" smtClean="0">
                <a:solidFill>
                  <a:srgbClr val="002060"/>
                </a:solidFill>
                <a:latin typeface="Times New Roman" panose="02020603050405020304" pitchFamily="18" charset="0"/>
                <a:cs typeface="Times New Roman" panose="02020603050405020304" pitchFamily="18" charset="0"/>
              </a:rPr>
              <a:t>.</a:t>
            </a:r>
          </a:p>
          <a:p>
            <a:pPr marL="285750" lvl="1"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 By handling data representation, session management, and protocol-specific functions, the Application Layer ensures that end-users can effectively use networked applications</a:t>
            </a:r>
            <a:r>
              <a:rPr lang="en-US" dirty="0" smtClean="0">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algn="just"/>
            <a:r>
              <a:rPr lang="en-US" b="1" dirty="0" smtClean="0">
                <a:solidFill>
                  <a:srgbClr val="C00000"/>
                </a:solidFill>
                <a:latin typeface="Times New Roman" panose="02020603050405020304" pitchFamily="18" charset="0"/>
                <a:cs typeface="Times New Roman" panose="02020603050405020304" pitchFamily="18" charset="0"/>
              </a:rPr>
              <a:t>Key </a:t>
            </a:r>
            <a:r>
              <a:rPr lang="en-US" b="1" dirty="0">
                <a:solidFill>
                  <a:srgbClr val="C00000"/>
                </a:solidFill>
                <a:latin typeface="Times New Roman" panose="02020603050405020304" pitchFamily="18" charset="0"/>
                <a:cs typeface="Times New Roman" panose="02020603050405020304" pitchFamily="18" charset="0"/>
              </a:rPr>
              <a:t>Responsibilities of the Application </a:t>
            </a:r>
            <a:r>
              <a:rPr lang="en-US" b="1" dirty="0" smtClean="0">
                <a:solidFill>
                  <a:srgbClr val="C00000"/>
                </a:solidFill>
                <a:latin typeface="Times New Roman" panose="02020603050405020304" pitchFamily="18" charset="0"/>
                <a:cs typeface="Times New Roman" panose="02020603050405020304" pitchFamily="18" charset="0"/>
              </a:rPr>
              <a:t>Layer</a:t>
            </a:r>
          </a:p>
          <a:p>
            <a:pPr algn="just"/>
            <a:endParaRPr lang="en-US" b="1" dirty="0" smtClean="0">
              <a:solidFill>
                <a:srgbClr val="C00000"/>
              </a:solidFill>
              <a:latin typeface="Times New Roman" panose="02020603050405020304" pitchFamily="18" charset="0"/>
              <a:cs typeface="Times New Roman" panose="02020603050405020304" pitchFamily="18" charset="0"/>
            </a:endParaRPr>
          </a:p>
          <a:p>
            <a:pPr algn="just"/>
            <a:r>
              <a:rPr lang="en-US" b="1" dirty="0" smtClean="0">
                <a:solidFill>
                  <a:srgbClr val="C00000"/>
                </a:solidFill>
                <a:latin typeface="Times New Roman" panose="02020603050405020304" pitchFamily="18" charset="0"/>
                <a:cs typeface="Times New Roman" panose="02020603050405020304" pitchFamily="18" charset="0"/>
              </a:rPr>
              <a:t>Network </a:t>
            </a:r>
            <a:r>
              <a:rPr lang="en-US" b="1" dirty="0">
                <a:solidFill>
                  <a:srgbClr val="C00000"/>
                </a:solidFill>
                <a:latin typeface="Times New Roman" panose="02020603050405020304" pitchFamily="18" charset="0"/>
                <a:cs typeface="Times New Roman" panose="02020603050405020304" pitchFamily="18" charset="0"/>
              </a:rPr>
              <a:t>Services to Applications:</a:t>
            </a:r>
            <a:endParaRPr 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Application Layer provides network services to end-user applications by enabling communication and data exchange over a network. It facilitates interactions between software applications and network protocols.</a:t>
            </a:r>
          </a:p>
          <a:p>
            <a:pPr marL="285750" lvl="2"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2410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Architectural- World </a:t>
            </a:r>
            <a:r>
              <a:rPr lang="en-US" sz="2400" b="1" dirty="0">
                <a:solidFill>
                  <a:srgbClr val="002060"/>
                </a:solidFill>
              </a:rPr>
              <a:t>Wide Web</a:t>
            </a:r>
            <a:endParaRPr lang="en-US" sz="2400" b="1" dirty="0">
              <a:solidFill>
                <a:srgbClr val="002060"/>
              </a:solidFill>
            </a:endParaRPr>
          </a:p>
        </p:txBody>
      </p:sp>
      <p:sp>
        <p:nvSpPr>
          <p:cNvPr id="6" name="Rectangle 5"/>
          <p:cNvSpPr/>
          <p:nvPr/>
        </p:nvSpPr>
        <p:spPr>
          <a:xfrm>
            <a:off x="87086" y="919844"/>
            <a:ext cx="8904514" cy="3754874"/>
          </a:xfrm>
          <a:prstGeom prst="rect">
            <a:avLst/>
          </a:prstGeom>
        </p:spPr>
        <p:txBody>
          <a:bodyPr wrap="square">
            <a:spAutoFit/>
          </a:bodyPr>
          <a:lstStyle/>
          <a:p>
            <a:pPr marL="285750" indent="-285750" algn="just" fontAlgn="base">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Not all pages contain HTML. A page may consist of a formatted document in PDF format, </a:t>
            </a:r>
            <a:r>
              <a:rPr lang="en-US" dirty="0" smtClean="0">
                <a:solidFill>
                  <a:srgbClr val="C00000"/>
                </a:solidFill>
                <a:latin typeface="Times New Roman" panose="02020603050405020304" pitchFamily="18" charset="0"/>
                <a:cs typeface="Times New Roman" panose="02020603050405020304" pitchFamily="18" charset="0"/>
              </a:rPr>
              <a:t>an icon </a:t>
            </a:r>
            <a:r>
              <a:rPr lang="en-US" dirty="0">
                <a:solidFill>
                  <a:srgbClr val="C00000"/>
                </a:solidFill>
                <a:latin typeface="Times New Roman" panose="02020603050405020304" pitchFamily="18" charset="0"/>
                <a:cs typeface="Times New Roman" panose="02020603050405020304" pitchFamily="18" charset="0"/>
              </a:rPr>
              <a:t>in GIF format, a photograph in JPEG format, a song in MP3 format, a video in </a:t>
            </a:r>
            <a:r>
              <a:rPr lang="en-US" dirty="0" smtClean="0">
                <a:solidFill>
                  <a:srgbClr val="C00000"/>
                </a:solidFill>
                <a:latin typeface="Times New Roman" panose="02020603050405020304" pitchFamily="18" charset="0"/>
                <a:cs typeface="Times New Roman" panose="02020603050405020304" pitchFamily="18" charset="0"/>
              </a:rPr>
              <a:t>MPEG format</a:t>
            </a:r>
            <a:r>
              <a:rPr lang="en-US" dirty="0">
                <a:solidFill>
                  <a:srgbClr val="C00000"/>
                </a:solidFill>
                <a:latin typeface="Times New Roman" panose="02020603050405020304" pitchFamily="18" charset="0"/>
                <a:cs typeface="Times New Roman" panose="02020603050405020304" pitchFamily="18" charset="0"/>
              </a:rPr>
              <a:t>, or any one of hundreds of other file types.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Since </a:t>
            </a:r>
            <a:r>
              <a:rPr lang="en-US" dirty="0">
                <a:solidFill>
                  <a:srgbClr val="C00000"/>
                </a:solidFill>
                <a:latin typeface="Times New Roman" panose="02020603050405020304" pitchFamily="18" charset="0"/>
                <a:cs typeface="Times New Roman" panose="02020603050405020304" pitchFamily="18" charset="0"/>
              </a:rPr>
              <a:t>standard HTML pages may link to </a:t>
            </a:r>
            <a:r>
              <a:rPr lang="en-US" dirty="0" smtClean="0">
                <a:solidFill>
                  <a:srgbClr val="C00000"/>
                </a:solidFill>
                <a:latin typeface="Times New Roman" panose="02020603050405020304" pitchFamily="18" charset="0"/>
                <a:cs typeface="Times New Roman" panose="02020603050405020304" pitchFamily="18" charset="0"/>
              </a:rPr>
              <a:t>any of </a:t>
            </a:r>
            <a:r>
              <a:rPr lang="en-US" dirty="0">
                <a:solidFill>
                  <a:srgbClr val="C00000"/>
                </a:solidFill>
                <a:latin typeface="Times New Roman" panose="02020603050405020304" pitchFamily="18" charset="0"/>
                <a:cs typeface="Times New Roman" panose="02020603050405020304" pitchFamily="18" charset="0"/>
              </a:rPr>
              <a:t>these, the browser has a problem when it encounters a page it cannot interpret.</a:t>
            </a:r>
          </a:p>
          <a:p>
            <a:pPr marL="285750" indent="-285750" algn="just" fontAlgn="base">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Rather </a:t>
            </a:r>
            <a:r>
              <a:rPr lang="en-US" dirty="0">
                <a:solidFill>
                  <a:srgbClr val="C00000"/>
                </a:solidFill>
                <a:latin typeface="Times New Roman" panose="02020603050405020304" pitchFamily="18" charset="0"/>
                <a:cs typeface="Times New Roman" panose="02020603050405020304" pitchFamily="18" charset="0"/>
              </a:rPr>
              <a:t>than making the browsers larger and larger by building in interpreters for a </a:t>
            </a:r>
            <a:r>
              <a:rPr lang="en-US" dirty="0" smtClean="0">
                <a:solidFill>
                  <a:srgbClr val="C00000"/>
                </a:solidFill>
                <a:latin typeface="Times New Roman" panose="02020603050405020304" pitchFamily="18" charset="0"/>
                <a:cs typeface="Times New Roman" panose="02020603050405020304" pitchFamily="18" charset="0"/>
              </a:rPr>
              <a:t>rapidly growing </a:t>
            </a:r>
            <a:r>
              <a:rPr lang="en-US" dirty="0">
                <a:solidFill>
                  <a:srgbClr val="C00000"/>
                </a:solidFill>
                <a:latin typeface="Times New Roman" panose="02020603050405020304" pitchFamily="18" charset="0"/>
                <a:cs typeface="Times New Roman" panose="02020603050405020304" pitchFamily="18" charset="0"/>
              </a:rPr>
              <a:t>collection of file types, most browsers have chosen a more general solution.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When a server </a:t>
            </a:r>
            <a:r>
              <a:rPr lang="en-US" dirty="0">
                <a:solidFill>
                  <a:srgbClr val="002060"/>
                </a:solidFill>
                <a:latin typeface="Times New Roman" panose="02020603050405020304" pitchFamily="18" charset="0"/>
                <a:cs typeface="Times New Roman" panose="02020603050405020304" pitchFamily="18" charset="0"/>
              </a:rPr>
              <a:t>returns a page, it also returns some additional information about the page. </a:t>
            </a:r>
            <a:r>
              <a:rPr lang="en-US" dirty="0" smtClean="0">
                <a:solidFill>
                  <a:srgbClr val="002060"/>
                </a:solidFill>
                <a:latin typeface="Times New Roman" panose="02020603050405020304" pitchFamily="18" charset="0"/>
                <a:cs typeface="Times New Roman" panose="02020603050405020304" pitchFamily="18" charset="0"/>
              </a:rPr>
              <a:t>This information </a:t>
            </a:r>
            <a:r>
              <a:rPr lang="en-US" dirty="0">
                <a:solidFill>
                  <a:srgbClr val="002060"/>
                </a:solidFill>
                <a:latin typeface="Times New Roman" panose="02020603050405020304" pitchFamily="18" charset="0"/>
                <a:cs typeface="Times New Roman" panose="02020603050405020304" pitchFamily="18" charset="0"/>
              </a:rPr>
              <a:t>includes the MIME type of the </a:t>
            </a:r>
            <a:r>
              <a:rPr lang="en-US" dirty="0" smtClean="0">
                <a:solidFill>
                  <a:srgbClr val="002060"/>
                </a:solidFill>
                <a:latin typeface="Times New Roman" panose="02020603050405020304" pitchFamily="18" charset="0"/>
                <a:cs typeface="Times New Roman" panose="02020603050405020304" pitchFamily="18" charset="0"/>
              </a:rPr>
              <a:t>page.</a:t>
            </a: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Pages </a:t>
            </a:r>
            <a:r>
              <a:rPr lang="en-US" dirty="0">
                <a:solidFill>
                  <a:srgbClr val="002060"/>
                </a:solidFill>
                <a:latin typeface="Times New Roman" panose="02020603050405020304" pitchFamily="18" charset="0"/>
                <a:cs typeface="Times New Roman" panose="02020603050405020304" pitchFamily="18" charset="0"/>
              </a:rPr>
              <a:t>of type text/html </a:t>
            </a:r>
            <a:r>
              <a:rPr lang="en-US" dirty="0" smtClean="0">
                <a:solidFill>
                  <a:srgbClr val="002060"/>
                </a:solidFill>
                <a:latin typeface="Times New Roman" panose="02020603050405020304" pitchFamily="18" charset="0"/>
                <a:cs typeface="Times New Roman" panose="02020603050405020304" pitchFamily="18" charset="0"/>
              </a:rPr>
              <a:t>are just </a:t>
            </a:r>
            <a:r>
              <a:rPr lang="en-US" dirty="0">
                <a:solidFill>
                  <a:srgbClr val="002060"/>
                </a:solidFill>
                <a:latin typeface="Times New Roman" panose="02020603050405020304" pitchFamily="18" charset="0"/>
                <a:cs typeface="Times New Roman" panose="02020603050405020304" pitchFamily="18" charset="0"/>
              </a:rPr>
              <a:t>displayed directly, as are pages in a few other built-in types.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If </a:t>
            </a:r>
            <a:r>
              <a:rPr lang="en-US" dirty="0">
                <a:solidFill>
                  <a:srgbClr val="002060"/>
                </a:solidFill>
                <a:latin typeface="Times New Roman" panose="02020603050405020304" pitchFamily="18" charset="0"/>
                <a:cs typeface="Times New Roman" panose="02020603050405020304" pitchFamily="18" charset="0"/>
              </a:rPr>
              <a:t>the MIME type is not </a:t>
            </a:r>
            <a:r>
              <a:rPr lang="en-US" dirty="0" smtClean="0">
                <a:solidFill>
                  <a:srgbClr val="002060"/>
                </a:solidFill>
                <a:latin typeface="Times New Roman" panose="02020603050405020304" pitchFamily="18" charset="0"/>
                <a:cs typeface="Times New Roman" panose="02020603050405020304" pitchFamily="18" charset="0"/>
              </a:rPr>
              <a:t>one of </a:t>
            </a:r>
            <a:r>
              <a:rPr lang="en-US" dirty="0">
                <a:solidFill>
                  <a:srgbClr val="002060"/>
                </a:solidFill>
                <a:latin typeface="Times New Roman" panose="02020603050405020304" pitchFamily="18" charset="0"/>
                <a:cs typeface="Times New Roman" panose="02020603050405020304" pitchFamily="18" charset="0"/>
              </a:rPr>
              <a:t>the built-in ones, the browser consults its table of MIME types to tell it how to display </a:t>
            </a:r>
            <a:r>
              <a:rPr lang="en-US" dirty="0" smtClean="0">
                <a:solidFill>
                  <a:srgbClr val="002060"/>
                </a:solidFill>
                <a:latin typeface="Times New Roman" panose="02020603050405020304" pitchFamily="18" charset="0"/>
                <a:cs typeface="Times New Roman" panose="02020603050405020304" pitchFamily="18" charset="0"/>
              </a:rPr>
              <a:t>the page</a:t>
            </a:r>
            <a:r>
              <a:rPr lang="en-US" dirty="0">
                <a:solidFill>
                  <a:srgbClr val="002060"/>
                </a:solidFill>
                <a:latin typeface="Times New Roman" panose="02020603050405020304" pitchFamily="18" charset="0"/>
                <a:cs typeface="Times New Roman" panose="02020603050405020304" pitchFamily="18" charset="0"/>
              </a:rPr>
              <a:t>. This table associates a MIME type with a viewer.</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7140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392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Architectural- World </a:t>
            </a:r>
            <a:r>
              <a:rPr lang="en-US" sz="2400" b="1" dirty="0">
                <a:solidFill>
                  <a:srgbClr val="002060"/>
                </a:solidFill>
              </a:rPr>
              <a:t>Wide Web</a:t>
            </a:r>
            <a:endParaRPr lang="en-US" sz="2400" b="1" dirty="0">
              <a:solidFill>
                <a:srgbClr val="002060"/>
              </a:solidFill>
            </a:endParaRPr>
          </a:p>
        </p:txBody>
      </p:sp>
      <p:sp>
        <p:nvSpPr>
          <p:cNvPr id="6" name="Rectangle 5"/>
          <p:cNvSpPr/>
          <p:nvPr/>
        </p:nvSpPr>
        <p:spPr>
          <a:xfrm>
            <a:off x="87086" y="919844"/>
            <a:ext cx="8904514" cy="2893100"/>
          </a:xfrm>
          <a:prstGeom prst="rect">
            <a:avLst/>
          </a:prstGeom>
        </p:spPr>
        <p:txBody>
          <a:bodyPr wrap="square">
            <a:spAutoFit/>
          </a:bodyPr>
          <a:lstStyle/>
          <a:p>
            <a:pPr marL="285750" indent="-285750" algn="just" fontAlgn="base">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There are two possibilities: plug-ins and helper applications. A plug-in is a code module </a:t>
            </a:r>
            <a:r>
              <a:rPr lang="en-US" dirty="0" smtClean="0">
                <a:solidFill>
                  <a:srgbClr val="C00000"/>
                </a:solidFill>
                <a:latin typeface="Times New Roman" panose="02020603050405020304" pitchFamily="18" charset="0"/>
                <a:cs typeface="Times New Roman" panose="02020603050405020304" pitchFamily="18" charset="0"/>
              </a:rPr>
              <a:t>that the </a:t>
            </a:r>
            <a:r>
              <a:rPr lang="en-US" dirty="0">
                <a:solidFill>
                  <a:srgbClr val="C00000"/>
                </a:solidFill>
                <a:latin typeface="Times New Roman" panose="02020603050405020304" pitchFamily="18" charset="0"/>
                <a:cs typeface="Times New Roman" panose="02020603050405020304" pitchFamily="18" charset="0"/>
              </a:rPr>
              <a:t>browser fetches from a special directory on the disk and installs as an extension to </a:t>
            </a:r>
            <a:r>
              <a:rPr lang="en-US" dirty="0" smtClean="0">
                <a:solidFill>
                  <a:srgbClr val="C00000"/>
                </a:solidFill>
                <a:latin typeface="Times New Roman" panose="02020603050405020304" pitchFamily="18" charset="0"/>
                <a:cs typeface="Times New Roman" panose="02020603050405020304" pitchFamily="18" charset="0"/>
              </a:rPr>
              <a:t>itself, as </a:t>
            </a:r>
            <a:r>
              <a:rPr lang="en-US" dirty="0">
                <a:solidFill>
                  <a:srgbClr val="C00000"/>
                </a:solidFill>
                <a:latin typeface="Times New Roman" panose="02020603050405020304" pitchFamily="18" charset="0"/>
                <a:cs typeface="Times New Roman" panose="02020603050405020304" pitchFamily="18" charset="0"/>
              </a:rPr>
              <a:t>illustrated in </a:t>
            </a:r>
            <a:r>
              <a:rPr lang="en-US" dirty="0" smtClean="0">
                <a:solidFill>
                  <a:srgbClr val="C00000"/>
                </a:solidFill>
                <a:latin typeface="Times New Roman" panose="02020603050405020304" pitchFamily="18" charset="0"/>
                <a:cs typeface="Times New Roman" panose="02020603050405020304" pitchFamily="18" charset="0"/>
              </a:rPr>
              <a:t>Figure a.</a:t>
            </a:r>
          </a:p>
          <a:p>
            <a:pPr marL="285750" indent="-285750" algn="just" fontAlgn="base">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Plug-ins </a:t>
            </a:r>
            <a:r>
              <a:rPr lang="en-US" dirty="0">
                <a:solidFill>
                  <a:srgbClr val="C00000"/>
                </a:solidFill>
                <a:latin typeface="Times New Roman" panose="02020603050405020304" pitchFamily="18" charset="0"/>
                <a:cs typeface="Times New Roman" panose="02020603050405020304" pitchFamily="18" charset="0"/>
              </a:rPr>
              <a:t>run inside the browser, they have access to </a:t>
            </a:r>
            <a:r>
              <a:rPr lang="en-US" dirty="0" smtClean="0">
                <a:solidFill>
                  <a:srgbClr val="C00000"/>
                </a:solidFill>
                <a:latin typeface="Times New Roman" panose="02020603050405020304" pitchFamily="18" charset="0"/>
                <a:cs typeface="Times New Roman" panose="02020603050405020304" pitchFamily="18" charset="0"/>
              </a:rPr>
              <a:t>the current </a:t>
            </a:r>
            <a:r>
              <a:rPr lang="en-US" dirty="0">
                <a:solidFill>
                  <a:srgbClr val="C00000"/>
                </a:solidFill>
                <a:latin typeface="Times New Roman" panose="02020603050405020304" pitchFamily="18" charset="0"/>
                <a:cs typeface="Times New Roman" panose="02020603050405020304" pitchFamily="18" charset="0"/>
              </a:rPr>
              <a:t>page and can modify its appearance. After the plug-in has done its job (usually </a:t>
            </a:r>
            <a:r>
              <a:rPr lang="en-US" dirty="0" smtClean="0">
                <a:solidFill>
                  <a:srgbClr val="C00000"/>
                </a:solidFill>
                <a:latin typeface="Times New Roman" panose="02020603050405020304" pitchFamily="18" charset="0"/>
                <a:cs typeface="Times New Roman" panose="02020603050405020304" pitchFamily="18" charset="0"/>
              </a:rPr>
              <a:t>after the </a:t>
            </a:r>
            <a:r>
              <a:rPr lang="en-US" dirty="0">
                <a:solidFill>
                  <a:srgbClr val="C00000"/>
                </a:solidFill>
                <a:latin typeface="Times New Roman" panose="02020603050405020304" pitchFamily="18" charset="0"/>
                <a:cs typeface="Times New Roman" panose="02020603050405020304" pitchFamily="18" charset="0"/>
              </a:rPr>
              <a:t>user has moved to a different Web page), the plug-in is removed from the </a:t>
            </a:r>
            <a:r>
              <a:rPr lang="en-US" dirty="0" smtClean="0">
                <a:solidFill>
                  <a:srgbClr val="C00000"/>
                </a:solidFill>
                <a:latin typeface="Times New Roman" panose="02020603050405020304" pitchFamily="18" charset="0"/>
                <a:cs typeface="Times New Roman" panose="02020603050405020304" pitchFamily="18" charset="0"/>
              </a:rPr>
              <a:t>browser's memory.</a:t>
            </a:r>
          </a:p>
          <a:p>
            <a:pPr marL="285750" indent="-285750" algn="just" fontAlgn="base">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Each browser has a set of procedures that all plug-ins must implement so the browser can </a:t>
            </a:r>
            <a:r>
              <a:rPr lang="en-US" dirty="0" smtClean="0">
                <a:solidFill>
                  <a:srgbClr val="002060"/>
                </a:solidFill>
                <a:latin typeface="Times New Roman" panose="02020603050405020304" pitchFamily="18" charset="0"/>
                <a:cs typeface="Times New Roman" panose="02020603050405020304" pitchFamily="18" charset="0"/>
              </a:rPr>
              <a:t>call the </a:t>
            </a:r>
            <a:r>
              <a:rPr lang="en-US" dirty="0">
                <a:solidFill>
                  <a:srgbClr val="002060"/>
                </a:solidFill>
                <a:latin typeface="Times New Roman" panose="02020603050405020304" pitchFamily="18" charset="0"/>
                <a:cs typeface="Times New Roman" panose="02020603050405020304" pitchFamily="18" charset="0"/>
              </a:rPr>
              <a:t>plug-in.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For </a:t>
            </a:r>
            <a:r>
              <a:rPr lang="en-US" dirty="0">
                <a:solidFill>
                  <a:srgbClr val="002060"/>
                </a:solidFill>
                <a:latin typeface="Times New Roman" panose="02020603050405020304" pitchFamily="18" charset="0"/>
                <a:cs typeface="Times New Roman" panose="02020603050405020304" pitchFamily="18" charset="0"/>
              </a:rPr>
              <a:t>example, there is typically a procedure the browser's base code calls to </a:t>
            </a:r>
            <a:r>
              <a:rPr lang="en-US" dirty="0" smtClean="0">
                <a:solidFill>
                  <a:srgbClr val="002060"/>
                </a:solidFill>
                <a:latin typeface="Times New Roman" panose="02020603050405020304" pitchFamily="18" charset="0"/>
                <a:cs typeface="Times New Roman" panose="02020603050405020304" pitchFamily="18" charset="0"/>
              </a:rPr>
              <a:t>supply the </a:t>
            </a:r>
            <a:r>
              <a:rPr lang="en-US" dirty="0">
                <a:solidFill>
                  <a:srgbClr val="002060"/>
                </a:solidFill>
                <a:latin typeface="Times New Roman" panose="02020603050405020304" pitchFamily="18" charset="0"/>
                <a:cs typeface="Times New Roman" panose="02020603050405020304" pitchFamily="18" charset="0"/>
              </a:rPr>
              <a:t>plug-in with data to display. This set of procedures is the plug-in's interface and is </a:t>
            </a:r>
            <a:r>
              <a:rPr lang="en-US" dirty="0" smtClean="0">
                <a:solidFill>
                  <a:srgbClr val="002060"/>
                </a:solidFill>
                <a:latin typeface="Times New Roman" panose="02020603050405020304" pitchFamily="18" charset="0"/>
                <a:cs typeface="Times New Roman" panose="02020603050405020304" pitchFamily="18" charset="0"/>
              </a:rPr>
              <a:t>browser specific.</a:t>
            </a: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7140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3"/>
          <a:stretch>
            <a:fillRect/>
          </a:stretch>
        </p:blipFill>
        <p:spPr>
          <a:xfrm>
            <a:off x="1470464" y="3479612"/>
            <a:ext cx="6447079" cy="1415593"/>
          </a:xfrm>
          <a:prstGeom prst="rect">
            <a:avLst/>
          </a:prstGeom>
        </p:spPr>
      </p:pic>
    </p:spTree>
    <p:extLst>
      <p:ext uri="{BB962C8B-B14F-4D97-AF65-F5344CB8AC3E}">
        <p14:creationId xmlns:p14="http://schemas.microsoft.com/office/powerpoint/2010/main" val="38880734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Architectural- World </a:t>
            </a:r>
            <a:r>
              <a:rPr lang="en-US" sz="2400" b="1" dirty="0">
                <a:solidFill>
                  <a:srgbClr val="002060"/>
                </a:solidFill>
              </a:rPr>
              <a:t>Wide Web</a:t>
            </a:r>
            <a:endParaRPr lang="en-US" sz="2400" b="1" dirty="0">
              <a:solidFill>
                <a:srgbClr val="002060"/>
              </a:solidFill>
            </a:endParaRPr>
          </a:p>
        </p:txBody>
      </p:sp>
      <p:sp>
        <p:nvSpPr>
          <p:cNvPr id="6" name="Rectangle 5"/>
          <p:cNvSpPr/>
          <p:nvPr/>
        </p:nvSpPr>
        <p:spPr>
          <a:xfrm>
            <a:off x="112030" y="928914"/>
            <a:ext cx="8904514" cy="4185761"/>
          </a:xfrm>
          <a:prstGeom prst="rect">
            <a:avLst/>
          </a:prstGeom>
        </p:spPr>
        <p:txBody>
          <a:bodyPr wrap="square">
            <a:spAutoFit/>
          </a:bodyPr>
          <a:lstStyle/>
          <a:p>
            <a:pPr marL="285750" indent="-285750" algn="just" fontAlgn="base">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other way to extend a browser is to use a helper application. This is a </a:t>
            </a:r>
            <a:r>
              <a:rPr lang="en-US" dirty="0" smtClean="0">
                <a:solidFill>
                  <a:srgbClr val="C00000"/>
                </a:solidFill>
                <a:latin typeface="Times New Roman" panose="02020603050405020304" pitchFamily="18" charset="0"/>
                <a:cs typeface="Times New Roman" panose="02020603050405020304" pitchFamily="18" charset="0"/>
              </a:rPr>
              <a:t>complete program</a:t>
            </a:r>
            <a:r>
              <a:rPr lang="en-US" dirty="0">
                <a:solidFill>
                  <a:srgbClr val="C00000"/>
                </a:solidFill>
                <a:latin typeface="Times New Roman" panose="02020603050405020304" pitchFamily="18" charset="0"/>
                <a:cs typeface="Times New Roman" panose="02020603050405020304" pitchFamily="18" charset="0"/>
              </a:rPr>
              <a:t>, running as a separate process. It is illustrated in Fig</a:t>
            </a:r>
            <a:r>
              <a:rPr lang="en-US" dirty="0" smtClean="0">
                <a:solidFill>
                  <a:srgbClr val="C00000"/>
                </a:solidFill>
                <a:latin typeface="Times New Roman" panose="02020603050405020304" pitchFamily="18" charset="0"/>
                <a:cs typeface="Times New Roman" panose="02020603050405020304" pitchFamily="18" charset="0"/>
              </a:rPr>
              <a:t>.(b</a:t>
            </a:r>
            <a:r>
              <a:rPr lang="en-US" dirty="0">
                <a:solidFill>
                  <a:srgbClr val="C00000"/>
                </a:solidFill>
                <a:latin typeface="Times New Roman" panose="02020603050405020304" pitchFamily="18" charset="0"/>
                <a:cs typeface="Times New Roman" panose="02020603050405020304" pitchFamily="18" charset="0"/>
              </a:rPr>
              <a:t>).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Since </a:t>
            </a:r>
            <a:r>
              <a:rPr lang="en-US" dirty="0">
                <a:solidFill>
                  <a:srgbClr val="C00000"/>
                </a:solidFill>
                <a:latin typeface="Times New Roman" panose="02020603050405020304" pitchFamily="18" charset="0"/>
                <a:cs typeface="Times New Roman" panose="02020603050405020304" pitchFamily="18" charset="0"/>
              </a:rPr>
              <a:t>the helper is </a:t>
            </a:r>
            <a:r>
              <a:rPr lang="en-US" dirty="0" smtClean="0">
                <a:solidFill>
                  <a:srgbClr val="C00000"/>
                </a:solidFill>
                <a:latin typeface="Times New Roman" panose="02020603050405020304" pitchFamily="18" charset="0"/>
                <a:cs typeface="Times New Roman" panose="02020603050405020304" pitchFamily="18" charset="0"/>
              </a:rPr>
              <a:t>a separate </a:t>
            </a:r>
            <a:r>
              <a:rPr lang="en-US" dirty="0">
                <a:solidFill>
                  <a:srgbClr val="C00000"/>
                </a:solidFill>
                <a:latin typeface="Times New Roman" panose="02020603050405020304" pitchFamily="18" charset="0"/>
                <a:cs typeface="Times New Roman" panose="02020603050405020304" pitchFamily="18" charset="0"/>
              </a:rPr>
              <a:t>program, it offers no interface to the browser and makes no use of browser </a:t>
            </a:r>
            <a:r>
              <a:rPr lang="en-US" dirty="0" smtClean="0">
                <a:solidFill>
                  <a:srgbClr val="C00000"/>
                </a:solidFill>
                <a:latin typeface="Times New Roman" panose="02020603050405020304" pitchFamily="18" charset="0"/>
                <a:cs typeface="Times New Roman" panose="02020603050405020304" pitchFamily="18" charset="0"/>
              </a:rPr>
              <a:t>services. Instead</a:t>
            </a:r>
            <a:r>
              <a:rPr lang="en-US" dirty="0">
                <a:solidFill>
                  <a:srgbClr val="C00000"/>
                </a:solidFill>
                <a:latin typeface="Times New Roman" panose="02020603050405020304" pitchFamily="18" charset="0"/>
                <a:cs typeface="Times New Roman" panose="02020603050405020304" pitchFamily="18" charset="0"/>
              </a:rPr>
              <a:t>, it usually just accepts the name of a scratch file where the content file has </a:t>
            </a:r>
            <a:r>
              <a:rPr lang="en-US" dirty="0" smtClean="0">
                <a:solidFill>
                  <a:srgbClr val="C00000"/>
                </a:solidFill>
                <a:latin typeface="Times New Roman" panose="02020603050405020304" pitchFamily="18" charset="0"/>
                <a:cs typeface="Times New Roman" panose="02020603050405020304" pitchFamily="18" charset="0"/>
              </a:rPr>
              <a:t>been stored</a:t>
            </a:r>
            <a:r>
              <a:rPr lang="en-US" dirty="0">
                <a:solidFill>
                  <a:srgbClr val="C00000"/>
                </a:solidFill>
                <a:latin typeface="Times New Roman" panose="02020603050405020304" pitchFamily="18" charset="0"/>
                <a:cs typeface="Times New Roman" panose="02020603050405020304" pitchFamily="18" charset="0"/>
              </a:rPr>
              <a:t>, opens the file, and displays the contents.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Typically</a:t>
            </a:r>
            <a:r>
              <a:rPr lang="en-US" dirty="0">
                <a:solidFill>
                  <a:srgbClr val="C00000"/>
                </a:solidFill>
                <a:latin typeface="Times New Roman" panose="02020603050405020304" pitchFamily="18" charset="0"/>
                <a:cs typeface="Times New Roman" panose="02020603050405020304" pitchFamily="18" charset="0"/>
              </a:rPr>
              <a:t>, helpers are large programs </a:t>
            </a:r>
            <a:r>
              <a:rPr lang="en-US" dirty="0" smtClean="0">
                <a:solidFill>
                  <a:srgbClr val="C00000"/>
                </a:solidFill>
                <a:latin typeface="Times New Roman" panose="02020603050405020304" pitchFamily="18" charset="0"/>
                <a:cs typeface="Times New Roman" panose="02020603050405020304" pitchFamily="18" charset="0"/>
              </a:rPr>
              <a:t>that exist </a:t>
            </a:r>
            <a:r>
              <a:rPr lang="en-US" dirty="0">
                <a:solidFill>
                  <a:srgbClr val="C00000"/>
                </a:solidFill>
                <a:latin typeface="Times New Roman" panose="02020603050405020304" pitchFamily="18" charset="0"/>
                <a:cs typeface="Times New Roman" panose="02020603050405020304" pitchFamily="18" charset="0"/>
              </a:rPr>
              <a:t>independently of the browser, such as Adobe's Acrobat Reader for displaying PDF files </a:t>
            </a:r>
            <a:r>
              <a:rPr lang="en-US" dirty="0" smtClean="0">
                <a:solidFill>
                  <a:srgbClr val="C00000"/>
                </a:solidFill>
                <a:latin typeface="Times New Roman" panose="02020603050405020304" pitchFamily="18" charset="0"/>
                <a:cs typeface="Times New Roman" panose="02020603050405020304" pitchFamily="18" charset="0"/>
              </a:rPr>
              <a:t>or Microsoft </a:t>
            </a:r>
            <a:r>
              <a:rPr lang="en-US" dirty="0">
                <a:solidFill>
                  <a:srgbClr val="C00000"/>
                </a:solidFill>
                <a:latin typeface="Times New Roman" panose="02020603050405020304" pitchFamily="18" charset="0"/>
                <a:cs typeface="Times New Roman" panose="02020603050405020304" pitchFamily="18" charset="0"/>
              </a:rPr>
              <a:t>Word. Some programs (such as Acrobat) have a plug-in that invokes the </a:t>
            </a:r>
            <a:r>
              <a:rPr lang="en-US" dirty="0" smtClean="0">
                <a:solidFill>
                  <a:srgbClr val="C00000"/>
                </a:solidFill>
                <a:latin typeface="Times New Roman" panose="02020603050405020304" pitchFamily="18" charset="0"/>
                <a:cs typeface="Times New Roman" panose="02020603050405020304" pitchFamily="18" charset="0"/>
              </a:rPr>
              <a:t>helper itself</a:t>
            </a:r>
            <a:r>
              <a:rPr lang="en-US" dirty="0">
                <a:solidFill>
                  <a:srgbClr val="C00000"/>
                </a:solidFill>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Many </a:t>
            </a:r>
            <a:r>
              <a:rPr lang="en-US" dirty="0">
                <a:solidFill>
                  <a:srgbClr val="002060"/>
                </a:solidFill>
                <a:latin typeface="Times New Roman" panose="02020603050405020304" pitchFamily="18" charset="0"/>
                <a:cs typeface="Times New Roman" panose="02020603050405020304" pitchFamily="18" charset="0"/>
              </a:rPr>
              <a:t>helper applications use the MIME type application. A considerable number of </a:t>
            </a:r>
            <a:r>
              <a:rPr lang="en-US" dirty="0" smtClean="0">
                <a:solidFill>
                  <a:srgbClr val="002060"/>
                </a:solidFill>
                <a:latin typeface="Times New Roman" panose="02020603050405020304" pitchFamily="18" charset="0"/>
                <a:cs typeface="Times New Roman" panose="02020603050405020304" pitchFamily="18" charset="0"/>
              </a:rPr>
              <a:t>subtypes have </a:t>
            </a:r>
            <a:r>
              <a:rPr lang="en-US" dirty="0">
                <a:solidFill>
                  <a:srgbClr val="002060"/>
                </a:solidFill>
                <a:latin typeface="Times New Roman" panose="02020603050405020304" pitchFamily="18" charset="0"/>
                <a:cs typeface="Times New Roman" panose="02020603050405020304" pitchFamily="18" charset="0"/>
              </a:rPr>
              <a:t>been defined, for example, application/pdf for PDF files and application/</a:t>
            </a:r>
            <a:r>
              <a:rPr lang="en-US" dirty="0" err="1">
                <a:solidFill>
                  <a:srgbClr val="002060"/>
                </a:solidFill>
                <a:latin typeface="Times New Roman" panose="02020603050405020304" pitchFamily="18" charset="0"/>
                <a:cs typeface="Times New Roman" panose="02020603050405020304" pitchFamily="18" charset="0"/>
              </a:rPr>
              <a:t>msword</a:t>
            </a:r>
            <a:r>
              <a:rPr lang="en-US" dirty="0">
                <a:solidFill>
                  <a:srgbClr val="002060"/>
                </a:solidFill>
                <a:latin typeface="Times New Roman" panose="02020603050405020304" pitchFamily="18" charset="0"/>
                <a:cs typeface="Times New Roman" panose="02020603050405020304" pitchFamily="18" charset="0"/>
              </a:rPr>
              <a:t> for </a:t>
            </a:r>
            <a:r>
              <a:rPr lang="en-US" dirty="0" smtClean="0">
                <a:solidFill>
                  <a:srgbClr val="002060"/>
                </a:solidFill>
                <a:latin typeface="Times New Roman" panose="02020603050405020304" pitchFamily="18" charset="0"/>
                <a:cs typeface="Times New Roman" panose="02020603050405020304" pitchFamily="18" charset="0"/>
              </a:rPr>
              <a:t>Word files</a:t>
            </a:r>
            <a:r>
              <a:rPr lang="en-US" dirty="0">
                <a:solidFill>
                  <a:srgbClr val="002060"/>
                </a:solidFill>
                <a:latin typeface="Times New Roman" panose="02020603050405020304" pitchFamily="18" charset="0"/>
                <a:cs typeface="Times New Roman" panose="02020603050405020304" pitchFamily="18" charset="0"/>
              </a:rPr>
              <a:t>. In this way, a URL can point directly to a PDF or Word file, and when the user clicks on </a:t>
            </a:r>
            <a:r>
              <a:rPr lang="en-US" dirty="0" smtClean="0">
                <a:solidFill>
                  <a:srgbClr val="002060"/>
                </a:solidFill>
                <a:latin typeface="Times New Roman" panose="02020603050405020304" pitchFamily="18" charset="0"/>
                <a:cs typeface="Times New Roman" panose="02020603050405020304" pitchFamily="18" charset="0"/>
              </a:rPr>
              <a:t>it.</a:t>
            </a: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Acrobat </a:t>
            </a:r>
            <a:r>
              <a:rPr lang="en-US" dirty="0">
                <a:solidFill>
                  <a:srgbClr val="002060"/>
                </a:solidFill>
                <a:latin typeface="Times New Roman" panose="02020603050405020304" pitchFamily="18" charset="0"/>
                <a:cs typeface="Times New Roman" panose="02020603050405020304" pitchFamily="18" charset="0"/>
              </a:rPr>
              <a:t>or Word is automatically started and handed the name of a scratch file containing </a:t>
            </a:r>
            <a:r>
              <a:rPr lang="en-US" dirty="0" smtClean="0">
                <a:solidFill>
                  <a:srgbClr val="002060"/>
                </a:solidFill>
                <a:latin typeface="Times New Roman" panose="02020603050405020304" pitchFamily="18" charset="0"/>
                <a:cs typeface="Times New Roman" panose="02020603050405020304" pitchFamily="18" charset="0"/>
              </a:rPr>
              <a:t>the content </a:t>
            </a:r>
            <a:r>
              <a:rPr lang="en-US" dirty="0">
                <a:solidFill>
                  <a:srgbClr val="002060"/>
                </a:solidFill>
                <a:latin typeface="Times New Roman" panose="02020603050405020304" pitchFamily="18" charset="0"/>
                <a:cs typeface="Times New Roman" panose="02020603050405020304" pitchFamily="18" charset="0"/>
              </a:rPr>
              <a:t>to be displayed. Consequently, browsers can be configured to handle a </a:t>
            </a:r>
            <a:r>
              <a:rPr lang="en-US" dirty="0" smtClean="0">
                <a:solidFill>
                  <a:srgbClr val="002060"/>
                </a:solidFill>
                <a:latin typeface="Times New Roman" panose="02020603050405020304" pitchFamily="18" charset="0"/>
                <a:cs typeface="Times New Roman" panose="02020603050405020304" pitchFamily="18" charset="0"/>
              </a:rPr>
              <a:t>virtually unlimited </a:t>
            </a:r>
            <a:r>
              <a:rPr lang="en-US" dirty="0">
                <a:solidFill>
                  <a:srgbClr val="002060"/>
                </a:solidFill>
                <a:latin typeface="Times New Roman" panose="02020603050405020304" pitchFamily="18" charset="0"/>
                <a:cs typeface="Times New Roman" panose="02020603050405020304" pitchFamily="18" charset="0"/>
              </a:rPr>
              <a:t>number of document types with no changes to the browser.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Modern </a:t>
            </a:r>
            <a:r>
              <a:rPr lang="en-US" dirty="0">
                <a:solidFill>
                  <a:srgbClr val="002060"/>
                </a:solidFill>
                <a:latin typeface="Times New Roman" panose="02020603050405020304" pitchFamily="18" charset="0"/>
                <a:cs typeface="Times New Roman" panose="02020603050405020304" pitchFamily="18" charset="0"/>
              </a:rPr>
              <a:t>Web servers </a:t>
            </a:r>
            <a:r>
              <a:rPr lang="en-US" dirty="0" smtClean="0">
                <a:solidFill>
                  <a:srgbClr val="002060"/>
                </a:solidFill>
                <a:latin typeface="Times New Roman" panose="02020603050405020304" pitchFamily="18" charset="0"/>
                <a:cs typeface="Times New Roman" panose="02020603050405020304" pitchFamily="18" charset="0"/>
              </a:rPr>
              <a:t>are often </a:t>
            </a:r>
            <a:r>
              <a:rPr lang="en-US" dirty="0">
                <a:solidFill>
                  <a:srgbClr val="002060"/>
                </a:solidFill>
                <a:latin typeface="Times New Roman" panose="02020603050405020304" pitchFamily="18" charset="0"/>
                <a:cs typeface="Times New Roman" panose="02020603050405020304" pitchFamily="18" charset="0"/>
              </a:rPr>
              <a:t>configured with hundreds of type/subtype combinations and new ones are often </a:t>
            </a:r>
            <a:r>
              <a:rPr lang="en-US" dirty="0" smtClean="0">
                <a:solidFill>
                  <a:srgbClr val="002060"/>
                </a:solidFill>
                <a:latin typeface="Times New Roman" panose="02020603050405020304" pitchFamily="18" charset="0"/>
                <a:cs typeface="Times New Roman" panose="02020603050405020304" pitchFamily="18" charset="0"/>
              </a:rPr>
              <a:t>added every </a:t>
            </a:r>
            <a:r>
              <a:rPr lang="en-US" dirty="0">
                <a:solidFill>
                  <a:srgbClr val="002060"/>
                </a:solidFill>
                <a:latin typeface="Times New Roman" panose="02020603050405020304" pitchFamily="18" charset="0"/>
                <a:cs typeface="Times New Roman" panose="02020603050405020304" pitchFamily="18" charset="0"/>
              </a:rPr>
              <a:t>time a new program is installed.</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7140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39101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Architectural- World </a:t>
            </a:r>
            <a:r>
              <a:rPr lang="en-US" sz="2400" b="1" dirty="0">
                <a:solidFill>
                  <a:srgbClr val="002060"/>
                </a:solidFill>
              </a:rPr>
              <a:t>Wide Web</a:t>
            </a:r>
            <a:endParaRPr lang="en-US" sz="2400" b="1" dirty="0">
              <a:solidFill>
                <a:srgbClr val="002060"/>
              </a:solidFill>
            </a:endParaRPr>
          </a:p>
        </p:txBody>
      </p:sp>
      <p:sp>
        <p:nvSpPr>
          <p:cNvPr id="5" name="Rectangle 4"/>
          <p:cNvSpPr/>
          <p:nvPr/>
        </p:nvSpPr>
        <p:spPr>
          <a:xfrm>
            <a:off x="137885" y="928915"/>
            <a:ext cx="8922204" cy="3539430"/>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Browsers can also open local files, rather than fetching them from remote Web servers. </a:t>
            </a:r>
            <a:r>
              <a:rPr lang="en-US" dirty="0" smtClean="0">
                <a:solidFill>
                  <a:srgbClr val="C00000"/>
                </a:solidFill>
                <a:latin typeface="Times New Roman" panose="02020603050405020304" pitchFamily="18" charset="0"/>
                <a:cs typeface="Times New Roman" panose="02020603050405020304" pitchFamily="18" charset="0"/>
              </a:rPr>
              <a:t>Since local </a:t>
            </a:r>
            <a:r>
              <a:rPr lang="en-US" dirty="0">
                <a:solidFill>
                  <a:srgbClr val="C00000"/>
                </a:solidFill>
                <a:latin typeface="Times New Roman" panose="02020603050405020304" pitchFamily="18" charset="0"/>
                <a:cs typeface="Times New Roman" panose="02020603050405020304" pitchFamily="18" charset="0"/>
              </a:rPr>
              <a:t>files do not have MIME types, the browser needs some way to determine which plug-in </a:t>
            </a:r>
            <a:r>
              <a:rPr lang="en-US" dirty="0" smtClean="0">
                <a:solidFill>
                  <a:srgbClr val="C00000"/>
                </a:solidFill>
                <a:latin typeface="Times New Roman" panose="02020603050405020304" pitchFamily="18" charset="0"/>
                <a:cs typeface="Times New Roman" panose="02020603050405020304" pitchFamily="18" charset="0"/>
              </a:rPr>
              <a:t>or helper </a:t>
            </a:r>
            <a:r>
              <a:rPr lang="en-US" dirty="0">
                <a:solidFill>
                  <a:srgbClr val="C00000"/>
                </a:solidFill>
                <a:latin typeface="Times New Roman" panose="02020603050405020304" pitchFamily="18" charset="0"/>
                <a:cs typeface="Times New Roman" panose="02020603050405020304" pitchFamily="18" charset="0"/>
              </a:rPr>
              <a:t>to use for types other than its built-in types such as text/html and image/jpeg.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To handle </a:t>
            </a:r>
            <a:r>
              <a:rPr lang="en-US" dirty="0">
                <a:solidFill>
                  <a:srgbClr val="C00000"/>
                </a:solidFill>
                <a:latin typeface="Times New Roman" panose="02020603050405020304" pitchFamily="18" charset="0"/>
                <a:cs typeface="Times New Roman" panose="02020603050405020304" pitchFamily="18" charset="0"/>
              </a:rPr>
              <a:t>local files, helpers can be associated with a file extension as well as with a MIME type.</a:t>
            </a:r>
          </a:p>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With </a:t>
            </a:r>
            <a:r>
              <a:rPr lang="en-US" dirty="0">
                <a:solidFill>
                  <a:srgbClr val="002060"/>
                </a:solidFill>
                <a:latin typeface="Times New Roman" panose="02020603050405020304" pitchFamily="18" charset="0"/>
                <a:cs typeface="Times New Roman" panose="02020603050405020304" pitchFamily="18" charset="0"/>
              </a:rPr>
              <a:t>the standard configuration, opening foo.pdf will open it in Acrobat and opening </a:t>
            </a:r>
            <a:r>
              <a:rPr lang="en-US" dirty="0" smtClean="0">
                <a:solidFill>
                  <a:srgbClr val="002060"/>
                </a:solidFill>
                <a:latin typeface="Times New Roman" panose="02020603050405020304" pitchFamily="18" charset="0"/>
                <a:cs typeface="Times New Roman" panose="02020603050405020304" pitchFamily="18" charset="0"/>
              </a:rPr>
              <a:t>bar.doc will </a:t>
            </a:r>
            <a:r>
              <a:rPr lang="en-US" dirty="0">
                <a:solidFill>
                  <a:srgbClr val="002060"/>
                </a:solidFill>
                <a:latin typeface="Times New Roman" panose="02020603050405020304" pitchFamily="18" charset="0"/>
                <a:cs typeface="Times New Roman" panose="02020603050405020304" pitchFamily="18" charset="0"/>
              </a:rPr>
              <a:t>open it in Word. Some browsers use the MIME type, the file extension, and </a:t>
            </a:r>
            <a:r>
              <a:rPr lang="en-US" dirty="0" smtClean="0">
                <a:solidFill>
                  <a:srgbClr val="002060"/>
                </a:solidFill>
                <a:latin typeface="Times New Roman" panose="02020603050405020304" pitchFamily="18" charset="0"/>
                <a:cs typeface="Times New Roman" panose="02020603050405020304" pitchFamily="18" charset="0"/>
              </a:rPr>
              <a:t>even information </a:t>
            </a:r>
            <a:r>
              <a:rPr lang="en-US" dirty="0">
                <a:solidFill>
                  <a:srgbClr val="002060"/>
                </a:solidFill>
                <a:latin typeface="Times New Roman" panose="02020603050405020304" pitchFamily="18" charset="0"/>
                <a:cs typeface="Times New Roman" panose="02020603050405020304" pitchFamily="18" charset="0"/>
              </a:rPr>
              <a:t>taken from the file itself to guess the MIME type</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In particular, Internet </a:t>
            </a:r>
            <a:r>
              <a:rPr lang="en-US" dirty="0" smtClean="0">
                <a:solidFill>
                  <a:srgbClr val="002060"/>
                </a:solidFill>
                <a:latin typeface="Times New Roman" panose="02020603050405020304" pitchFamily="18" charset="0"/>
                <a:cs typeface="Times New Roman" panose="02020603050405020304" pitchFamily="18" charset="0"/>
              </a:rPr>
              <a:t>Explorer relies </a:t>
            </a:r>
            <a:r>
              <a:rPr lang="en-US" dirty="0">
                <a:solidFill>
                  <a:srgbClr val="002060"/>
                </a:solidFill>
                <a:latin typeface="Times New Roman" panose="02020603050405020304" pitchFamily="18" charset="0"/>
                <a:cs typeface="Times New Roman" panose="02020603050405020304" pitchFamily="18" charset="0"/>
              </a:rPr>
              <a:t>more heavily on the file extension than on the MIME type when it can</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MIME types and extensions they are prepared to handle to allow the user to select </a:t>
            </a:r>
            <a:r>
              <a:rPr lang="en-US" dirty="0" smtClean="0">
                <a:solidFill>
                  <a:srgbClr val="002060"/>
                </a:solidFill>
                <a:latin typeface="Times New Roman" panose="02020603050405020304" pitchFamily="18" charset="0"/>
                <a:cs typeface="Times New Roman" panose="02020603050405020304" pitchFamily="18" charset="0"/>
              </a:rPr>
              <a:t>the appropriate </a:t>
            </a:r>
            <a:r>
              <a:rPr lang="en-US" dirty="0">
                <a:solidFill>
                  <a:srgbClr val="002060"/>
                </a:solidFill>
                <a:latin typeface="Times New Roman" panose="02020603050405020304" pitchFamily="18" charset="0"/>
                <a:cs typeface="Times New Roman" panose="02020603050405020304" pitchFamily="18" charset="0"/>
              </a:rPr>
              <a:t>ones and thus not overwrite existing associations by accident.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7140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3288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Architectural- World </a:t>
            </a:r>
            <a:r>
              <a:rPr lang="en-US" sz="2400" b="1" dirty="0">
                <a:solidFill>
                  <a:srgbClr val="002060"/>
                </a:solidFill>
              </a:rPr>
              <a:t>Wide Web</a:t>
            </a:r>
            <a:endParaRPr lang="en-US" sz="2400" b="1" dirty="0">
              <a:solidFill>
                <a:srgbClr val="002060"/>
              </a:solidFill>
            </a:endParaRPr>
          </a:p>
        </p:txBody>
      </p:sp>
      <p:sp>
        <p:nvSpPr>
          <p:cNvPr id="5" name="Rectangle 4"/>
          <p:cNvSpPr/>
          <p:nvPr/>
        </p:nvSpPr>
        <p:spPr>
          <a:xfrm>
            <a:off x="137885" y="928915"/>
            <a:ext cx="8922204" cy="3754874"/>
          </a:xfrm>
          <a:prstGeom prst="rect">
            <a:avLst/>
          </a:prstGeom>
        </p:spPr>
        <p:txBody>
          <a:bodyPr wrap="square">
            <a:spAutoFit/>
          </a:bodyPr>
          <a:lstStyle/>
          <a:p>
            <a:pPr algn="just"/>
            <a:r>
              <a:rPr lang="en-US" b="1" dirty="0" smtClean="0">
                <a:solidFill>
                  <a:srgbClr val="C00000"/>
                </a:solidFill>
                <a:latin typeface="Times New Roman" panose="02020603050405020304" pitchFamily="18" charset="0"/>
                <a:cs typeface="Times New Roman" panose="02020603050405020304" pitchFamily="18" charset="0"/>
              </a:rPr>
              <a:t>Server </a:t>
            </a:r>
            <a:r>
              <a:rPr lang="en-US" b="1" dirty="0">
                <a:solidFill>
                  <a:srgbClr val="C00000"/>
                </a:solidFill>
                <a:latin typeface="Times New Roman" panose="02020603050405020304" pitchFamily="18" charset="0"/>
                <a:cs typeface="Times New Roman" panose="02020603050405020304" pitchFamily="18" charset="0"/>
              </a:rPr>
              <a:t>Side</a:t>
            </a: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When the </a:t>
            </a:r>
            <a:r>
              <a:rPr lang="en-US" dirty="0">
                <a:solidFill>
                  <a:srgbClr val="C00000"/>
                </a:solidFill>
                <a:latin typeface="Times New Roman" panose="02020603050405020304" pitchFamily="18" charset="0"/>
                <a:cs typeface="Times New Roman" panose="02020603050405020304" pitchFamily="18" charset="0"/>
              </a:rPr>
              <a:t>user types in a URL or clicks on a line of hypertext, the browser parses the URL </a:t>
            </a:r>
            <a:r>
              <a:rPr lang="en-US" dirty="0" smtClean="0">
                <a:solidFill>
                  <a:srgbClr val="C00000"/>
                </a:solidFill>
                <a:latin typeface="Times New Roman" panose="02020603050405020304" pitchFamily="18" charset="0"/>
                <a:cs typeface="Times New Roman" panose="02020603050405020304" pitchFamily="18" charset="0"/>
              </a:rPr>
              <a:t>and interprets </a:t>
            </a:r>
            <a:r>
              <a:rPr lang="en-US" dirty="0">
                <a:solidFill>
                  <a:srgbClr val="C00000"/>
                </a:solidFill>
                <a:latin typeface="Times New Roman" panose="02020603050405020304" pitchFamily="18" charset="0"/>
                <a:cs typeface="Times New Roman" panose="02020603050405020304" pitchFamily="18" charset="0"/>
              </a:rPr>
              <a:t>the part between http:// and the next slash as a DNS name to look up.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Armed with the </a:t>
            </a:r>
            <a:r>
              <a:rPr lang="en-US" dirty="0">
                <a:solidFill>
                  <a:srgbClr val="C00000"/>
                </a:solidFill>
                <a:latin typeface="Times New Roman" panose="02020603050405020304" pitchFamily="18" charset="0"/>
                <a:cs typeface="Times New Roman" panose="02020603050405020304" pitchFamily="18" charset="0"/>
              </a:rPr>
              <a:t>IP address of the server, the browser establishes a TCP connection to port 80 on </a:t>
            </a:r>
            <a:r>
              <a:rPr lang="en-US" dirty="0" smtClean="0">
                <a:solidFill>
                  <a:srgbClr val="C00000"/>
                </a:solidFill>
                <a:latin typeface="Times New Roman" panose="02020603050405020304" pitchFamily="18" charset="0"/>
                <a:cs typeface="Times New Roman" panose="02020603050405020304" pitchFamily="18" charset="0"/>
              </a:rPr>
              <a:t>that server</a:t>
            </a:r>
            <a:r>
              <a:rPr lang="en-US" dirty="0">
                <a:solidFill>
                  <a:srgbClr val="C00000"/>
                </a:solidFill>
                <a:latin typeface="Times New Roman" panose="02020603050405020304" pitchFamily="18" charset="0"/>
                <a:cs typeface="Times New Roman" panose="02020603050405020304" pitchFamily="18" charset="0"/>
              </a:rPr>
              <a:t>. Then it sends over a command containing the rest of the URL, which is the name of </a:t>
            </a:r>
            <a:r>
              <a:rPr lang="en-US" dirty="0" smtClean="0">
                <a:solidFill>
                  <a:srgbClr val="C00000"/>
                </a:solidFill>
                <a:latin typeface="Times New Roman" panose="02020603050405020304" pitchFamily="18" charset="0"/>
                <a:cs typeface="Times New Roman" panose="02020603050405020304" pitchFamily="18" charset="0"/>
              </a:rPr>
              <a:t>a file </a:t>
            </a:r>
            <a:r>
              <a:rPr lang="en-US" dirty="0">
                <a:solidFill>
                  <a:srgbClr val="C00000"/>
                </a:solidFill>
                <a:latin typeface="Times New Roman" panose="02020603050405020304" pitchFamily="18" charset="0"/>
                <a:cs typeface="Times New Roman" panose="02020603050405020304" pitchFamily="18" charset="0"/>
              </a:rPr>
              <a:t>on that server. The server then returns the file for the browser to display.</a:t>
            </a:r>
          </a:p>
          <a:p>
            <a:pPr marL="285750"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To </a:t>
            </a:r>
            <a:r>
              <a:rPr lang="en-US" dirty="0">
                <a:solidFill>
                  <a:srgbClr val="C00000"/>
                </a:solidFill>
                <a:latin typeface="Times New Roman" panose="02020603050405020304" pitchFamily="18" charset="0"/>
                <a:cs typeface="Times New Roman" panose="02020603050405020304" pitchFamily="18" charset="0"/>
              </a:rPr>
              <a:t>a first approximation, a Web server is similar to the </a:t>
            </a:r>
            <a:r>
              <a:rPr lang="en-US" dirty="0" smtClean="0">
                <a:solidFill>
                  <a:srgbClr val="C00000"/>
                </a:solidFill>
                <a:latin typeface="Times New Roman" panose="02020603050405020304" pitchFamily="18" charset="0"/>
                <a:cs typeface="Times New Roman" panose="02020603050405020304" pitchFamily="18" charset="0"/>
              </a:rPr>
              <a:t>server. That </a:t>
            </a:r>
            <a:r>
              <a:rPr lang="en-US" dirty="0">
                <a:solidFill>
                  <a:srgbClr val="C00000"/>
                </a:solidFill>
                <a:latin typeface="Times New Roman" panose="02020603050405020304" pitchFamily="18" charset="0"/>
                <a:cs typeface="Times New Roman" panose="02020603050405020304" pitchFamily="18" charset="0"/>
              </a:rPr>
              <a:t>server, like </a:t>
            </a:r>
            <a:r>
              <a:rPr lang="en-US" dirty="0" smtClean="0">
                <a:solidFill>
                  <a:srgbClr val="C00000"/>
                </a:solidFill>
                <a:latin typeface="Times New Roman" panose="02020603050405020304" pitchFamily="18" charset="0"/>
                <a:cs typeface="Times New Roman" panose="02020603050405020304" pitchFamily="18" charset="0"/>
              </a:rPr>
              <a:t>a real </a:t>
            </a:r>
            <a:r>
              <a:rPr lang="en-US" dirty="0">
                <a:solidFill>
                  <a:srgbClr val="C00000"/>
                </a:solidFill>
                <a:latin typeface="Times New Roman" panose="02020603050405020304" pitchFamily="18" charset="0"/>
                <a:cs typeface="Times New Roman" panose="02020603050405020304" pitchFamily="18" charset="0"/>
              </a:rPr>
              <a:t>Web server, is given the name of a file to look up and return. In both cases, the steps </a:t>
            </a:r>
            <a:r>
              <a:rPr lang="en-US" dirty="0" smtClean="0">
                <a:solidFill>
                  <a:srgbClr val="C00000"/>
                </a:solidFill>
                <a:latin typeface="Times New Roman" panose="02020603050405020304" pitchFamily="18" charset="0"/>
                <a:cs typeface="Times New Roman" panose="02020603050405020304" pitchFamily="18" charset="0"/>
              </a:rPr>
              <a:t>that the </a:t>
            </a:r>
            <a:r>
              <a:rPr lang="en-US" dirty="0">
                <a:solidFill>
                  <a:srgbClr val="C00000"/>
                </a:solidFill>
                <a:latin typeface="Times New Roman" panose="02020603050405020304" pitchFamily="18" charset="0"/>
                <a:cs typeface="Times New Roman" panose="02020603050405020304" pitchFamily="18" charset="0"/>
              </a:rPr>
              <a:t>server performs in its main loop are</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Accept </a:t>
            </a:r>
            <a:r>
              <a:rPr lang="en-US" dirty="0">
                <a:solidFill>
                  <a:srgbClr val="002060"/>
                </a:solidFill>
                <a:latin typeface="Times New Roman" panose="02020603050405020304" pitchFamily="18" charset="0"/>
                <a:cs typeface="Times New Roman" panose="02020603050405020304" pitchFamily="18" charset="0"/>
              </a:rPr>
              <a:t>a TCP connection from a client (a browser).</a:t>
            </a: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Get </a:t>
            </a:r>
            <a:r>
              <a:rPr lang="en-US" dirty="0">
                <a:solidFill>
                  <a:srgbClr val="002060"/>
                </a:solidFill>
                <a:latin typeface="Times New Roman" panose="02020603050405020304" pitchFamily="18" charset="0"/>
                <a:cs typeface="Times New Roman" panose="02020603050405020304" pitchFamily="18" charset="0"/>
              </a:rPr>
              <a:t>the name of the file requested.</a:t>
            </a: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Get </a:t>
            </a:r>
            <a:r>
              <a:rPr lang="en-US" dirty="0">
                <a:solidFill>
                  <a:srgbClr val="002060"/>
                </a:solidFill>
                <a:latin typeface="Times New Roman" panose="02020603050405020304" pitchFamily="18" charset="0"/>
                <a:cs typeface="Times New Roman" panose="02020603050405020304" pitchFamily="18" charset="0"/>
              </a:rPr>
              <a:t>the file (from disk).</a:t>
            </a: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Return </a:t>
            </a:r>
            <a:r>
              <a:rPr lang="en-US" dirty="0">
                <a:solidFill>
                  <a:srgbClr val="002060"/>
                </a:solidFill>
                <a:latin typeface="Times New Roman" panose="02020603050405020304" pitchFamily="18" charset="0"/>
                <a:cs typeface="Times New Roman" panose="02020603050405020304" pitchFamily="18" charset="0"/>
              </a:rPr>
              <a:t>the file to the client.</a:t>
            </a: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Release </a:t>
            </a:r>
            <a:r>
              <a:rPr lang="en-US" dirty="0">
                <a:solidFill>
                  <a:srgbClr val="002060"/>
                </a:solidFill>
                <a:latin typeface="Times New Roman" panose="02020603050405020304" pitchFamily="18" charset="0"/>
                <a:cs typeface="Times New Roman" panose="02020603050405020304" pitchFamily="18" charset="0"/>
              </a:rPr>
              <a:t>the TCP connection.</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Modern Web servers have more features, but in essence, this is what a Web server does.</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7140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92132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Architectural- World </a:t>
            </a:r>
            <a:r>
              <a:rPr lang="en-US" sz="2400" b="1" dirty="0">
                <a:solidFill>
                  <a:srgbClr val="002060"/>
                </a:solidFill>
              </a:rPr>
              <a:t>Wide Web</a:t>
            </a:r>
            <a:endParaRPr lang="en-US" sz="2400" b="1" dirty="0">
              <a:solidFill>
                <a:srgbClr val="002060"/>
              </a:solidFill>
            </a:endParaRPr>
          </a:p>
        </p:txBody>
      </p:sp>
      <p:sp>
        <p:nvSpPr>
          <p:cNvPr id="5" name="Rectangle 4"/>
          <p:cNvSpPr/>
          <p:nvPr/>
        </p:nvSpPr>
        <p:spPr>
          <a:xfrm>
            <a:off x="137885" y="928915"/>
            <a:ext cx="8922204"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7140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96159" y="968007"/>
            <a:ext cx="8848721" cy="3108543"/>
          </a:xfrm>
          <a:prstGeom prst="rect">
            <a:avLst/>
          </a:prstGeom>
        </p:spPr>
        <p:txBody>
          <a:bodyPr wrap="square">
            <a:spAutoFit/>
          </a:bodyPr>
          <a:lstStyle/>
          <a:p>
            <a:pPr marL="285750" indent="-285750" algn="just">
              <a:buFont typeface="Arial" panose="020B0604020202020204" pitchFamily="34" charset="0"/>
              <a:buChar char="•"/>
            </a:pPr>
            <a:r>
              <a:rPr lang="en-IN" dirty="0" smtClean="0">
                <a:solidFill>
                  <a:srgbClr val="C00000"/>
                </a:solidFill>
                <a:latin typeface="Times New Roman" panose="02020603050405020304" pitchFamily="18" charset="0"/>
                <a:cs typeface="Times New Roman" panose="02020603050405020304" pitchFamily="18" charset="0"/>
              </a:rPr>
              <a:t>The </a:t>
            </a:r>
            <a:r>
              <a:rPr lang="en-IN" dirty="0">
                <a:solidFill>
                  <a:srgbClr val="C00000"/>
                </a:solidFill>
                <a:latin typeface="Times New Roman" panose="02020603050405020304" pitchFamily="18" charset="0"/>
                <a:cs typeface="Times New Roman" panose="02020603050405020304" pitchFamily="18" charset="0"/>
              </a:rPr>
              <a:t>server consists of a front-end module that accepts all incoming requests and k </a:t>
            </a:r>
            <a:r>
              <a:rPr lang="en-IN" dirty="0" smtClean="0">
                <a:solidFill>
                  <a:srgbClr val="C00000"/>
                </a:solidFill>
                <a:latin typeface="Times New Roman" panose="02020603050405020304" pitchFamily="18" charset="0"/>
                <a:cs typeface="Times New Roman" panose="02020603050405020304" pitchFamily="18" charset="0"/>
              </a:rPr>
              <a:t>processing modules</a:t>
            </a:r>
            <a:r>
              <a:rPr lang="en-IN" dirty="0">
                <a:solidFill>
                  <a:srgbClr val="C00000"/>
                </a:solidFill>
                <a:latin typeface="Times New Roman" panose="02020603050405020304" pitchFamily="18" charset="0"/>
                <a:cs typeface="Times New Roman" panose="02020603050405020304" pitchFamily="18" charset="0"/>
              </a:rPr>
              <a:t>, as shown in </a:t>
            </a:r>
            <a:r>
              <a:rPr lang="en-IN" dirty="0" smtClean="0">
                <a:solidFill>
                  <a:srgbClr val="C00000"/>
                </a:solidFill>
                <a:latin typeface="Times New Roman" panose="02020603050405020304" pitchFamily="18" charset="0"/>
                <a:cs typeface="Times New Roman" panose="02020603050405020304" pitchFamily="18" charset="0"/>
              </a:rPr>
              <a:t>Figure.</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C00000"/>
                </a:solidFill>
                <a:latin typeface="Times New Roman" panose="02020603050405020304" pitchFamily="18" charset="0"/>
                <a:cs typeface="Times New Roman" panose="02020603050405020304" pitchFamily="18" charset="0"/>
              </a:rPr>
              <a:t>The </a:t>
            </a:r>
            <a:r>
              <a:rPr lang="en-IN" dirty="0">
                <a:solidFill>
                  <a:srgbClr val="C00000"/>
                </a:solidFill>
                <a:latin typeface="Times New Roman" panose="02020603050405020304" pitchFamily="18" charset="0"/>
                <a:cs typeface="Times New Roman" panose="02020603050405020304" pitchFamily="18" charset="0"/>
              </a:rPr>
              <a:t>k + 1 threads all belong to the same process so </a:t>
            </a:r>
            <a:r>
              <a:rPr lang="en-IN" dirty="0" smtClean="0">
                <a:solidFill>
                  <a:srgbClr val="C00000"/>
                </a:solidFill>
                <a:latin typeface="Times New Roman" panose="02020603050405020304" pitchFamily="18" charset="0"/>
                <a:cs typeface="Times New Roman" panose="02020603050405020304" pitchFamily="18" charset="0"/>
              </a:rPr>
              <a:t>the processing </a:t>
            </a:r>
            <a:r>
              <a:rPr lang="en-IN" dirty="0">
                <a:solidFill>
                  <a:srgbClr val="C00000"/>
                </a:solidFill>
                <a:latin typeface="Times New Roman" panose="02020603050405020304" pitchFamily="18" charset="0"/>
                <a:cs typeface="Times New Roman" panose="02020603050405020304" pitchFamily="18" charset="0"/>
              </a:rPr>
              <a:t>modules all have access to the cache within the process' address space. </a:t>
            </a:r>
            <a:endParaRPr lang="en-IN"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002060"/>
                </a:solidFill>
                <a:latin typeface="Times New Roman" panose="02020603050405020304" pitchFamily="18" charset="0"/>
                <a:cs typeface="Times New Roman" panose="02020603050405020304" pitchFamily="18" charset="0"/>
              </a:rPr>
              <a:t>When a request </a:t>
            </a:r>
            <a:r>
              <a:rPr lang="en-IN" dirty="0">
                <a:solidFill>
                  <a:srgbClr val="002060"/>
                </a:solidFill>
                <a:latin typeface="Times New Roman" panose="02020603050405020304" pitchFamily="18" charset="0"/>
                <a:cs typeface="Times New Roman" panose="02020603050405020304" pitchFamily="18" charset="0"/>
              </a:rPr>
              <a:t>comes in, the front end accepts it and builds a short record describing it. It then </a:t>
            </a:r>
            <a:r>
              <a:rPr lang="en-IN" dirty="0" smtClean="0">
                <a:solidFill>
                  <a:srgbClr val="002060"/>
                </a:solidFill>
                <a:latin typeface="Times New Roman" panose="02020603050405020304" pitchFamily="18" charset="0"/>
                <a:cs typeface="Times New Roman" panose="02020603050405020304" pitchFamily="18" charset="0"/>
              </a:rPr>
              <a:t>hands the </a:t>
            </a:r>
            <a:r>
              <a:rPr lang="en-IN" dirty="0">
                <a:solidFill>
                  <a:srgbClr val="002060"/>
                </a:solidFill>
                <a:latin typeface="Times New Roman" panose="02020603050405020304" pitchFamily="18" charset="0"/>
                <a:cs typeface="Times New Roman" panose="02020603050405020304" pitchFamily="18" charset="0"/>
              </a:rPr>
              <a:t>record to one of the processing modules. </a:t>
            </a:r>
            <a:r>
              <a:rPr lang="en-IN" dirty="0" smtClean="0">
                <a:solidFill>
                  <a:srgbClr val="002060"/>
                </a:solidFill>
                <a:latin typeface="Times New Roman" panose="02020603050405020304" pitchFamily="18" charset="0"/>
                <a:cs typeface="Times New Roman" panose="02020603050405020304" pitchFamily="18" charset="0"/>
              </a:rPr>
              <a:t>Thee </a:t>
            </a:r>
            <a:r>
              <a:rPr lang="en-IN" dirty="0">
                <a:solidFill>
                  <a:srgbClr val="002060"/>
                </a:solidFill>
                <a:latin typeface="Times New Roman" panose="02020603050405020304" pitchFamily="18" charset="0"/>
                <a:cs typeface="Times New Roman" panose="02020603050405020304" pitchFamily="18" charset="0"/>
              </a:rPr>
              <a:t>front end </a:t>
            </a:r>
            <a:r>
              <a:rPr lang="en-IN" dirty="0" smtClean="0">
                <a:solidFill>
                  <a:srgbClr val="002060"/>
                </a:solidFill>
                <a:latin typeface="Times New Roman" panose="02020603050405020304" pitchFamily="18" charset="0"/>
                <a:cs typeface="Times New Roman" panose="02020603050405020304" pitchFamily="18" charset="0"/>
              </a:rPr>
              <a:t>is eliminated </a:t>
            </a:r>
            <a:r>
              <a:rPr lang="en-IN" dirty="0">
                <a:solidFill>
                  <a:srgbClr val="002060"/>
                </a:solidFill>
                <a:latin typeface="Times New Roman" panose="02020603050405020304" pitchFamily="18" charset="0"/>
                <a:cs typeface="Times New Roman" panose="02020603050405020304" pitchFamily="18" charset="0"/>
              </a:rPr>
              <a:t>and each processing module tries to acquire its own requests, but a locking </a:t>
            </a:r>
            <a:r>
              <a:rPr lang="en-IN" dirty="0" smtClean="0">
                <a:solidFill>
                  <a:srgbClr val="002060"/>
                </a:solidFill>
                <a:latin typeface="Times New Roman" panose="02020603050405020304" pitchFamily="18" charset="0"/>
                <a:cs typeface="Times New Roman" panose="02020603050405020304" pitchFamily="18" charset="0"/>
              </a:rPr>
              <a:t>protocol is </a:t>
            </a:r>
            <a:r>
              <a:rPr lang="en-IN" dirty="0">
                <a:solidFill>
                  <a:srgbClr val="002060"/>
                </a:solidFill>
                <a:latin typeface="Times New Roman" panose="02020603050405020304" pitchFamily="18" charset="0"/>
                <a:cs typeface="Times New Roman" panose="02020603050405020304" pitchFamily="18" charset="0"/>
              </a:rPr>
              <a:t>then required to prevent conflicts</a:t>
            </a:r>
            <a:r>
              <a:rPr lang="en-IN"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3"/>
          <a:stretch>
            <a:fillRect/>
          </a:stretch>
        </p:blipFill>
        <p:spPr>
          <a:xfrm>
            <a:off x="994229" y="2960914"/>
            <a:ext cx="7049150" cy="2097298"/>
          </a:xfrm>
          <a:prstGeom prst="rect">
            <a:avLst/>
          </a:prstGeom>
        </p:spPr>
      </p:pic>
    </p:spTree>
    <p:extLst>
      <p:ext uri="{BB962C8B-B14F-4D97-AF65-F5344CB8AC3E}">
        <p14:creationId xmlns:p14="http://schemas.microsoft.com/office/powerpoint/2010/main" val="28059214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Architectural- World </a:t>
            </a:r>
            <a:r>
              <a:rPr lang="en-US" sz="2400" b="1" dirty="0">
                <a:solidFill>
                  <a:srgbClr val="002060"/>
                </a:solidFill>
              </a:rPr>
              <a:t>Wide Web</a:t>
            </a:r>
            <a:endParaRPr lang="en-US" sz="2400" b="1" dirty="0">
              <a:solidFill>
                <a:srgbClr val="002060"/>
              </a:solidFill>
            </a:endParaRPr>
          </a:p>
        </p:txBody>
      </p:sp>
      <p:sp>
        <p:nvSpPr>
          <p:cNvPr id="5" name="Rectangle 4"/>
          <p:cNvSpPr/>
          <p:nvPr/>
        </p:nvSpPr>
        <p:spPr>
          <a:xfrm>
            <a:off x="137885" y="928915"/>
            <a:ext cx="8922204"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7140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96159" y="968007"/>
            <a:ext cx="8848721" cy="4185761"/>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processing module first checks the cache to see if the file needed is there. If so, it </a:t>
            </a:r>
            <a:r>
              <a:rPr lang="en-US" dirty="0" smtClean="0">
                <a:solidFill>
                  <a:srgbClr val="C00000"/>
                </a:solidFill>
                <a:latin typeface="Times New Roman" panose="02020603050405020304" pitchFamily="18" charset="0"/>
                <a:cs typeface="Times New Roman" panose="02020603050405020304" pitchFamily="18" charset="0"/>
              </a:rPr>
              <a:t>updates the </a:t>
            </a:r>
            <a:r>
              <a:rPr lang="en-US" dirty="0">
                <a:solidFill>
                  <a:srgbClr val="C00000"/>
                </a:solidFill>
                <a:latin typeface="Times New Roman" panose="02020603050405020304" pitchFamily="18" charset="0"/>
                <a:cs typeface="Times New Roman" panose="02020603050405020304" pitchFamily="18" charset="0"/>
              </a:rPr>
              <a:t>record to include a pointer to the file in the record. If it is not there, the processing </a:t>
            </a:r>
            <a:r>
              <a:rPr lang="en-US" dirty="0" smtClean="0">
                <a:solidFill>
                  <a:srgbClr val="C00000"/>
                </a:solidFill>
                <a:latin typeface="Times New Roman" panose="02020603050405020304" pitchFamily="18" charset="0"/>
                <a:cs typeface="Times New Roman" panose="02020603050405020304" pitchFamily="18" charset="0"/>
              </a:rPr>
              <a:t>module starts </a:t>
            </a:r>
            <a:r>
              <a:rPr lang="en-US" dirty="0">
                <a:solidFill>
                  <a:srgbClr val="C00000"/>
                </a:solidFill>
                <a:latin typeface="Times New Roman" panose="02020603050405020304" pitchFamily="18" charset="0"/>
                <a:cs typeface="Times New Roman" panose="02020603050405020304" pitchFamily="18" charset="0"/>
              </a:rPr>
              <a:t>a disk operation to read it into the cache </a:t>
            </a:r>
          </a:p>
          <a:p>
            <a:pPr marL="285750"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When </a:t>
            </a:r>
            <a:r>
              <a:rPr lang="en-US" dirty="0">
                <a:solidFill>
                  <a:srgbClr val="C00000"/>
                </a:solidFill>
                <a:latin typeface="Times New Roman" panose="02020603050405020304" pitchFamily="18" charset="0"/>
                <a:cs typeface="Times New Roman" panose="02020603050405020304" pitchFamily="18" charset="0"/>
              </a:rPr>
              <a:t>the file comes in from the disk, it is put in the cache and also </a:t>
            </a:r>
            <a:r>
              <a:rPr lang="en-US" dirty="0" smtClean="0">
                <a:solidFill>
                  <a:srgbClr val="C00000"/>
                </a:solidFill>
                <a:latin typeface="Times New Roman" panose="02020603050405020304" pitchFamily="18" charset="0"/>
                <a:cs typeface="Times New Roman" panose="02020603050405020304" pitchFamily="18" charset="0"/>
              </a:rPr>
              <a:t>sent back </a:t>
            </a:r>
            <a:r>
              <a:rPr lang="en-US" dirty="0">
                <a:solidFill>
                  <a:srgbClr val="C00000"/>
                </a:solidFill>
                <a:latin typeface="Times New Roman" panose="02020603050405020304" pitchFamily="18" charset="0"/>
                <a:cs typeface="Times New Roman" panose="02020603050405020304" pitchFamily="18" charset="0"/>
              </a:rPr>
              <a:t>to the client.</a:t>
            </a:r>
          </a:p>
          <a:p>
            <a:pPr marL="285750"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advantage of this scheme is that while one or more processing modules are </a:t>
            </a:r>
            <a:r>
              <a:rPr lang="en-US" dirty="0" smtClean="0">
                <a:solidFill>
                  <a:srgbClr val="C00000"/>
                </a:solidFill>
                <a:latin typeface="Times New Roman" panose="02020603050405020304" pitchFamily="18" charset="0"/>
                <a:cs typeface="Times New Roman" panose="02020603050405020304" pitchFamily="18" charset="0"/>
              </a:rPr>
              <a:t>blocked waiting </a:t>
            </a:r>
            <a:r>
              <a:rPr lang="en-US" dirty="0">
                <a:solidFill>
                  <a:srgbClr val="C00000"/>
                </a:solidFill>
                <a:latin typeface="Times New Roman" panose="02020603050405020304" pitchFamily="18" charset="0"/>
                <a:cs typeface="Times New Roman" panose="02020603050405020304" pitchFamily="18" charset="0"/>
              </a:rPr>
              <a:t>for a disk operation to complete (and thus consuming no CPU time), other modules </a:t>
            </a:r>
            <a:r>
              <a:rPr lang="en-US" dirty="0" smtClean="0">
                <a:solidFill>
                  <a:srgbClr val="C00000"/>
                </a:solidFill>
                <a:latin typeface="Times New Roman" panose="02020603050405020304" pitchFamily="18" charset="0"/>
                <a:cs typeface="Times New Roman" panose="02020603050405020304" pitchFamily="18" charset="0"/>
              </a:rPr>
              <a:t>can be </a:t>
            </a:r>
            <a:r>
              <a:rPr lang="en-US" dirty="0">
                <a:solidFill>
                  <a:srgbClr val="C00000"/>
                </a:solidFill>
                <a:latin typeface="Times New Roman" panose="02020603050405020304" pitchFamily="18" charset="0"/>
                <a:cs typeface="Times New Roman" panose="02020603050405020304" pitchFamily="18" charset="0"/>
              </a:rPr>
              <a:t>actively working on other requests</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Of </a:t>
            </a:r>
            <a:r>
              <a:rPr lang="en-US" dirty="0">
                <a:solidFill>
                  <a:srgbClr val="C00000"/>
                </a:solidFill>
                <a:latin typeface="Times New Roman" panose="02020603050405020304" pitchFamily="18" charset="0"/>
                <a:cs typeface="Times New Roman" panose="02020603050405020304" pitchFamily="18" charset="0"/>
              </a:rPr>
              <a:t>course, to get any real improvement over the </a:t>
            </a:r>
            <a:r>
              <a:rPr lang="en-US" dirty="0" smtClean="0">
                <a:solidFill>
                  <a:srgbClr val="C00000"/>
                </a:solidFill>
                <a:latin typeface="Times New Roman" panose="02020603050405020304" pitchFamily="18" charset="0"/>
                <a:cs typeface="Times New Roman" panose="02020603050405020304" pitchFamily="18" charset="0"/>
              </a:rPr>
              <a:t>single-threaded </a:t>
            </a:r>
            <a:r>
              <a:rPr lang="en-US" dirty="0">
                <a:solidFill>
                  <a:srgbClr val="C00000"/>
                </a:solidFill>
                <a:latin typeface="Times New Roman" panose="02020603050405020304" pitchFamily="18" charset="0"/>
                <a:cs typeface="Times New Roman" panose="02020603050405020304" pitchFamily="18" charset="0"/>
              </a:rPr>
              <a:t>model, it is necessary to have multiple disks, so more than one disk can be busy </a:t>
            </a:r>
            <a:r>
              <a:rPr lang="en-US" dirty="0" smtClean="0">
                <a:solidFill>
                  <a:srgbClr val="C00000"/>
                </a:solidFill>
                <a:latin typeface="Times New Roman" panose="02020603050405020304" pitchFamily="18" charset="0"/>
                <a:cs typeface="Times New Roman" panose="02020603050405020304" pitchFamily="18" charset="0"/>
              </a:rPr>
              <a:t>at the </a:t>
            </a:r>
            <a:r>
              <a:rPr lang="en-US" dirty="0">
                <a:solidFill>
                  <a:srgbClr val="C00000"/>
                </a:solidFill>
                <a:latin typeface="Times New Roman" panose="02020603050405020304" pitchFamily="18" charset="0"/>
                <a:cs typeface="Times New Roman" panose="02020603050405020304" pitchFamily="18" charset="0"/>
              </a:rPr>
              <a:t>same time. With k processing modules and k disks, the throughput can be as much as </a:t>
            </a:r>
            <a:r>
              <a:rPr lang="en-US" dirty="0" smtClean="0">
                <a:solidFill>
                  <a:srgbClr val="C00000"/>
                </a:solidFill>
                <a:latin typeface="Times New Roman" panose="02020603050405020304" pitchFamily="18" charset="0"/>
                <a:cs typeface="Times New Roman" panose="02020603050405020304" pitchFamily="18" charset="0"/>
              </a:rPr>
              <a:t>k times </a:t>
            </a:r>
            <a:r>
              <a:rPr lang="en-US" dirty="0">
                <a:solidFill>
                  <a:srgbClr val="C00000"/>
                </a:solidFill>
                <a:latin typeface="Times New Roman" panose="02020603050405020304" pitchFamily="18" charset="0"/>
                <a:cs typeface="Times New Roman" panose="02020603050405020304" pitchFamily="18" charset="0"/>
              </a:rPr>
              <a:t>higher than with a single-threaded server and one disk.</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A </a:t>
            </a:r>
            <a:r>
              <a:rPr lang="en-US" dirty="0">
                <a:solidFill>
                  <a:srgbClr val="002060"/>
                </a:solidFill>
                <a:latin typeface="Times New Roman" panose="02020603050405020304" pitchFamily="18" charset="0"/>
                <a:cs typeface="Times New Roman" panose="02020603050405020304" pitchFamily="18" charset="0"/>
              </a:rPr>
              <a:t>single-threaded server and k disks could also gain a factor of k, but the code </a:t>
            </a:r>
            <a:r>
              <a:rPr lang="en-US" dirty="0" smtClean="0">
                <a:solidFill>
                  <a:srgbClr val="002060"/>
                </a:solidFill>
                <a:latin typeface="Times New Roman" panose="02020603050405020304" pitchFamily="18" charset="0"/>
                <a:cs typeface="Times New Roman" panose="02020603050405020304" pitchFamily="18" charset="0"/>
              </a:rPr>
              <a:t>and administration </a:t>
            </a:r>
            <a:r>
              <a:rPr lang="en-US" dirty="0">
                <a:solidFill>
                  <a:srgbClr val="002060"/>
                </a:solidFill>
                <a:latin typeface="Times New Roman" panose="02020603050405020304" pitchFamily="18" charset="0"/>
                <a:cs typeface="Times New Roman" panose="02020603050405020304" pitchFamily="18" charset="0"/>
              </a:rPr>
              <a:t>are far </a:t>
            </a:r>
            <a:r>
              <a:rPr lang="en-US" dirty="0" smtClean="0">
                <a:solidFill>
                  <a:srgbClr val="002060"/>
                </a:solidFill>
                <a:latin typeface="Times New Roman" panose="02020603050405020304" pitchFamily="18" charset="0"/>
                <a:cs typeface="Times New Roman" panose="02020603050405020304" pitchFamily="18" charset="0"/>
              </a:rPr>
              <a:t>more complicated </a:t>
            </a:r>
            <a:r>
              <a:rPr lang="en-US" dirty="0">
                <a:solidFill>
                  <a:srgbClr val="002060"/>
                </a:solidFill>
                <a:latin typeface="Times New Roman" panose="02020603050405020304" pitchFamily="18" charset="0"/>
                <a:cs typeface="Times New Roman" panose="02020603050405020304" pitchFamily="18" charset="0"/>
              </a:rPr>
              <a:t>since normal blocking READ system calls cannot </a:t>
            </a:r>
            <a:r>
              <a:rPr lang="en-US" dirty="0" smtClean="0">
                <a:solidFill>
                  <a:srgbClr val="002060"/>
                </a:solidFill>
                <a:latin typeface="Times New Roman" panose="02020603050405020304" pitchFamily="18" charset="0"/>
                <a:cs typeface="Times New Roman" panose="02020603050405020304" pitchFamily="18" charset="0"/>
              </a:rPr>
              <a:t>be used </a:t>
            </a:r>
            <a:r>
              <a:rPr lang="en-US" dirty="0">
                <a:solidFill>
                  <a:srgbClr val="002060"/>
                </a:solidFill>
                <a:latin typeface="Times New Roman" panose="02020603050405020304" pitchFamily="18" charset="0"/>
                <a:cs typeface="Times New Roman" panose="02020603050405020304" pitchFamily="18" charset="0"/>
              </a:rPr>
              <a:t>to access the disk.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With </a:t>
            </a:r>
            <a:r>
              <a:rPr lang="en-US" dirty="0">
                <a:solidFill>
                  <a:srgbClr val="002060"/>
                </a:solidFill>
                <a:latin typeface="Times New Roman" panose="02020603050405020304" pitchFamily="18" charset="0"/>
                <a:cs typeface="Times New Roman" panose="02020603050405020304" pitchFamily="18" charset="0"/>
              </a:rPr>
              <a:t>a multithreaded server, they can be used since then a </a:t>
            </a:r>
            <a:r>
              <a:rPr lang="en-US" dirty="0" smtClean="0">
                <a:solidFill>
                  <a:srgbClr val="002060"/>
                </a:solidFill>
                <a:latin typeface="Times New Roman" panose="02020603050405020304" pitchFamily="18" charset="0"/>
                <a:cs typeface="Times New Roman" panose="02020603050405020304" pitchFamily="18" charset="0"/>
              </a:rPr>
              <a:t>READ blocks </a:t>
            </a:r>
            <a:r>
              <a:rPr lang="en-US" dirty="0">
                <a:solidFill>
                  <a:srgbClr val="002060"/>
                </a:solidFill>
                <a:latin typeface="Times New Roman" panose="02020603050405020304" pitchFamily="18" charset="0"/>
                <a:cs typeface="Times New Roman" panose="02020603050405020304" pitchFamily="18" charset="0"/>
              </a:rPr>
              <a:t>only the thread that made the call, not the entire </a:t>
            </a:r>
            <a:r>
              <a:rPr lang="en-US" dirty="0" smtClean="0">
                <a:solidFill>
                  <a:srgbClr val="002060"/>
                </a:solidFill>
                <a:latin typeface="Times New Roman" panose="02020603050405020304" pitchFamily="18" charset="0"/>
                <a:cs typeface="Times New Roman" panose="02020603050405020304" pitchFamily="18" charset="0"/>
              </a:rPr>
              <a:t>process. Modern </a:t>
            </a:r>
            <a:r>
              <a:rPr lang="en-US" dirty="0">
                <a:solidFill>
                  <a:srgbClr val="002060"/>
                </a:solidFill>
                <a:latin typeface="Times New Roman" panose="02020603050405020304" pitchFamily="18" charset="0"/>
                <a:cs typeface="Times New Roman" panose="02020603050405020304" pitchFamily="18" charset="0"/>
              </a:rPr>
              <a:t>Web servers do more than just accept file names and return files. In fact, the </a:t>
            </a:r>
            <a:r>
              <a:rPr lang="en-US" dirty="0" smtClean="0">
                <a:solidFill>
                  <a:srgbClr val="002060"/>
                </a:solidFill>
                <a:latin typeface="Times New Roman" panose="02020603050405020304" pitchFamily="18" charset="0"/>
                <a:cs typeface="Times New Roman" panose="02020603050405020304" pitchFamily="18" charset="0"/>
              </a:rPr>
              <a:t>actual processing </a:t>
            </a:r>
            <a:r>
              <a:rPr lang="en-US" dirty="0">
                <a:solidFill>
                  <a:srgbClr val="002060"/>
                </a:solidFill>
                <a:latin typeface="Times New Roman" panose="02020603050405020304" pitchFamily="18" charset="0"/>
                <a:cs typeface="Times New Roman" panose="02020603050405020304" pitchFamily="18" charset="0"/>
              </a:rPr>
              <a:t>of each request can get quite complicated. </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70599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Architectural- World </a:t>
            </a:r>
            <a:r>
              <a:rPr lang="en-US" sz="2400" b="1" dirty="0">
                <a:solidFill>
                  <a:srgbClr val="002060"/>
                </a:solidFill>
              </a:rPr>
              <a:t>Wide Web</a:t>
            </a:r>
            <a:endParaRPr lang="en-US" sz="2400" b="1" dirty="0">
              <a:solidFill>
                <a:srgbClr val="002060"/>
              </a:solidFill>
            </a:endParaRPr>
          </a:p>
        </p:txBody>
      </p:sp>
      <p:sp>
        <p:nvSpPr>
          <p:cNvPr id="5" name="Rectangle 4"/>
          <p:cNvSpPr/>
          <p:nvPr/>
        </p:nvSpPr>
        <p:spPr>
          <a:xfrm>
            <a:off x="137885" y="928915"/>
            <a:ext cx="8922204"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7140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96159" y="968007"/>
            <a:ext cx="8848721" cy="4185761"/>
          </a:xfrm>
          <a:prstGeom prst="rect">
            <a:avLst/>
          </a:prstGeom>
        </p:spPr>
        <p:txBody>
          <a:bodyPr wrap="square">
            <a:spAutoFit/>
          </a:bodyPr>
          <a:lstStyle/>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A processing module performs a series of steps. The front end passes each incoming request to the first available module, which then carries it out using some subset of the following steps, depending on which ones are needed for that particular request.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1. Resolve </a:t>
            </a:r>
            <a:r>
              <a:rPr lang="en-US" dirty="0">
                <a:solidFill>
                  <a:srgbClr val="C00000"/>
                </a:solidFill>
                <a:latin typeface="Times New Roman" panose="02020603050405020304" pitchFamily="18" charset="0"/>
                <a:cs typeface="Times New Roman" panose="02020603050405020304" pitchFamily="18" charset="0"/>
              </a:rPr>
              <a:t>the name of the Web page requested.</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2. Authenticate the client.</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3. Perform access control on the client.</a:t>
            </a: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4. Perform access control on the Web pag</a:t>
            </a:r>
            <a:r>
              <a:rPr lang="en-US" dirty="0">
                <a:solidFill>
                  <a:srgbClr val="002060"/>
                </a:solidFill>
                <a:latin typeface="Times New Roman" panose="02020603050405020304" pitchFamily="18" charset="0"/>
                <a:cs typeface="Times New Roman" panose="02020603050405020304" pitchFamily="18" charset="0"/>
              </a:rPr>
              <a:t>e.</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5. Check the cache.</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6. Fetch the requested page from disk.</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7. Determine the MIME type to include in the response.</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8. Take care of miscellaneous odds and ends.</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9. Return the reply to the client.</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10. Make an entry in the server log.</a:t>
            </a:r>
          </a:p>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27368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Architectural- World </a:t>
            </a:r>
            <a:r>
              <a:rPr lang="en-US" sz="2400" b="1" dirty="0">
                <a:solidFill>
                  <a:srgbClr val="002060"/>
                </a:solidFill>
              </a:rPr>
              <a:t>Wide Web</a:t>
            </a:r>
            <a:endParaRPr lang="en-US" sz="2400" b="1" dirty="0">
              <a:solidFill>
                <a:srgbClr val="002060"/>
              </a:solidFill>
            </a:endParaRPr>
          </a:p>
        </p:txBody>
      </p:sp>
      <p:sp>
        <p:nvSpPr>
          <p:cNvPr id="5" name="Rectangle 4"/>
          <p:cNvSpPr/>
          <p:nvPr/>
        </p:nvSpPr>
        <p:spPr>
          <a:xfrm>
            <a:off x="137885" y="928915"/>
            <a:ext cx="8922204"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7140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307975" y="968007"/>
            <a:ext cx="8636905" cy="954107"/>
          </a:xfrm>
          <a:prstGeom prst="rect">
            <a:avLst/>
          </a:prstGeom>
        </p:spPr>
        <p:txBody>
          <a:bodyPr wrap="square">
            <a:spAutoFit/>
          </a:bodyPr>
          <a:lstStyle/>
          <a:p>
            <a:pPr algn="just"/>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104776" y="928914"/>
            <a:ext cx="8922202" cy="2677656"/>
          </a:xfrm>
          <a:prstGeom prst="rect">
            <a:avLst/>
          </a:prstGeom>
        </p:spPr>
        <p:txBody>
          <a:bodyPr wrap="square">
            <a:spAutoFit/>
          </a:bodyPr>
          <a:lstStyle/>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If too many requests come in each second, the CPU will not be able to handle the </a:t>
            </a:r>
            <a:r>
              <a:rPr lang="en-IN" dirty="0" smtClean="0">
                <a:solidFill>
                  <a:srgbClr val="C00000"/>
                </a:solidFill>
                <a:latin typeface="Times New Roman" panose="02020603050405020304" pitchFamily="18" charset="0"/>
                <a:cs typeface="Times New Roman" panose="02020603050405020304" pitchFamily="18" charset="0"/>
              </a:rPr>
              <a:t>processing load</a:t>
            </a:r>
            <a:r>
              <a:rPr lang="en-IN" dirty="0">
                <a:solidFill>
                  <a:srgbClr val="C00000"/>
                </a:solidFill>
                <a:latin typeface="Times New Roman" panose="02020603050405020304" pitchFamily="18" charset="0"/>
                <a:cs typeface="Times New Roman" panose="02020603050405020304" pitchFamily="18" charset="0"/>
              </a:rPr>
              <a:t>, </a:t>
            </a:r>
            <a:r>
              <a:rPr lang="en-IN" dirty="0" smtClean="0">
                <a:solidFill>
                  <a:srgbClr val="C00000"/>
                </a:solidFill>
                <a:latin typeface="Times New Roman" panose="02020603050405020304" pitchFamily="18" charset="0"/>
                <a:cs typeface="Times New Roman" panose="02020603050405020304" pitchFamily="18" charset="0"/>
              </a:rPr>
              <a:t>no matter </a:t>
            </a:r>
            <a:r>
              <a:rPr lang="en-IN" dirty="0">
                <a:solidFill>
                  <a:srgbClr val="C00000"/>
                </a:solidFill>
                <a:latin typeface="Times New Roman" panose="02020603050405020304" pitchFamily="18" charset="0"/>
                <a:cs typeface="Times New Roman" panose="02020603050405020304" pitchFamily="18" charset="0"/>
              </a:rPr>
              <a:t>how many disks are used in parallel. The solution is to add more </a:t>
            </a:r>
            <a:r>
              <a:rPr lang="en-IN" dirty="0" smtClean="0">
                <a:solidFill>
                  <a:srgbClr val="C00000"/>
                </a:solidFill>
                <a:latin typeface="Times New Roman" panose="02020603050405020304" pitchFamily="18" charset="0"/>
                <a:cs typeface="Times New Roman" panose="02020603050405020304" pitchFamily="18" charset="0"/>
              </a:rPr>
              <a:t>nodes (computers</a:t>
            </a:r>
            <a:r>
              <a:rPr lang="en-IN" dirty="0">
                <a:solidFill>
                  <a:srgbClr val="C00000"/>
                </a:solidFill>
                <a:latin typeface="Times New Roman" panose="02020603050405020304" pitchFamily="18" charset="0"/>
                <a:cs typeface="Times New Roman" panose="02020603050405020304" pitchFamily="18" charset="0"/>
              </a:rPr>
              <a:t>), possibly </a:t>
            </a:r>
            <a:r>
              <a:rPr lang="en-IN" dirty="0" smtClean="0">
                <a:solidFill>
                  <a:srgbClr val="C00000"/>
                </a:solidFill>
                <a:latin typeface="Times New Roman" panose="02020603050405020304" pitchFamily="18" charset="0"/>
                <a:cs typeface="Times New Roman" panose="02020603050405020304" pitchFamily="18" charset="0"/>
              </a:rPr>
              <a:t>with replicated </a:t>
            </a:r>
            <a:r>
              <a:rPr lang="en-IN" dirty="0">
                <a:solidFill>
                  <a:srgbClr val="C00000"/>
                </a:solidFill>
                <a:latin typeface="Times New Roman" panose="02020603050405020304" pitchFamily="18" charset="0"/>
                <a:cs typeface="Times New Roman" panose="02020603050405020304" pitchFamily="18" charset="0"/>
              </a:rPr>
              <a:t>disks to avoid having the disks become the </a:t>
            </a:r>
            <a:r>
              <a:rPr lang="en-IN" dirty="0" smtClean="0">
                <a:solidFill>
                  <a:srgbClr val="C00000"/>
                </a:solidFill>
                <a:latin typeface="Times New Roman" panose="02020603050405020304" pitchFamily="18" charset="0"/>
                <a:cs typeface="Times New Roman" panose="02020603050405020304" pitchFamily="18" charset="0"/>
              </a:rPr>
              <a:t>next bottleneck</a:t>
            </a:r>
            <a:r>
              <a:rPr lang="en-IN" dirty="0">
                <a:solidFill>
                  <a:srgbClr val="C00000"/>
                </a:solidFill>
                <a:latin typeface="Times New Roman" panose="02020603050405020304" pitchFamily="18" charset="0"/>
                <a:cs typeface="Times New Roman" panose="02020603050405020304" pitchFamily="18" charset="0"/>
              </a:rPr>
              <a:t>. </a:t>
            </a:r>
            <a:endParaRPr lang="en-IN"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C00000"/>
                </a:solidFill>
                <a:latin typeface="Times New Roman" panose="02020603050405020304" pitchFamily="18" charset="0"/>
                <a:cs typeface="Times New Roman" panose="02020603050405020304" pitchFamily="18" charset="0"/>
              </a:rPr>
              <a:t>This </a:t>
            </a:r>
            <a:r>
              <a:rPr lang="en-IN" dirty="0">
                <a:solidFill>
                  <a:srgbClr val="C00000"/>
                </a:solidFill>
                <a:latin typeface="Times New Roman" panose="02020603050405020304" pitchFamily="18" charset="0"/>
                <a:cs typeface="Times New Roman" panose="02020603050405020304" pitchFamily="18" charset="0"/>
              </a:rPr>
              <a:t>leads to the server farm model of </a:t>
            </a:r>
            <a:r>
              <a:rPr lang="en-IN" dirty="0" smtClean="0">
                <a:solidFill>
                  <a:srgbClr val="C00000"/>
                </a:solidFill>
                <a:latin typeface="Times New Roman" panose="02020603050405020304" pitchFamily="18" charset="0"/>
                <a:cs typeface="Times New Roman" panose="02020603050405020304" pitchFamily="18" charset="0"/>
              </a:rPr>
              <a:t>Figure. </a:t>
            </a:r>
            <a:r>
              <a:rPr lang="en-IN" dirty="0">
                <a:solidFill>
                  <a:srgbClr val="C00000"/>
                </a:solidFill>
                <a:latin typeface="Times New Roman" panose="02020603050405020304" pitchFamily="18" charset="0"/>
                <a:cs typeface="Times New Roman" panose="02020603050405020304" pitchFamily="18" charset="0"/>
              </a:rPr>
              <a:t>A front end still </a:t>
            </a:r>
            <a:r>
              <a:rPr lang="en-IN" dirty="0" smtClean="0">
                <a:solidFill>
                  <a:srgbClr val="C00000"/>
                </a:solidFill>
                <a:latin typeface="Times New Roman" panose="02020603050405020304" pitchFamily="18" charset="0"/>
                <a:cs typeface="Times New Roman" panose="02020603050405020304" pitchFamily="18" charset="0"/>
              </a:rPr>
              <a:t>accepts incoming </a:t>
            </a:r>
            <a:r>
              <a:rPr lang="en-IN" dirty="0">
                <a:solidFill>
                  <a:srgbClr val="C00000"/>
                </a:solidFill>
                <a:latin typeface="Times New Roman" panose="02020603050405020304" pitchFamily="18" charset="0"/>
                <a:cs typeface="Times New Roman" panose="02020603050405020304" pitchFamily="18" charset="0"/>
              </a:rPr>
              <a:t>requests but sprays them over multiple CPUs rather than multiple threads to </a:t>
            </a:r>
            <a:r>
              <a:rPr lang="en-IN" dirty="0" smtClean="0">
                <a:solidFill>
                  <a:srgbClr val="C00000"/>
                </a:solidFill>
                <a:latin typeface="Times New Roman" panose="02020603050405020304" pitchFamily="18" charset="0"/>
                <a:cs typeface="Times New Roman" panose="02020603050405020304" pitchFamily="18" charset="0"/>
              </a:rPr>
              <a:t>reduce the </a:t>
            </a:r>
            <a:r>
              <a:rPr lang="en-IN" dirty="0">
                <a:solidFill>
                  <a:srgbClr val="C00000"/>
                </a:solidFill>
                <a:latin typeface="Times New Roman" panose="02020603050405020304" pitchFamily="18" charset="0"/>
                <a:cs typeface="Times New Roman" panose="02020603050405020304" pitchFamily="18" charset="0"/>
              </a:rPr>
              <a:t>load on each computer</a:t>
            </a:r>
            <a:r>
              <a:rPr lang="en-IN"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C00000"/>
                </a:solidFill>
                <a:latin typeface="Times New Roman" panose="02020603050405020304" pitchFamily="18" charset="0"/>
                <a:cs typeface="Times New Roman" panose="02020603050405020304" pitchFamily="18" charset="0"/>
              </a:rPr>
              <a:t>The </a:t>
            </a:r>
            <a:r>
              <a:rPr lang="en-IN" dirty="0">
                <a:solidFill>
                  <a:srgbClr val="C00000"/>
                </a:solidFill>
                <a:latin typeface="Times New Roman" panose="02020603050405020304" pitchFamily="18" charset="0"/>
                <a:cs typeface="Times New Roman" panose="02020603050405020304" pitchFamily="18" charset="0"/>
              </a:rPr>
              <a:t>individual machines may themselves be multithreaded </a:t>
            </a:r>
            <a:r>
              <a:rPr lang="en-IN" dirty="0" smtClean="0">
                <a:solidFill>
                  <a:srgbClr val="C00000"/>
                </a:solidFill>
                <a:latin typeface="Times New Roman" panose="02020603050405020304" pitchFamily="18" charset="0"/>
                <a:cs typeface="Times New Roman" panose="02020603050405020304" pitchFamily="18" charset="0"/>
              </a:rPr>
              <a:t>and pipelined </a:t>
            </a:r>
            <a:r>
              <a:rPr lang="en-IN" dirty="0">
                <a:solidFill>
                  <a:srgbClr val="C00000"/>
                </a:solidFill>
                <a:latin typeface="Times New Roman" panose="02020603050405020304" pitchFamily="18" charset="0"/>
                <a:cs typeface="Times New Roman" panose="02020603050405020304" pitchFamily="18" charset="0"/>
              </a:rPr>
              <a:t>as before</a:t>
            </a:r>
            <a:r>
              <a:rPr lang="en-IN"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pic>
        <p:nvPicPr>
          <p:cNvPr id="21" name="Picture 20"/>
          <p:cNvPicPr>
            <a:picLocks noChangeAspect="1"/>
          </p:cNvPicPr>
          <p:nvPr/>
        </p:nvPicPr>
        <p:blipFill>
          <a:blip r:embed="rId3"/>
          <a:stretch>
            <a:fillRect/>
          </a:stretch>
        </p:blipFill>
        <p:spPr>
          <a:xfrm>
            <a:off x="1240493" y="2960914"/>
            <a:ext cx="7032650" cy="1893305"/>
          </a:xfrm>
          <a:prstGeom prst="rect">
            <a:avLst/>
          </a:prstGeom>
        </p:spPr>
      </p:pic>
    </p:spTree>
    <p:extLst>
      <p:ext uri="{BB962C8B-B14F-4D97-AF65-F5344CB8AC3E}">
        <p14:creationId xmlns:p14="http://schemas.microsoft.com/office/powerpoint/2010/main" val="11408284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Architectural- World </a:t>
            </a:r>
            <a:r>
              <a:rPr lang="en-US" sz="2400" b="1" dirty="0">
                <a:solidFill>
                  <a:srgbClr val="002060"/>
                </a:solidFill>
              </a:rPr>
              <a:t>Wide Web</a:t>
            </a:r>
            <a:endParaRPr lang="en-US" sz="2400" b="1" dirty="0">
              <a:solidFill>
                <a:srgbClr val="002060"/>
              </a:solidFill>
            </a:endParaRPr>
          </a:p>
        </p:txBody>
      </p:sp>
      <p:sp>
        <p:nvSpPr>
          <p:cNvPr id="5" name="Rectangle 4"/>
          <p:cNvSpPr/>
          <p:nvPr/>
        </p:nvSpPr>
        <p:spPr>
          <a:xfrm>
            <a:off x="137885" y="928915"/>
            <a:ext cx="8922204"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7140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307975" y="968007"/>
            <a:ext cx="8636905" cy="954107"/>
          </a:xfrm>
          <a:prstGeom prst="rect">
            <a:avLst/>
          </a:prstGeom>
        </p:spPr>
        <p:txBody>
          <a:bodyPr wrap="square">
            <a:spAutoFit/>
          </a:bodyPr>
          <a:lstStyle/>
          <a:p>
            <a:pPr algn="just"/>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104776" y="928914"/>
            <a:ext cx="8922202" cy="4185761"/>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One problem with server farms is that there is no longer a shared cache because </a:t>
            </a:r>
            <a:r>
              <a:rPr lang="en-US" dirty="0" smtClean="0">
                <a:solidFill>
                  <a:srgbClr val="C00000"/>
                </a:solidFill>
                <a:latin typeface="Times New Roman" panose="02020603050405020304" pitchFamily="18" charset="0"/>
                <a:cs typeface="Times New Roman" panose="02020603050405020304" pitchFamily="18" charset="0"/>
              </a:rPr>
              <a:t>each processing </a:t>
            </a:r>
            <a:r>
              <a:rPr lang="en-US" dirty="0">
                <a:solidFill>
                  <a:srgbClr val="C00000"/>
                </a:solidFill>
                <a:latin typeface="Times New Roman" panose="02020603050405020304" pitchFamily="18" charset="0"/>
                <a:cs typeface="Times New Roman" panose="02020603050405020304" pitchFamily="18" charset="0"/>
              </a:rPr>
              <a:t>node has its own memory—unless an expensive shared-memory multiprocessor </a:t>
            </a:r>
            <a:r>
              <a:rPr lang="en-US" dirty="0" smtClean="0">
                <a:solidFill>
                  <a:srgbClr val="C00000"/>
                </a:solidFill>
                <a:latin typeface="Times New Roman" panose="02020603050405020304" pitchFamily="18" charset="0"/>
                <a:cs typeface="Times New Roman" panose="02020603050405020304" pitchFamily="18" charset="0"/>
              </a:rPr>
              <a:t>is used</a:t>
            </a:r>
            <a:r>
              <a:rPr lang="en-US" dirty="0">
                <a:solidFill>
                  <a:srgbClr val="C00000"/>
                </a:solidFill>
                <a:latin typeface="Times New Roman" panose="02020603050405020304" pitchFamily="18" charset="0"/>
                <a:cs typeface="Times New Roman" panose="02020603050405020304" pitchFamily="18" charset="0"/>
              </a:rPr>
              <a:t>.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One </a:t>
            </a:r>
            <a:r>
              <a:rPr lang="en-US" dirty="0">
                <a:solidFill>
                  <a:srgbClr val="C00000"/>
                </a:solidFill>
                <a:latin typeface="Times New Roman" panose="02020603050405020304" pitchFamily="18" charset="0"/>
                <a:cs typeface="Times New Roman" panose="02020603050405020304" pitchFamily="18" charset="0"/>
              </a:rPr>
              <a:t>way to counter this performance loss is to have a front end keep track of where </a:t>
            </a:r>
            <a:r>
              <a:rPr lang="en-US" dirty="0" smtClean="0">
                <a:solidFill>
                  <a:srgbClr val="C00000"/>
                </a:solidFill>
                <a:latin typeface="Times New Roman" panose="02020603050405020304" pitchFamily="18" charset="0"/>
                <a:cs typeface="Times New Roman" panose="02020603050405020304" pitchFamily="18" charset="0"/>
              </a:rPr>
              <a:t>it sends </a:t>
            </a:r>
            <a:r>
              <a:rPr lang="en-US" dirty="0">
                <a:solidFill>
                  <a:srgbClr val="C00000"/>
                </a:solidFill>
                <a:latin typeface="Times New Roman" panose="02020603050405020304" pitchFamily="18" charset="0"/>
                <a:cs typeface="Times New Roman" panose="02020603050405020304" pitchFamily="18" charset="0"/>
              </a:rPr>
              <a:t>each request and send subsequent requests for the same page to the same node</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Doing this </a:t>
            </a:r>
            <a:r>
              <a:rPr lang="en-US" dirty="0">
                <a:solidFill>
                  <a:srgbClr val="C00000"/>
                </a:solidFill>
                <a:latin typeface="Times New Roman" panose="02020603050405020304" pitchFamily="18" charset="0"/>
                <a:cs typeface="Times New Roman" panose="02020603050405020304" pitchFamily="18" charset="0"/>
              </a:rPr>
              <a:t>makes each node a specialist in certain pages so that cache space is not wasted by </a:t>
            </a:r>
            <a:r>
              <a:rPr lang="en-US" dirty="0" smtClean="0">
                <a:solidFill>
                  <a:srgbClr val="C00000"/>
                </a:solidFill>
                <a:latin typeface="Times New Roman" panose="02020603050405020304" pitchFamily="18" charset="0"/>
                <a:cs typeface="Times New Roman" panose="02020603050405020304" pitchFamily="18" charset="0"/>
              </a:rPr>
              <a:t>having every </a:t>
            </a:r>
            <a:r>
              <a:rPr lang="en-US" dirty="0">
                <a:solidFill>
                  <a:srgbClr val="C00000"/>
                </a:solidFill>
                <a:latin typeface="Times New Roman" panose="02020603050405020304" pitchFamily="18" charset="0"/>
                <a:cs typeface="Times New Roman" panose="02020603050405020304" pitchFamily="18" charset="0"/>
              </a:rPr>
              <a:t>file in every cache.</a:t>
            </a:r>
          </a:p>
          <a:p>
            <a:pPr marL="285750"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Another </a:t>
            </a:r>
            <a:r>
              <a:rPr lang="en-US" dirty="0">
                <a:solidFill>
                  <a:srgbClr val="002060"/>
                </a:solidFill>
                <a:latin typeface="Times New Roman" panose="02020603050405020304" pitchFamily="18" charset="0"/>
                <a:cs typeface="Times New Roman" panose="02020603050405020304" pitchFamily="18" charset="0"/>
              </a:rPr>
              <a:t>problem with server farms is that the client's TCP connection terminates at the </a:t>
            </a:r>
            <a:r>
              <a:rPr lang="en-US" dirty="0" smtClean="0">
                <a:solidFill>
                  <a:srgbClr val="002060"/>
                </a:solidFill>
                <a:latin typeface="Times New Roman" panose="02020603050405020304" pitchFamily="18" charset="0"/>
                <a:cs typeface="Times New Roman" panose="02020603050405020304" pitchFamily="18" charset="0"/>
              </a:rPr>
              <a:t>front end</a:t>
            </a:r>
            <a:r>
              <a:rPr lang="en-US" dirty="0">
                <a:solidFill>
                  <a:srgbClr val="002060"/>
                </a:solidFill>
                <a:latin typeface="Times New Roman" panose="02020603050405020304" pitchFamily="18" charset="0"/>
                <a:cs typeface="Times New Roman" panose="02020603050405020304" pitchFamily="18" charset="0"/>
              </a:rPr>
              <a:t>, so the reply must go through the front end.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Where </a:t>
            </a:r>
            <a:r>
              <a:rPr lang="en-US" dirty="0">
                <a:solidFill>
                  <a:srgbClr val="002060"/>
                </a:solidFill>
                <a:latin typeface="Times New Roman" panose="02020603050405020304" pitchFamily="18" charset="0"/>
                <a:cs typeface="Times New Roman" panose="02020603050405020304" pitchFamily="18" charset="0"/>
              </a:rPr>
              <a:t>the incoming request (1) and outgoing reply (4) both pass through the front </a:t>
            </a:r>
            <a:r>
              <a:rPr lang="en-US" dirty="0" smtClean="0">
                <a:solidFill>
                  <a:srgbClr val="002060"/>
                </a:solidFill>
                <a:latin typeface="Times New Roman" panose="02020603050405020304" pitchFamily="18" charset="0"/>
                <a:cs typeface="Times New Roman" panose="02020603050405020304" pitchFamily="18" charset="0"/>
              </a:rPr>
              <a:t>end. Sometimes </a:t>
            </a:r>
            <a:r>
              <a:rPr lang="en-US" dirty="0">
                <a:solidFill>
                  <a:srgbClr val="002060"/>
                </a:solidFill>
                <a:latin typeface="Times New Roman" panose="02020603050405020304" pitchFamily="18" charset="0"/>
                <a:cs typeface="Times New Roman" panose="02020603050405020304" pitchFamily="18" charset="0"/>
              </a:rPr>
              <a:t>a trick, called TCP handoff, is used to get around this problem.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With </a:t>
            </a:r>
            <a:r>
              <a:rPr lang="en-US" dirty="0">
                <a:solidFill>
                  <a:srgbClr val="002060"/>
                </a:solidFill>
                <a:latin typeface="Times New Roman" panose="02020603050405020304" pitchFamily="18" charset="0"/>
                <a:cs typeface="Times New Roman" panose="02020603050405020304" pitchFamily="18" charset="0"/>
              </a:rPr>
              <a:t>this trick, </a:t>
            </a:r>
            <a:r>
              <a:rPr lang="en-US" dirty="0" smtClean="0">
                <a:solidFill>
                  <a:srgbClr val="002060"/>
                </a:solidFill>
                <a:latin typeface="Times New Roman" panose="02020603050405020304" pitchFamily="18" charset="0"/>
                <a:cs typeface="Times New Roman" panose="02020603050405020304" pitchFamily="18" charset="0"/>
              </a:rPr>
              <a:t>the TCP </a:t>
            </a:r>
            <a:r>
              <a:rPr lang="en-US" dirty="0">
                <a:solidFill>
                  <a:srgbClr val="002060"/>
                </a:solidFill>
                <a:latin typeface="Times New Roman" panose="02020603050405020304" pitchFamily="18" charset="0"/>
                <a:cs typeface="Times New Roman" panose="02020603050405020304" pitchFamily="18" charset="0"/>
              </a:rPr>
              <a:t>end point is passed to the processing node so it can reply directly to the client, shown </a:t>
            </a:r>
            <a:r>
              <a:rPr lang="en-US" dirty="0" smtClean="0">
                <a:solidFill>
                  <a:srgbClr val="002060"/>
                </a:solidFill>
                <a:latin typeface="Times New Roman" panose="02020603050405020304" pitchFamily="18" charset="0"/>
                <a:cs typeface="Times New Roman" panose="02020603050405020304" pitchFamily="18" charset="0"/>
              </a:rPr>
              <a:t>as (3</a:t>
            </a:r>
            <a:r>
              <a:rPr lang="en-US" dirty="0">
                <a:solidFill>
                  <a:srgbClr val="002060"/>
                </a:solidFill>
                <a:latin typeface="Times New Roman" panose="02020603050405020304" pitchFamily="18" charset="0"/>
                <a:cs typeface="Times New Roman" panose="02020603050405020304" pitchFamily="18" charset="0"/>
              </a:rPr>
              <a:t>) in </a:t>
            </a:r>
            <a:r>
              <a:rPr lang="en-US" dirty="0" smtClean="0">
                <a:solidFill>
                  <a:srgbClr val="002060"/>
                </a:solidFill>
                <a:latin typeface="Times New Roman" panose="02020603050405020304" pitchFamily="18" charset="0"/>
                <a:cs typeface="Times New Roman" panose="02020603050405020304" pitchFamily="18" charset="0"/>
              </a:rPr>
              <a:t>Figure b. </a:t>
            </a:r>
            <a:r>
              <a:rPr lang="en-US" dirty="0">
                <a:solidFill>
                  <a:srgbClr val="002060"/>
                </a:solidFill>
                <a:latin typeface="Times New Roman" panose="02020603050405020304" pitchFamily="18" charset="0"/>
                <a:cs typeface="Times New Roman" panose="02020603050405020304" pitchFamily="18" charset="0"/>
              </a:rPr>
              <a:t>This handoff is done in a way that is transparent to the client.</a:t>
            </a:r>
            <a:endParaRPr lang="en-IN"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17070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Application Layer</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71403" cy="3970318"/>
          </a:xfrm>
          <a:prstGeom prst="rect">
            <a:avLst/>
          </a:prstGeom>
        </p:spPr>
        <p:txBody>
          <a:bodyPr wrap="square">
            <a:spAutoFit/>
          </a:bodyPr>
          <a:lstStyle/>
          <a:p>
            <a:pPr lvl="2" algn="just"/>
            <a:r>
              <a:rPr lang="en-US" b="1" dirty="0" smtClean="0">
                <a:solidFill>
                  <a:srgbClr val="C00000"/>
                </a:solidFill>
                <a:latin typeface="Times New Roman" panose="02020603050405020304" pitchFamily="18" charset="0"/>
                <a:cs typeface="Times New Roman" panose="02020603050405020304" pitchFamily="18" charset="0"/>
              </a:rPr>
              <a:t>DNS </a:t>
            </a:r>
            <a:r>
              <a:rPr lang="en-US" b="1" dirty="0">
                <a:solidFill>
                  <a:srgbClr val="C00000"/>
                </a:solidFill>
                <a:latin typeface="Times New Roman" panose="02020603050405020304" pitchFamily="18" charset="0"/>
                <a:cs typeface="Times New Roman" panose="02020603050405020304" pitchFamily="18" charset="0"/>
              </a:rPr>
              <a:t>(Domain Name System):</a:t>
            </a:r>
            <a:r>
              <a:rPr lang="en-US" dirty="0">
                <a:solidFill>
                  <a:srgbClr val="C00000"/>
                </a:solidFill>
                <a:latin typeface="Times New Roman" panose="02020603050405020304" pitchFamily="18" charset="0"/>
                <a:cs typeface="Times New Roman" panose="02020603050405020304" pitchFamily="18" charset="0"/>
              </a:rPr>
              <a:t> Used for translating domain names into IP addresses</a:t>
            </a:r>
            <a:r>
              <a:rPr lang="en-US" dirty="0" smtClean="0">
                <a:solidFill>
                  <a:srgbClr val="C00000"/>
                </a:solidFill>
                <a:latin typeface="Times New Roman" panose="02020603050405020304" pitchFamily="18" charset="0"/>
                <a:cs typeface="Times New Roman" panose="02020603050405020304" pitchFamily="18" charset="0"/>
              </a:rPr>
              <a:t>.</a:t>
            </a:r>
          </a:p>
          <a:p>
            <a:pPr algn="just"/>
            <a:r>
              <a:rPr lang="en-US" b="1" dirty="0" smtClean="0">
                <a:solidFill>
                  <a:srgbClr val="C00000"/>
                </a:solidFill>
                <a:latin typeface="Times New Roman" panose="02020603050405020304" pitchFamily="18" charset="0"/>
                <a:cs typeface="Times New Roman" panose="02020603050405020304" pitchFamily="18" charset="0"/>
              </a:rPr>
              <a:t>Data </a:t>
            </a:r>
            <a:r>
              <a:rPr lang="en-US" b="1" dirty="0">
                <a:solidFill>
                  <a:srgbClr val="C00000"/>
                </a:solidFill>
                <a:latin typeface="Times New Roman" panose="02020603050405020304" pitchFamily="18" charset="0"/>
                <a:cs typeface="Times New Roman" panose="02020603050405020304" pitchFamily="18" charset="0"/>
              </a:rPr>
              <a:t>Representation</a:t>
            </a:r>
            <a:r>
              <a:rPr lang="en-US" b="1" dirty="0" smtClean="0">
                <a:solidFill>
                  <a:srgbClr val="C00000"/>
                </a:solidFill>
                <a:latin typeface="Times New Roman" panose="02020603050405020304" pitchFamily="18" charset="0"/>
                <a:cs typeface="Times New Roman" panose="02020603050405020304" pitchFamily="18" charset="0"/>
              </a:rPr>
              <a:t>:</a:t>
            </a:r>
          </a:p>
          <a:p>
            <a:pPr algn="just"/>
            <a:endParaRPr lang="en-US" b="1" dirty="0" smtClean="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It </a:t>
            </a:r>
            <a:r>
              <a:rPr lang="en-US" dirty="0">
                <a:solidFill>
                  <a:srgbClr val="C00000"/>
                </a:solidFill>
                <a:latin typeface="Times New Roman" panose="02020603050405020304" pitchFamily="18" charset="0"/>
                <a:cs typeface="Times New Roman" panose="02020603050405020304" pitchFamily="18" charset="0"/>
              </a:rPr>
              <a:t>handles data representation and encoding, ensuring that data is formatted in a way that the receiving application can understand. This may involve converting data into formats like JSON, XML, or HTML</a:t>
            </a:r>
            <a:r>
              <a:rPr lang="en-US" dirty="0" smtClean="0">
                <a:solidFill>
                  <a:srgbClr val="C00000"/>
                </a:solidFill>
                <a:latin typeface="Times New Roman" panose="02020603050405020304" pitchFamily="18" charset="0"/>
                <a:cs typeface="Times New Roman" panose="02020603050405020304" pitchFamily="18" charset="0"/>
              </a:rPr>
              <a:t>.</a:t>
            </a:r>
          </a:p>
          <a:p>
            <a:pPr marL="285750" lvl="1"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algn="just"/>
            <a:r>
              <a:rPr lang="en-US" b="1" dirty="0">
                <a:solidFill>
                  <a:srgbClr val="C00000"/>
                </a:solidFill>
                <a:latin typeface="Times New Roman" panose="02020603050405020304" pitchFamily="18" charset="0"/>
                <a:cs typeface="Times New Roman" panose="02020603050405020304" pitchFamily="18" charset="0"/>
              </a:rPr>
              <a:t>Session Management</a:t>
            </a:r>
            <a:r>
              <a:rPr lang="en-US" b="1" dirty="0" smtClean="0">
                <a:solidFill>
                  <a:srgbClr val="C00000"/>
                </a:solidFill>
                <a:latin typeface="Times New Roman" panose="02020603050405020304" pitchFamily="18" charset="0"/>
                <a:cs typeface="Times New Roman" panose="02020603050405020304" pitchFamily="18" charset="0"/>
              </a:rPr>
              <a:t>:</a:t>
            </a:r>
          </a:p>
          <a:p>
            <a:pPr algn="just"/>
            <a:endParaRPr 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Manages the session between applications, including establishing, maintaining, and terminating connections. This includes ensuring that data exchanges are coherent and organized.</a:t>
            </a:r>
          </a:p>
          <a:p>
            <a:pPr algn="just"/>
            <a:r>
              <a:rPr lang="en-US" b="1" dirty="0">
                <a:solidFill>
                  <a:srgbClr val="002060"/>
                </a:solidFill>
                <a:latin typeface="Times New Roman" panose="02020603050405020304" pitchFamily="18" charset="0"/>
                <a:cs typeface="Times New Roman" panose="02020603050405020304" pitchFamily="18" charset="0"/>
              </a:rPr>
              <a:t>Error Handling and Data Integrity</a:t>
            </a:r>
            <a:r>
              <a:rPr lang="en-US" b="1" dirty="0" smtClean="0">
                <a:solidFill>
                  <a:srgbClr val="002060"/>
                </a:solidFill>
                <a:latin typeface="Times New Roman" panose="02020603050405020304" pitchFamily="18" charset="0"/>
                <a:cs typeface="Times New Roman" panose="02020603050405020304" pitchFamily="18" charset="0"/>
              </a:rPr>
              <a:t>:</a:t>
            </a:r>
          </a:p>
          <a:p>
            <a:pPr algn="just"/>
            <a:endParaRPr lang="en-US" dirty="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Provides mechanisms for error detection and correction to ensure reliable communication between applications. This includes handling retransmissions and managing data integrity</a:t>
            </a:r>
            <a:r>
              <a:rPr lang="en-US" dirty="0" smtClean="0">
                <a:solidFill>
                  <a:srgbClr val="002060"/>
                </a:solidFill>
                <a:latin typeface="Times New Roman" panose="02020603050405020304" pitchFamily="18" charset="0"/>
                <a:cs typeface="Times New Roman" panose="02020603050405020304" pitchFamily="18" charset="0"/>
              </a:rPr>
              <a:t>.</a:t>
            </a:r>
          </a:p>
          <a:p>
            <a:pPr algn="just"/>
            <a:r>
              <a:rPr lang="en-US" b="1" dirty="0" smtClean="0">
                <a:solidFill>
                  <a:srgbClr val="002060"/>
                </a:solidFill>
                <a:latin typeface="Times New Roman" panose="02020603050405020304" pitchFamily="18" charset="0"/>
                <a:cs typeface="Times New Roman" panose="02020603050405020304" pitchFamily="18" charset="0"/>
              </a:rPr>
              <a:t>User </a:t>
            </a:r>
            <a:r>
              <a:rPr lang="en-US" b="1" dirty="0">
                <a:solidFill>
                  <a:srgbClr val="002060"/>
                </a:solidFill>
                <a:latin typeface="Times New Roman" panose="02020603050405020304" pitchFamily="18" charset="0"/>
                <a:cs typeface="Times New Roman" panose="02020603050405020304" pitchFamily="18" charset="0"/>
              </a:rPr>
              <a:t>Interface Interaction</a:t>
            </a:r>
            <a:r>
              <a:rPr lang="en-US" b="1" dirty="0" smtClean="0">
                <a:solidFill>
                  <a:srgbClr val="002060"/>
                </a:solidFill>
                <a:latin typeface="Times New Roman" panose="02020603050405020304" pitchFamily="18" charset="0"/>
                <a:cs typeface="Times New Roman" panose="02020603050405020304" pitchFamily="18" charset="0"/>
              </a:rPr>
              <a:t>:</a:t>
            </a:r>
          </a:p>
          <a:p>
            <a:pPr algn="just"/>
            <a:endParaRPr lang="en-US" dirty="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 Application Layer interfaces with the end-user, allowing users to interact with networked applications through graphical user interfaces (GUIs) or command-line interfaces</a:t>
            </a:r>
            <a:r>
              <a:rPr lang="en-US" dirty="0" smtClean="0">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14357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Architectural- World </a:t>
            </a:r>
            <a:r>
              <a:rPr lang="en-US" sz="2400" b="1" dirty="0">
                <a:solidFill>
                  <a:srgbClr val="002060"/>
                </a:solidFill>
              </a:rPr>
              <a:t>Wide Web</a:t>
            </a:r>
            <a:endParaRPr lang="en-US" sz="2400" b="1" dirty="0">
              <a:solidFill>
                <a:srgbClr val="002060"/>
              </a:solidFill>
            </a:endParaRPr>
          </a:p>
        </p:txBody>
      </p:sp>
      <p:sp>
        <p:nvSpPr>
          <p:cNvPr id="5" name="Rectangle 4"/>
          <p:cNvSpPr/>
          <p:nvPr/>
        </p:nvSpPr>
        <p:spPr>
          <a:xfrm>
            <a:off x="137885" y="928915"/>
            <a:ext cx="8922204"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7140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307975" y="968007"/>
            <a:ext cx="8636905" cy="954107"/>
          </a:xfrm>
          <a:prstGeom prst="rect">
            <a:avLst/>
          </a:prstGeom>
        </p:spPr>
        <p:txBody>
          <a:bodyPr wrap="square">
            <a:spAutoFit/>
          </a:bodyPr>
          <a:lstStyle/>
          <a:p>
            <a:pPr algn="just"/>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104776" y="928914"/>
            <a:ext cx="8922202"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pic>
        <p:nvPicPr>
          <p:cNvPr id="21" name="Picture 20"/>
          <p:cNvPicPr>
            <a:picLocks noChangeAspect="1"/>
          </p:cNvPicPr>
          <p:nvPr/>
        </p:nvPicPr>
        <p:blipFill>
          <a:blip r:embed="rId3"/>
          <a:stretch>
            <a:fillRect/>
          </a:stretch>
        </p:blipFill>
        <p:spPr>
          <a:xfrm>
            <a:off x="612775" y="1330264"/>
            <a:ext cx="8001454" cy="2991490"/>
          </a:xfrm>
          <a:prstGeom prst="rect">
            <a:avLst/>
          </a:prstGeom>
        </p:spPr>
      </p:pic>
    </p:spTree>
    <p:extLst>
      <p:ext uri="{BB962C8B-B14F-4D97-AF65-F5344CB8AC3E}">
        <p14:creationId xmlns:p14="http://schemas.microsoft.com/office/powerpoint/2010/main" val="31178339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URLs—Uniform Resource </a:t>
            </a:r>
            <a:r>
              <a:rPr lang="en-US" sz="2400" b="1" dirty="0" smtClean="0">
                <a:solidFill>
                  <a:srgbClr val="002060"/>
                </a:solidFill>
              </a:rPr>
              <a:t>Locators</a:t>
            </a:r>
            <a:endParaRPr lang="en-US" sz="2400" b="1" dirty="0">
              <a:solidFill>
                <a:srgbClr val="002060"/>
              </a:solidFill>
            </a:endParaRPr>
          </a:p>
        </p:txBody>
      </p:sp>
      <p:sp>
        <p:nvSpPr>
          <p:cNvPr id="5" name="Rectangle 4"/>
          <p:cNvSpPr/>
          <p:nvPr/>
        </p:nvSpPr>
        <p:spPr>
          <a:xfrm>
            <a:off x="137885" y="928915"/>
            <a:ext cx="8922204"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07975" y="983396"/>
            <a:ext cx="873442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7140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144235" y="968007"/>
            <a:ext cx="8800645" cy="3970318"/>
          </a:xfrm>
          <a:prstGeom prst="rect">
            <a:avLst/>
          </a:prstGeom>
        </p:spPr>
        <p:txBody>
          <a:bodyPr wrap="square">
            <a:spAutoFit/>
          </a:bodyPr>
          <a:lstStyle/>
          <a:p>
            <a:pPr marL="285750" lvl="0" indent="-285750" algn="just" eaLnBrk="0" fontAlgn="base" hangingPunct="0">
              <a:spcBef>
                <a:spcPct val="0"/>
              </a:spcBef>
              <a:spcAft>
                <a:spcPct val="0"/>
              </a:spcAft>
              <a:buClrTx/>
              <a:buFont typeface="Arial" panose="020B0604020202020204" pitchFamily="34" charset="0"/>
              <a:buChar char="•"/>
            </a:pPr>
            <a:r>
              <a:rPr lang="en-US" altLang="en-US" dirty="0" smtClean="0">
                <a:solidFill>
                  <a:srgbClr val="C00000"/>
                </a:solidFill>
                <a:latin typeface="Times New Roman" panose="02020603050405020304" pitchFamily="18" charset="0"/>
                <a:cs typeface="Times New Roman" panose="02020603050405020304" pitchFamily="18" charset="0"/>
              </a:rPr>
              <a:t>A </a:t>
            </a:r>
            <a:r>
              <a:rPr lang="en-US" altLang="en-US" dirty="0">
                <a:solidFill>
                  <a:srgbClr val="C00000"/>
                </a:solidFill>
                <a:latin typeface="Times New Roman" panose="02020603050405020304" pitchFamily="18" charset="0"/>
                <a:cs typeface="Times New Roman" panose="02020603050405020304" pitchFamily="18" charset="0"/>
              </a:rPr>
              <a:t>URL (Uniform Resource Locator) is a reference or address used to access resources on the internet. It provides a way to locate and retrieve resources such as web pages, images, files, and services. </a:t>
            </a:r>
            <a:endParaRPr lang="en-US" altLang="en-US" dirty="0" smtClean="0">
              <a:solidFill>
                <a:srgbClr val="C0000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dirty="0" smtClean="0">
                <a:solidFill>
                  <a:srgbClr val="C00000"/>
                </a:solidFill>
                <a:latin typeface="Times New Roman" panose="02020603050405020304" pitchFamily="18" charset="0"/>
                <a:cs typeface="Times New Roman" panose="02020603050405020304" pitchFamily="18" charset="0"/>
              </a:rPr>
              <a:t>URLs </a:t>
            </a:r>
            <a:r>
              <a:rPr lang="en-US" altLang="en-US" dirty="0">
                <a:solidFill>
                  <a:srgbClr val="C00000"/>
                </a:solidFill>
                <a:latin typeface="Times New Roman" panose="02020603050405020304" pitchFamily="18" charset="0"/>
                <a:cs typeface="Times New Roman" panose="02020603050405020304" pitchFamily="18" charset="0"/>
              </a:rPr>
              <a:t>are a critical component of the web and are used by web browsers and other software to request and interact with online resources.</a:t>
            </a:r>
            <a:endParaRPr lang="en-US" altLang="en-US" b="1" dirty="0">
              <a:solidFill>
                <a:srgbClr val="C0000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pPr>
            <a:r>
              <a:rPr lang="en-US" altLang="en-US" b="1" dirty="0">
                <a:solidFill>
                  <a:srgbClr val="C00000"/>
                </a:solidFill>
                <a:latin typeface="Times New Roman" panose="02020603050405020304" pitchFamily="18" charset="0"/>
                <a:cs typeface="Times New Roman" panose="02020603050405020304" pitchFamily="18" charset="0"/>
              </a:rPr>
              <a:t>Structure of a URL</a:t>
            </a:r>
          </a:p>
          <a:p>
            <a:pPr marL="285750" lvl="0" indent="-285750" algn="just" eaLnBrk="0" fontAlgn="base" hangingPunct="0">
              <a:spcBef>
                <a:spcPct val="0"/>
              </a:spcBef>
              <a:spcAft>
                <a:spcPct val="0"/>
              </a:spcAft>
              <a:buClrTx/>
              <a:buFont typeface="Arial" panose="020B0604020202020204" pitchFamily="34" charset="0"/>
              <a:buChar char="•"/>
            </a:pPr>
            <a:r>
              <a:rPr lang="en-US" altLang="en-US" dirty="0">
                <a:solidFill>
                  <a:srgbClr val="C00000"/>
                </a:solidFill>
                <a:latin typeface="Times New Roman" panose="02020603050405020304" pitchFamily="18" charset="0"/>
                <a:cs typeface="Times New Roman" panose="02020603050405020304" pitchFamily="18" charset="0"/>
              </a:rPr>
              <a:t>A typical URL consists of several components, each serving a specific purpose:</a:t>
            </a:r>
          </a:p>
          <a:p>
            <a:pPr lvl="0" algn="just" eaLnBrk="0" fontAlgn="base" hangingPunct="0">
              <a:spcBef>
                <a:spcPct val="0"/>
              </a:spcBef>
              <a:spcAft>
                <a:spcPct val="0"/>
              </a:spcAft>
              <a:buClrTx/>
            </a:pPr>
            <a:r>
              <a:rPr lang="en-US" altLang="en-US" b="1" dirty="0">
                <a:solidFill>
                  <a:srgbClr val="002060"/>
                </a:solidFill>
                <a:latin typeface="Times New Roman" panose="02020603050405020304" pitchFamily="18" charset="0"/>
                <a:cs typeface="Times New Roman" panose="02020603050405020304" pitchFamily="18" charset="0"/>
              </a:rPr>
              <a:t>Scheme (Protocol):</a:t>
            </a:r>
            <a:endParaRPr lang="en-US" altLang="en-US" dirty="0">
              <a:solidFill>
                <a:srgbClr val="002060"/>
              </a:solidFill>
              <a:latin typeface="Times New Roman" panose="02020603050405020304" pitchFamily="18" charset="0"/>
              <a:cs typeface="Times New Roman" panose="02020603050405020304" pitchFamily="18" charset="0"/>
            </a:endParaRPr>
          </a:p>
          <a:p>
            <a:pPr marL="457200" lvl="1" algn="just" eaLnBrk="0" fontAlgn="base" hangingPunct="0">
              <a:spcBef>
                <a:spcPct val="0"/>
              </a:spcBef>
              <a:spcAft>
                <a:spcPct val="0"/>
              </a:spcAft>
              <a:buClrTx/>
              <a:buFontTx/>
              <a:buChar char="•"/>
            </a:pPr>
            <a:r>
              <a:rPr lang="en-US" altLang="en-US" dirty="0">
                <a:solidFill>
                  <a:srgbClr val="002060"/>
                </a:solidFill>
                <a:latin typeface="Times New Roman" panose="02020603050405020304" pitchFamily="18" charset="0"/>
                <a:cs typeface="Times New Roman" panose="02020603050405020304" pitchFamily="18" charset="0"/>
              </a:rPr>
              <a:t>Indicates the protocol to be used to access the resource. Common schemes include:</a:t>
            </a:r>
          </a:p>
          <a:p>
            <a:pPr marL="914400" lvl="2" algn="just" eaLnBrk="0" fontAlgn="base" hangingPunct="0">
              <a:spcBef>
                <a:spcPct val="0"/>
              </a:spcBef>
              <a:spcAft>
                <a:spcPct val="0"/>
              </a:spcAft>
              <a:buClrTx/>
              <a:buFontTx/>
              <a:buChar char="•"/>
            </a:pPr>
            <a:r>
              <a:rPr lang="en-US" altLang="en-US" dirty="0">
                <a:solidFill>
                  <a:srgbClr val="002060"/>
                </a:solidFill>
                <a:latin typeface="Times New Roman" panose="02020603050405020304" pitchFamily="18" charset="0"/>
                <a:cs typeface="Times New Roman" panose="02020603050405020304" pitchFamily="18" charset="0"/>
              </a:rPr>
              <a:t>http (Hypertext Transfer Protocol)</a:t>
            </a:r>
          </a:p>
          <a:p>
            <a:pPr marL="914400" lvl="2" algn="just" eaLnBrk="0" fontAlgn="base" hangingPunct="0">
              <a:spcBef>
                <a:spcPct val="0"/>
              </a:spcBef>
              <a:spcAft>
                <a:spcPct val="0"/>
              </a:spcAft>
              <a:buClrTx/>
              <a:buFontTx/>
              <a:buChar char="•"/>
            </a:pPr>
            <a:r>
              <a:rPr lang="en-US" altLang="en-US" dirty="0">
                <a:solidFill>
                  <a:srgbClr val="002060"/>
                </a:solidFill>
                <a:latin typeface="Times New Roman" panose="02020603050405020304" pitchFamily="18" charset="0"/>
                <a:cs typeface="Times New Roman" panose="02020603050405020304" pitchFamily="18" charset="0"/>
              </a:rPr>
              <a:t>https (HTTP Secure, used for secure communication)</a:t>
            </a:r>
          </a:p>
          <a:p>
            <a:pPr marL="914400" lvl="2" algn="just" eaLnBrk="0" fontAlgn="base" hangingPunct="0">
              <a:spcBef>
                <a:spcPct val="0"/>
              </a:spcBef>
              <a:spcAft>
                <a:spcPct val="0"/>
              </a:spcAft>
              <a:buClrTx/>
              <a:buFontTx/>
              <a:buChar char="•"/>
            </a:pPr>
            <a:r>
              <a:rPr lang="en-US" altLang="en-US" dirty="0">
                <a:solidFill>
                  <a:srgbClr val="002060"/>
                </a:solidFill>
                <a:latin typeface="Times New Roman" panose="02020603050405020304" pitchFamily="18" charset="0"/>
                <a:cs typeface="Times New Roman" panose="02020603050405020304" pitchFamily="18" charset="0"/>
              </a:rPr>
              <a:t>ftp (File Transfer Protocol)</a:t>
            </a:r>
          </a:p>
          <a:p>
            <a:pPr marL="914400" lvl="2" algn="just" eaLnBrk="0" fontAlgn="base" hangingPunct="0">
              <a:spcBef>
                <a:spcPct val="0"/>
              </a:spcBef>
              <a:spcAft>
                <a:spcPct val="0"/>
              </a:spcAft>
              <a:buClrTx/>
              <a:buFontTx/>
              <a:buChar char="•"/>
            </a:pPr>
            <a:r>
              <a:rPr lang="en-US" altLang="en-US" dirty="0">
                <a:solidFill>
                  <a:srgbClr val="002060"/>
                </a:solidFill>
                <a:latin typeface="Times New Roman" panose="02020603050405020304" pitchFamily="18" charset="0"/>
                <a:cs typeface="Times New Roman" panose="02020603050405020304" pitchFamily="18" charset="0"/>
              </a:rPr>
              <a:t>mailto (for email addresses)</a:t>
            </a:r>
          </a:p>
          <a:p>
            <a:pPr marL="457200" lvl="1" algn="just" eaLnBrk="0" fontAlgn="base" hangingPunct="0">
              <a:spcBef>
                <a:spcPct val="0"/>
              </a:spcBef>
              <a:spcAft>
                <a:spcPct val="0"/>
              </a:spcAft>
              <a:buClrTx/>
              <a:buFontTx/>
              <a:buChar char="•"/>
            </a:pPr>
            <a:r>
              <a:rPr lang="en-US" altLang="en-US" dirty="0">
                <a:solidFill>
                  <a:srgbClr val="002060"/>
                </a:solidFill>
                <a:latin typeface="Times New Roman" panose="02020603050405020304" pitchFamily="18" charset="0"/>
                <a:cs typeface="Times New Roman" panose="02020603050405020304" pitchFamily="18" charset="0"/>
              </a:rPr>
              <a:t>Example: https</a:t>
            </a:r>
          </a:p>
          <a:p>
            <a:pPr lvl="0" algn="just" eaLnBrk="0" fontAlgn="base" hangingPunct="0">
              <a:spcBef>
                <a:spcPct val="0"/>
              </a:spcBef>
              <a:spcAft>
                <a:spcPct val="0"/>
              </a:spcAft>
              <a:buClrTx/>
            </a:pPr>
            <a:r>
              <a:rPr lang="en-US" altLang="en-US" b="1" dirty="0">
                <a:solidFill>
                  <a:srgbClr val="002060"/>
                </a:solidFill>
                <a:latin typeface="Times New Roman" panose="02020603050405020304" pitchFamily="18" charset="0"/>
                <a:cs typeface="Times New Roman" panose="02020603050405020304" pitchFamily="18" charset="0"/>
              </a:rPr>
              <a:t>Host (Domain):</a:t>
            </a:r>
            <a:endParaRPr lang="en-US" altLang="en-US" dirty="0">
              <a:solidFill>
                <a:srgbClr val="002060"/>
              </a:solidFill>
              <a:latin typeface="Times New Roman" panose="02020603050405020304" pitchFamily="18" charset="0"/>
              <a:cs typeface="Times New Roman" panose="02020603050405020304" pitchFamily="18" charset="0"/>
            </a:endParaRPr>
          </a:p>
          <a:p>
            <a:pPr marL="457200" lvl="1" algn="just" eaLnBrk="0" fontAlgn="base" hangingPunct="0">
              <a:spcBef>
                <a:spcPct val="0"/>
              </a:spcBef>
              <a:spcAft>
                <a:spcPct val="0"/>
              </a:spcAft>
              <a:buClrTx/>
              <a:buFontTx/>
              <a:buChar char="•"/>
            </a:pPr>
            <a:r>
              <a:rPr lang="en-US" altLang="en-US" dirty="0">
                <a:solidFill>
                  <a:srgbClr val="002060"/>
                </a:solidFill>
                <a:latin typeface="Times New Roman" panose="02020603050405020304" pitchFamily="18" charset="0"/>
                <a:cs typeface="Times New Roman" panose="02020603050405020304" pitchFamily="18" charset="0"/>
              </a:rPr>
              <a:t>Specifies the domain name or IP address of the server hosting the resource.</a:t>
            </a:r>
          </a:p>
          <a:p>
            <a:pPr marL="457200" lvl="1" algn="just" eaLnBrk="0" fontAlgn="base" hangingPunct="0">
              <a:spcBef>
                <a:spcPct val="0"/>
              </a:spcBef>
              <a:spcAft>
                <a:spcPct val="0"/>
              </a:spcAft>
              <a:buClrTx/>
              <a:buFontTx/>
              <a:buChar char="•"/>
            </a:pPr>
            <a:r>
              <a:rPr lang="en-US" altLang="en-US" dirty="0">
                <a:solidFill>
                  <a:srgbClr val="002060"/>
                </a:solidFill>
                <a:latin typeface="Times New Roman" panose="02020603050405020304" pitchFamily="18" charset="0"/>
                <a:cs typeface="Times New Roman" panose="02020603050405020304" pitchFamily="18" charset="0"/>
              </a:rPr>
              <a:t>Example: www.example.com</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104776" y="928914"/>
            <a:ext cx="8922202"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45282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URLs—Uniform Resource </a:t>
            </a:r>
            <a:r>
              <a:rPr lang="en-US" sz="2400" b="1" dirty="0" smtClean="0">
                <a:solidFill>
                  <a:srgbClr val="002060"/>
                </a:solidFill>
              </a:rPr>
              <a:t>Locators</a:t>
            </a:r>
            <a:endParaRPr lang="en-US" sz="2400" b="1" dirty="0">
              <a:solidFill>
                <a:srgbClr val="002060"/>
              </a:solidFill>
            </a:endParaRPr>
          </a:p>
        </p:txBody>
      </p:sp>
      <p:sp>
        <p:nvSpPr>
          <p:cNvPr id="5" name="Rectangle 4"/>
          <p:cNvSpPr/>
          <p:nvPr/>
        </p:nvSpPr>
        <p:spPr>
          <a:xfrm>
            <a:off x="137885" y="928915"/>
            <a:ext cx="8922204"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07975" y="983396"/>
            <a:ext cx="873442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00986"/>
          </a:xfrm>
          <a:prstGeom prst="rect">
            <a:avLst/>
          </a:prstGeom>
        </p:spPr>
        <p:txBody>
          <a:bodyPr wrap="square">
            <a:spAutoFit/>
          </a:bodyPr>
          <a:lstStyle/>
          <a:p>
            <a:pPr lvl="0" algn="just" eaLnBrk="0" fontAlgn="base" hangingPunct="0">
              <a:spcBef>
                <a:spcPct val="0"/>
              </a:spcBef>
              <a:spcAft>
                <a:spcPct val="0"/>
              </a:spcAft>
              <a:buClrTx/>
            </a:pPr>
            <a:r>
              <a:rPr lang="en-US" altLang="en-US" b="1" dirty="0">
                <a:solidFill>
                  <a:srgbClr val="C00000"/>
                </a:solidFill>
                <a:latin typeface="Times New Roman" panose="02020603050405020304" pitchFamily="18" charset="0"/>
                <a:cs typeface="Times New Roman" panose="02020603050405020304" pitchFamily="18" charset="0"/>
              </a:rPr>
              <a:t>Port:</a:t>
            </a:r>
            <a:endParaRPr lang="en-US" altLang="en-US" dirty="0">
              <a:solidFill>
                <a:srgbClr val="C0000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dirty="0">
                <a:solidFill>
                  <a:srgbClr val="C00000"/>
                </a:solidFill>
                <a:latin typeface="Times New Roman" panose="02020603050405020304" pitchFamily="18" charset="0"/>
                <a:cs typeface="Times New Roman" panose="02020603050405020304" pitchFamily="18" charset="0"/>
              </a:rPr>
              <a:t>Optional. Specifies the port number on the server to connect to. If omitted, default ports are used (e.g., 80 for HTTP, 443 for HTTPS).</a:t>
            </a:r>
          </a:p>
          <a:p>
            <a:pPr marL="285750" lvl="0" indent="-285750" algn="just" eaLnBrk="0" fontAlgn="base" hangingPunct="0">
              <a:spcBef>
                <a:spcPct val="0"/>
              </a:spcBef>
              <a:spcAft>
                <a:spcPct val="0"/>
              </a:spcAft>
              <a:buClrTx/>
              <a:buFont typeface="Arial" panose="020B0604020202020204" pitchFamily="34" charset="0"/>
              <a:buChar char="•"/>
            </a:pPr>
            <a:r>
              <a:rPr lang="en-US" altLang="en-US" dirty="0">
                <a:solidFill>
                  <a:srgbClr val="C00000"/>
                </a:solidFill>
                <a:latin typeface="Times New Roman" panose="02020603050405020304" pitchFamily="18" charset="0"/>
                <a:cs typeface="Times New Roman" panose="02020603050405020304" pitchFamily="18" charset="0"/>
              </a:rPr>
              <a:t>Example: :8080</a:t>
            </a:r>
          </a:p>
          <a:p>
            <a:pPr lvl="0" algn="just" eaLnBrk="0" fontAlgn="base" hangingPunct="0">
              <a:spcBef>
                <a:spcPct val="0"/>
              </a:spcBef>
              <a:spcAft>
                <a:spcPct val="0"/>
              </a:spcAft>
              <a:buClrTx/>
            </a:pPr>
            <a:r>
              <a:rPr lang="en-US" altLang="en-US" b="1" dirty="0">
                <a:solidFill>
                  <a:srgbClr val="C00000"/>
                </a:solidFill>
                <a:latin typeface="Times New Roman" panose="02020603050405020304" pitchFamily="18" charset="0"/>
                <a:cs typeface="Times New Roman" panose="02020603050405020304" pitchFamily="18" charset="0"/>
              </a:rPr>
              <a:t>Path:</a:t>
            </a:r>
            <a:endParaRPr lang="en-US" altLang="en-US" dirty="0">
              <a:solidFill>
                <a:srgbClr val="C0000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dirty="0">
                <a:solidFill>
                  <a:srgbClr val="C00000"/>
                </a:solidFill>
                <a:latin typeface="Times New Roman" panose="02020603050405020304" pitchFamily="18" charset="0"/>
                <a:cs typeface="Times New Roman" panose="02020603050405020304" pitchFamily="18" charset="0"/>
              </a:rPr>
              <a:t>Indicates the specific location of the resource on the server, usually represented as a path in the directory structure.</a:t>
            </a:r>
          </a:p>
          <a:p>
            <a:pPr marL="285750" lvl="0" indent="-285750" algn="just" eaLnBrk="0" fontAlgn="base" hangingPunct="0">
              <a:spcBef>
                <a:spcPct val="0"/>
              </a:spcBef>
              <a:spcAft>
                <a:spcPct val="0"/>
              </a:spcAft>
              <a:buClrTx/>
              <a:buFont typeface="Arial" panose="020B0604020202020204" pitchFamily="34" charset="0"/>
              <a:buChar char="•"/>
            </a:pPr>
            <a:r>
              <a:rPr lang="en-US" altLang="en-US" dirty="0">
                <a:solidFill>
                  <a:srgbClr val="C00000"/>
                </a:solidFill>
                <a:latin typeface="Times New Roman" panose="02020603050405020304" pitchFamily="18" charset="0"/>
                <a:cs typeface="Times New Roman" panose="02020603050405020304" pitchFamily="18" charset="0"/>
              </a:rPr>
              <a:t>Example: /path/to/resource</a:t>
            </a:r>
          </a:p>
          <a:p>
            <a:pPr lvl="0" algn="just" eaLnBrk="0" fontAlgn="base" hangingPunct="0">
              <a:spcBef>
                <a:spcPct val="0"/>
              </a:spcBef>
              <a:spcAft>
                <a:spcPct val="0"/>
              </a:spcAft>
              <a:buClrTx/>
            </a:pPr>
            <a:r>
              <a:rPr lang="en-US" altLang="en-US" b="1" dirty="0">
                <a:solidFill>
                  <a:srgbClr val="002060"/>
                </a:solidFill>
                <a:latin typeface="Times New Roman" panose="02020603050405020304" pitchFamily="18" charset="0"/>
                <a:cs typeface="Times New Roman" panose="02020603050405020304" pitchFamily="18" charset="0"/>
              </a:rPr>
              <a:t>Query String:</a:t>
            </a:r>
            <a:endParaRPr lang="en-US" altLang="en-US" dirty="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dirty="0">
                <a:solidFill>
                  <a:srgbClr val="002060"/>
                </a:solidFill>
                <a:latin typeface="Times New Roman" panose="02020603050405020304" pitchFamily="18" charset="0"/>
                <a:cs typeface="Times New Roman" panose="02020603050405020304" pitchFamily="18" charset="0"/>
              </a:rPr>
              <a:t>Optional. Contains parameters for the resource, typically used to pass data to the server. It starts with a ? and includes key-value pairs separated by &amp;.</a:t>
            </a:r>
          </a:p>
          <a:p>
            <a:pPr marL="285750" lvl="0" indent="-285750" algn="just" eaLnBrk="0" fontAlgn="base" hangingPunct="0">
              <a:spcBef>
                <a:spcPct val="0"/>
              </a:spcBef>
              <a:spcAft>
                <a:spcPct val="0"/>
              </a:spcAft>
              <a:buClrTx/>
              <a:buFont typeface="Arial" panose="020B0604020202020204" pitchFamily="34" charset="0"/>
              <a:buChar char="•"/>
            </a:pPr>
            <a:r>
              <a:rPr lang="en-US" altLang="en-US" dirty="0">
                <a:solidFill>
                  <a:srgbClr val="002060"/>
                </a:solidFill>
                <a:latin typeface="Times New Roman" panose="02020603050405020304" pitchFamily="18" charset="0"/>
                <a:cs typeface="Times New Roman" panose="02020603050405020304" pitchFamily="18" charset="0"/>
              </a:rPr>
              <a:t>Example: ?key1=value1&amp;key2=value2</a:t>
            </a:r>
          </a:p>
          <a:p>
            <a:pPr lvl="0" algn="just" eaLnBrk="0" fontAlgn="base" hangingPunct="0">
              <a:spcBef>
                <a:spcPct val="0"/>
              </a:spcBef>
              <a:spcAft>
                <a:spcPct val="0"/>
              </a:spcAft>
              <a:buClrTx/>
            </a:pPr>
            <a:r>
              <a:rPr lang="en-US" altLang="en-US" b="1" dirty="0">
                <a:solidFill>
                  <a:srgbClr val="002060"/>
                </a:solidFill>
                <a:latin typeface="Times New Roman" panose="02020603050405020304" pitchFamily="18" charset="0"/>
                <a:cs typeface="Times New Roman" panose="02020603050405020304" pitchFamily="18" charset="0"/>
              </a:rPr>
              <a:t>Fragment:</a:t>
            </a:r>
            <a:endParaRPr lang="en-US" altLang="en-US" dirty="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dirty="0">
                <a:solidFill>
                  <a:srgbClr val="002060"/>
                </a:solidFill>
                <a:latin typeface="Times New Roman" panose="02020603050405020304" pitchFamily="18" charset="0"/>
                <a:cs typeface="Times New Roman" panose="02020603050405020304" pitchFamily="18" charset="0"/>
              </a:rPr>
              <a:t>Optional. Points to a specific section or element within the resource, often used for navigating to a part of a webpage. It starts with a #.</a:t>
            </a:r>
          </a:p>
          <a:p>
            <a:pPr marL="285750" lvl="0" indent="-285750" algn="just" eaLnBrk="0" fontAlgn="base" hangingPunct="0">
              <a:spcBef>
                <a:spcPct val="0"/>
              </a:spcBef>
              <a:spcAft>
                <a:spcPct val="0"/>
              </a:spcAft>
              <a:buClrTx/>
              <a:buFont typeface="Arial" panose="020B0604020202020204" pitchFamily="34" charset="0"/>
              <a:buChar char="•"/>
            </a:pPr>
            <a:r>
              <a:rPr lang="en-US" altLang="en-US" dirty="0">
                <a:solidFill>
                  <a:srgbClr val="002060"/>
                </a:solidFill>
                <a:latin typeface="Times New Roman" panose="02020603050405020304" pitchFamily="18" charset="0"/>
                <a:cs typeface="Times New Roman" panose="02020603050405020304" pitchFamily="18" charset="0"/>
              </a:rPr>
              <a:t>Example: #section1</a:t>
            </a:r>
          </a:p>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7140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104776" y="928914"/>
            <a:ext cx="8922202"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06031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URLs—Uniform Resource </a:t>
            </a:r>
            <a:r>
              <a:rPr lang="en-US" sz="2400" b="1" dirty="0" smtClean="0">
                <a:solidFill>
                  <a:srgbClr val="002060"/>
                </a:solidFill>
              </a:rPr>
              <a:t>Locators</a:t>
            </a:r>
            <a:endParaRPr lang="en-US" sz="2400" b="1" dirty="0">
              <a:solidFill>
                <a:srgbClr val="002060"/>
              </a:solidFill>
            </a:endParaRPr>
          </a:p>
        </p:txBody>
      </p:sp>
      <p:sp>
        <p:nvSpPr>
          <p:cNvPr id="5" name="Rectangle 4"/>
          <p:cNvSpPr/>
          <p:nvPr/>
        </p:nvSpPr>
        <p:spPr>
          <a:xfrm>
            <a:off x="137885" y="928915"/>
            <a:ext cx="8922204"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07975" y="983396"/>
            <a:ext cx="873442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7140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104776" y="928914"/>
            <a:ext cx="8922202"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21" name="Rectangle 20"/>
          <p:cNvSpPr/>
          <p:nvPr/>
        </p:nvSpPr>
        <p:spPr>
          <a:xfrm>
            <a:off x="240393" y="973790"/>
            <a:ext cx="8591550" cy="3754874"/>
          </a:xfrm>
          <a:prstGeom prst="rect">
            <a:avLst/>
          </a:prstGeom>
        </p:spPr>
        <p:txBody>
          <a:bodyPr wrap="square">
            <a:spAutoFit/>
          </a:bodyPr>
          <a:lstStyle/>
          <a:p>
            <a:pPr lvl="0" algn="just" eaLnBrk="0" fontAlgn="base" hangingPunct="0">
              <a:spcBef>
                <a:spcPct val="0"/>
              </a:spcBef>
              <a:spcAft>
                <a:spcPct val="0"/>
              </a:spcAft>
              <a:buClrTx/>
            </a:pPr>
            <a:r>
              <a:rPr lang="en-US" altLang="en-US" b="1" dirty="0">
                <a:solidFill>
                  <a:srgbClr val="C00000"/>
                </a:solidFill>
                <a:latin typeface="Times New Roman" panose="02020603050405020304" pitchFamily="18" charset="0"/>
                <a:cs typeface="Times New Roman" panose="02020603050405020304" pitchFamily="18" charset="0"/>
              </a:rPr>
              <a:t>Usage of URLs</a:t>
            </a: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Web Browsing:</a:t>
            </a:r>
            <a:endParaRPr lang="en-US" altLang="en-US" dirty="0">
              <a:solidFill>
                <a:srgbClr val="C00000"/>
              </a:solidFill>
              <a:latin typeface="Times New Roman" panose="02020603050405020304" pitchFamily="18" charset="0"/>
              <a:cs typeface="Times New Roman" panose="02020603050405020304" pitchFamily="18" charset="0"/>
            </a:endParaRPr>
          </a:p>
          <a:p>
            <a:pPr marL="742950" lvl="1" indent="-285750" algn="just" eaLnBrk="0" fontAlgn="base" hangingPunct="0">
              <a:spcBef>
                <a:spcPct val="0"/>
              </a:spcBef>
              <a:spcAft>
                <a:spcPct val="0"/>
              </a:spcAft>
              <a:buClrTx/>
              <a:buFont typeface="Arial" panose="020B0604020202020204" pitchFamily="34" charset="0"/>
              <a:buChar char="•"/>
            </a:pPr>
            <a:r>
              <a:rPr lang="en-US" altLang="en-US" dirty="0">
                <a:solidFill>
                  <a:srgbClr val="C00000"/>
                </a:solidFill>
                <a:latin typeface="Times New Roman" panose="02020603050405020304" pitchFamily="18" charset="0"/>
                <a:cs typeface="Times New Roman" panose="02020603050405020304" pitchFamily="18" charset="0"/>
              </a:rPr>
              <a:t>URLs are used by web browsers to locate and display web pages.</a:t>
            </a: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APIs:</a:t>
            </a:r>
            <a:endParaRPr lang="en-US" altLang="en-US" dirty="0">
              <a:solidFill>
                <a:srgbClr val="C00000"/>
              </a:solidFill>
              <a:latin typeface="Times New Roman" panose="02020603050405020304" pitchFamily="18" charset="0"/>
              <a:cs typeface="Times New Roman" panose="02020603050405020304" pitchFamily="18" charset="0"/>
            </a:endParaRPr>
          </a:p>
          <a:p>
            <a:pPr marL="742950" lvl="1" indent="-285750" algn="just" eaLnBrk="0" fontAlgn="base" hangingPunct="0">
              <a:spcBef>
                <a:spcPct val="0"/>
              </a:spcBef>
              <a:spcAft>
                <a:spcPct val="0"/>
              </a:spcAft>
              <a:buClrTx/>
              <a:buFont typeface="Arial" panose="020B0604020202020204" pitchFamily="34" charset="0"/>
              <a:buChar char="•"/>
            </a:pPr>
            <a:r>
              <a:rPr lang="en-US" altLang="en-US" dirty="0">
                <a:solidFill>
                  <a:srgbClr val="C00000"/>
                </a:solidFill>
                <a:latin typeface="Times New Roman" panose="02020603050405020304" pitchFamily="18" charset="0"/>
                <a:cs typeface="Times New Roman" panose="02020603050405020304" pitchFamily="18" charset="0"/>
              </a:rPr>
              <a:t>URLs are used to make requests to web APIs, allowing interaction with web services and data retrieval.</a:t>
            </a: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Email:</a:t>
            </a:r>
            <a:endParaRPr lang="en-US" altLang="en-US" dirty="0">
              <a:solidFill>
                <a:srgbClr val="C00000"/>
              </a:solidFill>
              <a:latin typeface="Times New Roman" panose="02020603050405020304" pitchFamily="18" charset="0"/>
              <a:cs typeface="Times New Roman" panose="02020603050405020304" pitchFamily="18" charset="0"/>
            </a:endParaRPr>
          </a:p>
          <a:p>
            <a:pPr marL="742950" lvl="1" indent="-285750" algn="just" eaLnBrk="0" fontAlgn="base" hangingPunct="0">
              <a:spcBef>
                <a:spcPct val="0"/>
              </a:spcBef>
              <a:spcAft>
                <a:spcPct val="0"/>
              </a:spcAft>
              <a:buClrTx/>
              <a:buFont typeface="Arial" panose="020B0604020202020204" pitchFamily="34" charset="0"/>
              <a:buChar char="•"/>
            </a:pPr>
            <a:r>
              <a:rPr lang="en-US" altLang="en-US" dirty="0">
                <a:solidFill>
                  <a:srgbClr val="C00000"/>
                </a:solidFill>
                <a:latin typeface="Times New Roman" panose="02020603050405020304" pitchFamily="18" charset="0"/>
                <a:cs typeface="Times New Roman" panose="02020603050405020304" pitchFamily="18" charset="0"/>
              </a:rPr>
              <a:t>mailto: URLs are used to create email links that open the default email client with a pre-filled recipient address.</a:t>
            </a: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File Transfers</a:t>
            </a:r>
            <a:r>
              <a:rPr lang="en-US" altLang="en-US" b="1" dirty="0" smtClean="0">
                <a:solidFill>
                  <a:srgbClr val="C00000"/>
                </a:solidFill>
                <a:latin typeface="Times New Roman" panose="02020603050405020304" pitchFamily="18" charset="0"/>
                <a:cs typeface="Times New Roman" panose="02020603050405020304" pitchFamily="18" charset="0"/>
              </a:rPr>
              <a:t>: </a:t>
            </a:r>
          </a:p>
          <a:p>
            <a:pPr algn="just" eaLnBrk="0" fontAlgn="base" hangingPunct="0">
              <a:spcBef>
                <a:spcPct val="0"/>
              </a:spcBef>
              <a:spcAft>
                <a:spcPct val="0"/>
              </a:spcAft>
              <a:buClrTx/>
            </a:pPr>
            <a:r>
              <a:rPr lang="en-US" altLang="en-US" b="1" dirty="0">
                <a:solidFill>
                  <a:srgbClr val="C00000"/>
                </a:solidFill>
                <a:latin typeface="Times New Roman" panose="02020603050405020304" pitchFamily="18" charset="0"/>
                <a:cs typeface="Times New Roman" panose="02020603050405020304" pitchFamily="18" charset="0"/>
              </a:rPr>
              <a:t> </a:t>
            </a:r>
            <a:r>
              <a:rPr lang="en-US" altLang="en-US" b="1" dirty="0" smtClean="0">
                <a:solidFill>
                  <a:srgbClr val="C00000"/>
                </a:solidFill>
                <a:latin typeface="Times New Roman" panose="02020603050405020304" pitchFamily="18" charset="0"/>
                <a:cs typeface="Times New Roman" panose="02020603050405020304" pitchFamily="18" charset="0"/>
              </a:rPr>
              <a:t>           </a:t>
            </a:r>
            <a:r>
              <a:rPr lang="en-US" altLang="en-US" dirty="0" smtClean="0">
                <a:solidFill>
                  <a:srgbClr val="C00000"/>
                </a:solidFill>
                <a:latin typeface="Times New Roman" panose="02020603050405020304" pitchFamily="18" charset="0"/>
                <a:cs typeface="Times New Roman" panose="02020603050405020304" pitchFamily="18" charset="0"/>
              </a:rPr>
              <a:t>ftp</a:t>
            </a:r>
            <a:r>
              <a:rPr lang="en-US" altLang="en-US" dirty="0">
                <a:solidFill>
                  <a:srgbClr val="C00000"/>
                </a:solidFill>
                <a:latin typeface="Times New Roman" panose="02020603050405020304" pitchFamily="18" charset="0"/>
                <a:cs typeface="Times New Roman" panose="02020603050405020304" pitchFamily="18" charset="0"/>
              </a:rPr>
              <a:t>: URLs are used for transferring files between clients and servers</a:t>
            </a:r>
            <a:r>
              <a:rPr lang="en-US" alt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eaLnBrk="0" fontAlgn="base" hangingPunct="0">
              <a:spcBef>
                <a:spcPct val="0"/>
              </a:spcBef>
              <a:spcAft>
                <a:spcPct val="0"/>
              </a:spcAft>
              <a:buClrTx/>
              <a:buFont typeface="Arial" panose="020B0604020202020204" pitchFamily="34" charset="0"/>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marL="285750" indent="-285750" algn="just" eaLnBrk="0" fontAlgn="base" hangingPunct="0">
              <a:spcBef>
                <a:spcPct val="0"/>
              </a:spcBef>
              <a:spcAft>
                <a:spcPct val="0"/>
              </a:spcAft>
              <a:buClrTx/>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URL is a standardized way of addressing and accessing resources on the internet</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eaLnBrk="0" fontAlgn="base" hangingPunct="0">
              <a:spcBef>
                <a:spcPct val="0"/>
              </a:spcBef>
              <a:spcAft>
                <a:spcPct val="0"/>
              </a:spcAft>
              <a:buClrTx/>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eaLnBrk="0" fontAlgn="base" hangingPunct="0">
              <a:spcBef>
                <a:spcPct val="0"/>
              </a:spcBef>
              <a:spcAft>
                <a:spcPct val="0"/>
              </a:spcAft>
              <a:buClrTx/>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It provides a complete path to a resource by specifying the protocol, domain, port, path, query parameters, and optionally, a fragment. Understanding URLs is essential for navigating the web, interacting with web services, and managing online resources.</a:t>
            </a:r>
            <a:endParaRPr lang="en-US" altLang="en-US" dirty="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85736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URLs—Uniform Resource </a:t>
            </a:r>
            <a:r>
              <a:rPr lang="en-US" sz="2400" b="1" dirty="0" smtClean="0">
                <a:solidFill>
                  <a:srgbClr val="002060"/>
                </a:solidFill>
              </a:rPr>
              <a:t>Locators</a:t>
            </a:r>
            <a:endParaRPr lang="en-US" sz="2400" b="1" dirty="0">
              <a:solidFill>
                <a:srgbClr val="002060"/>
              </a:solidFill>
            </a:endParaRPr>
          </a:p>
        </p:txBody>
      </p:sp>
      <p:sp>
        <p:nvSpPr>
          <p:cNvPr id="5" name="Rectangle 4"/>
          <p:cNvSpPr/>
          <p:nvPr/>
        </p:nvSpPr>
        <p:spPr>
          <a:xfrm>
            <a:off x="137885" y="928915"/>
            <a:ext cx="8922204"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07975" y="983396"/>
            <a:ext cx="873442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7140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104776" y="928914"/>
            <a:ext cx="8922202"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21" name="Rectangle 20"/>
          <p:cNvSpPr/>
          <p:nvPr/>
        </p:nvSpPr>
        <p:spPr>
          <a:xfrm>
            <a:off x="240393" y="973790"/>
            <a:ext cx="8591550" cy="307777"/>
          </a:xfrm>
          <a:prstGeom prst="rect">
            <a:avLst/>
          </a:prstGeom>
        </p:spPr>
        <p:txBody>
          <a:bodyPr wrap="square">
            <a:spAutoFit/>
          </a:bodyPr>
          <a:lstStyle/>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524000" y="1312994"/>
            <a:ext cx="6908800" cy="3044508"/>
          </a:xfrm>
          <a:prstGeom prst="rect">
            <a:avLst/>
          </a:prstGeom>
        </p:spPr>
      </p:pic>
    </p:spTree>
    <p:extLst>
      <p:ext uri="{BB962C8B-B14F-4D97-AF65-F5344CB8AC3E}">
        <p14:creationId xmlns:p14="http://schemas.microsoft.com/office/powerpoint/2010/main" val="33598772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Statelessness and Cookies</a:t>
            </a:r>
            <a:endParaRPr lang="en-US" sz="2400" b="1" dirty="0">
              <a:solidFill>
                <a:srgbClr val="002060"/>
              </a:solidFill>
            </a:endParaRPr>
          </a:p>
        </p:txBody>
      </p:sp>
      <p:sp>
        <p:nvSpPr>
          <p:cNvPr id="5" name="Rectangle 4"/>
          <p:cNvSpPr/>
          <p:nvPr/>
        </p:nvSpPr>
        <p:spPr>
          <a:xfrm>
            <a:off x="137885" y="928915"/>
            <a:ext cx="8922204"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07975" y="983396"/>
            <a:ext cx="873442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7140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104776" y="928914"/>
            <a:ext cx="8922202"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21" name="Rectangle 20"/>
          <p:cNvSpPr/>
          <p:nvPr/>
        </p:nvSpPr>
        <p:spPr>
          <a:xfrm>
            <a:off x="240393" y="973790"/>
            <a:ext cx="8591550" cy="307777"/>
          </a:xfrm>
          <a:prstGeom prst="rect">
            <a:avLst/>
          </a:prstGeom>
        </p:spPr>
        <p:txBody>
          <a:bodyPr wrap="square">
            <a:spAutoFit/>
          </a:bodyPr>
          <a:lstStyle/>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chemeClr val="tx1"/>
              </a:solidFill>
              <a:latin typeface="Times New Roman" panose="02020603050405020304" pitchFamily="18" charset="0"/>
              <a:cs typeface="Times New Roman" panose="02020603050405020304" pitchFamily="18" charset="0"/>
            </a:endParaRPr>
          </a:p>
        </p:txBody>
      </p:sp>
      <p:sp>
        <p:nvSpPr>
          <p:cNvPr id="22" name="Rectangle 21"/>
          <p:cNvSpPr/>
          <p:nvPr/>
        </p:nvSpPr>
        <p:spPr>
          <a:xfrm>
            <a:off x="87086" y="910773"/>
            <a:ext cx="8944883" cy="4258384"/>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Statelessness and cookies are fundamental concepts in web development and web application design, addressing how web servers and clients manage state and sessions.</a:t>
            </a:r>
          </a:p>
          <a:p>
            <a:pPr algn="just"/>
            <a:r>
              <a:rPr lang="en-US" b="1" dirty="0">
                <a:solidFill>
                  <a:srgbClr val="C00000"/>
                </a:solidFill>
                <a:latin typeface="Times New Roman" panose="02020603050405020304" pitchFamily="18" charset="0"/>
                <a:cs typeface="Times New Roman" panose="02020603050405020304" pitchFamily="18" charset="0"/>
              </a:rPr>
              <a:t>Statelessness</a:t>
            </a: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Statelessness</a:t>
            </a:r>
            <a:r>
              <a:rPr lang="en-US" dirty="0">
                <a:solidFill>
                  <a:srgbClr val="C00000"/>
                </a:solidFill>
                <a:latin typeface="Times New Roman" panose="02020603050405020304" pitchFamily="18" charset="0"/>
                <a:cs typeface="Times New Roman" panose="02020603050405020304" pitchFamily="18" charset="0"/>
              </a:rPr>
              <a:t> refers to the principle that each request from a client to a server should contain all the information needed to understand and process the request. This concept is central to the HTTP protocol, which is inherently stateless.</a:t>
            </a:r>
          </a:p>
          <a:p>
            <a:pPr algn="just"/>
            <a:r>
              <a:rPr lang="en-US" b="1" dirty="0">
                <a:solidFill>
                  <a:srgbClr val="C00000"/>
                </a:solidFill>
                <a:latin typeface="Times New Roman" panose="02020603050405020304" pitchFamily="18" charset="0"/>
                <a:cs typeface="Times New Roman" panose="02020603050405020304" pitchFamily="18" charset="0"/>
              </a:rPr>
              <a:t>Key Points of Statelessness:</a:t>
            </a: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No Retained State:</a:t>
            </a:r>
            <a:endParaRPr lang="en-US" dirty="0">
              <a:solidFill>
                <a:srgbClr val="C0000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Each HTTP request is independent; the server does not retain information about previous requests. This means that the server does not maintain any session or state information between requests.</a:t>
            </a: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Request Completeness:</a:t>
            </a:r>
            <a:endParaRPr lang="en-US" dirty="0">
              <a:solidFill>
                <a:srgbClr val="00206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Every request must contain all the necessary information for the server to fulfill the request. For example, if a user submits a form, all relevant data must be included in that submission.</a:t>
            </a: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Scalability:</a:t>
            </a:r>
            <a:endParaRPr lang="en-US" dirty="0">
              <a:solidFill>
                <a:srgbClr val="00206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Statelessness simplifies server design and scaling because servers do not need to manage or store state information across requests. This allows servers to handle a higher number of requests more efficiently.</a:t>
            </a: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Challenges:</a:t>
            </a:r>
            <a:endParaRPr lang="en-US" dirty="0">
              <a:solidFill>
                <a:srgbClr val="002060"/>
              </a:solidFill>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Statelessness can be challenging for applications that need to maintain user sessions or track user-specific data across multiple requests.</a:t>
            </a:r>
          </a:p>
        </p:txBody>
      </p:sp>
    </p:spTree>
    <p:extLst>
      <p:ext uri="{BB962C8B-B14F-4D97-AF65-F5344CB8AC3E}">
        <p14:creationId xmlns:p14="http://schemas.microsoft.com/office/powerpoint/2010/main" val="1134339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Statelessness and Cookies</a:t>
            </a:r>
            <a:endParaRPr lang="en-US" sz="2400" b="1" dirty="0">
              <a:solidFill>
                <a:srgbClr val="002060"/>
              </a:solidFill>
            </a:endParaRPr>
          </a:p>
        </p:txBody>
      </p:sp>
      <p:sp>
        <p:nvSpPr>
          <p:cNvPr id="5" name="Rectangle 4"/>
          <p:cNvSpPr/>
          <p:nvPr/>
        </p:nvSpPr>
        <p:spPr>
          <a:xfrm>
            <a:off x="137885" y="928915"/>
            <a:ext cx="8922204"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07975" y="983396"/>
            <a:ext cx="873442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7140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104776" y="928914"/>
            <a:ext cx="8922202"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21" name="Rectangle 20"/>
          <p:cNvSpPr/>
          <p:nvPr/>
        </p:nvSpPr>
        <p:spPr>
          <a:xfrm>
            <a:off x="240393" y="973790"/>
            <a:ext cx="8591550" cy="307777"/>
          </a:xfrm>
          <a:prstGeom prst="rect">
            <a:avLst/>
          </a:prstGeom>
        </p:spPr>
        <p:txBody>
          <a:bodyPr wrap="square">
            <a:spAutoFit/>
          </a:bodyPr>
          <a:lstStyle/>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162833" y="968007"/>
            <a:ext cx="8828767" cy="3754874"/>
          </a:xfrm>
          <a:prstGeom prst="rect">
            <a:avLst/>
          </a:prstGeom>
        </p:spPr>
        <p:txBody>
          <a:bodyPr wrap="square">
            <a:spAutoFit/>
          </a:bodyPr>
          <a:lstStyle/>
          <a:p>
            <a:pPr lvl="0" algn="just" eaLnBrk="0" fontAlgn="base" hangingPunct="0">
              <a:spcBef>
                <a:spcPct val="0"/>
              </a:spcBef>
              <a:spcAft>
                <a:spcPct val="0"/>
              </a:spcAft>
              <a:buClrTx/>
            </a:pPr>
            <a:r>
              <a:rPr lang="en-US" altLang="en-US" b="1" dirty="0" smtClean="0">
                <a:solidFill>
                  <a:srgbClr val="C00000"/>
                </a:solidFill>
                <a:latin typeface="Times New Roman" panose="02020603050405020304" pitchFamily="18" charset="0"/>
                <a:cs typeface="Times New Roman" panose="02020603050405020304" pitchFamily="18" charset="0"/>
              </a:rPr>
              <a:t>Cookies</a:t>
            </a:r>
            <a:endParaRPr lang="en-US" altLang="en-US" b="1" dirty="0">
              <a:solidFill>
                <a:srgbClr val="C0000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Cookies</a:t>
            </a:r>
            <a:r>
              <a:rPr lang="en-US" altLang="en-US" dirty="0">
                <a:solidFill>
                  <a:srgbClr val="C00000"/>
                </a:solidFill>
                <a:latin typeface="Times New Roman" panose="02020603050405020304" pitchFamily="18" charset="0"/>
                <a:cs typeface="Times New Roman" panose="02020603050405020304" pitchFamily="18" charset="0"/>
              </a:rPr>
              <a:t> are a mechanism used to maintain state between stateless HTTP requests. They allow a server to store small amounts of data on a client's browser and retrieve it on subsequent requests.</a:t>
            </a:r>
            <a:endParaRPr lang="en-US" altLang="en-US" b="1" dirty="0">
              <a:solidFill>
                <a:srgbClr val="C0000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pPr>
            <a:r>
              <a:rPr lang="en-US" altLang="en-US" b="1" dirty="0">
                <a:solidFill>
                  <a:srgbClr val="C00000"/>
                </a:solidFill>
                <a:latin typeface="Times New Roman" panose="02020603050405020304" pitchFamily="18" charset="0"/>
                <a:cs typeface="Times New Roman" panose="02020603050405020304" pitchFamily="18" charset="0"/>
              </a:rPr>
              <a:t>Key Points About Cookies:</a:t>
            </a:r>
          </a:p>
          <a:p>
            <a:pPr lvl="0" algn="just" eaLnBrk="0" fontAlgn="base" hangingPunct="0">
              <a:spcBef>
                <a:spcPct val="0"/>
              </a:spcBef>
              <a:spcAft>
                <a:spcPct val="0"/>
              </a:spcAft>
              <a:buClrTx/>
              <a:buFontTx/>
              <a:buAutoNum type="arabicPeriod"/>
            </a:pPr>
            <a:r>
              <a:rPr lang="en-US" altLang="en-US" b="1" dirty="0">
                <a:solidFill>
                  <a:srgbClr val="C00000"/>
                </a:solidFill>
                <a:latin typeface="Times New Roman" panose="02020603050405020304" pitchFamily="18" charset="0"/>
                <a:cs typeface="Times New Roman" panose="02020603050405020304" pitchFamily="18" charset="0"/>
              </a:rPr>
              <a:t>Definition:</a:t>
            </a:r>
            <a:endParaRPr lang="en-US" altLang="en-US" dirty="0">
              <a:solidFill>
                <a:srgbClr val="C00000"/>
              </a:solidFill>
              <a:latin typeface="Times New Roman" panose="02020603050405020304" pitchFamily="18" charset="0"/>
              <a:cs typeface="Times New Roman" panose="02020603050405020304" pitchFamily="18" charset="0"/>
            </a:endParaRPr>
          </a:p>
          <a:p>
            <a:pPr marL="457200" lvl="1" algn="just" eaLnBrk="0" fontAlgn="base" hangingPunct="0">
              <a:spcBef>
                <a:spcPct val="0"/>
              </a:spcBef>
              <a:spcAft>
                <a:spcPct val="0"/>
              </a:spcAft>
              <a:buClrTx/>
              <a:buFontTx/>
              <a:buChar char="•"/>
            </a:pPr>
            <a:r>
              <a:rPr lang="en-US" altLang="en-US" dirty="0">
                <a:solidFill>
                  <a:srgbClr val="C00000"/>
                </a:solidFill>
                <a:latin typeface="Times New Roman" panose="02020603050405020304" pitchFamily="18" charset="0"/>
                <a:cs typeface="Times New Roman" panose="02020603050405020304" pitchFamily="18" charset="0"/>
              </a:rPr>
              <a:t>A cookie is a small piece of data sent from the server and stored on the client's browser. Cookies are used to remember information about the user or their preferences between different requests.</a:t>
            </a:r>
          </a:p>
          <a:p>
            <a:pPr lvl="0" algn="just" eaLnBrk="0" fontAlgn="base" hangingPunct="0">
              <a:spcBef>
                <a:spcPct val="0"/>
              </a:spcBef>
              <a:spcAft>
                <a:spcPct val="0"/>
              </a:spcAft>
              <a:buClrTx/>
              <a:buFontTx/>
              <a:buAutoNum type="arabicPeriod" startAt="2"/>
            </a:pPr>
            <a:r>
              <a:rPr lang="en-US" altLang="en-US" b="1" dirty="0">
                <a:solidFill>
                  <a:srgbClr val="C00000"/>
                </a:solidFill>
                <a:latin typeface="Times New Roman" panose="02020603050405020304" pitchFamily="18" charset="0"/>
                <a:cs typeface="Times New Roman" panose="02020603050405020304" pitchFamily="18" charset="0"/>
              </a:rPr>
              <a:t>Components of a Cookie:</a:t>
            </a:r>
            <a:endParaRPr lang="en-US" altLang="en-US" dirty="0">
              <a:solidFill>
                <a:srgbClr val="002060"/>
              </a:solidFill>
              <a:latin typeface="Times New Roman" panose="02020603050405020304" pitchFamily="18" charset="0"/>
              <a:cs typeface="Times New Roman" panose="02020603050405020304" pitchFamily="18" charset="0"/>
            </a:endParaRPr>
          </a:p>
          <a:p>
            <a:pPr marL="457200" lvl="1" algn="just" eaLnBrk="0" fontAlgn="base" hangingPunct="0">
              <a:spcBef>
                <a:spcPct val="0"/>
              </a:spcBef>
              <a:spcAft>
                <a:spcPct val="0"/>
              </a:spcAft>
              <a:buClrTx/>
              <a:buFontTx/>
              <a:buChar char="•"/>
            </a:pPr>
            <a:r>
              <a:rPr lang="en-US" altLang="en-US" b="1" dirty="0">
                <a:solidFill>
                  <a:srgbClr val="002060"/>
                </a:solidFill>
                <a:latin typeface="Times New Roman" panose="02020603050405020304" pitchFamily="18" charset="0"/>
                <a:cs typeface="Times New Roman" panose="02020603050405020304" pitchFamily="18" charset="0"/>
              </a:rPr>
              <a:t>Name:</a:t>
            </a:r>
            <a:r>
              <a:rPr lang="en-US" altLang="en-US" dirty="0">
                <a:solidFill>
                  <a:srgbClr val="002060"/>
                </a:solidFill>
                <a:latin typeface="Times New Roman" panose="02020603050405020304" pitchFamily="18" charset="0"/>
                <a:cs typeface="Times New Roman" panose="02020603050405020304" pitchFamily="18" charset="0"/>
              </a:rPr>
              <a:t> The name of the cookie.</a:t>
            </a:r>
          </a:p>
          <a:p>
            <a:pPr marL="457200" lvl="1" algn="just" eaLnBrk="0" fontAlgn="base" hangingPunct="0">
              <a:spcBef>
                <a:spcPct val="0"/>
              </a:spcBef>
              <a:spcAft>
                <a:spcPct val="0"/>
              </a:spcAft>
              <a:buClrTx/>
              <a:buFontTx/>
              <a:buChar char="•"/>
            </a:pPr>
            <a:r>
              <a:rPr lang="en-US" altLang="en-US" b="1" dirty="0">
                <a:solidFill>
                  <a:srgbClr val="002060"/>
                </a:solidFill>
                <a:latin typeface="Times New Roman" panose="02020603050405020304" pitchFamily="18" charset="0"/>
                <a:cs typeface="Times New Roman" panose="02020603050405020304" pitchFamily="18" charset="0"/>
              </a:rPr>
              <a:t>Value:</a:t>
            </a:r>
            <a:r>
              <a:rPr lang="en-US" altLang="en-US" dirty="0">
                <a:solidFill>
                  <a:srgbClr val="002060"/>
                </a:solidFill>
                <a:latin typeface="Times New Roman" panose="02020603050405020304" pitchFamily="18" charset="0"/>
                <a:cs typeface="Times New Roman" panose="02020603050405020304" pitchFamily="18" charset="0"/>
              </a:rPr>
              <a:t> The value assigned to the cookie name.</a:t>
            </a:r>
          </a:p>
          <a:p>
            <a:pPr marL="457200" lvl="1" algn="just" eaLnBrk="0" fontAlgn="base" hangingPunct="0">
              <a:spcBef>
                <a:spcPct val="0"/>
              </a:spcBef>
              <a:spcAft>
                <a:spcPct val="0"/>
              </a:spcAft>
              <a:buClrTx/>
              <a:buFontTx/>
              <a:buChar char="•"/>
            </a:pPr>
            <a:r>
              <a:rPr lang="en-US" altLang="en-US" b="1" dirty="0">
                <a:solidFill>
                  <a:srgbClr val="002060"/>
                </a:solidFill>
                <a:latin typeface="Times New Roman" panose="02020603050405020304" pitchFamily="18" charset="0"/>
                <a:cs typeface="Times New Roman" panose="02020603050405020304" pitchFamily="18" charset="0"/>
              </a:rPr>
              <a:t>Domain:</a:t>
            </a:r>
            <a:r>
              <a:rPr lang="en-US" altLang="en-US" dirty="0">
                <a:solidFill>
                  <a:srgbClr val="002060"/>
                </a:solidFill>
                <a:latin typeface="Times New Roman" panose="02020603050405020304" pitchFamily="18" charset="0"/>
                <a:cs typeface="Times New Roman" panose="02020603050405020304" pitchFamily="18" charset="0"/>
              </a:rPr>
              <a:t> The domain for which the cookie is valid.</a:t>
            </a:r>
          </a:p>
          <a:p>
            <a:pPr marL="457200" lvl="1" algn="just" eaLnBrk="0" fontAlgn="base" hangingPunct="0">
              <a:spcBef>
                <a:spcPct val="0"/>
              </a:spcBef>
              <a:spcAft>
                <a:spcPct val="0"/>
              </a:spcAft>
              <a:buClrTx/>
              <a:buFontTx/>
              <a:buChar char="•"/>
            </a:pPr>
            <a:r>
              <a:rPr lang="en-US" altLang="en-US" b="1" dirty="0">
                <a:solidFill>
                  <a:srgbClr val="002060"/>
                </a:solidFill>
                <a:latin typeface="Times New Roman" panose="02020603050405020304" pitchFamily="18" charset="0"/>
                <a:cs typeface="Times New Roman" panose="02020603050405020304" pitchFamily="18" charset="0"/>
              </a:rPr>
              <a:t>Path:</a:t>
            </a:r>
            <a:r>
              <a:rPr lang="en-US" altLang="en-US" dirty="0">
                <a:solidFill>
                  <a:srgbClr val="002060"/>
                </a:solidFill>
                <a:latin typeface="Times New Roman" panose="02020603050405020304" pitchFamily="18" charset="0"/>
                <a:cs typeface="Times New Roman" panose="02020603050405020304" pitchFamily="18" charset="0"/>
              </a:rPr>
              <a:t> The path within the domain where the cookie is accessible.</a:t>
            </a:r>
          </a:p>
          <a:p>
            <a:pPr marL="457200" lvl="1" algn="just" eaLnBrk="0" fontAlgn="base" hangingPunct="0">
              <a:spcBef>
                <a:spcPct val="0"/>
              </a:spcBef>
              <a:spcAft>
                <a:spcPct val="0"/>
              </a:spcAft>
              <a:buClrTx/>
              <a:buFontTx/>
              <a:buChar char="•"/>
            </a:pPr>
            <a:r>
              <a:rPr lang="en-US" altLang="en-US" b="1" dirty="0">
                <a:solidFill>
                  <a:srgbClr val="002060"/>
                </a:solidFill>
                <a:latin typeface="Times New Roman" panose="02020603050405020304" pitchFamily="18" charset="0"/>
                <a:cs typeface="Times New Roman" panose="02020603050405020304" pitchFamily="18" charset="0"/>
              </a:rPr>
              <a:t>Expiration Date:</a:t>
            </a:r>
            <a:r>
              <a:rPr lang="en-US" altLang="en-US" dirty="0">
                <a:solidFill>
                  <a:srgbClr val="002060"/>
                </a:solidFill>
                <a:latin typeface="Times New Roman" panose="02020603050405020304" pitchFamily="18" charset="0"/>
                <a:cs typeface="Times New Roman" panose="02020603050405020304" pitchFamily="18" charset="0"/>
              </a:rPr>
              <a:t> The date when the cookie expires. If not set, the cookie will be a session cookie and expire when the browser is closed.</a:t>
            </a:r>
          </a:p>
          <a:p>
            <a:pPr marL="457200" lvl="1" algn="just" eaLnBrk="0" fontAlgn="base" hangingPunct="0">
              <a:spcBef>
                <a:spcPct val="0"/>
              </a:spcBef>
              <a:spcAft>
                <a:spcPct val="0"/>
              </a:spcAft>
              <a:buClrTx/>
              <a:buFontTx/>
              <a:buChar char="•"/>
            </a:pPr>
            <a:r>
              <a:rPr lang="en-US" altLang="en-US" b="1" dirty="0">
                <a:solidFill>
                  <a:srgbClr val="002060"/>
                </a:solidFill>
                <a:latin typeface="Times New Roman" panose="02020603050405020304" pitchFamily="18" charset="0"/>
                <a:cs typeface="Times New Roman" panose="02020603050405020304" pitchFamily="18" charset="0"/>
              </a:rPr>
              <a:t>Secure:</a:t>
            </a:r>
            <a:r>
              <a:rPr lang="en-US" altLang="en-US" dirty="0">
                <a:solidFill>
                  <a:srgbClr val="002060"/>
                </a:solidFill>
                <a:latin typeface="Times New Roman" panose="02020603050405020304" pitchFamily="18" charset="0"/>
                <a:cs typeface="Times New Roman" panose="02020603050405020304" pitchFamily="18" charset="0"/>
              </a:rPr>
              <a:t> Indicates whether the cookie should be sent only over HTTPS connections.</a:t>
            </a:r>
          </a:p>
          <a:p>
            <a:pPr marL="457200" lvl="1" algn="just" eaLnBrk="0" fontAlgn="base" hangingPunct="0">
              <a:spcBef>
                <a:spcPct val="0"/>
              </a:spcBef>
              <a:spcAft>
                <a:spcPct val="0"/>
              </a:spcAft>
              <a:buClrTx/>
              <a:buFontTx/>
              <a:buChar char="•"/>
            </a:pPr>
            <a:r>
              <a:rPr lang="en-US" altLang="en-US" b="1" dirty="0" err="1">
                <a:solidFill>
                  <a:srgbClr val="002060"/>
                </a:solidFill>
                <a:latin typeface="Times New Roman" panose="02020603050405020304" pitchFamily="18" charset="0"/>
                <a:cs typeface="Times New Roman" panose="02020603050405020304" pitchFamily="18" charset="0"/>
              </a:rPr>
              <a:t>HttpOnly</a:t>
            </a:r>
            <a:r>
              <a:rPr lang="en-US" altLang="en-US" b="1" dirty="0">
                <a:solidFill>
                  <a:srgbClr val="002060"/>
                </a:solidFill>
                <a:latin typeface="Times New Roman" panose="02020603050405020304" pitchFamily="18" charset="0"/>
                <a:cs typeface="Times New Roman" panose="02020603050405020304" pitchFamily="18" charset="0"/>
              </a:rPr>
              <a:t>:</a:t>
            </a:r>
            <a:r>
              <a:rPr lang="en-US" altLang="en-US" dirty="0">
                <a:solidFill>
                  <a:srgbClr val="002060"/>
                </a:solidFill>
                <a:latin typeface="Times New Roman" panose="02020603050405020304" pitchFamily="18" charset="0"/>
                <a:cs typeface="Times New Roman" panose="02020603050405020304" pitchFamily="18" charset="0"/>
              </a:rPr>
              <a:t> Indicates whether the cookie should be accessible only via HTTP requests and not by JavaScript running on the page (helps prevent cross-site scripting attacks</a:t>
            </a:r>
            <a:r>
              <a:rPr lang="en-US" altLang="en-US" dirty="0" smtClean="0">
                <a:solidFill>
                  <a:srgbClr val="002060"/>
                </a:solidFill>
                <a:latin typeface="Times New Roman" panose="02020603050405020304" pitchFamily="18" charset="0"/>
                <a:cs typeface="Times New Roman" panose="02020603050405020304" pitchFamily="18" charset="0"/>
              </a:rPr>
              <a:t>).</a:t>
            </a:r>
            <a:endParaRPr lang="en-US" alt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14879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Statelessness and Cookies</a:t>
            </a:r>
            <a:endParaRPr lang="en-US" sz="2400" b="1" dirty="0">
              <a:solidFill>
                <a:srgbClr val="002060"/>
              </a:solidFill>
            </a:endParaRPr>
          </a:p>
        </p:txBody>
      </p:sp>
      <p:sp>
        <p:nvSpPr>
          <p:cNvPr id="5" name="Rectangle 4"/>
          <p:cNvSpPr/>
          <p:nvPr/>
        </p:nvSpPr>
        <p:spPr>
          <a:xfrm>
            <a:off x="137885" y="928915"/>
            <a:ext cx="8922204"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07975" y="983396"/>
            <a:ext cx="873442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7140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104776" y="928914"/>
            <a:ext cx="8922202"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21" name="Rectangle 20"/>
          <p:cNvSpPr/>
          <p:nvPr/>
        </p:nvSpPr>
        <p:spPr>
          <a:xfrm>
            <a:off x="240393" y="973790"/>
            <a:ext cx="8591550" cy="307777"/>
          </a:xfrm>
          <a:prstGeom prst="rect">
            <a:avLst/>
          </a:prstGeom>
        </p:spPr>
        <p:txBody>
          <a:bodyPr wrap="square">
            <a:spAutoFit/>
          </a:bodyPr>
          <a:lstStyle/>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162833" y="968007"/>
            <a:ext cx="8828767" cy="3754874"/>
          </a:xfrm>
          <a:prstGeom prst="rect">
            <a:avLst/>
          </a:prstGeom>
        </p:spPr>
        <p:txBody>
          <a:bodyPr wrap="square">
            <a:spAutoFit/>
          </a:bodyPr>
          <a:lstStyle/>
          <a:p>
            <a:pPr lvl="0" algn="just" eaLnBrk="0" fontAlgn="base" hangingPunct="0">
              <a:spcBef>
                <a:spcPct val="0"/>
              </a:spcBef>
              <a:spcAft>
                <a:spcPct val="0"/>
              </a:spcAft>
              <a:buClrTx/>
              <a:buFontTx/>
              <a:buAutoNum type="arabicPeriod" startAt="3"/>
            </a:pPr>
            <a:r>
              <a:rPr lang="en-US" altLang="en-US" b="1" dirty="0" smtClean="0">
                <a:solidFill>
                  <a:srgbClr val="C00000"/>
                </a:solidFill>
                <a:latin typeface="Times New Roman" panose="02020603050405020304" pitchFamily="18" charset="0"/>
                <a:cs typeface="Times New Roman" panose="02020603050405020304" pitchFamily="18" charset="0"/>
              </a:rPr>
              <a:t>Setting </a:t>
            </a:r>
            <a:r>
              <a:rPr lang="en-US" altLang="en-US" b="1" dirty="0">
                <a:solidFill>
                  <a:srgbClr val="C00000"/>
                </a:solidFill>
                <a:latin typeface="Times New Roman" panose="02020603050405020304" pitchFamily="18" charset="0"/>
                <a:cs typeface="Times New Roman" panose="02020603050405020304" pitchFamily="18" charset="0"/>
              </a:rPr>
              <a:t>and Retrieving </a:t>
            </a:r>
            <a:r>
              <a:rPr lang="en-US" altLang="en-US" b="1" dirty="0" smtClean="0">
                <a:solidFill>
                  <a:srgbClr val="C00000"/>
                </a:solidFill>
                <a:latin typeface="Times New Roman" panose="02020603050405020304" pitchFamily="18" charset="0"/>
                <a:cs typeface="Times New Roman" panose="02020603050405020304" pitchFamily="18" charset="0"/>
              </a:rPr>
              <a:t>Cookies:</a:t>
            </a:r>
            <a:endParaRPr lang="en-US" altLang="en-US" dirty="0" smtClean="0">
              <a:solidFill>
                <a:srgbClr val="C0000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pPr>
            <a:r>
              <a:rPr lang="en-US" altLang="en-US" b="1" dirty="0" smtClean="0">
                <a:solidFill>
                  <a:srgbClr val="C00000"/>
                </a:solidFill>
                <a:latin typeface="Times New Roman" panose="02020603050405020304" pitchFamily="18" charset="0"/>
                <a:cs typeface="Times New Roman" panose="02020603050405020304" pitchFamily="18" charset="0"/>
              </a:rPr>
              <a:t>Setting </a:t>
            </a:r>
            <a:r>
              <a:rPr lang="en-US" altLang="en-US" b="1" dirty="0">
                <a:solidFill>
                  <a:srgbClr val="C00000"/>
                </a:solidFill>
                <a:latin typeface="Times New Roman" panose="02020603050405020304" pitchFamily="18" charset="0"/>
                <a:cs typeface="Times New Roman" panose="02020603050405020304" pitchFamily="18" charset="0"/>
              </a:rPr>
              <a:t>Cookies:</a:t>
            </a:r>
            <a:endParaRPr lang="en-US" altLang="en-US" dirty="0">
              <a:solidFill>
                <a:srgbClr val="C0000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pPr>
            <a:r>
              <a:rPr lang="en-US" altLang="en-US" dirty="0">
                <a:solidFill>
                  <a:srgbClr val="C00000"/>
                </a:solidFill>
                <a:latin typeface="Times New Roman" panose="02020603050405020304" pitchFamily="18" charset="0"/>
                <a:cs typeface="Times New Roman" panose="02020603050405020304" pitchFamily="18" charset="0"/>
              </a:rPr>
              <a:t>http</a:t>
            </a:r>
          </a:p>
          <a:p>
            <a:pPr lvl="0" algn="just" eaLnBrk="0" fontAlgn="base" hangingPunct="0">
              <a:spcBef>
                <a:spcPct val="0"/>
              </a:spcBef>
              <a:spcAft>
                <a:spcPct val="0"/>
              </a:spcAft>
              <a:buClrTx/>
            </a:pPr>
            <a:r>
              <a:rPr lang="en-US" altLang="en-US" dirty="0">
                <a:solidFill>
                  <a:srgbClr val="C00000"/>
                </a:solidFill>
                <a:latin typeface="Times New Roman" panose="02020603050405020304" pitchFamily="18" charset="0"/>
                <a:cs typeface="Times New Roman" panose="02020603050405020304" pitchFamily="18" charset="0"/>
              </a:rPr>
              <a:t>Set-Cookie: </a:t>
            </a:r>
            <a:r>
              <a:rPr lang="en-US" altLang="en-US" dirty="0" err="1">
                <a:solidFill>
                  <a:srgbClr val="C00000"/>
                </a:solidFill>
                <a:latin typeface="Times New Roman" panose="02020603050405020304" pitchFamily="18" charset="0"/>
                <a:cs typeface="Times New Roman" panose="02020603050405020304" pitchFamily="18" charset="0"/>
              </a:rPr>
              <a:t>sessionId</a:t>
            </a:r>
            <a:r>
              <a:rPr lang="en-US" altLang="en-US" dirty="0">
                <a:solidFill>
                  <a:srgbClr val="C00000"/>
                </a:solidFill>
                <a:latin typeface="Times New Roman" panose="02020603050405020304" pitchFamily="18" charset="0"/>
                <a:cs typeface="Times New Roman" panose="02020603050405020304" pitchFamily="18" charset="0"/>
              </a:rPr>
              <a:t>=abc123; expires=Wed, 21 Aug 2024 00:00:00 GMT; path=/; domain=example.com </a:t>
            </a:r>
          </a:p>
          <a:p>
            <a:pPr marL="457200" lvl="1" algn="just" eaLnBrk="0" fontAlgn="base" hangingPunct="0">
              <a:spcBef>
                <a:spcPct val="0"/>
              </a:spcBef>
              <a:spcAft>
                <a:spcPct val="0"/>
              </a:spcAft>
              <a:buClrTx/>
              <a:buFontTx/>
              <a:buChar char="•"/>
            </a:pPr>
            <a:r>
              <a:rPr lang="en-US" altLang="en-US" b="1" dirty="0">
                <a:solidFill>
                  <a:srgbClr val="C00000"/>
                </a:solidFill>
                <a:latin typeface="Times New Roman" panose="02020603050405020304" pitchFamily="18" charset="0"/>
                <a:cs typeface="Times New Roman" panose="02020603050405020304" pitchFamily="18" charset="0"/>
              </a:rPr>
              <a:t>Retrieving Cookies:</a:t>
            </a:r>
            <a:r>
              <a:rPr lang="en-US" altLang="en-US" dirty="0">
                <a:solidFill>
                  <a:srgbClr val="C00000"/>
                </a:solidFill>
                <a:latin typeface="Times New Roman" panose="02020603050405020304" pitchFamily="18" charset="0"/>
                <a:cs typeface="Times New Roman" panose="02020603050405020304" pitchFamily="18" charset="0"/>
              </a:rPr>
              <a:t> When the client makes a subsequent request to the server, the browser automatically sends the cookie data in the Cookie header:</a:t>
            </a:r>
          </a:p>
          <a:p>
            <a:pPr lvl="0" algn="just" eaLnBrk="0" fontAlgn="base" hangingPunct="0">
              <a:spcBef>
                <a:spcPct val="0"/>
              </a:spcBef>
              <a:spcAft>
                <a:spcPct val="0"/>
              </a:spcAft>
              <a:buClrTx/>
            </a:pPr>
            <a:r>
              <a:rPr lang="en-US" altLang="en-US" dirty="0">
                <a:solidFill>
                  <a:srgbClr val="C00000"/>
                </a:solidFill>
                <a:latin typeface="Times New Roman" panose="02020603050405020304" pitchFamily="18" charset="0"/>
                <a:cs typeface="Times New Roman" panose="02020603050405020304" pitchFamily="18" charset="0"/>
              </a:rPr>
              <a:t>http</a:t>
            </a:r>
          </a:p>
          <a:p>
            <a:pPr lvl="0" algn="just" eaLnBrk="0" fontAlgn="base" hangingPunct="0">
              <a:spcBef>
                <a:spcPct val="0"/>
              </a:spcBef>
              <a:spcAft>
                <a:spcPct val="0"/>
              </a:spcAft>
              <a:buClrTx/>
            </a:pPr>
            <a:r>
              <a:rPr lang="en-US" altLang="en-US" dirty="0">
                <a:solidFill>
                  <a:srgbClr val="C00000"/>
                </a:solidFill>
                <a:latin typeface="Times New Roman" panose="02020603050405020304" pitchFamily="18" charset="0"/>
                <a:cs typeface="Times New Roman" panose="02020603050405020304" pitchFamily="18" charset="0"/>
              </a:rPr>
              <a:t>Cookie: </a:t>
            </a:r>
            <a:r>
              <a:rPr lang="en-US" altLang="en-US" dirty="0" err="1" smtClean="0">
                <a:solidFill>
                  <a:srgbClr val="C00000"/>
                </a:solidFill>
                <a:latin typeface="Times New Roman" panose="02020603050405020304" pitchFamily="18" charset="0"/>
                <a:cs typeface="Times New Roman" panose="02020603050405020304" pitchFamily="18" charset="0"/>
              </a:rPr>
              <a:t>sessionId</a:t>
            </a:r>
            <a:r>
              <a:rPr lang="en-US" altLang="en-US" dirty="0" smtClean="0">
                <a:solidFill>
                  <a:srgbClr val="C00000"/>
                </a:solidFill>
                <a:latin typeface="Times New Roman" panose="02020603050405020304" pitchFamily="18" charset="0"/>
                <a:cs typeface="Times New Roman" panose="02020603050405020304" pitchFamily="18" charset="0"/>
              </a:rPr>
              <a:t>=abc123</a:t>
            </a:r>
          </a:p>
          <a:p>
            <a:pPr lvl="0" algn="just" eaLnBrk="0" fontAlgn="base" hangingPunct="0">
              <a:spcBef>
                <a:spcPct val="0"/>
              </a:spcBef>
              <a:spcAft>
                <a:spcPct val="0"/>
              </a:spcAft>
              <a:buClrTx/>
            </a:pPr>
            <a:endParaRPr lang="en-US" altLang="en-US" dirty="0" smtClean="0">
              <a:solidFill>
                <a:schemeClr val="tx1"/>
              </a:solidFill>
              <a:latin typeface="Times New Roman" panose="02020603050405020304" pitchFamily="18" charset="0"/>
              <a:cs typeface="Times New Roman" panose="02020603050405020304" pitchFamily="18" charset="0"/>
            </a:endParaRPr>
          </a:p>
          <a:p>
            <a:r>
              <a:rPr lang="en-US" b="1" dirty="0" smtClean="0">
                <a:solidFill>
                  <a:srgbClr val="002060"/>
                </a:solidFill>
                <a:latin typeface="Times New Roman" panose="02020603050405020304" pitchFamily="18" charset="0"/>
                <a:cs typeface="Times New Roman" panose="02020603050405020304" pitchFamily="18" charset="0"/>
              </a:rPr>
              <a:t>4. Use </a:t>
            </a:r>
            <a:r>
              <a:rPr lang="en-US" b="1" dirty="0">
                <a:solidFill>
                  <a:srgbClr val="002060"/>
                </a:solidFill>
                <a:latin typeface="Times New Roman" panose="02020603050405020304" pitchFamily="18" charset="0"/>
                <a:cs typeface="Times New Roman" panose="02020603050405020304" pitchFamily="18" charset="0"/>
              </a:rPr>
              <a:t>Cases:</a:t>
            </a:r>
            <a:endParaRPr lang="en-US" dirty="0">
              <a:solidFill>
                <a:srgbClr val="002060"/>
              </a:solidFill>
              <a:latin typeface="Times New Roman" panose="02020603050405020304" pitchFamily="18" charset="0"/>
              <a:cs typeface="Times New Roman" panose="02020603050405020304" pitchFamily="18" charset="0"/>
            </a:endParaRPr>
          </a:p>
          <a:p>
            <a:r>
              <a:rPr lang="en-US" b="1" dirty="0">
                <a:solidFill>
                  <a:srgbClr val="002060"/>
                </a:solidFill>
                <a:latin typeface="Times New Roman" panose="02020603050405020304" pitchFamily="18" charset="0"/>
                <a:cs typeface="Times New Roman" panose="02020603050405020304" pitchFamily="18" charset="0"/>
              </a:rPr>
              <a:t>Session Management:</a:t>
            </a:r>
            <a:r>
              <a:rPr lang="en-US" dirty="0">
                <a:solidFill>
                  <a:srgbClr val="002060"/>
                </a:solidFill>
                <a:latin typeface="Times New Roman" panose="02020603050405020304" pitchFamily="18" charset="0"/>
                <a:cs typeface="Times New Roman" panose="02020603050405020304" pitchFamily="18" charset="0"/>
              </a:rPr>
              <a:t> Cookies are commonly used to maintain user sessions, such as keeping users logged in between visits.</a:t>
            </a:r>
          </a:p>
          <a:p>
            <a:r>
              <a:rPr lang="en-US" b="1" dirty="0">
                <a:solidFill>
                  <a:srgbClr val="002060"/>
                </a:solidFill>
                <a:latin typeface="Times New Roman" panose="02020603050405020304" pitchFamily="18" charset="0"/>
                <a:cs typeface="Times New Roman" panose="02020603050405020304" pitchFamily="18" charset="0"/>
              </a:rPr>
              <a:t>Personalization:</a:t>
            </a:r>
            <a:r>
              <a:rPr lang="en-US" dirty="0">
                <a:solidFill>
                  <a:srgbClr val="002060"/>
                </a:solidFill>
                <a:latin typeface="Times New Roman" panose="02020603050405020304" pitchFamily="18" charset="0"/>
                <a:cs typeface="Times New Roman" panose="02020603050405020304" pitchFamily="18" charset="0"/>
              </a:rPr>
              <a:t> Cookies can store user preferences and settings to customize the user experience.</a:t>
            </a:r>
          </a:p>
          <a:p>
            <a:r>
              <a:rPr lang="en-US" b="1" dirty="0">
                <a:solidFill>
                  <a:srgbClr val="002060"/>
                </a:solidFill>
                <a:latin typeface="Times New Roman" panose="02020603050405020304" pitchFamily="18" charset="0"/>
                <a:cs typeface="Times New Roman" panose="02020603050405020304" pitchFamily="18" charset="0"/>
              </a:rPr>
              <a:t>Tracking:</a:t>
            </a:r>
            <a:r>
              <a:rPr lang="en-US" dirty="0">
                <a:solidFill>
                  <a:srgbClr val="002060"/>
                </a:solidFill>
                <a:latin typeface="Times New Roman" panose="02020603050405020304" pitchFamily="18" charset="0"/>
                <a:cs typeface="Times New Roman" panose="02020603050405020304" pitchFamily="18" charset="0"/>
              </a:rPr>
              <a:t> Cookies can track user activity across different sessions and websites for analytics and advertising purposes</a:t>
            </a:r>
            <a:r>
              <a:rPr lang="en-US" dirty="0" smtClean="0">
                <a:solidFill>
                  <a:srgbClr val="002060"/>
                </a:solidFill>
                <a:latin typeface="Times New Roman" panose="02020603050405020304" pitchFamily="18" charset="0"/>
                <a:cs typeface="Times New Roman" panose="02020603050405020304" pitchFamily="18" charset="0"/>
              </a:rPr>
              <a:t>.</a:t>
            </a:r>
          </a:p>
          <a:p>
            <a:endParaRPr lang="en-US" dirty="0">
              <a:solidFill>
                <a:srgbClr val="002060"/>
              </a:solidFill>
              <a:latin typeface="Times New Roman" panose="02020603050405020304" pitchFamily="18" charset="0"/>
              <a:cs typeface="Times New Roman" panose="02020603050405020304" pitchFamily="18" charset="0"/>
            </a:endParaRPr>
          </a:p>
          <a:p>
            <a:endParaRPr lang="en-US" dirty="0">
              <a:solidFill>
                <a:srgbClr val="00206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pPr>
            <a:endParaRPr lang="en-US" alt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40273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Statelessness and Cookies</a:t>
            </a:r>
            <a:endParaRPr lang="en-US" sz="2400" b="1" dirty="0">
              <a:solidFill>
                <a:srgbClr val="002060"/>
              </a:solidFill>
            </a:endParaRPr>
          </a:p>
        </p:txBody>
      </p:sp>
      <p:sp>
        <p:nvSpPr>
          <p:cNvPr id="5" name="Rectangle 4"/>
          <p:cNvSpPr/>
          <p:nvPr/>
        </p:nvSpPr>
        <p:spPr>
          <a:xfrm>
            <a:off x="137885" y="928915"/>
            <a:ext cx="8922204"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07975" y="983396"/>
            <a:ext cx="873442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7140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104776" y="928914"/>
            <a:ext cx="8922202"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p:txBody>
      </p:sp>
      <p:sp>
        <p:nvSpPr>
          <p:cNvPr id="21" name="Rectangle 20"/>
          <p:cNvSpPr/>
          <p:nvPr/>
        </p:nvSpPr>
        <p:spPr>
          <a:xfrm>
            <a:off x="240393" y="973790"/>
            <a:ext cx="8591550" cy="307777"/>
          </a:xfrm>
          <a:prstGeom prst="rect">
            <a:avLst/>
          </a:prstGeom>
        </p:spPr>
        <p:txBody>
          <a:bodyPr wrap="square">
            <a:spAutoFit/>
          </a:bodyPr>
          <a:lstStyle/>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162833" y="968007"/>
            <a:ext cx="8828767" cy="3754874"/>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Interaction Between Statelessness and </a:t>
            </a:r>
            <a:r>
              <a:rPr lang="en-US" b="1" dirty="0" smtClean="0">
                <a:solidFill>
                  <a:srgbClr val="C00000"/>
                </a:solidFill>
                <a:latin typeface="Times New Roman" panose="02020603050405020304" pitchFamily="18" charset="0"/>
                <a:cs typeface="Times New Roman" panose="02020603050405020304" pitchFamily="18" charset="0"/>
              </a:rPr>
              <a:t>Cookies</a:t>
            </a:r>
          </a:p>
          <a:p>
            <a:pPr algn="just"/>
            <a:endParaRPr lang="en-US" b="1"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Maintaining State:</a:t>
            </a:r>
            <a:r>
              <a:rPr lang="en-US" dirty="0">
                <a:solidFill>
                  <a:srgbClr val="C00000"/>
                </a:solidFill>
                <a:latin typeface="Times New Roman" panose="02020603050405020304" pitchFamily="18" charset="0"/>
                <a:cs typeface="Times New Roman" panose="02020603050405020304" pitchFamily="18" charset="0"/>
              </a:rPr>
              <a:t> While HTTP itself is stateless, cookies provide a way to maintain state across requests by storing and sending data that helps the server identify users or sessions</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Session Management:</a:t>
            </a:r>
            <a:r>
              <a:rPr lang="en-US" dirty="0">
                <a:solidFill>
                  <a:srgbClr val="C00000"/>
                </a:solidFill>
                <a:latin typeface="Times New Roman" panose="02020603050405020304" pitchFamily="18" charset="0"/>
                <a:cs typeface="Times New Roman" panose="02020603050405020304" pitchFamily="18" charset="0"/>
              </a:rPr>
              <a:t> Cookies are often used to manage sessions in a stateless protocol. When a user logs in, the server sets a session cookie, which is sent back with each request to maintain the user's session</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algn="just"/>
            <a:r>
              <a:rPr lang="en-US" b="1" dirty="0" smtClean="0">
                <a:solidFill>
                  <a:srgbClr val="002060"/>
                </a:solidFill>
                <a:latin typeface="Times New Roman" panose="02020603050405020304" pitchFamily="18" charset="0"/>
                <a:cs typeface="Times New Roman" panose="02020603050405020304" pitchFamily="18" charset="0"/>
              </a:rPr>
              <a:t>Summary</a:t>
            </a:r>
          </a:p>
          <a:p>
            <a:pPr algn="just"/>
            <a:endParaRPr lang="en-US"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Statelessness</a:t>
            </a:r>
            <a:r>
              <a:rPr lang="en-US" dirty="0">
                <a:solidFill>
                  <a:srgbClr val="002060"/>
                </a:solidFill>
                <a:latin typeface="Times New Roman" panose="02020603050405020304" pitchFamily="18" charset="0"/>
                <a:cs typeface="Times New Roman" panose="02020603050405020304" pitchFamily="18" charset="0"/>
              </a:rPr>
              <a:t> refers to the characteristic of HTTP where each request is independent and does not retain state information. This simplicity enhances scalability but poses challenges for applications requiring user state management.</a:t>
            </a: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Cookies</a:t>
            </a:r>
            <a:r>
              <a:rPr lang="en-US" dirty="0">
                <a:solidFill>
                  <a:srgbClr val="002060"/>
                </a:solidFill>
                <a:latin typeface="Times New Roman" panose="02020603050405020304" pitchFamily="18" charset="0"/>
                <a:cs typeface="Times New Roman" panose="02020603050405020304" pitchFamily="18" charset="0"/>
              </a:rPr>
              <a:t> provide a method for maintaining state by storing small amounts of data on the client-side and sending it with subsequent requests. This mechanism helps overcome the limitations of statelessness by enabling session management, personalization, and tracking.</a:t>
            </a:r>
          </a:p>
          <a:p>
            <a:pPr lvl="0" algn="just" eaLnBrk="0" fontAlgn="base" hangingPunct="0">
              <a:spcBef>
                <a:spcPct val="0"/>
              </a:spcBef>
              <a:spcAft>
                <a:spcPct val="0"/>
              </a:spcAft>
              <a:buClrTx/>
            </a:pPr>
            <a:endParaRPr lang="en-US" alt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43258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Statelessness and Cookies</a:t>
            </a:r>
            <a:endParaRPr lang="en-US" sz="2400" b="1" dirty="0">
              <a:solidFill>
                <a:srgbClr val="002060"/>
              </a:solidFill>
            </a:endParaRPr>
          </a:p>
        </p:txBody>
      </p:sp>
      <p:sp>
        <p:nvSpPr>
          <p:cNvPr id="5" name="Rectangle 4"/>
          <p:cNvSpPr/>
          <p:nvPr/>
        </p:nvSpPr>
        <p:spPr>
          <a:xfrm>
            <a:off x="137885" y="928915"/>
            <a:ext cx="8922204" cy="3108543"/>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A cookie may contain up to five fields, as shown in </a:t>
            </a:r>
            <a:r>
              <a:rPr lang="en-US" dirty="0" smtClean="0">
                <a:solidFill>
                  <a:srgbClr val="C00000"/>
                </a:solidFill>
                <a:latin typeface="Times New Roman" panose="02020603050405020304" pitchFamily="18" charset="0"/>
                <a:cs typeface="Times New Roman" panose="02020603050405020304" pitchFamily="18" charset="0"/>
              </a:rPr>
              <a:t>Figure. </a:t>
            </a:r>
            <a:r>
              <a:rPr lang="en-US" dirty="0">
                <a:solidFill>
                  <a:srgbClr val="C00000"/>
                </a:solidFill>
                <a:latin typeface="Times New Roman" panose="02020603050405020304" pitchFamily="18" charset="0"/>
                <a:cs typeface="Times New Roman" panose="02020603050405020304" pitchFamily="18" charset="0"/>
              </a:rPr>
              <a:t>The Domain tells where </a:t>
            </a:r>
            <a:r>
              <a:rPr lang="en-US" dirty="0" smtClean="0">
                <a:solidFill>
                  <a:srgbClr val="C00000"/>
                </a:solidFill>
                <a:latin typeface="Times New Roman" panose="02020603050405020304" pitchFamily="18" charset="0"/>
                <a:cs typeface="Times New Roman" panose="02020603050405020304" pitchFamily="18" charset="0"/>
              </a:rPr>
              <a:t>the cookie </a:t>
            </a:r>
            <a:r>
              <a:rPr lang="en-US" dirty="0">
                <a:solidFill>
                  <a:srgbClr val="C00000"/>
                </a:solidFill>
                <a:latin typeface="Times New Roman" panose="02020603050405020304" pitchFamily="18" charset="0"/>
                <a:cs typeface="Times New Roman" panose="02020603050405020304" pitchFamily="18" charset="0"/>
              </a:rPr>
              <a:t>came from. Browsers are supposed to check that servers are not lying about </a:t>
            </a:r>
            <a:r>
              <a:rPr lang="en-US" dirty="0" smtClean="0">
                <a:solidFill>
                  <a:srgbClr val="C00000"/>
                </a:solidFill>
                <a:latin typeface="Times New Roman" panose="02020603050405020304" pitchFamily="18" charset="0"/>
                <a:cs typeface="Times New Roman" panose="02020603050405020304" pitchFamily="18" charset="0"/>
              </a:rPr>
              <a:t>their domain.</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Each domain may store no more than 20 cookies per client. The Path is a path in </a:t>
            </a:r>
            <a:r>
              <a:rPr lang="en-US" dirty="0" smtClean="0">
                <a:solidFill>
                  <a:srgbClr val="C00000"/>
                </a:solidFill>
                <a:latin typeface="Times New Roman" panose="02020603050405020304" pitchFamily="18" charset="0"/>
                <a:cs typeface="Times New Roman" panose="02020603050405020304" pitchFamily="18" charset="0"/>
              </a:rPr>
              <a:t>the server's </a:t>
            </a:r>
            <a:r>
              <a:rPr lang="en-US" dirty="0">
                <a:solidFill>
                  <a:srgbClr val="C00000"/>
                </a:solidFill>
                <a:latin typeface="Times New Roman" panose="02020603050405020304" pitchFamily="18" charset="0"/>
                <a:cs typeface="Times New Roman" panose="02020603050405020304" pitchFamily="18" charset="0"/>
              </a:rPr>
              <a:t>directory structure that identifies which parts of the server's file tree may use </a:t>
            </a:r>
            <a:r>
              <a:rPr lang="en-US" dirty="0" smtClean="0">
                <a:solidFill>
                  <a:srgbClr val="C00000"/>
                </a:solidFill>
                <a:latin typeface="Times New Roman" panose="02020603050405020304" pitchFamily="18" charset="0"/>
                <a:cs typeface="Times New Roman" panose="02020603050405020304" pitchFamily="18" charset="0"/>
              </a:rPr>
              <a:t>the cookie</a:t>
            </a:r>
            <a:r>
              <a:rPr lang="en-US" dirty="0">
                <a:solidFill>
                  <a:srgbClr val="C00000"/>
                </a:solidFill>
                <a:latin typeface="Times New Roman" panose="02020603050405020304" pitchFamily="18" charset="0"/>
                <a:cs typeface="Times New Roman" panose="02020603050405020304" pitchFamily="18" charset="0"/>
              </a:rPr>
              <a:t>. It is often /, which means the whole tree</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 Content field takes the form name = value. Both name and value can be anything </a:t>
            </a:r>
            <a:r>
              <a:rPr lang="en-US" dirty="0" smtClean="0">
                <a:solidFill>
                  <a:srgbClr val="002060"/>
                </a:solidFill>
                <a:latin typeface="Times New Roman" panose="02020603050405020304" pitchFamily="18" charset="0"/>
                <a:cs typeface="Times New Roman" panose="02020603050405020304" pitchFamily="18" charset="0"/>
              </a:rPr>
              <a:t>the server </a:t>
            </a:r>
            <a:r>
              <a:rPr lang="en-US" dirty="0">
                <a:solidFill>
                  <a:srgbClr val="002060"/>
                </a:solidFill>
                <a:latin typeface="Times New Roman" panose="02020603050405020304" pitchFamily="18" charset="0"/>
                <a:cs typeface="Times New Roman" panose="02020603050405020304" pitchFamily="18" charset="0"/>
              </a:rPr>
              <a:t>wants. This field is where the cookie's content is stored.</a:t>
            </a:r>
          </a:p>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The </a:t>
            </a:r>
            <a:r>
              <a:rPr lang="en-US" dirty="0">
                <a:solidFill>
                  <a:srgbClr val="002060"/>
                </a:solidFill>
                <a:latin typeface="Times New Roman" panose="02020603050405020304" pitchFamily="18" charset="0"/>
                <a:cs typeface="Times New Roman" panose="02020603050405020304" pitchFamily="18" charset="0"/>
              </a:rPr>
              <a:t>Expires field specifies when the cookie expires. If this field is absent, the browser </a:t>
            </a:r>
            <a:r>
              <a:rPr lang="en-US" dirty="0" smtClean="0">
                <a:solidFill>
                  <a:srgbClr val="002060"/>
                </a:solidFill>
                <a:latin typeface="Times New Roman" panose="02020603050405020304" pitchFamily="18" charset="0"/>
                <a:cs typeface="Times New Roman" panose="02020603050405020304" pitchFamily="18" charset="0"/>
              </a:rPr>
              <a:t>discards the </a:t>
            </a:r>
            <a:r>
              <a:rPr lang="en-US" dirty="0">
                <a:solidFill>
                  <a:srgbClr val="002060"/>
                </a:solidFill>
                <a:latin typeface="Times New Roman" panose="02020603050405020304" pitchFamily="18" charset="0"/>
                <a:cs typeface="Times New Roman" panose="02020603050405020304" pitchFamily="18" charset="0"/>
              </a:rPr>
              <a:t>cookie when it exits. </a:t>
            </a:r>
            <a:r>
              <a:rPr lang="en-US" dirty="0" smtClean="0">
                <a:solidFill>
                  <a:srgbClr val="002060"/>
                </a:solidFill>
                <a:latin typeface="Times New Roman" panose="02020603050405020304" pitchFamily="18" charset="0"/>
                <a:cs typeface="Times New Roman" panose="02020603050405020304" pitchFamily="18" charset="0"/>
              </a:rPr>
              <a:t>Such </a:t>
            </a:r>
            <a:r>
              <a:rPr lang="en-US" dirty="0">
                <a:solidFill>
                  <a:srgbClr val="002060"/>
                </a:solidFill>
                <a:latin typeface="Times New Roman" panose="02020603050405020304" pitchFamily="18" charset="0"/>
                <a:cs typeface="Times New Roman" panose="02020603050405020304" pitchFamily="18" charset="0"/>
              </a:rPr>
              <a:t>a cookie is called a </a:t>
            </a:r>
            <a:r>
              <a:rPr lang="en-US" dirty="0" smtClean="0">
                <a:solidFill>
                  <a:srgbClr val="002060"/>
                </a:solidFill>
                <a:latin typeface="Times New Roman" panose="02020603050405020304" pitchFamily="18" charset="0"/>
                <a:cs typeface="Times New Roman" panose="02020603050405020304" pitchFamily="18" charset="0"/>
              </a:rPr>
              <a:t>non-persistent </a:t>
            </a:r>
            <a:r>
              <a:rPr lang="en-US" dirty="0">
                <a:solidFill>
                  <a:srgbClr val="002060"/>
                </a:solidFill>
                <a:latin typeface="Times New Roman" panose="02020603050405020304" pitchFamily="18" charset="0"/>
                <a:cs typeface="Times New Roman" panose="02020603050405020304" pitchFamily="18" charset="0"/>
              </a:rPr>
              <a:t>cookie. If a time and </a:t>
            </a:r>
            <a:r>
              <a:rPr lang="en-US" dirty="0" smtClean="0">
                <a:solidFill>
                  <a:srgbClr val="002060"/>
                </a:solidFill>
                <a:latin typeface="Times New Roman" panose="02020603050405020304" pitchFamily="18" charset="0"/>
                <a:cs typeface="Times New Roman" panose="02020603050405020304" pitchFamily="18" charset="0"/>
              </a:rPr>
              <a:t>date are </a:t>
            </a:r>
            <a:r>
              <a:rPr lang="en-US" dirty="0">
                <a:solidFill>
                  <a:srgbClr val="002060"/>
                </a:solidFill>
                <a:latin typeface="Times New Roman" panose="02020603050405020304" pitchFamily="18" charset="0"/>
                <a:cs typeface="Times New Roman" panose="02020603050405020304" pitchFamily="18" charset="0"/>
              </a:rPr>
              <a:t>supplied, the cookie is said to be persistent and is kept until it expires.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07975" y="983396"/>
            <a:ext cx="873442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7140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1" name="Rectangle 20"/>
          <p:cNvSpPr/>
          <p:nvPr/>
        </p:nvSpPr>
        <p:spPr>
          <a:xfrm>
            <a:off x="240393" y="973790"/>
            <a:ext cx="8591550" cy="307777"/>
          </a:xfrm>
          <a:prstGeom prst="rect">
            <a:avLst/>
          </a:prstGeom>
        </p:spPr>
        <p:txBody>
          <a:bodyPr wrap="square">
            <a:spAutoFit/>
          </a:bodyPr>
          <a:lstStyle/>
          <a:p>
            <a:pPr marL="285750" lvl="0" indent="-285750" algn="just" eaLnBrk="0" fontAlgn="base" hangingPunct="0">
              <a:spcBef>
                <a:spcPct val="0"/>
              </a:spcBef>
              <a:spcAft>
                <a:spcPct val="0"/>
              </a:spcAft>
              <a:buClrTx/>
              <a:buFont typeface="Arial" panose="020B0604020202020204" pitchFamily="34" charset="0"/>
              <a:buChar char="•"/>
            </a:pPr>
            <a:endParaRPr lang="en-US" altLang="en-US"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646738" y="3614056"/>
            <a:ext cx="5973261" cy="1377655"/>
          </a:xfrm>
          <a:prstGeom prst="rect">
            <a:avLst/>
          </a:prstGeom>
        </p:spPr>
      </p:pic>
    </p:spTree>
    <p:extLst>
      <p:ext uri="{BB962C8B-B14F-4D97-AF65-F5344CB8AC3E}">
        <p14:creationId xmlns:p14="http://schemas.microsoft.com/office/powerpoint/2010/main" val="2321706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Application Layer</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87085" y="849086"/>
            <a:ext cx="8904515" cy="4750957"/>
          </a:xfrm>
          <a:prstGeom prst="rect">
            <a:avLst/>
          </a:prstGeom>
        </p:spPr>
        <p:txBody>
          <a:bodyPr wrap="square">
            <a:spAutoFit/>
          </a:bodyPr>
          <a:lstStyle/>
          <a:p>
            <a:pPr algn="just"/>
            <a:r>
              <a:rPr lang="en-US" b="1" dirty="0" smtClean="0">
                <a:solidFill>
                  <a:srgbClr val="C00000"/>
                </a:solidFill>
                <a:latin typeface="Times New Roman" panose="02020603050405020304" pitchFamily="18" charset="0"/>
                <a:cs typeface="Times New Roman" panose="02020603050405020304" pitchFamily="18" charset="0"/>
              </a:rPr>
              <a:t>Examples </a:t>
            </a:r>
            <a:r>
              <a:rPr lang="en-US" b="1" dirty="0">
                <a:solidFill>
                  <a:srgbClr val="C00000"/>
                </a:solidFill>
                <a:latin typeface="Times New Roman" panose="02020603050405020304" pitchFamily="18" charset="0"/>
                <a:cs typeface="Times New Roman" panose="02020603050405020304" pitchFamily="18" charset="0"/>
              </a:rPr>
              <a:t>of Application Layer </a:t>
            </a:r>
            <a:r>
              <a:rPr lang="en-US" b="1" dirty="0" smtClean="0">
                <a:solidFill>
                  <a:srgbClr val="C00000"/>
                </a:solidFill>
                <a:latin typeface="Times New Roman" panose="02020603050405020304" pitchFamily="18" charset="0"/>
                <a:cs typeface="Times New Roman" panose="02020603050405020304" pitchFamily="18" charset="0"/>
              </a:rPr>
              <a:t>Protocols :</a:t>
            </a:r>
          </a:p>
          <a:p>
            <a:pPr algn="just"/>
            <a:endParaRPr lang="en-US" b="1" dirty="0" smtClean="0">
              <a:solidFill>
                <a:srgbClr val="C00000"/>
              </a:solidFill>
              <a:latin typeface="Times New Roman" panose="02020603050405020304" pitchFamily="18" charset="0"/>
              <a:cs typeface="Times New Roman" panose="02020603050405020304" pitchFamily="18" charset="0"/>
            </a:endParaRPr>
          </a:p>
          <a:p>
            <a:pPr algn="just"/>
            <a:r>
              <a:rPr lang="en-US" b="1" dirty="0" smtClean="0">
                <a:solidFill>
                  <a:srgbClr val="C00000"/>
                </a:solidFill>
                <a:latin typeface="Times New Roman" panose="02020603050405020304" pitchFamily="18" charset="0"/>
                <a:cs typeface="Times New Roman" panose="02020603050405020304" pitchFamily="18" charset="0"/>
              </a:rPr>
              <a:t>HTTP </a:t>
            </a:r>
            <a:r>
              <a:rPr lang="en-US" b="1" dirty="0">
                <a:solidFill>
                  <a:srgbClr val="C00000"/>
                </a:solidFill>
                <a:latin typeface="Times New Roman" panose="02020603050405020304" pitchFamily="18" charset="0"/>
                <a:cs typeface="Times New Roman" panose="02020603050405020304" pitchFamily="18" charset="0"/>
              </a:rPr>
              <a:t>(Hypertext Transfer Protocol):</a:t>
            </a:r>
            <a:endParaRPr 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Used for web browsing and transferring web pages from servers to clients</a:t>
            </a:r>
            <a:r>
              <a:rPr lang="en-US" dirty="0" smtClean="0">
                <a:solidFill>
                  <a:srgbClr val="C00000"/>
                </a:solidFill>
                <a:latin typeface="Times New Roman" panose="02020603050405020304" pitchFamily="18" charset="0"/>
                <a:cs typeface="Times New Roman" panose="02020603050405020304" pitchFamily="18" charset="0"/>
              </a:rPr>
              <a:t>.</a:t>
            </a:r>
          </a:p>
          <a:p>
            <a:pPr marL="285750" lvl="1"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algn="just"/>
            <a:r>
              <a:rPr lang="en-US" b="1" dirty="0" smtClean="0">
                <a:solidFill>
                  <a:srgbClr val="C00000"/>
                </a:solidFill>
                <a:latin typeface="Times New Roman" panose="02020603050405020304" pitchFamily="18" charset="0"/>
                <a:cs typeface="Times New Roman" panose="02020603050405020304" pitchFamily="18" charset="0"/>
              </a:rPr>
              <a:t>FTP </a:t>
            </a:r>
            <a:r>
              <a:rPr lang="en-US" b="1" dirty="0">
                <a:solidFill>
                  <a:srgbClr val="C00000"/>
                </a:solidFill>
                <a:latin typeface="Times New Roman" panose="02020603050405020304" pitchFamily="18" charset="0"/>
                <a:cs typeface="Times New Roman" panose="02020603050405020304" pitchFamily="18" charset="0"/>
              </a:rPr>
              <a:t>(File Transfer Protocol):</a:t>
            </a:r>
            <a:endParaRPr 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Used for transferring files between a client and a server</a:t>
            </a:r>
            <a:r>
              <a:rPr lang="en-US" dirty="0" smtClean="0">
                <a:solidFill>
                  <a:srgbClr val="C00000"/>
                </a:solidFill>
                <a:latin typeface="Times New Roman" panose="02020603050405020304" pitchFamily="18" charset="0"/>
                <a:cs typeface="Times New Roman" panose="02020603050405020304" pitchFamily="18" charset="0"/>
              </a:rPr>
              <a:t>.</a:t>
            </a:r>
          </a:p>
          <a:p>
            <a:pPr marL="285750" lvl="1"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algn="just"/>
            <a:r>
              <a:rPr lang="en-US" b="1" dirty="0" smtClean="0">
                <a:solidFill>
                  <a:srgbClr val="C00000"/>
                </a:solidFill>
                <a:latin typeface="Times New Roman" panose="02020603050405020304" pitchFamily="18" charset="0"/>
                <a:cs typeface="Times New Roman" panose="02020603050405020304" pitchFamily="18" charset="0"/>
              </a:rPr>
              <a:t>SMTP </a:t>
            </a:r>
            <a:r>
              <a:rPr lang="en-US" b="1" dirty="0">
                <a:solidFill>
                  <a:srgbClr val="C00000"/>
                </a:solidFill>
                <a:latin typeface="Times New Roman" panose="02020603050405020304" pitchFamily="18" charset="0"/>
                <a:cs typeface="Times New Roman" panose="02020603050405020304" pitchFamily="18" charset="0"/>
              </a:rPr>
              <a:t>(Simple Mail Transfer Protocol):</a:t>
            </a:r>
            <a:endParaRPr lang="en-US" dirty="0">
              <a:solidFill>
                <a:srgbClr val="C0000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Used for sending emails from clients to mail servers</a:t>
            </a:r>
            <a:r>
              <a:rPr lang="en-US" dirty="0" smtClean="0">
                <a:solidFill>
                  <a:srgbClr val="C00000"/>
                </a:solidFill>
                <a:latin typeface="Times New Roman" panose="02020603050405020304" pitchFamily="18" charset="0"/>
                <a:cs typeface="Times New Roman" panose="02020603050405020304" pitchFamily="18" charset="0"/>
              </a:rPr>
              <a:t>.</a:t>
            </a:r>
          </a:p>
          <a:p>
            <a:pPr marL="285750" lvl="1"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algn="just"/>
            <a:r>
              <a:rPr lang="en-US" b="1" dirty="0" smtClean="0">
                <a:solidFill>
                  <a:srgbClr val="002060"/>
                </a:solidFill>
                <a:latin typeface="Times New Roman" panose="02020603050405020304" pitchFamily="18" charset="0"/>
                <a:cs typeface="Times New Roman" panose="02020603050405020304" pitchFamily="18" charset="0"/>
              </a:rPr>
              <a:t>DNS </a:t>
            </a:r>
            <a:r>
              <a:rPr lang="en-US" b="1" dirty="0">
                <a:solidFill>
                  <a:srgbClr val="002060"/>
                </a:solidFill>
                <a:latin typeface="Times New Roman" panose="02020603050405020304" pitchFamily="18" charset="0"/>
                <a:cs typeface="Times New Roman" panose="02020603050405020304" pitchFamily="18" charset="0"/>
              </a:rPr>
              <a:t>(Domain Name System):</a:t>
            </a:r>
            <a:endParaRPr lang="en-US" dirty="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Used for resolving domain names to IP addresses</a:t>
            </a:r>
            <a:r>
              <a:rPr lang="en-US" dirty="0" smtClean="0">
                <a:solidFill>
                  <a:srgbClr val="002060"/>
                </a:solidFill>
                <a:latin typeface="Times New Roman" panose="02020603050405020304" pitchFamily="18" charset="0"/>
                <a:cs typeface="Times New Roman" panose="02020603050405020304" pitchFamily="18" charset="0"/>
              </a:rPr>
              <a:t>.</a:t>
            </a:r>
          </a:p>
          <a:p>
            <a:pPr marL="285750" lvl="1"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algn="just"/>
            <a:r>
              <a:rPr lang="en-US" b="1" dirty="0" smtClean="0">
                <a:solidFill>
                  <a:srgbClr val="002060"/>
                </a:solidFill>
                <a:latin typeface="Times New Roman" panose="02020603050405020304" pitchFamily="18" charset="0"/>
                <a:cs typeface="Times New Roman" panose="02020603050405020304" pitchFamily="18" charset="0"/>
              </a:rPr>
              <a:t>Telnet </a:t>
            </a:r>
            <a:r>
              <a:rPr lang="en-US" b="1" dirty="0">
                <a:solidFill>
                  <a:srgbClr val="002060"/>
                </a:solidFill>
                <a:latin typeface="Times New Roman" panose="02020603050405020304" pitchFamily="18" charset="0"/>
                <a:cs typeface="Times New Roman" panose="02020603050405020304" pitchFamily="18" charset="0"/>
              </a:rPr>
              <a:t>and SSH (Secure Shell):</a:t>
            </a:r>
            <a:endParaRPr lang="en-US" dirty="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Used for remote login and command execution on networked systems</a:t>
            </a:r>
            <a:r>
              <a:rPr lang="en-US" dirty="0" smtClean="0">
                <a:solidFill>
                  <a:srgbClr val="002060"/>
                </a:solidFill>
                <a:latin typeface="Times New Roman" panose="02020603050405020304" pitchFamily="18" charset="0"/>
                <a:cs typeface="Times New Roman" panose="02020603050405020304" pitchFamily="18" charset="0"/>
              </a:rPr>
              <a:t>.</a:t>
            </a:r>
          </a:p>
          <a:p>
            <a:pPr marL="285750" lvl="1"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lvl="2"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SMTP (Simple Mail Transfer Protocol):</a:t>
            </a:r>
            <a:r>
              <a:rPr lang="en-US" dirty="0">
                <a:solidFill>
                  <a:srgbClr val="002060"/>
                </a:solidFill>
                <a:latin typeface="Times New Roman" panose="02020603050405020304" pitchFamily="18" charset="0"/>
                <a:cs typeface="Times New Roman" panose="02020603050405020304" pitchFamily="18" charset="0"/>
              </a:rPr>
              <a:t> Used for sending emails.</a:t>
            </a:r>
          </a:p>
          <a:p>
            <a:pPr marL="285750" lvl="2" indent="-285750" algn="just">
              <a:buFont typeface="Arial" panose="020B0604020202020204" pitchFamily="34" charset="0"/>
              <a:buChar char="•"/>
            </a:pPr>
            <a:r>
              <a:rPr lang="en-US" b="1" dirty="0" smtClean="0">
                <a:solidFill>
                  <a:srgbClr val="002060"/>
                </a:solidFill>
                <a:latin typeface="Times New Roman" panose="02020603050405020304" pitchFamily="18" charset="0"/>
                <a:cs typeface="Times New Roman" panose="02020603050405020304" pitchFamily="18" charset="0"/>
              </a:rPr>
              <a:t>POP3/IMAP </a:t>
            </a:r>
            <a:r>
              <a:rPr lang="en-US" b="1" dirty="0">
                <a:solidFill>
                  <a:srgbClr val="002060"/>
                </a:solidFill>
                <a:latin typeface="Times New Roman" panose="02020603050405020304" pitchFamily="18" charset="0"/>
                <a:cs typeface="Times New Roman" panose="02020603050405020304" pitchFamily="18" charset="0"/>
              </a:rPr>
              <a:t>(Post Office Protocol 3/Internet Message Access Protocol):</a:t>
            </a:r>
            <a:r>
              <a:rPr lang="en-US" dirty="0">
                <a:solidFill>
                  <a:srgbClr val="002060"/>
                </a:solidFill>
                <a:latin typeface="Times New Roman" panose="02020603050405020304" pitchFamily="18" charset="0"/>
                <a:cs typeface="Times New Roman" panose="02020603050405020304" pitchFamily="18" charset="0"/>
              </a:rPr>
              <a:t> Used for retrieving emails from a server.</a:t>
            </a:r>
          </a:p>
          <a:p>
            <a:pPr marL="285750" lvl="1"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lvl="1"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7052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World Wide Web</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71403" cy="4832092"/>
          </a:xfrm>
          <a:prstGeom prst="rect">
            <a:avLst/>
          </a:prstGeom>
        </p:spPr>
        <p:txBody>
          <a:bodyPr wrap="square">
            <a:spAutoFit/>
          </a:bodyPr>
          <a:lstStyle/>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World Wide Web is an architectural framework for accessing linked documents spread </a:t>
            </a:r>
            <a:r>
              <a:rPr lang="en-US" dirty="0" smtClean="0">
                <a:solidFill>
                  <a:srgbClr val="C00000"/>
                </a:solidFill>
                <a:latin typeface="Times New Roman" panose="02020603050405020304" pitchFamily="18" charset="0"/>
                <a:cs typeface="Times New Roman" panose="02020603050405020304" pitchFamily="18" charset="0"/>
              </a:rPr>
              <a:t>out over </a:t>
            </a:r>
            <a:r>
              <a:rPr lang="en-US" dirty="0">
                <a:solidFill>
                  <a:srgbClr val="C00000"/>
                </a:solidFill>
                <a:latin typeface="Times New Roman" panose="02020603050405020304" pitchFamily="18" charset="0"/>
                <a:cs typeface="Times New Roman" panose="02020603050405020304" pitchFamily="18" charset="0"/>
              </a:rPr>
              <a:t>millions of machines all over the Internet.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In </a:t>
            </a:r>
            <a:r>
              <a:rPr lang="en-US" dirty="0">
                <a:solidFill>
                  <a:srgbClr val="C00000"/>
                </a:solidFill>
                <a:latin typeface="Times New Roman" panose="02020603050405020304" pitchFamily="18" charset="0"/>
                <a:cs typeface="Times New Roman" panose="02020603050405020304" pitchFamily="18" charset="0"/>
              </a:rPr>
              <a:t>10 years, it went from being a way </a:t>
            </a:r>
            <a:r>
              <a:rPr lang="en-US" dirty="0" smtClean="0">
                <a:solidFill>
                  <a:srgbClr val="C00000"/>
                </a:solidFill>
                <a:latin typeface="Times New Roman" panose="02020603050405020304" pitchFamily="18" charset="0"/>
                <a:cs typeface="Times New Roman" panose="02020603050405020304" pitchFamily="18" charset="0"/>
              </a:rPr>
              <a:t>to distribute </a:t>
            </a:r>
            <a:r>
              <a:rPr lang="en-US" dirty="0">
                <a:solidFill>
                  <a:srgbClr val="C00000"/>
                </a:solidFill>
                <a:latin typeface="Times New Roman" panose="02020603050405020304" pitchFamily="18" charset="0"/>
                <a:cs typeface="Times New Roman" panose="02020603050405020304" pitchFamily="18" charset="0"/>
              </a:rPr>
              <a:t>high-energy physics data to the application that millions of people think of as </a:t>
            </a:r>
            <a:r>
              <a:rPr lang="en-US" dirty="0" smtClean="0">
                <a:solidFill>
                  <a:srgbClr val="C00000"/>
                </a:solidFill>
                <a:latin typeface="Times New Roman" panose="02020603050405020304" pitchFamily="18" charset="0"/>
                <a:cs typeface="Times New Roman" panose="02020603050405020304" pitchFamily="18" charset="0"/>
              </a:rPr>
              <a:t>being “The </a:t>
            </a:r>
            <a:r>
              <a:rPr lang="en-US" dirty="0">
                <a:solidFill>
                  <a:srgbClr val="C00000"/>
                </a:solidFill>
                <a:latin typeface="Times New Roman" panose="02020603050405020304" pitchFamily="18" charset="0"/>
                <a:cs typeface="Times New Roman" panose="02020603050405020304" pitchFamily="18" charset="0"/>
              </a:rPr>
              <a:t>Internet.''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Its </a:t>
            </a:r>
            <a:r>
              <a:rPr lang="en-US" dirty="0">
                <a:solidFill>
                  <a:srgbClr val="C00000"/>
                </a:solidFill>
                <a:latin typeface="Times New Roman" panose="02020603050405020304" pitchFamily="18" charset="0"/>
                <a:cs typeface="Times New Roman" panose="02020603050405020304" pitchFamily="18" charset="0"/>
              </a:rPr>
              <a:t>enormous popularity stems from the fact that it has a colorful </a:t>
            </a:r>
            <a:r>
              <a:rPr lang="en-US" dirty="0" smtClean="0">
                <a:solidFill>
                  <a:srgbClr val="C00000"/>
                </a:solidFill>
                <a:latin typeface="Times New Roman" panose="02020603050405020304" pitchFamily="18" charset="0"/>
                <a:cs typeface="Times New Roman" panose="02020603050405020304" pitchFamily="18" charset="0"/>
              </a:rPr>
              <a:t>graphical interface </a:t>
            </a:r>
            <a:r>
              <a:rPr lang="en-US" dirty="0">
                <a:solidFill>
                  <a:srgbClr val="C00000"/>
                </a:solidFill>
                <a:latin typeface="Times New Roman" panose="02020603050405020304" pitchFamily="18" charset="0"/>
                <a:cs typeface="Times New Roman" panose="02020603050405020304" pitchFamily="18" charset="0"/>
              </a:rPr>
              <a:t>that is easy for beginners to use, and it provides an enormous wealth of </a:t>
            </a:r>
            <a:r>
              <a:rPr lang="en-US" dirty="0" smtClean="0">
                <a:solidFill>
                  <a:srgbClr val="C00000"/>
                </a:solidFill>
                <a:latin typeface="Times New Roman" panose="02020603050405020304" pitchFamily="18" charset="0"/>
                <a:cs typeface="Times New Roman" panose="02020603050405020304" pitchFamily="18" charset="0"/>
              </a:rPr>
              <a:t>information on </a:t>
            </a:r>
            <a:r>
              <a:rPr lang="en-US" dirty="0">
                <a:solidFill>
                  <a:srgbClr val="C00000"/>
                </a:solidFill>
                <a:latin typeface="Times New Roman" panose="02020603050405020304" pitchFamily="18" charset="0"/>
                <a:cs typeface="Times New Roman" panose="02020603050405020304" pitchFamily="18" charset="0"/>
              </a:rPr>
              <a:t>almost every conceivable subject, from aardvarks to Zulus.</a:t>
            </a:r>
          </a:p>
          <a:p>
            <a:pPr marL="285750"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Web (also known as WWW) began in 1989 at CERN, the European center for </a:t>
            </a:r>
            <a:r>
              <a:rPr lang="en-US" dirty="0" smtClean="0">
                <a:solidFill>
                  <a:srgbClr val="C00000"/>
                </a:solidFill>
                <a:latin typeface="Times New Roman" panose="02020603050405020304" pitchFamily="18" charset="0"/>
                <a:cs typeface="Times New Roman" panose="02020603050405020304" pitchFamily="18" charset="0"/>
              </a:rPr>
              <a:t>nuclear research.</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 initial proposal for a web of linked documents came from CERN physicist Tim </a:t>
            </a:r>
            <a:r>
              <a:rPr lang="en-US" dirty="0" smtClean="0">
                <a:solidFill>
                  <a:srgbClr val="002060"/>
                </a:solidFill>
                <a:latin typeface="Times New Roman" panose="02020603050405020304" pitchFamily="18" charset="0"/>
                <a:cs typeface="Times New Roman" panose="02020603050405020304" pitchFamily="18" charset="0"/>
              </a:rPr>
              <a:t>Berners-Lee in </a:t>
            </a:r>
            <a:r>
              <a:rPr lang="en-US" dirty="0">
                <a:solidFill>
                  <a:srgbClr val="002060"/>
                </a:solidFill>
                <a:latin typeface="Times New Roman" panose="02020603050405020304" pitchFamily="18" charset="0"/>
                <a:cs typeface="Times New Roman" panose="02020603050405020304" pitchFamily="18" charset="0"/>
              </a:rPr>
              <a:t>March 1989. The first (text-based) prototype was operational 18 months later</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In December 1991</a:t>
            </a:r>
            <a:r>
              <a:rPr lang="en-US" dirty="0">
                <a:solidFill>
                  <a:srgbClr val="002060"/>
                </a:solidFill>
                <a:latin typeface="Times New Roman" panose="02020603050405020304" pitchFamily="18" charset="0"/>
                <a:cs typeface="Times New Roman" panose="02020603050405020304" pitchFamily="18" charset="0"/>
              </a:rPr>
              <a:t>, a public demonstration was given at the Hypertext '91 conference in San </a:t>
            </a:r>
            <a:r>
              <a:rPr lang="en-US" dirty="0" smtClean="0">
                <a:solidFill>
                  <a:srgbClr val="002060"/>
                </a:solidFill>
                <a:latin typeface="Times New Roman" panose="02020603050405020304" pitchFamily="18" charset="0"/>
                <a:cs typeface="Times New Roman" panose="02020603050405020304" pitchFamily="18" charset="0"/>
              </a:rPr>
              <a:t>Antonio, Texas.</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In </a:t>
            </a:r>
            <a:r>
              <a:rPr lang="en-US" dirty="0">
                <a:solidFill>
                  <a:srgbClr val="002060"/>
                </a:solidFill>
                <a:latin typeface="Times New Roman" panose="02020603050405020304" pitchFamily="18" charset="0"/>
                <a:cs typeface="Times New Roman" panose="02020603050405020304" pitchFamily="18" charset="0"/>
              </a:rPr>
              <a:t>1994, CERN and M.I.T. signed an agreement setting up the World Wide Web </a:t>
            </a:r>
            <a:r>
              <a:rPr lang="en-US" dirty="0" smtClean="0">
                <a:solidFill>
                  <a:srgbClr val="002060"/>
                </a:solidFill>
                <a:latin typeface="Times New Roman" panose="02020603050405020304" pitchFamily="18" charset="0"/>
                <a:cs typeface="Times New Roman" panose="02020603050405020304" pitchFamily="18" charset="0"/>
              </a:rPr>
              <a:t>Consortium (sometimes </a:t>
            </a:r>
            <a:r>
              <a:rPr lang="en-US" dirty="0">
                <a:solidFill>
                  <a:srgbClr val="002060"/>
                </a:solidFill>
                <a:latin typeface="Times New Roman" panose="02020603050405020304" pitchFamily="18" charset="0"/>
                <a:cs typeface="Times New Roman" panose="02020603050405020304" pitchFamily="18" charset="0"/>
              </a:rPr>
              <a:t>abbreviated as W3C), an organization devoted to further developing the </a:t>
            </a:r>
            <a:r>
              <a:rPr lang="en-US" dirty="0" smtClean="0">
                <a:solidFill>
                  <a:srgbClr val="002060"/>
                </a:solidFill>
                <a:latin typeface="Times New Roman" panose="02020603050405020304" pitchFamily="18" charset="0"/>
                <a:cs typeface="Times New Roman" panose="02020603050405020304" pitchFamily="18" charset="0"/>
              </a:rPr>
              <a:t>Web, standardizing </a:t>
            </a:r>
            <a:r>
              <a:rPr lang="en-US" dirty="0">
                <a:solidFill>
                  <a:srgbClr val="002060"/>
                </a:solidFill>
                <a:latin typeface="Times New Roman" panose="02020603050405020304" pitchFamily="18" charset="0"/>
                <a:cs typeface="Times New Roman" panose="02020603050405020304" pitchFamily="18" charset="0"/>
              </a:rPr>
              <a:t>protocols, and encouraging interoperability between sites.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1199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World Wide Web</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71403" cy="4185761"/>
          </a:xfrm>
          <a:prstGeom prst="rect">
            <a:avLst/>
          </a:prstGeom>
        </p:spPr>
        <p:txBody>
          <a:bodyPr wrap="square">
            <a:spAutoFit/>
          </a:bodyPr>
          <a:lstStyle/>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Web consists of a vast, worldwide collection of documents </a:t>
            </a:r>
            <a:r>
              <a:rPr lang="en-US" dirty="0" smtClean="0">
                <a:solidFill>
                  <a:srgbClr val="C00000"/>
                </a:solidFill>
                <a:latin typeface="Times New Roman" panose="02020603050405020304" pitchFamily="18" charset="0"/>
                <a:cs typeface="Times New Roman" panose="02020603050405020304" pitchFamily="18" charset="0"/>
              </a:rPr>
              <a:t>or Web </a:t>
            </a:r>
            <a:r>
              <a:rPr lang="en-US" dirty="0">
                <a:solidFill>
                  <a:srgbClr val="C00000"/>
                </a:solidFill>
                <a:latin typeface="Times New Roman" panose="02020603050405020304" pitchFamily="18" charset="0"/>
                <a:cs typeface="Times New Roman" panose="02020603050405020304" pitchFamily="18" charset="0"/>
              </a:rPr>
              <a:t>pages, often just called pages for short. </a:t>
            </a:r>
            <a:r>
              <a:rPr lang="en-US" dirty="0" smtClean="0">
                <a:solidFill>
                  <a:srgbClr val="C00000"/>
                </a:solidFill>
                <a:latin typeface="Times New Roman" panose="02020603050405020304" pitchFamily="18" charset="0"/>
                <a:cs typeface="Times New Roman" panose="02020603050405020304" pitchFamily="18" charset="0"/>
              </a:rPr>
              <a:t>Each page </a:t>
            </a:r>
            <a:r>
              <a:rPr lang="en-US" dirty="0">
                <a:solidFill>
                  <a:srgbClr val="C00000"/>
                </a:solidFill>
                <a:latin typeface="Times New Roman" panose="02020603050405020304" pitchFamily="18" charset="0"/>
                <a:cs typeface="Times New Roman" panose="02020603050405020304" pitchFamily="18" charset="0"/>
              </a:rPr>
              <a:t>may contain links to other </a:t>
            </a:r>
            <a:r>
              <a:rPr lang="en-US" dirty="0" smtClean="0">
                <a:solidFill>
                  <a:srgbClr val="C00000"/>
                </a:solidFill>
                <a:latin typeface="Times New Roman" panose="02020603050405020304" pitchFamily="18" charset="0"/>
                <a:cs typeface="Times New Roman" panose="02020603050405020304" pitchFamily="18" charset="0"/>
              </a:rPr>
              <a:t>pages anywhere </a:t>
            </a:r>
            <a:r>
              <a:rPr lang="en-US" dirty="0">
                <a:solidFill>
                  <a:srgbClr val="C00000"/>
                </a:solidFill>
                <a:latin typeface="Times New Roman" panose="02020603050405020304" pitchFamily="18" charset="0"/>
                <a:cs typeface="Times New Roman" panose="02020603050405020304" pitchFamily="18" charset="0"/>
              </a:rPr>
              <a:t>in the world. Users can follow a link by clicking on it, which then takes them to </a:t>
            </a:r>
            <a:r>
              <a:rPr lang="en-US" dirty="0" smtClean="0">
                <a:solidFill>
                  <a:srgbClr val="C00000"/>
                </a:solidFill>
                <a:latin typeface="Times New Roman" panose="02020603050405020304" pitchFamily="18" charset="0"/>
                <a:cs typeface="Times New Roman" panose="02020603050405020304" pitchFamily="18" charset="0"/>
              </a:rPr>
              <a:t>the page </a:t>
            </a:r>
            <a:r>
              <a:rPr lang="en-US" dirty="0">
                <a:solidFill>
                  <a:srgbClr val="C00000"/>
                </a:solidFill>
                <a:latin typeface="Times New Roman" panose="02020603050405020304" pitchFamily="18" charset="0"/>
                <a:cs typeface="Times New Roman" panose="02020603050405020304" pitchFamily="18" charset="0"/>
              </a:rPr>
              <a:t>pointed to.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This </a:t>
            </a:r>
            <a:r>
              <a:rPr lang="en-US" dirty="0">
                <a:solidFill>
                  <a:srgbClr val="C00000"/>
                </a:solidFill>
                <a:latin typeface="Times New Roman" panose="02020603050405020304" pitchFamily="18" charset="0"/>
                <a:cs typeface="Times New Roman" panose="02020603050405020304" pitchFamily="18" charset="0"/>
              </a:rPr>
              <a:t>process can be repeated indefinitely. The idea of having one page </a:t>
            </a:r>
            <a:r>
              <a:rPr lang="en-US" dirty="0" smtClean="0">
                <a:solidFill>
                  <a:srgbClr val="C00000"/>
                </a:solidFill>
                <a:latin typeface="Times New Roman" panose="02020603050405020304" pitchFamily="18" charset="0"/>
                <a:cs typeface="Times New Roman" panose="02020603050405020304" pitchFamily="18" charset="0"/>
              </a:rPr>
              <a:t>point to </a:t>
            </a:r>
            <a:r>
              <a:rPr lang="en-US" dirty="0">
                <a:solidFill>
                  <a:srgbClr val="C00000"/>
                </a:solidFill>
                <a:latin typeface="Times New Roman" panose="02020603050405020304" pitchFamily="18" charset="0"/>
                <a:cs typeface="Times New Roman" panose="02020603050405020304" pitchFamily="18" charset="0"/>
              </a:rPr>
              <a:t>another, now called hypertext, was invented by a visionary M.I.T. professor of </a:t>
            </a:r>
            <a:r>
              <a:rPr lang="en-US" dirty="0" smtClean="0">
                <a:solidFill>
                  <a:srgbClr val="C00000"/>
                </a:solidFill>
                <a:latin typeface="Times New Roman" panose="02020603050405020304" pitchFamily="18" charset="0"/>
                <a:cs typeface="Times New Roman" panose="02020603050405020304" pitchFamily="18" charset="0"/>
              </a:rPr>
              <a:t>electrical engineering</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Vannevar</a:t>
            </a:r>
            <a:r>
              <a:rPr lang="en-US" dirty="0">
                <a:solidFill>
                  <a:srgbClr val="C00000"/>
                </a:solidFill>
                <a:latin typeface="Times New Roman" panose="02020603050405020304" pitchFamily="18" charset="0"/>
                <a:cs typeface="Times New Roman" panose="02020603050405020304" pitchFamily="18" charset="0"/>
              </a:rPr>
              <a:t> Bush, in 1945, long before the Internet was invented.</a:t>
            </a:r>
          </a:p>
          <a:p>
            <a:pPr marL="285750"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Pages </a:t>
            </a:r>
            <a:r>
              <a:rPr lang="en-US" dirty="0">
                <a:solidFill>
                  <a:srgbClr val="C00000"/>
                </a:solidFill>
                <a:latin typeface="Times New Roman" panose="02020603050405020304" pitchFamily="18" charset="0"/>
                <a:cs typeface="Times New Roman" panose="02020603050405020304" pitchFamily="18" charset="0"/>
              </a:rPr>
              <a:t>are viewed with a program called a browser, of which Internet Explorer and </a:t>
            </a:r>
            <a:r>
              <a:rPr lang="en-US" dirty="0" smtClean="0">
                <a:solidFill>
                  <a:srgbClr val="C00000"/>
                </a:solidFill>
                <a:latin typeface="Times New Roman" panose="02020603050405020304" pitchFamily="18" charset="0"/>
                <a:cs typeface="Times New Roman" panose="02020603050405020304" pitchFamily="18" charset="0"/>
              </a:rPr>
              <a:t>Netscape Navigator </a:t>
            </a:r>
            <a:r>
              <a:rPr lang="en-US" dirty="0">
                <a:solidFill>
                  <a:srgbClr val="C00000"/>
                </a:solidFill>
                <a:latin typeface="Times New Roman" panose="02020603050405020304" pitchFamily="18" charset="0"/>
                <a:cs typeface="Times New Roman" panose="02020603050405020304" pitchFamily="18" charset="0"/>
              </a:rPr>
              <a:t>are two popular ones. The browser fetches the page requested, interprets the </a:t>
            </a:r>
            <a:r>
              <a:rPr lang="en-US" dirty="0" smtClean="0">
                <a:solidFill>
                  <a:srgbClr val="C00000"/>
                </a:solidFill>
                <a:latin typeface="Times New Roman" panose="02020603050405020304" pitchFamily="18" charset="0"/>
                <a:cs typeface="Times New Roman" panose="02020603050405020304" pitchFamily="18" charset="0"/>
              </a:rPr>
              <a:t>text and </a:t>
            </a:r>
            <a:r>
              <a:rPr lang="en-US" dirty="0">
                <a:solidFill>
                  <a:srgbClr val="C00000"/>
                </a:solidFill>
                <a:latin typeface="Times New Roman" panose="02020603050405020304" pitchFamily="18" charset="0"/>
                <a:cs typeface="Times New Roman" panose="02020603050405020304" pitchFamily="18" charset="0"/>
              </a:rPr>
              <a:t>formatting commands on it, and displays the page, properly formatted, on the screen.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An example </a:t>
            </a:r>
            <a:r>
              <a:rPr lang="en-US" dirty="0">
                <a:solidFill>
                  <a:srgbClr val="002060"/>
                </a:solidFill>
                <a:latin typeface="Times New Roman" panose="02020603050405020304" pitchFamily="18" charset="0"/>
                <a:cs typeface="Times New Roman" panose="02020603050405020304" pitchFamily="18" charset="0"/>
              </a:rPr>
              <a:t>is given in Fig</a:t>
            </a:r>
            <a:r>
              <a:rPr lang="en-US" dirty="0" smtClean="0">
                <a:solidFill>
                  <a:srgbClr val="002060"/>
                </a:solidFill>
                <a:latin typeface="Times New Roman" panose="02020603050405020304" pitchFamily="18" charset="0"/>
                <a:cs typeface="Times New Roman" panose="02020603050405020304" pitchFamily="18" charset="0"/>
              </a:rPr>
              <a:t>. (a</a:t>
            </a:r>
            <a:r>
              <a:rPr lang="en-US" dirty="0">
                <a:solidFill>
                  <a:srgbClr val="002060"/>
                </a:solidFill>
                <a:latin typeface="Times New Roman" panose="02020603050405020304" pitchFamily="18" charset="0"/>
                <a:cs typeface="Times New Roman" panose="02020603050405020304" pitchFamily="18" charset="0"/>
              </a:rPr>
              <a:t>). Like many Web pages, this one starts with a title, </a:t>
            </a:r>
            <a:r>
              <a:rPr lang="en-US" dirty="0" smtClean="0">
                <a:solidFill>
                  <a:srgbClr val="002060"/>
                </a:solidFill>
                <a:latin typeface="Times New Roman" panose="02020603050405020304" pitchFamily="18" charset="0"/>
                <a:cs typeface="Times New Roman" panose="02020603050405020304" pitchFamily="18" charset="0"/>
              </a:rPr>
              <a:t>contains some </a:t>
            </a:r>
            <a:r>
              <a:rPr lang="en-US" dirty="0">
                <a:solidFill>
                  <a:srgbClr val="002060"/>
                </a:solidFill>
                <a:latin typeface="Times New Roman" panose="02020603050405020304" pitchFamily="18" charset="0"/>
                <a:cs typeface="Times New Roman" panose="02020603050405020304" pitchFamily="18" charset="0"/>
              </a:rPr>
              <a:t>information, and ends with the e-mail address of the page's maintainer.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Strings </a:t>
            </a:r>
            <a:r>
              <a:rPr lang="en-US" dirty="0">
                <a:solidFill>
                  <a:srgbClr val="002060"/>
                </a:solidFill>
                <a:latin typeface="Times New Roman" panose="02020603050405020304" pitchFamily="18" charset="0"/>
                <a:cs typeface="Times New Roman" panose="02020603050405020304" pitchFamily="18" charset="0"/>
              </a:rPr>
              <a:t>of </a:t>
            </a:r>
            <a:r>
              <a:rPr lang="en-US" dirty="0" smtClean="0">
                <a:solidFill>
                  <a:srgbClr val="002060"/>
                </a:solidFill>
                <a:latin typeface="Times New Roman" panose="02020603050405020304" pitchFamily="18" charset="0"/>
                <a:cs typeface="Times New Roman" panose="02020603050405020304" pitchFamily="18" charset="0"/>
              </a:rPr>
              <a:t>text that </a:t>
            </a:r>
            <a:r>
              <a:rPr lang="en-US" dirty="0">
                <a:solidFill>
                  <a:srgbClr val="002060"/>
                </a:solidFill>
                <a:latin typeface="Times New Roman" panose="02020603050405020304" pitchFamily="18" charset="0"/>
                <a:cs typeface="Times New Roman" panose="02020603050405020304" pitchFamily="18" charset="0"/>
              </a:rPr>
              <a:t>are links to other pages, called hyperlinks, are often highlighted, by </a:t>
            </a:r>
            <a:r>
              <a:rPr lang="en-US" dirty="0" smtClean="0">
                <a:solidFill>
                  <a:srgbClr val="002060"/>
                </a:solidFill>
                <a:latin typeface="Times New Roman" panose="02020603050405020304" pitchFamily="18" charset="0"/>
                <a:cs typeface="Times New Roman" panose="02020603050405020304" pitchFamily="18" charset="0"/>
              </a:rPr>
              <a:t>underlining, displaying </a:t>
            </a:r>
            <a:r>
              <a:rPr lang="en-US" dirty="0">
                <a:solidFill>
                  <a:srgbClr val="002060"/>
                </a:solidFill>
                <a:latin typeface="Times New Roman" panose="02020603050405020304" pitchFamily="18" charset="0"/>
                <a:cs typeface="Times New Roman" panose="02020603050405020304" pitchFamily="18" charset="0"/>
              </a:rPr>
              <a:t>them in a special color, or both. To follow a link, the user places the mouse </a:t>
            </a:r>
            <a:r>
              <a:rPr lang="en-US" dirty="0" smtClean="0">
                <a:solidFill>
                  <a:srgbClr val="002060"/>
                </a:solidFill>
                <a:latin typeface="Times New Roman" panose="02020603050405020304" pitchFamily="18" charset="0"/>
                <a:cs typeface="Times New Roman" panose="02020603050405020304" pitchFamily="18" charset="0"/>
              </a:rPr>
              <a:t>cursor on </a:t>
            </a:r>
            <a:r>
              <a:rPr lang="en-US" dirty="0">
                <a:solidFill>
                  <a:srgbClr val="002060"/>
                </a:solidFill>
                <a:latin typeface="Times New Roman" panose="02020603050405020304" pitchFamily="18" charset="0"/>
                <a:cs typeface="Times New Roman" panose="02020603050405020304" pitchFamily="18" charset="0"/>
              </a:rPr>
              <a:t>the highlighted area, which causes the cursor to change, and clicks on it.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11284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Architectural- World </a:t>
            </a:r>
            <a:r>
              <a:rPr lang="en-US" sz="2400" b="1" dirty="0">
                <a:solidFill>
                  <a:srgbClr val="002060"/>
                </a:solidFill>
              </a:rPr>
              <a:t>Wide Web</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71403" cy="1384995"/>
          </a:xfrm>
          <a:prstGeom prst="rect">
            <a:avLst/>
          </a:prstGeom>
        </p:spPr>
        <p:txBody>
          <a:bodyPr wrap="square">
            <a:spAutoFit/>
          </a:bodyPr>
          <a:lstStyle/>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Although non-graphical </a:t>
            </a:r>
            <a:r>
              <a:rPr lang="en-US" dirty="0">
                <a:solidFill>
                  <a:srgbClr val="002060"/>
                </a:solidFill>
                <a:latin typeface="Times New Roman" panose="02020603050405020304" pitchFamily="18" charset="0"/>
                <a:cs typeface="Times New Roman" panose="02020603050405020304" pitchFamily="18" charset="0"/>
              </a:rPr>
              <a:t>browsers, such as Lynx, exist, they are not as popular as graphical browsers, </a:t>
            </a:r>
            <a:r>
              <a:rPr lang="en-US" dirty="0" smtClean="0">
                <a:solidFill>
                  <a:srgbClr val="002060"/>
                </a:solidFill>
                <a:latin typeface="Times New Roman" panose="02020603050405020304" pitchFamily="18" charset="0"/>
                <a:cs typeface="Times New Roman" panose="02020603050405020304" pitchFamily="18" charset="0"/>
              </a:rPr>
              <a:t>so Voice-based </a:t>
            </a:r>
            <a:r>
              <a:rPr lang="en-US" dirty="0">
                <a:solidFill>
                  <a:srgbClr val="002060"/>
                </a:solidFill>
                <a:latin typeface="Times New Roman" panose="02020603050405020304" pitchFamily="18" charset="0"/>
                <a:cs typeface="Times New Roman" panose="02020603050405020304" pitchFamily="18" charset="0"/>
              </a:rPr>
              <a:t>browsers are also being developed</a:t>
            </a:r>
            <a:r>
              <a:rPr lang="en-US" dirty="0" smtClean="0">
                <a:solidFill>
                  <a:srgbClr val="002060"/>
                </a:solidFill>
                <a:latin typeface="Times New Roman" panose="02020603050405020304" pitchFamily="18" charset="0"/>
                <a:cs typeface="Times New Roman" panose="02020603050405020304" pitchFamily="18" charset="0"/>
              </a:rPr>
              <a:t>.</a:t>
            </a: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21" name="Picture 20"/>
          <p:cNvPicPr>
            <a:picLocks noChangeAspect="1"/>
          </p:cNvPicPr>
          <p:nvPr/>
        </p:nvPicPr>
        <p:blipFill>
          <a:blip r:embed="rId3"/>
          <a:stretch>
            <a:fillRect/>
          </a:stretch>
        </p:blipFill>
        <p:spPr>
          <a:xfrm>
            <a:off x="84819" y="1494532"/>
            <a:ext cx="5989410" cy="2965666"/>
          </a:xfrm>
          <a:prstGeom prst="rect">
            <a:avLst/>
          </a:prstGeom>
        </p:spPr>
      </p:pic>
      <p:sp>
        <p:nvSpPr>
          <p:cNvPr id="22" name="TextBox 21"/>
          <p:cNvSpPr txBox="1"/>
          <p:nvPr/>
        </p:nvSpPr>
        <p:spPr>
          <a:xfrm>
            <a:off x="6175829" y="2162629"/>
            <a:ext cx="2851149" cy="954107"/>
          </a:xfrm>
          <a:prstGeom prst="rect">
            <a:avLst/>
          </a:prstGeom>
          <a:noFill/>
        </p:spPr>
        <p:txBody>
          <a:bodyPr wrap="square" rtlCol="0">
            <a:spAutoFit/>
          </a:bodyPr>
          <a:lstStyle/>
          <a:p>
            <a:pPr marL="342900" indent="-342900" algn="just">
              <a:buAutoNum type="alphaLcParenR"/>
            </a:pPr>
            <a:r>
              <a:rPr lang="en-US" dirty="0" smtClean="0">
                <a:solidFill>
                  <a:srgbClr val="C00000"/>
                </a:solidFill>
                <a:latin typeface="Times New Roman" panose="02020603050405020304" pitchFamily="18" charset="0"/>
                <a:cs typeface="Times New Roman" panose="02020603050405020304" pitchFamily="18" charset="0"/>
              </a:rPr>
              <a:t>A </a:t>
            </a:r>
            <a:r>
              <a:rPr lang="en-US" dirty="0">
                <a:solidFill>
                  <a:srgbClr val="C00000"/>
                </a:solidFill>
                <a:latin typeface="Times New Roman" panose="02020603050405020304" pitchFamily="18" charset="0"/>
                <a:cs typeface="Times New Roman" panose="02020603050405020304" pitchFamily="18" charset="0"/>
              </a:rPr>
              <a:t>Web page. </a:t>
            </a:r>
            <a:endParaRPr lang="en-US" dirty="0" smtClean="0">
              <a:solidFill>
                <a:srgbClr val="C00000"/>
              </a:solidFill>
              <a:latin typeface="Times New Roman" panose="02020603050405020304" pitchFamily="18" charset="0"/>
              <a:cs typeface="Times New Roman" panose="02020603050405020304" pitchFamily="18" charset="0"/>
            </a:endParaRPr>
          </a:p>
          <a:p>
            <a:pPr marL="342900" indent="-342900" algn="just">
              <a:buAutoNum type="alphaLcParenR"/>
            </a:pPr>
            <a:endParaRPr lang="en-US" dirty="0" smtClean="0">
              <a:solidFill>
                <a:srgbClr val="C00000"/>
              </a:solidFill>
              <a:latin typeface="Times New Roman" panose="02020603050405020304" pitchFamily="18" charset="0"/>
              <a:cs typeface="Times New Roman" panose="02020603050405020304" pitchFamily="18" charset="0"/>
            </a:endParaRPr>
          </a:p>
          <a:p>
            <a:pPr marL="342900" indent="-342900" algn="just">
              <a:buAutoNum type="alphaLcParenR"/>
            </a:pPr>
            <a:r>
              <a:rPr lang="en-US" dirty="0" smtClean="0">
                <a:solidFill>
                  <a:srgbClr val="C00000"/>
                </a:solidFill>
                <a:latin typeface="Times New Roman" panose="02020603050405020304" pitchFamily="18" charset="0"/>
                <a:cs typeface="Times New Roman" panose="02020603050405020304" pitchFamily="18" charset="0"/>
              </a:rPr>
              <a:t>The </a:t>
            </a:r>
            <a:r>
              <a:rPr lang="en-US" dirty="0">
                <a:solidFill>
                  <a:srgbClr val="C00000"/>
                </a:solidFill>
                <a:latin typeface="Times New Roman" panose="02020603050405020304" pitchFamily="18" charset="0"/>
                <a:cs typeface="Times New Roman" panose="02020603050405020304" pitchFamily="18" charset="0"/>
              </a:rPr>
              <a:t>page reached by clicking on</a:t>
            </a:r>
          </a:p>
          <a:p>
            <a:pPr algn="just"/>
            <a:r>
              <a:rPr lang="en-US" dirty="0">
                <a:solidFill>
                  <a:srgbClr val="C00000"/>
                </a:solidFill>
                <a:latin typeface="Times New Roman" panose="02020603050405020304" pitchFamily="18" charset="0"/>
                <a:cs typeface="Times New Roman" panose="02020603050405020304" pitchFamily="18" charset="0"/>
              </a:rPr>
              <a:t>Department of Animal Psychology</a:t>
            </a:r>
            <a:endParaRPr lang="en-IN"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1094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Architectural- World </a:t>
            </a:r>
            <a:r>
              <a:rPr lang="en-US" sz="2400" b="1" dirty="0">
                <a:solidFill>
                  <a:srgbClr val="002060"/>
                </a:solidFill>
              </a:rPr>
              <a:t>Wide Web</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71403" cy="2246769"/>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basic model of how the Web works is shown in </a:t>
            </a:r>
            <a:r>
              <a:rPr lang="en-US" dirty="0" smtClean="0">
                <a:solidFill>
                  <a:srgbClr val="C00000"/>
                </a:solidFill>
                <a:latin typeface="Times New Roman" panose="02020603050405020304" pitchFamily="18" charset="0"/>
                <a:cs typeface="Times New Roman" panose="02020603050405020304" pitchFamily="18" charset="0"/>
              </a:rPr>
              <a:t>Figure. </a:t>
            </a:r>
            <a:r>
              <a:rPr lang="en-US" dirty="0">
                <a:solidFill>
                  <a:srgbClr val="C00000"/>
                </a:solidFill>
                <a:latin typeface="Times New Roman" panose="02020603050405020304" pitchFamily="18" charset="0"/>
                <a:cs typeface="Times New Roman" panose="02020603050405020304" pitchFamily="18" charset="0"/>
              </a:rPr>
              <a:t>Here the browser is displaying </a:t>
            </a:r>
            <a:r>
              <a:rPr lang="en-US" dirty="0" smtClean="0">
                <a:solidFill>
                  <a:srgbClr val="C00000"/>
                </a:solidFill>
                <a:latin typeface="Times New Roman" panose="02020603050405020304" pitchFamily="18" charset="0"/>
                <a:cs typeface="Times New Roman" panose="02020603050405020304" pitchFamily="18" charset="0"/>
              </a:rPr>
              <a:t>a Web </a:t>
            </a:r>
            <a:r>
              <a:rPr lang="en-US" dirty="0">
                <a:solidFill>
                  <a:srgbClr val="C00000"/>
                </a:solidFill>
                <a:latin typeface="Times New Roman" panose="02020603050405020304" pitchFamily="18" charset="0"/>
                <a:cs typeface="Times New Roman" panose="02020603050405020304" pitchFamily="18" charset="0"/>
              </a:rPr>
              <a:t>page on the client machine.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When </a:t>
            </a:r>
            <a:r>
              <a:rPr lang="en-US" dirty="0">
                <a:solidFill>
                  <a:srgbClr val="C00000"/>
                </a:solidFill>
                <a:latin typeface="Times New Roman" panose="02020603050405020304" pitchFamily="18" charset="0"/>
                <a:cs typeface="Times New Roman" panose="02020603050405020304" pitchFamily="18" charset="0"/>
              </a:rPr>
              <a:t>the user clicks on a line of text that is linked to a </a:t>
            </a:r>
            <a:r>
              <a:rPr lang="en-US" dirty="0" smtClean="0">
                <a:solidFill>
                  <a:srgbClr val="C00000"/>
                </a:solidFill>
                <a:latin typeface="Times New Roman" panose="02020603050405020304" pitchFamily="18" charset="0"/>
                <a:cs typeface="Times New Roman" panose="02020603050405020304" pitchFamily="18" charset="0"/>
              </a:rPr>
              <a:t>page on </a:t>
            </a:r>
            <a:r>
              <a:rPr lang="en-US" dirty="0">
                <a:solidFill>
                  <a:srgbClr val="C00000"/>
                </a:solidFill>
                <a:latin typeface="Times New Roman" panose="02020603050405020304" pitchFamily="18" charset="0"/>
                <a:cs typeface="Times New Roman" panose="02020603050405020304" pitchFamily="18" charset="0"/>
              </a:rPr>
              <a:t>the abcd.com server, the browser follows the hyperlink by sending a message to </a:t>
            </a:r>
            <a:r>
              <a:rPr lang="en-US" dirty="0" smtClean="0">
                <a:solidFill>
                  <a:srgbClr val="C00000"/>
                </a:solidFill>
                <a:latin typeface="Times New Roman" panose="02020603050405020304" pitchFamily="18" charset="0"/>
                <a:cs typeface="Times New Roman" panose="02020603050405020304" pitchFamily="18" charset="0"/>
              </a:rPr>
              <a:t>the abcd.com </a:t>
            </a:r>
            <a:r>
              <a:rPr lang="en-US" dirty="0">
                <a:solidFill>
                  <a:srgbClr val="C00000"/>
                </a:solidFill>
                <a:latin typeface="Times New Roman" panose="02020603050405020304" pitchFamily="18" charset="0"/>
                <a:cs typeface="Times New Roman" panose="02020603050405020304" pitchFamily="18" charset="0"/>
              </a:rPr>
              <a:t>server asking it for the page</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When </a:t>
            </a:r>
            <a:r>
              <a:rPr lang="en-US" dirty="0">
                <a:solidFill>
                  <a:srgbClr val="002060"/>
                </a:solidFill>
                <a:latin typeface="Times New Roman" panose="02020603050405020304" pitchFamily="18" charset="0"/>
                <a:cs typeface="Times New Roman" panose="02020603050405020304" pitchFamily="18" charset="0"/>
              </a:rPr>
              <a:t>the page arrives, it is displayed. If this </a:t>
            </a:r>
            <a:r>
              <a:rPr lang="en-US" dirty="0" smtClean="0">
                <a:solidFill>
                  <a:srgbClr val="002060"/>
                </a:solidFill>
                <a:latin typeface="Times New Roman" panose="02020603050405020304" pitchFamily="18" charset="0"/>
                <a:cs typeface="Times New Roman" panose="02020603050405020304" pitchFamily="18" charset="0"/>
              </a:rPr>
              <a:t>page contains </a:t>
            </a:r>
            <a:r>
              <a:rPr lang="en-US" dirty="0">
                <a:solidFill>
                  <a:srgbClr val="002060"/>
                </a:solidFill>
                <a:latin typeface="Times New Roman" panose="02020603050405020304" pitchFamily="18" charset="0"/>
                <a:cs typeface="Times New Roman" panose="02020603050405020304" pitchFamily="18" charset="0"/>
              </a:rPr>
              <a:t>a hyperlink to a page on the xyz.com server that is clicked on, the browser </a:t>
            </a:r>
            <a:r>
              <a:rPr lang="en-US" dirty="0" smtClean="0">
                <a:solidFill>
                  <a:srgbClr val="002060"/>
                </a:solidFill>
                <a:latin typeface="Times New Roman" panose="02020603050405020304" pitchFamily="18" charset="0"/>
                <a:cs typeface="Times New Roman" panose="02020603050405020304" pitchFamily="18" charset="0"/>
              </a:rPr>
              <a:t>then </a:t>
            </a:r>
            <a:r>
              <a:rPr lang="en-US" dirty="0">
                <a:solidFill>
                  <a:srgbClr val="002060"/>
                </a:solidFill>
                <a:latin typeface="Times New Roman" panose="02020603050405020304" pitchFamily="18" charset="0"/>
                <a:cs typeface="Times New Roman" panose="02020603050405020304" pitchFamily="18" charset="0"/>
              </a:rPr>
              <a:t>s</a:t>
            </a:r>
            <a:r>
              <a:rPr lang="en-US" dirty="0" smtClean="0">
                <a:solidFill>
                  <a:srgbClr val="002060"/>
                </a:solidFill>
                <a:latin typeface="Times New Roman" panose="02020603050405020304" pitchFamily="18" charset="0"/>
                <a:cs typeface="Times New Roman" panose="02020603050405020304" pitchFamily="18" charset="0"/>
              </a:rPr>
              <a:t>ends </a:t>
            </a:r>
            <a:r>
              <a:rPr lang="en-US" dirty="0">
                <a:solidFill>
                  <a:srgbClr val="002060"/>
                </a:solidFill>
                <a:latin typeface="Times New Roman" panose="02020603050405020304" pitchFamily="18" charset="0"/>
                <a:cs typeface="Times New Roman" panose="02020603050405020304" pitchFamily="18" charset="0"/>
              </a:rPr>
              <a:t>a request to that machine for the page, and so on </a:t>
            </a:r>
            <a:r>
              <a:rPr lang="en-US" dirty="0" smtClean="0">
                <a:solidFill>
                  <a:srgbClr val="002060"/>
                </a:solidFill>
                <a:latin typeface="Times New Roman" panose="02020603050405020304" pitchFamily="18" charset="0"/>
                <a:cs typeface="Times New Roman" panose="02020603050405020304" pitchFamily="18" charset="0"/>
              </a:rPr>
              <a:t>indefinitely.</a:t>
            </a: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3"/>
          <a:stretch>
            <a:fillRect/>
          </a:stretch>
        </p:blipFill>
        <p:spPr>
          <a:xfrm>
            <a:off x="1059544" y="2866571"/>
            <a:ext cx="7162188" cy="2061029"/>
          </a:xfrm>
          <a:prstGeom prst="rect">
            <a:avLst/>
          </a:prstGeom>
        </p:spPr>
      </p:pic>
    </p:spTree>
    <p:extLst>
      <p:ext uri="{BB962C8B-B14F-4D97-AF65-F5344CB8AC3E}">
        <p14:creationId xmlns:p14="http://schemas.microsoft.com/office/powerpoint/2010/main" val="3412239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Architectural- World </a:t>
            </a:r>
            <a:r>
              <a:rPr lang="en-US" sz="2400" b="1" dirty="0">
                <a:solidFill>
                  <a:srgbClr val="002060"/>
                </a:solidFill>
              </a:rPr>
              <a:t>Wide Web</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7140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1" name="Rectangle 20"/>
          <p:cNvSpPr/>
          <p:nvPr/>
        </p:nvSpPr>
        <p:spPr>
          <a:xfrm>
            <a:off x="87085" y="919843"/>
            <a:ext cx="8944883" cy="3754874"/>
          </a:xfrm>
          <a:prstGeom prst="rect">
            <a:avLst/>
          </a:prstGeom>
        </p:spPr>
        <p:txBody>
          <a:bodyPr wrap="square">
            <a:spAutoFit/>
          </a:bodyPr>
          <a:lstStyle/>
          <a:p>
            <a:pPr algn="just"/>
            <a:r>
              <a:rPr lang="en-US" dirty="0" smtClean="0">
                <a:solidFill>
                  <a:srgbClr val="C00000"/>
                </a:solidFill>
                <a:latin typeface="Times New Roman" panose="02020603050405020304" pitchFamily="18" charset="0"/>
                <a:cs typeface="Times New Roman" panose="02020603050405020304" pitchFamily="18" charset="0"/>
              </a:rPr>
              <a:t>Client Side:</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C00000"/>
                </a:solidFill>
                <a:latin typeface="Times New Roman" panose="02020603050405020304" pitchFamily="18" charset="0"/>
                <a:cs typeface="Times New Roman" panose="02020603050405020304" pitchFamily="18" charset="0"/>
              </a:rPr>
              <a:t>In </a:t>
            </a:r>
            <a:r>
              <a:rPr lang="en-IN" dirty="0">
                <a:solidFill>
                  <a:srgbClr val="C00000"/>
                </a:solidFill>
                <a:latin typeface="Times New Roman" panose="02020603050405020304" pitchFamily="18" charset="0"/>
                <a:cs typeface="Times New Roman" panose="02020603050405020304" pitchFamily="18" charset="0"/>
              </a:rPr>
              <a:t>essence, a browser is </a:t>
            </a:r>
            <a:r>
              <a:rPr lang="en-IN" dirty="0" smtClean="0">
                <a:solidFill>
                  <a:srgbClr val="C00000"/>
                </a:solidFill>
                <a:latin typeface="Times New Roman" panose="02020603050405020304" pitchFamily="18" charset="0"/>
                <a:cs typeface="Times New Roman" panose="02020603050405020304" pitchFamily="18" charset="0"/>
              </a:rPr>
              <a:t>a program </a:t>
            </a:r>
            <a:r>
              <a:rPr lang="en-IN" dirty="0">
                <a:solidFill>
                  <a:srgbClr val="C00000"/>
                </a:solidFill>
                <a:latin typeface="Times New Roman" panose="02020603050405020304" pitchFamily="18" charset="0"/>
                <a:cs typeface="Times New Roman" panose="02020603050405020304" pitchFamily="18" charset="0"/>
              </a:rPr>
              <a:t>that can display a Web page and catch mouse clicks to items on the displayed page.</a:t>
            </a:r>
          </a:p>
          <a:p>
            <a:pPr marL="285750" indent="-285750" algn="just">
              <a:buFont typeface="Arial" panose="020B0604020202020204" pitchFamily="34" charset="0"/>
              <a:buChar char="•"/>
            </a:pPr>
            <a:endParaRPr lang="en-IN"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C00000"/>
                </a:solidFill>
                <a:latin typeface="Times New Roman" panose="02020603050405020304" pitchFamily="18" charset="0"/>
                <a:cs typeface="Times New Roman" panose="02020603050405020304" pitchFamily="18" charset="0"/>
              </a:rPr>
              <a:t>When </a:t>
            </a:r>
            <a:r>
              <a:rPr lang="en-IN" dirty="0">
                <a:solidFill>
                  <a:srgbClr val="C00000"/>
                </a:solidFill>
                <a:latin typeface="Times New Roman" panose="02020603050405020304" pitchFamily="18" charset="0"/>
                <a:cs typeface="Times New Roman" panose="02020603050405020304" pitchFamily="18" charset="0"/>
              </a:rPr>
              <a:t>an item is selected, the browser follows the hyperlink and fetches the page </a:t>
            </a:r>
            <a:r>
              <a:rPr lang="en-IN" dirty="0" smtClean="0">
                <a:solidFill>
                  <a:srgbClr val="C00000"/>
                </a:solidFill>
                <a:latin typeface="Times New Roman" panose="02020603050405020304" pitchFamily="18" charset="0"/>
                <a:cs typeface="Times New Roman" panose="02020603050405020304" pitchFamily="18" charset="0"/>
              </a:rPr>
              <a:t>selected. Therefore</a:t>
            </a:r>
            <a:r>
              <a:rPr lang="en-IN" dirty="0">
                <a:solidFill>
                  <a:srgbClr val="C00000"/>
                </a:solidFill>
                <a:latin typeface="Times New Roman" panose="02020603050405020304" pitchFamily="18" charset="0"/>
                <a:cs typeface="Times New Roman" panose="02020603050405020304" pitchFamily="18" charset="0"/>
              </a:rPr>
              <a:t>, the embedded hyperlink needs a way to name any other page on the Web. </a:t>
            </a:r>
            <a:endParaRPr lang="en-IN"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C00000"/>
                </a:solidFill>
                <a:latin typeface="Times New Roman" panose="02020603050405020304" pitchFamily="18" charset="0"/>
                <a:cs typeface="Times New Roman" panose="02020603050405020304" pitchFamily="18" charset="0"/>
              </a:rPr>
              <a:t>Pages are </a:t>
            </a:r>
            <a:r>
              <a:rPr lang="en-IN" dirty="0">
                <a:solidFill>
                  <a:srgbClr val="C00000"/>
                </a:solidFill>
                <a:latin typeface="Times New Roman" panose="02020603050405020304" pitchFamily="18" charset="0"/>
                <a:cs typeface="Times New Roman" panose="02020603050405020304" pitchFamily="18" charset="0"/>
              </a:rPr>
              <a:t>named using URLs (Uniform Resource Locators). A typical URL </a:t>
            </a:r>
            <a:r>
              <a:rPr lang="en-IN" dirty="0" smtClean="0">
                <a:solidFill>
                  <a:srgbClr val="C00000"/>
                </a:solidFill>
                <a:latin typeface="Times New Roman" panose="02020603050405020304" pitchFamily="18" charset="0"/>
                <a:cs typeface="Times New Roman" panose="02020603050405020304" pitchFamily="18" charset="0"/>
              </a:rPr>
              <a:t>is </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002060"/>
                </a:solidFill>
                <a:latin typeface="Times New Roman" panose="02020603050405020304" pitchFamily="18" charset="0"/>
                <a:cs typeface="Times New Roman" panose="02020603050405020304" pitchFamily="18" charset="0"/>
              </a:rPr>
              <a:t>http</a:t>
            </a:r>
            <a:r>
              <a:rPr lang="en-IN" dirty="0">
                <a:solidFill>
                  <a:srgbClr val="002060"/>
                </a:solidFill>
                <a:latin typeface="Times New Roman" panose="02020603050405020304" pitchFamily="18" charset="0"/>
                <a:cs typeface="Times New Roman" panose="02020603050405020304" pitchFamily="18" charset="0"/>
              </a:rPr>
              <a:t>://www.abcd.com/products.html</a:t>
            </a:r>
          </a:p>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002060"/>
                </a:solidFill>
                <a:latin typeface="Times New Roman" panose="02020603050405020304" pitchFamily="18" charset="0"/>
                <a:cs typeface="Times New Roman" panose="02020603050405020304" pitchFamily="18" charset="0"/>
              </a:rPr>
              <a:t>A URL has </a:t>
            </a:r>
            <a:r>
              <a:rPr lang="en-IN" dirty="0">
                <a:solidFill>
                  <a:srgbClr val="002060"/>
                </a:solidFill>
                <a:latin typeface="Times New Roman" panose="02020603050405020304" pitchFamily="18" charset="0"/>
                <a:cs typeface="Times New Roman" panose="02020603050405020304" pitchFamily="18" charset="0"/>
              </a:rPr>
              <a:t>three parts: the name of the protocol (http), the DNS name of the machine where </a:t>
            </a:r>
            <a:r>
              <a:rPr lang="en-IN" dirty="0" smtClean="0">
                <a:solidFill>
                  <a:srgbClr val="002060"/>
                </a:solidFill>
                <a:latin typeface="Times New Roman" panose="02020603050405020304" pitchFamily="18" charset="0"/>
                <a:cs typeface="Times New Roman" panose="02020603050405020304" pitchFamily="18" charset="0"/>
              </a:rPr>
              <a:t>the page </a:t>
            </a:r>
            <a:r>
              <a:rPr lang="en-IN" dirty="0">
                <a:solidFill>
                  <a:srgbClr val="002060"/>
                </a:solidFill>
                <a:latin typeface="Times New Roman" panose="02020603050405020304" pitchFamily="18" charset="0"/>
                <a:cs typeface="Times New Roman" panose="02020603050405020304" pitchFamily="18" charset="0"/>
              </a:rPr>
              <a:t>is located (www.abcd.com), and (usually) the name of the file containing the </a:t>
            </a:r>
            <a:r>
              <a:rPr lang="en-IN" dirty="0" smtClean="0">
                <a:solidFill>
                  <a:srgbClr val="002060"/>
                </a:solidFill>
                <a:latin typeface="Times New Roman" panose="02020603050405020304" pitchFamily="18" charset="0"/>
                <a:cs typeface="Times New Roman" panose="02020603050405020304" pitchFamily="18" charset="0"/>
              </a:rPr>
              <a:t>page (products.html).</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When a user clicks on a hyperlink, the browser carries out a series of steps in order to </a:t>
            </a:r>
            <a:r>
              <a:rPr lang="en-IN" dirty="0" smtClean="0">
                <a:solidFill>
                  <a:srgbClr val="002060"/>
                </a:solidFill>
                <a:latin typeface="Times New Roman" panose="02020603050405020304" pitchFamily="18" charset="0"/>
                <a:cs typeface="Times New Roman" panose="02020603050405020304" pitchFamily="18" charset="0"/>
              </a:rPr>
              <a:t>fetch the </a:t>
            </a:r>
            <a:r>
              <a:rPr lang="en-IN" dirty="0">
                <a:solidFill>
                  <a:srgbClr val="002060"/>
                </a:solidFill>
                <a:latin typeface="Times New Roman" panose="02020603050405020304" pitchFamily="18" charset="0"/>
                <a:cs typeface="Times New Roman" panose="02020603050405020304" pitchFamily="18" charset="0"/>
              </a:rPr>
              <a:t>page pointed to. Suppose that a user is browsing the Web and finds a link on </a:t>
            </a:r>
            <a:r>
              <a:rPr lang="en-IN" dirty="0" smtClean="0">
                <a:solidFill>
                  <a:srgbClr val="002060"/>
                </a:solidFill>
                <a:latin typeface="Times New Roman" panose="02020603050405020304" pitchFamily="18" charset="0"/>
                <a:cs typeface="Times New Roman" panose="02020603050405020304" pitchFamily="18" charset="0"/>
              </a:rPr>
              <a:t>Internet telephony </a:t>
            </a:r>
            <a:r>
              <a:rPr lang="en-IN" dirty="0">
                <a:solidFill>
                  <a:srgbClr val="002060"/>
                </a:solidFill>
                <a:latin typeface="Times New Roman" panose="02020603050405020304" pitchFamily="18" charset="0"/>
                <a:cs typeface="Times New Roman" panose="02020603050405020304" pitchFamily="18" charset="0"/>
              </a:rPr>
              <a:t>that points to ITU's home page, which is http://www.itu.org/home/index.html. </a:t>
            </a:r>
          </a:p>
        </p:txBody>
      </p:sp>
    </p:spTree>
    <p:extLst>
      <p:ext uri="{BB962C8B-B14F-4D97-AF65-F5344CB8AC3E}">
        <p14:creationId xmlns:p14="http://schemas.microsoft.com/office/powerpoint/2010/main" val="39199544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Architectural- World </a:t>
            </a:r>
            <a:r>
              <a:rPr lang="en-US" sz="2400" b="1" dirty="0">
                <a:solidFill>
                  <a:srgbClr val="002060"/>
                </a:solidFill>
              </a:rPr>
              <a:t>Wide Web</a:t>
            </a:r>
            <a:endParaRPr lang="en-US" sz="2400" b="1" dirty="0">
              <a:solidFill>
                <a:srgbClr val="002060"/>
              </a:solidFill>
            </a:endParaRPr>
          </a:p>
        </p:txBody>
      </p:sp>
      <p:sp>
        <p:nvSpPr>
          <p:cNvPr id="6" name="Rectangle 5"/>
          <p:cNvSpPr/>
          <p:nvPr/>
        </p:nvSpPr>
        <p:spPr>
          <a:xfrm>
            <a:off x="87086" y="919844"/>
            <a:ext cx="8904514" cy="4185761"/>
          </a:xfrm>
          <a:prstGeom prst="rect">
            <a:avLst/>
          </a:prstGeom>
        </p:spPr>
        <p:txBody>
          <a:bodyPr wrap="square">
            <a:spAutoFit/>
          </a:bodyPr>
          <a:lstStyle/>
          <a:p>
            <a:pPr algn="just" fontAlgn="base"/>
            <a:r>
              <a:rPr lang="en-US" dirty="0" smtClean="0">
                <a:solidFill>
                  <a:srgbClr val="C00000"/>
                </a:solidFill>
                <a:latin typeface="Times New Roman" panose="02020603050405020304" pitchFamily="18" charset="0"/>
                <a:cs typeface="Times New Roman" panose="02020603050405020304" pitchFamily="18" charset="0"/>
              </a:rPr>
              <a:t>1. The </a:t>
            </a:r>
            <a:r>
              <a:rPr lang="en-US" dirty="0">
                <a:solidFill>
                  <a:srgbClr val="C00000"/>
                </a:solidFill>
                <a:latin typeface="Times New Roman" panose="02020603050405020304" pitchFamily="18" charset="0"/>
                <a:cs typeface="Times New Roman" panose="02020603050405020304" pitchFamily="18" charset="0"/>
              </a:rPr>
              <a:t>browser determines the URL (by seeing what was selected).</a:t>
            </a:r>
          </a:p>
          <a:p>
            <a:pPr algn="just" fontAlgn="base"/>
            <a:r>
              <a:rPr lang="en-US" dirty="0">
                <a:solidFill>
                  <a:srgbClr val="C00000"/>
                </a:solidFill>
                <a:latin typeface="Times New Roman" panose="02020603050405020304" pitchFamily="18" charset="0"/>
                <a:cs typeface="Times New Roman" panose="02020603050405020304" pitchFamily="18" charset="0"/>
              </a:rPr>
              <a:t>2. The browser asks DNS for the IP address of www.itu.org.</a:t>
            </a:r>
          </a:p>
          <a:p>
            <a:pPr algn="just" fontAlgn="base"/>
            <a:r>
              <a:rPr lang="en-US" dirty="0">
                <a:solidFill>
                  <a:srgbClr val="C00000"/>
                </a:solidFill>
                <a:latin typeface="Times New Roman" panose="02020603050405020304" pitchFamily="18" charset="0"/>
                <a:cs typeface="Times New Roman" panose="02020603050405020304" pitchFamily="18" charset="0"/>
              </a:rPr>
              <a:t>3. DNS replies with 156.106.192.32.</a:t>
            </a:r>
          </a:p>
          <a:p>
            <a:pPr algn="just" fontAlgn="base"/>
            <a:r>
              <a:rPr lang="en-US" dirty="0">
                <a:solidFill>
                  <a:srgbClr val="C00000"/>
                </a:solidFill>
                <a:latin typeface="Times New Roman" panose="02020603050405020304" pitchFamily="18" charset="0"/>
                <a:cs typeface="Times New Roman" panose="02020603050405020304" pitchFamily="18" charset="0"/>
              </a:rPr>
              <a:t>4. The browser makes a TCP connection to port 80 on 156.106.192.32.</a:t>
            </a:r>
          </a:p>
          <a:p>
            <a:pPr algn="just" fontAlgn="base"/>
            <a:r>
              <a:rPr lang="en-US" dirty="0">
                <a:solidFill>
                  <a:srgbClr val="C00000"/>
                </a:solidFill>
                <a:latin typeface="Times New Roman" panose="02020603050405020304" pitchFamily="18" charset="0"/>
                <a:cs typeface="Times New Roman" panose="02020603050405020304" pitchFamily="18" charset="0"/>
              </a:rPr>
              <a:t>5. It then sends over a request asking for file /home/index.html.</a:t>
            </a:r>
          </a:p>
          <a:p>
            <a:pPr algn="just" fontAlgn="base"/>
            <a:r>
              <a:rPr lang="en-US" dirty="0">
                <a:solidFill>
                  <a:srgbClr val="C00000"/>
                </a:solidFill>
                <a:latin typeface="Times New Roman" panose="02020603050405020304" pitchFamily="18" charset="0"/>
                <a:cs typeface="Times New Roman" panose="02020603050405020304" pitchFamily="18" charset="0"/>
              </a:rPr>
              <a:t>6. The www.itu.org server sends the file /home/index.html.</a:t>
            </a:r>
          </a:p>
          <a:p>
            <a:pPr algn="just" fontAlgn="base"/>
            <a:r>
              <a:rPr lang="en-US" dirty="0">
                <a:solidFill>
                  <a:srgbClr val="C00000"/>
                </a:solidFill>
                <a:latin typeface="Times New Roman" panose="02020603050405020304" pitchFamily="18" charset="0"/>
                <a:cs typeface="Times New Roman" panose="02020603050405020304" pitchFamily="18" charset="0"/>
              </a:rPr>
              <a:t>7. The TCP connection is released.</a:t>
            </a:r>
          </a:p>
          <a:p>
            <a:pPr algn="just" fontAlgn="base"/>
            <a:r>
              <a:rPr lang="en-US" dirty="0">
                <a:solidFill>
                  <a:srgbClr val="C00000"/>
                </a:solidFill>
                <a:latin typeface="Times New Roman" panose="02020603050405020304" pitchFamily="18" charset="0"/>
                <a:cs typeface="Times New Roman" panose="02020603050405020304" pitchFamily="18" charset="0"/>
              </a:rPr>
              <a:t>8. The browser displays all the text in /home/index.html.</a:t>
            </a:r>
          </a:p>
          <a:p>
            <a:pPr algn="just" fontAlgn="base"/>
            <a:r>
              <a:rPr lang="en-US" dirty="0">
                <a:solidFill>
                  <a:srgbClr val="C00000"/>
                </a:solidFill>
                <a:latin typeface="Times New Roman" panose="02020603050405020304" pitchFamily="18" charset="0"/>
                <a:cs typeface="Times New Roman" panose="02020603050405020304" pitchFamily="18" charset="0"/>
              </a:rPr>
              <a:t>9. The browser fetches and displays all images in this file</a:t>
            </a:r>
            <a:r>
              <a:rPr lang="en-US" dirty="0" smtClean="0">
                <a:solidFill>
                  <a:srgbClr val="C00000"/>
                </a:solidFill>
                <a:latin typeface="Times New Roman" panose="02020603050405020304" pitchFamily="18" charset="0"/>
                <a:cs typeface="Times New Roman" panose="02020603050405020304" pitchFamily="18" charset="0"/>
              </a:rPr>
              <a:t>.</a:t>
            </a:r>
          </a:p>
          <a:p>
            <a:pPr algn="just" fontAlgn="base"/>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Many browsers display which step they are currently executing in a status line at the bottom </a:t>
            </a:r>
            <a:r>
              <a:rPr lang="en-US" dirty="0" smtClean="0">
                <a:solidFill>
                  <a:srgbClr val="002060"/>
                </a:solidFill>
                <a:latin typeface="Times New Roman" panose="02020603050405020304" pitchFamily="18" charset="0"/>
                <a:cs typeface="Times New Roman" panose="02020603050405020304" pitchFamily="18" charset="0"/>
              </a:rPr>
              <a:t>of the </a:t>
            </a:r>
            <a:r>
              <a:rPr lang="en-US" dirty="0">
                <a:solidFill>
                  <a:srgbClr val="002060"/>
                </a:solidFill>
                <a:latin typeface="Times New Roman" panose="02020603050405020304" pitchFamily="18" charset="0"/>
                <a:cs typeface="Times New Roman" panose="02020603050405020304" pitchFamily="18" charset="0"/>
              </a:rPr>
              <a:t>screen. In this way, when the performance is poor, the user can see if it is due to DNS </a:t>
            </a:r>
            <a:r>
              <a:rPr lang="en-US" dirty="0" smtClean="0">
                <a:solidFill>
                  <a:srgbClr val="002060"/>
                </a:solidFill>
                <a:latin typeface="Times New Roman" panose="02020603050405020304" pitchFamily="18" charset="0"/>
                <a:cs typeface="Times New Roman" panose="02020603050405020304" pitchFamily="18" charset="0"/>
              </a:rPr>
              <a:t>not responding</a:t>
            </a:r>
            <a:r>
              <a:rPr lang="en-US" dirty="0">
                <a:solidFill>
                  <a:srgbClr val="002060"/>
                </a:solidFill>
                <a:latin typeface="Times New Roman" panose="02020603050405020304" pitchFamily="18" charset="0"/>
                <a:cs typeface="Times New Roman" panose="02020603050405020304" pitchFamily="18" charset="0"/>
              </a:rPr>
              <a:t>, the server not responding, or simply network congestion during </a:t>
            </a:r>
            <a:r>
              <a:rPr lang="en-US" dirty="0" smtClean="0">
                <a:solidFill>
                  <a:srgbClr val="002060"/>
                </a:solidFill>
                <a:latin typeface="Times New Roman" panose="02020603050405020304" pitchFamily="18" charset="0"/>
                <a:cs typeface="Times New Roman" panose="02020603050405020304" pitchFamily="18" charset="0"/>
              </a:rPr>
              <a:t>page transmission.</a:t>
            </a:r>
          </a:p>
          <a:p>
            <a:pPr algn="just" fontAlgn="base"/>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To be able to display the new page (or any page), the browse </a:t>
            </a:r>
            <a:r>
              <a:rPr lang="en-US" dirty="0" smtClean="0">
                <a:solidFill>
                  <a:srgbClr val="002060"/>
                </a:solidFill>
                <a:latin typeface="Times New Roman" panose="02020603050405020304" pitchFamily="18" charset="0"/>
                <a:cs typeface="Times New Roman" panose="02020603050405020304" pitchFamily="18" charset="0"/>
              </a:rPr>
              <a:t>has </a:t>
            </a:r>
            <a:r>
              <a:rPr lang="en-US" dirty="0">
                <a:solidFill>
                  <a:srgbClr val="002060"/>
                </a:solidFill>
                <a:latin typeface="Times New Roman" panose="02020603050405020304" pitchFamily="18" charset="0"/>
                <a:cs typeface="Times New Roman" panose="02020603050405020304" pitchFamily="18" charset="0"/>
              </a:rPr>
              <a:t>to understand its format</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To allow all browsers to understand all Web pages, Web pages are written in a </a:t>
            </a:r>
            <a:r>
              <a:rPr lang="en-US" dirty="0" smtClean="0">
                <a:solidFill>
                  <a:srgbClr val="002060"/>
                </a:solidFill>
                <a:latin typeface="Times New Roman" panose="02020603050405020304" pitchFamily="18" charset="0"/>
                <a:cs typeface="Times New Roman" panose="02020603050405020304" pitchFamily="18" charset="0"/>
              </a:rPr>
              <a:t>standardized language </a:t>
            </a:r>
            <a:r>
              <a:rPr lang="en-US" dirty="0">
                <a:solidFill>
                  <a:srgbClr val="002060"/>
                </a:solidFill>
                <a:latin typeface="Times New Roman" panose="02020603050405020304" pitchFamily="18" charset="0"/>
                <a:cs typeface="Times New Roman" panose="02020603050405020304" pitchFamily="18" charset="0"/>
              </a:rPr>
              <a:t>called HTML, which describes Web </a:t>
            </a:r>
            <a:r>
              <a:rPr lang="en-US" dirty="0" smtClean="0">
                <a:solidFill>
                  <a:srgbClr val="002060"/>
                </a:solidFill>
                <a:latin typeface="Times New Roman" panose="02020603050405020304" pitchFamily="18" charset="0"/>
                <a:cs typeface="Times New Roman" panose="02020603050405020304" pitchFamily="18" charset="0"/>
              </a:rPr>
              <a:t>pages.</a:t>
            </a: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37885" y="928915"/>
            <a:ext cx="8806996"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95944" y="983396"/>
            <a:ext cx="884645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87086" y="983396"/>
            <a:ext cx="8939892"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smtClean="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95944" y="983397"/>
            <a:ext cx="8795656" cy="292388"/>
          </a:xfrm>
          <a:prstGeom prst="rect">
            <a:avLst/>
          </a:prstGeom>
        </p:spPr>
        <p:txBody>
          <a:bodyPr wrap="square">
            <a:spAutoFit/>
          </a:bodyPr>
          <a:lstStyle/>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5716814" y="1340644"/>
            <a:ext cx="3274786"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12031" y="1059700"/>
            <a:ext cx="8719912"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37885" y="968007"/>
            <a:ext cx="8865055"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120197" y="983395"/>
            <a:ext cx="887140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928097"/>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3684</TotalTime>
  <Words>4545</Words>
  <Application>Microsoft Office PowerPoint</Application>
  <PresentationFormat>On-screen Show (16:9)</PresentationFormat>
  <Paragraphs>337</Paragraphs>
  <Slides>29</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Nunito</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Nagaraja GS</dc:creator>
  <cp:lastModifiedBy>Microsoft account</cp:lastModifiedBy>
  <cp:revision>555</cp:revision>
  <dcterms:modified xsi:type="dcterms:W3CDTF">2024-08-17T11:17:46Z</dcterms:modified>
</cp:coreProperties>
</file>