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3"/>
  </p:notesMasterIdLst>
  <p:handoutMasterIdLst>
    <p:handoutMasterId r:id="rId24"/>
  </p:handoutMasterIdLst>
  <p:sldIdLst>
    <p:sldId id="409" r:id="rId2"/>
    <p:sldId id="411" r:id="rId3"/>
    <p:sldId id="412" r:id="rId4"/>
    <p:sldId id="410" r:id="rId5"/>
    <p:sldId id="413" r:id="rId6"/>
    <p:sldId id="414" r:id="rId7"/>
    <p:sldId id="415" r:id="rId8"/>
    <p:sldId id="416" r:id="rId9"/>
    <p:sldId id="417" r:id="rId10"/>
    <p:sldId id="418" r:id="rId11"/>
    <p:sldId id="419" r:id="rId12"/>
    <p:sldId id="420" r:id="rId13"/>
    <p:sldId id="421" r:id="rId14"/>
    <p:sldId id="424" r:id="rId15"/>
    <p:sldId id="422" r:id="rId16"/>
    <p:sldId id="423" r:id="rId17"/>
    <p:sldId id="425" r:id="rId18"/>
    <p:sldId id="427" r:id="rId19"/>
    <p:sldId id="426" r:id="rId20"/>
    <p:sldId id="428" r:id="rId21"/>
    <p:sldId id="42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17-08-2024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29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6853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182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13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578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5642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30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4487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19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5071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14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6332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626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223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80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21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13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559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901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900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105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1537" y="910773"/>
            <a:ext cx="8860064" cy="4258384"/>
          </a:xfrm>
          <a:prstGeom prst="rect">
            <a:avLst/>
          </a:prstGeom>
        </p:spPr>
        <p:txBody>
          <a:bodyPr wrap="square">
            <a:spAutoFit/>
          </a:bodyPr>
          <a:lstStyle/>
          <a:p>
            <a:pPr marL="285750" lvl="2"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The basis of the Web is transferring Web pages from server to client. In the simplest </a:t>
            </a:r>
            <a:r>
              <a:rPr lang="en-US" dirty="0" smtClean="0">
                <a:solidFill>
                  <a:srgbClr val="FF0000"/>
                </a:solidFill>
                <a:latin typeface="Times New Roman" panose="02020603050405020304" pitchFamily="18" charset="0"/>
                <a:cs typeface="Times New Roman" panose="02020603050405020304" pitchFamily="18" charset="0"/>
              </a:rPr>
              <a:t>form, Web </a:t>
            </a:r>
            <a:r>
              <a:rPr lang="en-US" dirty="0">
                <a:solidFill>
                  <a:srgbClr val="FF0000"/>
                </a:solidFill>
                <a:latin typeface="Times New Roman" panose="02020603050405020304" pitchFamily="18" charset="0"/>
                <a:cs typeface="Times New Roman" panose="02020603050405020304" pitchFamily="18" charset="0"/>
              </a:rPr>
              <a:t>pages are static, that is, are just files sitting on some server waiting to be retrieved. </a:t>
            </a: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In this </a:t>
            </a:r>
            <a:r>
              <a:rPr lang="en-US" dirty="0">
                <a:solidFill>
                  <a:srgbClr val="FF0000"/>
                </a:solidFill>
                <a:latin typeface="Times New Roman" panose="02020603050405020304" pitchFamily="18" charset="0"/>
                <a:cs typeface="Times New Roman" panose="02020603050405020304" pitchFamily="18" charset="0"/>
              </a:rPr>
              <a:t>context, even a video is a static Web page because it is just a file</a:t>
            </a:r>
            <a:r>
              <a:rPr lang="en-US" dirty="0" smtClean="0">
                <a:solidFill>
                  <a:srgbClr val="FF000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Web pages are currently written in a language called HTML (</a:t>
            </a:r>
            <a:r>
              <a:rPr lang="en-US" dirty="0" err="1">
                <a:solidFill>
                  <a:srgbClr val="FF0000"/>
                </a:solidFill>
                <a:latin typeface="Times New Roman" panose="02020603050405020304" pitchFamily="18" charset="0"/>
                <a:cs typeface="Times New Roman" panose="02020603050405020304" pitchFamily="18" charset="0"/>
              </a:rPr>
              <a:t>HyperText</a:t>
            </a:r>
            <a:r>
              <a:rPr lang="en-US" dirty="0">
                <a:solidFill>
                  <a:srgbClr val="FF0000"/>
                </a:solidFill>
                <a:latin typeface="Times New Roman" panose="02020603050405020304" pitchFamily="18" charset="0"/>
                <a:cs typeface="Times New Roman" panose="02020603050405020304" pitchFamily="18" charset="0"/>
              </a:rPr>
              <a:t> Markup Language</a:t>
            </a:r>
            <a:r>
              <a:rPr lang="en-US" dirty="0" smtClean="0">
                <a:solidFill>
                  <a:srgbClr val="FF0000"/>
                </a:solidFill>
                <a:latin typeface="Times New Roman" panose="02020603050405020304" pitchFamily="18" charset="0"/>
                <a:cs typeface="Times New Roman" panose="02020603050405020304" pitchFamily="18" charset="0"/>
              </a:rPr>
              <a:t>). HTML </a:t>
            </a:r>
            <a:r>
              <a:rPr lang="en-US" dirty="0">
                <a:solidFill>
                  <a:srgbClr val="FF0000"/>
                </a:solidFill>
                <a:latin typeface="Times New Roman" panose="02020603050405020304" pitchFamily="18" charset="0"/>
                <a:cs typeface="Times New Roman" panose="02020603050405020304" pitchFamily="18" charset="0"/>
              </a:rPr>
              <a:t>allows users to produce Web pages that include text, graphics, and pointers to </a:t>
            </a:r>
            <a:r>
              <a:rPr lang="en-US" dirty="0" smtClean="0">
                <a:solidFill>
                  <a:srgbClr val="FF0000"/>
                </a:solidFill>
                <a:latin typeface="Times New Roman" panose="02020603050405020304" pitchFamily="18" charset="0"/>
                <a:cs typeface="Times New Roman" panose="02020603050405020304" pitchFamily="18" charset="0"/>
              </a:rPr>
              <a:t>other Web </a:t>
            </a:r>
            <a:r>
              <a:rPr lang="en-US" dirty="0">
                <a:solidFill>
                  <a:srgbClr val="FF0000"/>
                </a:solidFill>
                <a:latin typeface="Times New Roman" panose="02020603050405020304" pitchFamily="18" charset="0"/>
                <a:cs typeface="Times New Roman" panose="02020603050405020304" pitchFamily="18" charset="0"/>
              </a:rPr>
              <a:t>pages. </a:t>
            </a: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HTML </a:t>
            </a:r>
            <a:r>
              <a:rPr lang="en-US" dirty="0">
                <a:solidFill>
                  <a:srgbClr val="FF0000"/>
                </a:solidFill>
                <a:latin typeface="Times New Roman" panose="02020603050405020304" pitchFamily="18" charset="0"/>
                <a:cs typeface="Times New Roman" panose="02020603050405020304" pitchFamily="18" charset="0"/>
              </a:rPr>
              <a:t>is a markup language, a language for describing how documents are to </a:t>
            </a:r>
            <a:r>
              <a:rPr lang="en-US" dirty="0" smtClean="0">
                <a:solidFill>
                  <a:srgbClr val="FF0000"/>
                </a:solidFill>
                <a:latin typeface="Times New Roman" panose="02020603050405020304" pitchFamily="18" charset="0"/>
                <a:cs typeface="Times New Roman" panose="02020603050405020304" pitchFamily="18" charset="0"/>
              </a:rPr>
              <a:t>be formatted</a:t>
            </a:r>
            <a:r>
              <a:rPr lang="en-US" dirty="0">
                <a:solidFill>
                  <a:srgbClr val="FF0000"/>
                </a:solidFill>
                <a:latin typeface="Times New Roman" panose="02020603050405020304" pitchFamily="18" charset="0"/>
                <a:cs typeface="Times New Roman" panose="02020603050405020304" pitchFamily="18" charset="0"/>
              </a:rPr>
              <a:t>. The term ''markup'' comes from the old days when copyeditors actually marked </a:t>
            </a:r>
            <a:r>
              <a:rPr lang="en-US" dirty="0" smtClean="0">
                <a:solidFill>
                  <a:srgbClr val="FF0000"/>
                </a:solidFill>
                <a:latin typeface="Times New Roman" panose="02020603050405020304" pitchFamily="18" charset="0"/>
                <a:cs typeface="Times New Roman" panose="02020603050405020304" pitchFamily="18" charset="0"/>
              </a:rPr>
              <a:t>up documents </a:t>
            </a:r>
            <a:r>
              <a:rPr lang="en-US" dirty="0">
                <a:solidFill>
                  <a:srgbClr val="FF0000"/>
                </a:solidFill>
                <a:latin typeface="Times New Roman" panose="02020603050405020304" pitchFamily="18" charset="0"/>
                <a:cs typeface="Times New Roman" panose="02020603050405020304" pitchFamily="18" charset="0"/>
              </a:rPr>
              <a:t>to tell the printer—in those days, a human being—which fonts to use, and so on.</a:t>
            </a:r>
          </a:p>
          <a:p>
            <a:pPr marL="285750" lvl="2" indent="-285750" algn="just">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Markup </a:t>
            </a:r>
            <a:r>
              <a:rPr lang="en-US" dirty="0">
                <a:solidFill>
                  <a:srgbClr val="002060"/>
                </a:solidFill>
                <a:latin typeface="Times New Roman" panose="02020603050405020304" pitchFamily="18" charset="0"/>
                <a:cs typeface="Times New Roman" panose="02020603050405020304" pitchFamily="18" charset="0"/>
              </a:rPr>
              <a:t>languages thus contain explicit commands for formatting. For example, in HTML, &lt;</a:t>
            </a:r>
            <a:r>
              <a:rPr lang="en-US" dirty="0" smtClean="0">
                <a:solidFill>
                  <a:srgbClr val="002060"/>
                </a:solidFill>
                <a:latin typeface="Times New Roman" panose="02020603050405020304" pitchFamily="18" charset="0"/>
                <a:cs typeface="Times New Roman" panose="02020603050405020304" pitchFamily="18" charset="0"/>
              </a:rPr>
              <a:t>b&gt; means </a:t>
            </a:r>
            <a:r>
              <a:rPr lang="en-US" dirty="0">
                <a:solidFill>
                  <a:srgbClr val="002060"/>
                </a:solidFill>
                <a:latin typeface="Times New Roman" panose="02020603050405020304" pitchFamily="18" charset="0"/>
                <a:cs typeface="Times New Roman" panose="02020603050405020304" pitchFamily="18" charset="0"/>
              </a:rPr>
              <a:t>start boldface mode, and &lt;/b&gt; means leave boldface mode</a:t>
            </a:r>
            <a:r>
              <a:rPr lang="en-US" dirty="0" smtClean="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advantage of </a:t>
            </a:r>
            <a:r>
              <a:rPr lang="en-US" dirty="0" smtClean="0">
                <a:solidFill>
                  <a:srgbClr val="002060"/>
                </a:solidFill>
                <a:latin typeface="Times New Roman" panose="02020603050405020304" pitchFamily="18" charset="0"/>
                <a:cs typeface="Times New Roman" panose="02020603050405020304" pitchFamily="18" charset="0"/>
              </a:rPr>
              <a:t>a markup </a:t>
            </a:r>
            <a:r>
              <a:rPr lang="en-US" dirty="0">
                <a:solidFill>
                  <a:srgbClr val="002060"/>
                </a:solidFill>
                <a:latin typeface="Times New Roman" panose="02020603050405020304" pitchFamily="18" charset="0"/>
                <a:cs typeface="Times New Roman" panose="02020603050405020304" pitchFamily="18" charset="0"/>
              </a:rPr>
              <a:t>language over one with no explicit markup is that writing a browser for it </a:t>
            </a:r>
            <a:r>
              <a:rPr lang="en-US" dirty="0" smtClean="0">
                <a:solidFill>
                  <a:srgbClr val="002060"/>
                </a:solidFill>
                <a:latin typeface="Times New Roman" panose="02020603050405020304" pitchFamily="18" charset="0"/>
                <a:cs typeface="Times New Roman" panose="02020603050405020304" pitchFamily="18" charset="0"/>
              </a:rPr>
              <a:t>is straightforward</a:t>
            </a:r>
            <a:r>
              <a:rPr lang="en-US" dirty="0">
                <a:solidFill>
                  <a:srgbClr val="002060"/>
                </a:solidFill>
                <a:latin typeface="Times New Roman" panose="02020603050405020304" pitchFamily="18" charset="0"/>
                <a:cs typeface="Times New Roman" panose="02020603050405020304" pitchFamily="18" charset="0"/>
              </a:rPr>
              <a:t>: the browser simply has to understand the markup commands.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err="1" smtClean="0">
                <a:solidFill>
                  <a:srgbClr val="002060"/>
                </a:solidFill>
                <a:latin typeface="Times New Roman" panose="02020603050405020304" pitchFamily="18" charset="0"/>
                <a:cs typeface="Times New Roman" panose="02020603050405020304" pitchFamily="18" charset="0"/>
              </a:rPr>
              <a:t>TeX</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and </a:t>
            </a:r>
            <a:r>
              <a:rPr lang="en-US" dirty="0" err="1" smtClean="0">
                <a:solidFill>
                  <a:srgbClr val="002060"/>
                </a:solidFill>
                <a:latin typeface="Times New Roman" panose="02020603050405020304" pitchFamily="18" charset="0"/>
                <a:cs typeface="Times New Roman" panose="02020603050405020304" pitchFamily="18" charset="0"/>
              </a:rPr>
              <a:t>troff</a:t>
            </a:r>
            <a:r>
              <a:rPr lang="en-US" dirty="0" smtClean="0">
                <a:solidFill>
                  <a:srgbClr val="002060"/>
                </a:solidFill>
                <a:latin typeface="Times New Roman" panose="02020603050405020304" pitchFamily="18" charset="0"/>
                <a:cs typeface="Times New Roman" panose="02020603050405020304" pitchFamily="18" charset="0"/>
              </a:rPr>
              <a:t> are </a:t>
            </a:r>
            <a:r>
              <a:rPr lang="en-US" dirty="0">
                <a:solidFill>
                  <a:srgbClr val="002060"/>
                </a:solidFill>
                <a:latin typeface="Times New Roman" panose="02020603050405020304" pitchFamily="18" charset="0"/>
                <a:cs typeface="Times New Roman" panose="02020603050405020304" pitchFamily="18" charset="0"/>
              </a:rPr>
              <a:t>other well-known examples of markup languages.</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1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693319"/>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HTTP Request</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An HTTP request from a client (e.g., a web browser) to a server consists of:</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Request Line:</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Includes the method, the resource URL, and the HTTP version.</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GET /index.html HTTP/1.1</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Headers:</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Provide additional information about the request, such as browser type, accepted content types, and more.</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err="1">
                <a:solidFill>
                  <a:srgbClr val="002060"/>
                </a:solidFill>
                <a:latin typeface="Times New Roman" panose="02020603050405020304" pitchFamily="18" charset="0"/>
                <a:cs typeface="Times New Roman" panose="02020603050405020304" pitchFamily="18" charset="0"/>
              </a:rPr>
              <a:t>makefile</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Host: www.example.com User-Agent: Mozilla/5.0 Accept: </a:t>
            </a:r>
            <a:r>
              <a:rPr lang="en-US" altLang="en-US" dirty="0" smtClean="0">
                <a:solidFill>
                  <a:srgbClr val="002060"/>
                </a:solidFill>
                <a:latin typeface="Times New Roman" panose="02020603050405020304" pitchFamily="18" charset="0"/>
                <a:cs typeface="Times New Roman" panose="02020603050405020304" pitchFamily="18" charset="0"/>
              </a:rPr>
              <a:t>text/</a:t>
            </a:r>
            <a:r>
              <a:rPr lang="en-US" altLang="en-US" dirty="0" err="1" smtClean="0">
                <a:solidFill>
                  <a:srgbClr val="002060"/>
                </a:solidFill>
                <a:latin typeface="Times New Roman" panose="02020603050405020304" pitchFamily="18" charset="0"/>
                <a:cs typeface="Times New Roman" panose="02020603050405020304" pitchFamily="18" charset="0"/>
              </a:rPr>
              <a:t>html,application</a:t>
            </a:r>
            <a:r>
              <a:rPr lang="en-US" altLang="en-US" dirty="0" smtClean="0">
                <a:solidFill>
                  <a:srgbClr val="002060"/>
                </a:solidFill>
                <a:latin typeface="Times New Roman" panose="02020603050405020304" pitchFamily="18" charset="0"/>
                <a:cs typeface="Times New Roman" panose="02020603050405020304" pitchFamily="18" charset="0"/>
              </a:rPr>
              <a:t>/</a:t>
            </a:r>
            <a:r>
              <a:rPr lang="en-US" altLang="en-US" dirty="0" err="1" smtClean="0">
                <a:solidFill>
                  <a:srgbClr val="002060"/>
                </a:solidFill>
                <a:latin typeface="Times New Roman" panose="02020603050405020304" pitchFamily="18" charset="0"/>
                <a:cs typeface="Times New Roman" panose="02020603050405020304" pitchFamily="18" charset="0"/>
              </a:rPr>
              <a:t>xhtml+xml</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b="1" dirty="0">
                <a:solidFill>
                  <a:schemeClr val="tx1"/>
                </a:solidFill>
                <a:latin typeface="Times New Roman" panose="02020603050405020304" pitchFamily="18" charset="0"/>
                <a:cs typeface="Times New Roman" panose="02020603050405020304" pitchFamily="18" charset="0"/>
              </a:rPr>
              <a:t>Body (Optional):</a:t>
            </a: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Contains data sent to the server, typically used with methods like POST to submit form data.</a:t>
            </a:r>
          </a:p>
          <a:p>
            <a:pPr lvl="0"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Example (for a POST request):</a:t>
            </a:r>
          </a:p>
          <a:p>
            <a:pPr lvl="0" eaLnBrk="0" fontAlgn="base" hangingPunct="0">
              <a:spcBef>
                <a:spcPct val="0"/>
              </a:spcBef>
              <a:spcAft>
                <a:spcPct val="0"/>
              </a:spcAft>
              <a:buClrTx/>
            </a:pPr>
            <a:endParaRPr lang="en-US" altLang="en-US" sz="400" dirty="0">
              <a:solidFill>
                <a:schemeClr val="tx1"/>
              </a:solidFill>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61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323987"/>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HTTP Methods</a:t>
            </a:r>
          </a:p>
          <a:p>
            <a:pPr lvl="0" algn="just" eaLnBrk="0" fontAlgn="base" hangingPunct="0">
              <a:spcBef>
                <a:spcPct val="0"/>
              </a:spcBef>
              <a:spcAft>
                <a:spcPct val="0"/>
              </a:spcAft>
              <a:buClrTx/>
            </a:pPr>
            <a:r>
              <a:rPr lang="en-US" altLang="en-US" dirty="0">
                <a:solidFill>
                  <a:srgbClr val="C00000"/>
                </a:solidFill>
                <a:latin typeface="Times New Roman" panose="02020603050405020304" pitchFamily="18" charset="0"/>
                <a:cs typeface="Times New Roman" panose="02020603050405020304" pitchFamily="18" charset="0"/>
              </a:rPr>
              <a:t>HTTP defines several methods, each serving a different purpose:</a:t>
            </a:r>
          </a:p>
          <a:p>
            <a:pPr lvl="0" algn="just" eaLnBrk="0" fontAlgn="base" hangingPunct="0">
              <a:spcBef>
                <a:spcPct val="0"/>
              </a:spcBef>
              <a:spcAft>
                <a:spcPct val="0"/>
              </a:spcAft>
              <a:buClrTx/>
              <a:buFontTx/>
              <a:buAutoNum type="arabicPeriod"/>
            </a:pPr>
            <a:r>
              <a:rPr lang="en-US" altLang="en-US" b="1" dirty="0">
                <a:solidFill>
                  <a:srgbClr val="C00000"/>
                </a:solidFill>
                <a:latin typeface="Times New Roman" panose="02020603050405020304" pitchFamily="18" charset="0"/>
                <a:cs typeface="Times New Roman" panose="02020603050405020304" pitchFamily="18" charset="0"/>
              </a:rPr>
              <a:t>GET:</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Requests data from a specified resource.</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GET /index.html</a:t>
            </a:r>
          </a:p>
          <a:p>
            <a:pPr lvl="0" algn="just" eaLnBrk="0" fontAlgn="base" hangingPunct="0">
              <a:spcBef>
                <a:spcPct val="0"/>
              </a:spcBef>
              <a:spcAft>
                <a:spcPct val="0"/>
              </a:spcAft>
              <a:buClrTx/>
              <a:buFontTx/>
              <a:buAutoNum type="arabicPeriod" startAt="2"/>
            </a:pPr>
            <a:r>
              <a:rPr lang="en-US" altLang="en-US" b="1" dirty="0">
                <a:solidFill>
                  <a:srgbClr val="C00000"/>
                </a:solidFill>
                <a:latin typeface="Times New Roman" panose="02020603050405020304" pitchFamily="18" charset="0"/>
                <a:cs typeface="Times New Roman" panose="02020603050405020304" pitchFamily="18" charset="0"/>
              </a:rPr>
              <a:t>POST:</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Submits data to be processed by a specified resource (e.g., form submission).</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POST /submit-form</a:t>
            </a:r>
          </a:p>
          <a:p>
            <a:pPr lvl="0" algn="just" eaLnBrk="0" fontAlgn="base" hangingPunct="0">
              <a:spcBef>
                <a:spcPct val="0"/>
              </a:spcBef>
              <a:spcAft>
                <a:spcPct val="0"/>
              </a:spcAft>
              <a:buClrTx/>
              <a:buFontTx/>
              <a:buAutoNum type="arabicPeriod" startAt="3"/>
            </a:pPr>
            <a:r>
              <a:rPr lang="en-US" altLang="en-US" b="1" dirty="0">
                <a:solidFill>
                  <a:srgbClr val="002060"/>
                </a:solidFill>
                <a:latin typeface="Times New Roman" panose="02020603050405020304" pitchFamily="18" charset="0"/>
                <a:cs typeface="Times New Roman" panose="02020603050405020304" pitchFamily="18" charset="0"/>
              </a:rPr>
              <a:t>PUT:</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Updates or creates a resource at the specified URL.</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PUT /</a:t>
            </a:r>
            <a:r>
              <a:rPr lang="en-US" altLang="en-US" dirty="0" smtClean="0">
                <a:solidFill>
                  <a:srgbClr val="002060"/>
                </a:solidFill>
                <a:latin typeface="Times New Roman" panose="02020603050405020304" pitchFamily="18" charset="0"/>
                <a:cs typeface="Times New Roman" panose="02020603050405020304" pitchFamily="18" charset="0"/>
              </a:rPr>
              <a:t>update-item</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DELETE:</a:t>
            </a:r>
            <a:endParaRPr lang="en-US" altLang="en-US" dirty="0">
              <a:solidFill>
                <a:srgbClr val="00206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Deletes the specified resource.</a:t>
            </a:r>
          </a:p>
          <a:p>
            <a:pPr lvl="0"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DELETE /remove-item</a:t>
            </a: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9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754874"/>
          </a:xfrm>
          <a:prstGeom prst="rect">
            <a:avLst/>
          </a:prstGeom>
        </p:spPr>
        <p:txBody>
          <a:bodyPr wrap="square">
            <a:spAutoFit/>
          </a:bodyPr>
          <a:lstStyle/>
          <a:p>
            <a:pPr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HTTP </a:t>
            </a:r>
            <a:r>
              <a:rPr lang="en-US" altLang="en-US" b="1" dirty="0" smtClean="0">
                <a:solidFill>
                  <a:srgbClr val="C00000"/>
                </a:solidFill>
                <a:latin typeface="Times New Roman" panose="02020603050405020304" pitchFamily="18" charset="0"/>
                <a:cs typeface="Times New Roman" panose="02020603050405020304" pitchFamily="18" charset="0"/>
              </a:rPr>
              <a:t>Methods</a:t>
            </a:r>
          </a:p>
          <a:p>
            <a:pPr algn="just" eaLnBrk="0" fontAlgn="base" hangingPunct="0">
              <a:spcBef>
                <a:spcPct val="0"/>
              </a:spcBef>
              <a:spcAft>
                <a:spcPct val="0"/>
              </a:spcAft>
              <a:buClrTx/>
              <a:buFontTx/>
              <a:buChar char="•"/>
            </a:pPr>
            <a:endParaRPr lang="en-US" altLang="en-US" b="1"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HEAD</a:t>
            </a:r>
            <a:r>
              <a:rPr lang="en-US" altLang="en-US" b="1" dirty="0">
                <a:solidFill>
                  <a:srgbClr val="C00000"/>
                </a:solidFill>
                <a:latin typeface="Times New Roman" panose="02020603050405020304" pitchFamily="18" charset="0"/>
                <a:cs typeface="Times New Roman" panose="02020603050405020304" pitchFamily="18" charset="0"/>
              </a:rPr>
              <a:t>:</a:t>
            </a: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Retrieves the headers of a specified resource, similar to GET but without the body.</a:t>
            </a:r>
          </a:p>
          <a:p>
            <a:pPr lvl="0"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HEAD /</a:t>
            </a:r>
            <a:r>
              <a:rPr lang="en-US" altLang="en-US" dirty="0" smtClean="0">
                <a:solidFill>
                  <a:srgbClr val="C00000"/>
                </a:solidFill>
                <a:latin typeface="Times New Roman" panose="02020603050405020304" pitchFamily="18" charset="0"/>
                <a:cs typeface="Times New Roman" panose="02020603050405020304" pitchFamily="18" charset="0"/>
              </a:rPr>
              <a:t>index.html</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OPTIONS</a:t>
            </a:r>
            <a:r>
              <a:rPr lang="en-US" altLang="en-US" b="1"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Describes the communication options for the target resource.</a:t>
            </a: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OPTIONS /</a:t>
            </a:r>
            <a:r>
              <a:rPr lang="en-US" altLang="en-US" dirty="0" err="1" smtClean="0">
                <a:solidFill>
                  <a:srgbClr val="002060"/>
                </a:solidFill>
                <a:latin typeface="Times New Roman" panose="02020603050405020304" pitchFamily="18" charset="0"/>
                <a:cs typeface="Times New Roman" panose="02020603050405020304" pitchFamily="18" charset="0"/>
              </a:rPr>
              <a:t>api</a:t>
            </a:r>
            <a:endParaRPr lang="en-US" altLang="en-US" dirty="0" smtClean="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PATCH:</a:t>
            </a: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Partially updates a resource.</a:t>
            </a: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PATCH /</a:t>
            </a:r>
            <a:r>
              <a:rPr lang="en-US" altLang="en-US" dirty="0" smtClean="0">
                <a:solidFill>
                  <a:srgbClr val="002060"/>
                </a:solidFill>
                <a:latin typeface="Times New Roman" panose="02020603050405020304" pitchFamily="18" charset="0"/>
                <a:cs typeface="Times New Roman" panose="02020603050405020304" pitchFamily="18" charset="0"/>
              </a:rPr>
              <a:t>update-item</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179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738664"/>
          </a:xfrm>
          <a:prstGeom prst="rect">
            <a:avLst/>
          </a:prstGeom>
        </p:spPr>
        <p:txBody>
          <a:bodyPr wrap="square">
            <a:spAutoFit/>
          </a:bodyPr>
          <a:lstStyle/>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99887" y="1303923"/>
            <a:ext cx="7017656" cy="2011854"/>
          </a:xfrm>
          <a:prstGeom prst="rect">
            <a:avLst/>
          </a:prstGeom>
        </p:spPr>
      </p:pic>
    </p:spTree>
    <p:extLst>
      <p:ext uri="{BB962C8B-B14F-4D97-AF65-F5344CB8AC3E}">
        <p14:creationId xmlns:p14="http://schemas.microsoft.com/office/powerpoint/2010/main" val="4212411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0" y="1059700"/>
            <a:ext cx="8890909" cy="4185761"/>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HTTP </a:t>
            </a:r>
            <a:r>
              <a:rPr lang="en-US" altLang="en-US" b="1" dirty="0">
                <a:solidFill>
                  <a:srgbClr val="C00000"/>
                </a:solidFill>
                <a:latin typeface="Times New Roman" panose="02020603050405020304" pitchFamily="18" charset="0"/>
                <a:cs typeface="Times New Roman" panose="02020603050405020304" pitchFamily="18" charset="0"/>
              </a:rPr>
              <a:t>Status Codes</a:t>
            </a: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Status codes in HTTP responses indicate the outcome of the request. They are grouped into five classes: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1xx (Informational):</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100 Continue</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2xx (Successful):</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200 OK (Request succeeded)</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201 Created (Resource created successfully)</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3xx (Redirection):</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301 Moved Permanently (Resource moved to a new URL)</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302 Found (Resource temporarily moved)</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4xx (Client Error):</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400 Bad Request (Malformed request)</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404 Not Found (Resource not found)</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5xx (Server Error):</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500 Internal Server Error (Server encountered an error)</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502 Bad Gateway (Invalid response from upstream server)</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pPr>
            <a:r>
              <a:rPr lang="en-US" altLang="en-US" dirty="0" smtClean="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236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738664"/>
          </a:xfrm>
          <a:prstGeom prst="rect">
            <a:avLst/>
          </a:prstGeom>
        </p:spPr>
        <p:txBody>
          <a:bodyPr wrap="square">
            <a:spAutoFit/>
          </a:bodyPr>
          <a:lstStyle/>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307975" y="1059701"/>
            <a:ext cx="6999967" cy="3289896"/>
          </a:xfrm>
          <a:prstGeom prst="rect">
            <a:avLst/>
          </a:prstGeom>
        </p:spPr>
      </p:pic>
      <p:sp>
        <p:nvSpPr>
          <p:cNvPr id="20" name="TextBox 19"/>
          <p:cNvSpPr txBox="1"/>
          <p:nvPr/>
        </p:nvSpPr>
        <p:spPr>
          <a:xfrm>
            <a:off x="7416798" y="2443039"/>
            <a:ext cx="1528082" cy="307777"/>
          </a:xfrm>
          <a:prstGeom prst="rect">
            <a:avLst/>
          </a:prstGeom>
          <a:noFill/>
        </p:spPr>
        <p:txBody>
          <a:bodyPr wrap="square" rtlCol="0">
            <a:spAutoFit/>
          </a:bodyPr>
          <a:lstStyle/>
          <a:p>
            <a:r>
              <a:rPr lang="en-US" dirty="0" smtClean="0">
                <a:solidFill>
                  <a:srgbClr val="C00000"/>
                </a:solidFill>
                <a:latin typeface="Times New Roman" panose="02020603050405020304" pitchFamily="18" charset="0"/>
                <a:cs typeface="Times New Roman" panose="02020603050405020304" pitchFamily="18" charset="0"/>
              </a:rPr>
              <a:t>Message Headers</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51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0" y="1059700"/>
            <a:ext cx="8890909" cy="3970318"/>
          </a:xfrm>
          <a:prstGeom prst="rect">
            <a:avLst/>
          </a:prstGeom>
        </p:spPr>
        <p:txBody>
          <a:bodyPr wrap="square">
            <a:spAutoFit/>
          </a:bodyPr>
          <a:lstStyle/>
          <a:p>
            <a:pPr marL="742950" lvl="1" indent="-285750" algn="just" eaLnBrk="0" fontAlgn="base" hangingPunct="0">
              <a:spcBef>
                <a:spcPct val="0"/>
              </a:spcBef>
              <a:spcAft>
                <a:spcPct val="0"/>
              </a:spcAft>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HTTP </a:t>
            </a:r>
            <a:r>
              <a:rPr lang="en-US" dirty="0">
                <a:solidFill>
                  <a:srgbClr val="C00000"/>
                </a:solidFill>
                <a:latin typeface="Times New Roman" panose="02020603050405020304" pitchFamily="18" charset="0"/>
                <a:cs typeface="Times New Roman" panose="02020603050405020304" pitchFamily="18" charset="0"/>
              </a:rPr>
              <a:t>is used in everyday web interactions. HTTP enables the exchange of data between clients and servers, supporting tasks from simple web page retrieval to complex API interactions. Understanding these HTTP operations helps in developing, debugging, and maintaining web applications</a:t>
            </a:r>
            <a:r>
              <a:rPr 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telnet www.ietf.org 80 &gt;log</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GET /rfc.html HTTP/1.1</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Host: www.ietf.org</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Close</a:t>
            </a:r>
          </a:p>
          <a:p>
            <a:pPr marL="742950" lvl="1"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C0000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This sequence of commands starts up a telnet (i.e., TCP) connection to port 80 on IETF's </a:t>
            </a:r>
            <a:r>
              <a:rPr lang="en-US" altLang="en-US" dirty="0" smtClean="0">
                <a:solidFill>
                  <a:srgbClr val="002060"/>
                </a:solidFill>
                <a:latin typeface="Times New Roman" panose="02020603050405020304" pitchFamily="18" charset="0"/>
                <a:cs typeface="Times New Roman" panose="02020603050405020304" pitchFamily="18" charset="0"/>
              </a:rPr>
              <a:t>Web server</a:t>
            </a:r>
            <a:r>
              <a:rPr lang="en-US" altLang="en-US" dirty="0">
                <a:solidFill>
                  <a:srgbClr val="002060"/>
                </a:solidFill>
                <a:latin typeface="Times New Roman" panose="02020603050405020304" pitchFamily="18" charset="0"/>
                <a:cs typeface="Times New Roman" panose="02020603050405020304" pitchFamily="18" charset="0"/>
              </a:rPr>
              <a:t>, www.ietf.org. </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The </a:t>
            </a:r>
            <a:r>
              <a:rPr lang="en-US" altLang="en-US" dirty="0">
                <a:solidFill>
                  <a:srgbClr val="002060"/>
                </a:solidFill>
                <a:latin typeface="Times New Roman" panose="02020603050405020304" pitchFamily="18" charset="0"/>
                <a:cs typeface="Times New Roman" panose="02020603050405020304" pitchFamily="18" charset="0"/>
              </a:rPr>
              <a:t>result of the session is redirected to the file log for later </a:t>
            </a:r>
            <a:r>
              <a:rPr lang="en-US" altLang="en-US" dirty="0" smtClean="0">
                <a:solidFill>
                  <a:srgbClr val="002060"/>
                </a:solidFill>
                <a:latin typeface="Times New Roman" panose="02020603050405020304" pitchFamily="18" charset="0"/>
                <a:cs typeface="Times New Roman" panose="02020603050405020304" pitchFamily="18" charset="0"/>
              </a:rPr>
              <a:t>inspection. Then </a:t>
            </a:r>
            <a:r>
              <a:rPr lang="en-US" altLang="en-US" dirty="0">
                <a:solidFill>
                  <a:srgbClr val="002060"/>
                </a:solidFill>
                <a:latin typeface="Times New Roman" panose="02020603050405020304" pitchFamily="18" charset="0"/>
                <a:cs typeface="Times New Roman" panose="02020603050405020304" pitchFamily="18" charset="0"/>
              </a:rPr>
              <a:t>comes the GET command naming the file and the protocol. </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The </a:t>
            </a:r>
            <a:r>
              <a:rPr lang="en-US" altLang="en-US" dirty="0">
                <a:solidFill>
                  <a:srgbClr val="002060"/>
                </a:solidFill>
                <a:latin typeface="Times New Roman" panose="02020603050405020304" pitchFamily="18" charset="0"/>
                <a:cs typeface="Times New Roman" panose="02020603050405020304" pitchFamily="18" charset="0"/>
              </a:rPr>
              <a:t>next line is </a:t>
            </a:r>
            <a:r>
              <a:rPr lang="en-US" altLang="en-US" dirty="0" smtClean="0">
                <a:solidFill>
                  <a:srgbClr val="002060"/>
                </a:solidFill>
                <a:latin typeface="Times New Roman" panose="02020603050405020304" pitchFamily="18" charset="0"/>
                <a:cs typeface="Times New Roman" panose="02020603050405020304" pitchFamily="18" charset="0"/>
              </a:rPr>
              <a:t>the mandatory </a:t>
            </a:r>
            <a:r>
              <a:rPr lang="en-US" altLang="en-US" dirty="0">
                <a:solidFill>
                  <a:srgbClr val="002060"/>
                </a:solidFill>
                <a:latin typeface="Times New Roman" panose="02020603050405020304" pitchFamily="18" charset="0"/>
                <a:cs typeface="Times New Roman" panose="02020603050405020304" pitchFamily="18" charset="0"/>
              </a:rPr>
              <a:t>Host header. The blank line is also required. It signals the server that there are </a:t>
            </a:r>
            <a:r>
              <a:rPr lang="en-US" altLang="en-US" dirty="0" smtClean="0">
                <a:solidFill>
                  <a:srgbClr val="002060"/>
                </a:solidFill>
                <a:latin typeface="Times New Roman" panose="02020603050405020304" pitchFamily="18" charset="0"/>
                <a:cs typeface="Times New Roman" panose="02020603050405020304" pitchFamily="18" charset="0"/>
              </a:rPr>
              <a:t>no more </a:t>
            </a:r>
            <a:r>
              <a:rPr lang="en-US" altLang="en-US" dirty="0">
                <a:solidFill>
                  <a:srgbClr val="002060"/>
                </a:solidFill>
                <a:latin typeface="Times New Roman" panose="02020603050405020304" pitchFamily="18" charset="0"/>
                <a:cs typeface="Times New Roman" panose="02020603050405020304" pitchFamily="18" charset="0"/>
              </a:rPr>
              <a:t>request </a:t>
            </a:r>
            <a:r>
              <a:rPr lang="en-US" altLang="en-US" dirty="0" err="1" smtClean="0">
                <a:solidFill>
                  <a:srgbClr val="002060"/>
                </a:solidFill>
                <a:latin typeface="Times New Roman" panose="02020603050405020304" pitchFamily="18" charset="0"/>
                <a:cs typeface="Times New Roman" panose="02020603050405020304" pitchFamily="18" charset="0"/>
              </a:rPr>
              <a:t>headers.The</a:t>
            </a:r>
            <a:r>
              <a:rPr lang="en-US" altLang="en-US" dirty="0" smtClean="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close command instructs the telnet program to break </a:t>
            </a:r>
            <a:r>
              <a:rPr lang="en-US" altLang="en-US" dirty="0" smtClean="0">
                <a:solidFill>
                  <a:srgbClr val="002060"/>
                </a:solidFill>
                <a:latin typeface="Times New Roman" panose="02020603050405020304" pitchFamily="18" charset="0"/>
                <a:cs typeface="Times New Roman" panose="02020603050405020304" pitchFamily="18" charset="0"/>
              </a:rPr>
              <a:t>the connection</a:t>
            </a:r>
            <a:r>
              <a:rPr lang="en-US" altLang="en-US" dirty="0">
                <a:solidFill>
                  <a:srgbClr val="002060"/>
                </a:solidFill>
                <a:latin typeface="Times New Roman" panose="02020603050405020304" pitchFamily="18" charset="0"/>
                <a:cs typeface="Times New Roman" panose="02020603050405020304" pitchFamily="18" charset="0"/>
              </a:rPr>
              <a:t>.</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91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0" y="1059700"/>
            <a:ext cx="8890909"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HTTP/1.1 vs. </a:t>
            </a:r>
            <a:r>
              <a:rPr lang="en-US" b="1" dirty="0" smtClean="0">
                <a:solidFill>
                  <a:srgbClr val="C00000"/>
                </a:solidFill>
                <a:latin typeface="Times New Roman" panose="02020603050405020304" pitchFamily="18" charset="0"/>
                <a:cs typeface="Times New Roman" panose="02020603050405020304" pitchFamily="18" charset="0"/>
              </a:rPr>
              <a:t>HTTP/2</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HTTP/1.1</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Introduced persistent connections, pipelining, and chunked transfer encoding.</a:t>
            </a: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Each request and response are handled sequentially over a single TCP connection</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HTTP/2</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Introduced multiplexing, allowing multiple requests and responses to be sent simultaneously over a single connection.</a:t>
            </a: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Improved performance with header compression and reduced latency</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Security: </a:t>
            </a:r>
            <a:r>
              <a:rPr lang="en-US" b="1" dirty="0" smtClean="0">
                <a:solidFill>
                  <a:srgbClr val="002060"/>
                </a:solidFill>
                <a:latin typeface="Times New Roman" panose="02020603050405020304" pitchFamily="18" charset="0"/>
                <a:cs typeface="Times New Roman" panose="02020603050405020304" pitchFamily="18" charset="0"/>
              </a:rPr>
              <a:t>HTTPS</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HTTPS (Hypertext Transfer Protocol Secure)</a:t>
            </a:r>
            <a:r>
              <a:rPr lang="en-US" dirty="0">
                <a:solidFill>
                  <a:srgbClr val="002060"/>
                </a:solidFill>
                <a:latin typeface="Times New Roman" panose="02020603050405020304" pitchFamily="18" charset="0"/>
                <a:cs typeface="Times New Roman" panose="02020603050405020304" pitchFamily="18" charset="0"/>
              </a:rPr>
              <a:t> is HTTP with encryption. It uses SSL/TLS to secure data transmitted between the client and server, ensuring confidentiality, integrity, and authentication.</a:t>
            </a: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70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Telnet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44235" y="968007"/>
            <a:ext cx="8709479" cy="3108543"/>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Telnet</a:t>
            </a:r>
            <a:r>
              <a:rPr lang="en-US" dirty="0">
                <a:solidFill>
                  <a:srgbClr val="C00000"/>
                </a:solidFill>
                <a:latin typeface="Times New Roman" panose="02020603050405020304" pitchFamily="18" charset="0"/>
                <a:cs typeface="Times New Roman" panose="02020603050405020304" pitchFamily="18" charset="0"/>
              </a:rPr>
              <a:t> is a network protocol and a command-line tool used for interacting with remote systems over </a:t>
            </a:r>
            <a:r>
              <a:rPr lang="en-US" dirty="0" smtClean="0">
                <a:solidFill>
                  <a:srgbClr val="C00000"/>
                </a:solidFill>
                <a:latin typeface="Times New Roman" panose="02020603050405020304" pitchFamily="18" charset="0"/>
                <a:cs typeface="Times New Roman" panose="02020603050405020304" pitchFamily="18" charset="0"/>
              </a:rPr>
              <a:t>a network</a:t>
            </a:r>
            <a:r>
              <a:rPr lang="en-US" dirty="0">
                <a:solidFill>
                  <a:srgbClr val="C00000"/>
                </a:solidFill>
                <a:latin typeface="Times New Roman" panose="02020603050405020304" pitchFamily="18" charset="0"/>
                <a:cs typeface="Times New Roman" panose="02020603050405020304" pitchFamily="18" charset="0"/>
              </a:rPr>
              <a:t>. It operates on TCP and provides a way to connect to and control remote computers, typically through a command-line interface. </a:t>
            </a:r>
            <a:endParaRPr lang="en-US" dirty="0" smtClean="0">
              <a:solidFill>
                <a:srgbClr val="C00000"/>
              </a:solidFill>
              <a:latin typeface="Times New Roman" panose="02020603050405020304" pitchFamily="18" charset="0"/>
              <a:cs typeface="Times New Roman" panose="02020603050405020304" pitchFamily="18" charset="0"/>
            </a:endParaRP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Overview </a:t>
            </a:r>
            <a:r>
              <a:rPr lang="en-US" b="1" dirty="0">
                <a:solidFill>
                  <a:srgbClr val="C00000"/>
                </a:solidFill>
                <a:latin typeface="Times New Roman" panose="02020603050405020304" pitchFamily="18" charset="0"/>
                <a:cs typeface="Times New Roman" panose="02020603050405020304" pitchFamily="18" charset="0"/>
              </a:rPr>
              <a:t>of </a:t>
            </a:r>
            <a:r>
              <a:rPr lang="en-US" b="1" dirty="0" smtClean="0">
                <a:solidFill>
                  <a:srgbClr val="C00000"/>
                </a:solidFill>
                <a:latin typeface="Times New Roman" panose="02020603050405020304" pitchFamily="18" charset="0"/>
                <a:cs typeface="Times New Roman" panose="02020603050405020304" pitchFamily="18" charset="0"/>
              </a:rPr>
              <a:t>Telnet</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Protocol:</a:t>
            </a:r>
            <a:r>
              <a:rPr lang="en-US" dirty="0">
                <a:solidFill>
                  <a:srgbClr val="002060"/>
                </a:solidFill>
                <a:latin typeface="Times New Roman" panose="02020603050405020304" pitchFamily="18" charset="0"/>
                <a:cs typeface="Times New Roman" panose="02020603050405020304" pitchFamily="18" charset="0"/>
              </a:rPr>
              <a:t> Telnet is a protocol used for remote access to command-line interfaces on remote computers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Port:</a:t>
            </a:r>
            <a:r>
              <a:rPr lang="en-US" dirty="0">
                <a:solidFill>
                  <a:srgbClr val="002060"/>
                </a:solidFill>
                <a:latin typeface="Times New Roman" panose="02020603050405020304" pitchFamily="18" charset="0"/>
                <a:cs typeface="Times New Roman" panose="02020603050405020304" pitchFamily="18" charset="0"/>
              </a:rPr>
              <a:t> It typically operates on TCP port 23</a:t>
            </a:r>
            <a:r>
              <a:rPr lang="en-US" dirty="0" smtClean="0">
                <a:solidFill>
                  <a:srgbClr val="00206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Text-Based:</a:t>
            </a:r>
            <a:r>
              <a:rPr lang="en-US" dirty="0">
                <a:solidFill>
                  <a:srgbClr val="002060"/>
                </a:solidFill>
                <a:latin typeface="Times New Roman" panose="02020603050405020304" pitchFamily="18" charset="0"/>
                <a:cs typeface="Times New Roman" panose="02020603050405020304" pitchFamily="18" charset="0"/>
              </a:rPr>
              <a:t> The communication happens in a text-based format, allowing users to send commands and receive responses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smtClean="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908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Telnet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44235" y="968007"/>
            <a:ext cx="8709479" cy="523220"/>
          </a:xfrm>
          <a:prstGeom prst="rect">
            <a:avLst/>
          </a:prstGeom>
        </p:spPr>
        <p:txBody>
          <a:bodyPr wrap="square">
            <a:spAutoFit/>
          </a:bodyPr>
          <a:lstStyle/>
          <a:p>
            <a:pPr algn="just"/>
            <a:endParaRPr lang="en-US" dirty="0" smtClean="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7884" y="968006"/>
            <a:ext cx="8806996" cy="3323987"/>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How Telnet </a:t>
            </a:r>
            <a:r>
              <a:rPr lang="en-US" altLang="en-US" b="1" dirty="0" smtClean="0">
                <a:solidFill>
                  <a:srgbClr val="C00000"/>
                </a:solidFill>
                <a:latin typeface="Times New Roman" panose="02020603050405020304" pitchFamily="18" charset="0"/>
                <a:cs typeface="Times New Roman" panose="02020603050405020304" pitchFamily="18" charset="0"/>
              </a:rPr>
              <a:t>Works</a:t>
            </a:r>
          </a:p>
          <a:p>
            <a:pPr marL="171450" lvl="0" indent="-1714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Establishing </a:t>
            </a:r>
            <a:r>
              <a:rPr lang="en-US" altLang="en-US" b="1" dirty="0">
                <a:solidFill>
                  <a:srgbClr val="C00000"/>
                </a:solidFill>
                <a:latin typeface="Times New Roman" panose="02020603050405020304" pitchFamily="18" charset="0"/>
                <a:cs typeface="Times New Roman" panose="02020603050405020304" pitchFamily="18" charset="0"/>
              </a:rPr>
              <a:t>a Connection:</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A Telnet client initiates a connection to a remote Telnet server using the IP address or hostname and port number (usually port 23).</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command to connect to a Telnet server:</a:t>
            </a: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telnet example.com 23 </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Authentication:</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Upon connecting, users are usually prompted to enter a username and password to authenticate themselves.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Command Execution:</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Once authenticated, users can execute commands on the remote system as if they were using its local terminal.</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Session Management:</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The Telnet session allows users to interact with the remote system's command line, run applications, and manage files.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Closing the Connection:</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To end the Telnet session, users can type exit or logout, or close the terminal window.</a:t>
            </a:r>
          </a:p>
        </p:txBody>
      </p:sp>
    </p:spTree>
    <p:extLst>
      <p:ext uri="{BB962C8B-B14F-4D97-AF65-F5344CB8AC3E}">
        <p14:creationId xmlns:p14="http://schemas.microsoft.com/office/powerpoint/2010/main" val="262287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1537" y="910773"/>
            <a:ext cx="8860064" cy="4258384"/>
          </a:xfrm>
          <a:prstGeom prst="rect">
            <a:avLst/>
          </a:prstGeom>
        </p:spPr>
        <p:txBody>
          <a:bodyPr wrap="square">
            <a:spAutoFit/>
          </a:bodyPr>
          <a:lstStyle/>
          <a:p>
            <a:pPr marL="285750" lvl="2"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The basis of the Web is transferring Web pages from server to client. In the simplest </a:t>
            </a:r>
            <a:r>
              <a:rPr lang="en-US" dirty="0" smtClean="0">
                <a:solidFill>
                  <a:srgbClr val="FF0000"/>
                </a:solidFill>
                <a:latin typeface="Times New Roman" panose="02020603050405020304" pitchFamily="18" charset="0"/>
                <a:cs typeface="Times New Roman" panose="02020603050405020304" pitchFamily="18" charset="0"/>
              </a:rPr>
              <a:t>form, Web </a:t>
            </a:r>
            <a:r>
              <a:rPr lang="en-US" dirty="0">
                <a:solidFill>
                  <a:srgbClr val="FF0000"/>
                </a:solidFill>
                <a:latin typeface="Times New Roman" panose="02020603050405020304" pitchFamily="18" charset="0"/>
                <a:cs typeface="Times New Roman" panose="02020603050405020304" pitchFamily="18" charset="0"/>
              </a:rPr>
              <a:t>pages are static, that is, are just files sitting on some server waiting to be retrieved. </a:t>
            </a: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In this </a:t>
            </a:r>
            <a:r>
              <a:rPr lang="en-US" dirty="0">
                <a:solidFill>
                  <a:srgbClr val="FF0000"/>
                </a:solidFill>
                <a:latin typeface="Times New Roman" panose="02020603050405020304" pitchFamily="18" charset="0"/>
                <a:cs typeface="Times New Roman" panose="02020603050405020304" pitchFamily="18" charset="0"/>
              </a:rPr>
              <a:t>context, even a video is a static Web page because it is just a file</a:t>
            </a:r>
            <a:r>
              <a:rPr lang="en-US" dirty="0" smtClean="0">
                <a:solidFill>
                  <a:srgbClr val="FF000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Web pages are currently written in a language called HTML (</a:t>
            </a:r>
            <a:r>
              <a:rPr lang="en-US" dirty="0" err="1">
                <a:solidFill>
                  <a:srgbClr val="FF0000"/>
                </a:solidFill>
                <a:latin typeface="Times New Roman" panose="02020603050405020304" pitchFamily="18" charset="0"/>
                <a:cs typeface="Times New Roman" panose="02020603050405020304" pitchFamily="18" charset="0"/>
              </a:rPr>
              <a:t>HyperText</a:t>
            </a:r>
            <a:r>
              <a:rPr lang="en-US" dirty="0">
                <a:solidFill>
                  <a:srgbClr val="FF0000"/>
                </a:solidFill>
                <a:latin typeface="Times New Roman" panose="02020603050405020304" pitchFamily="18" charset="0"/>
                <a:cs typeface="Times New Roman" panose="02020603050405020304" pitchFamily="18" charset="0"/>
              </a:rPr>
              <a:t> Markup Language</a:t>
            </a:r>
            <a:r>
              <a:rPr lang="en-US" dirty="0" smtClean="0">
                <a:solidFill>
                  <a:srgbClr val="FF0000"/>
                </a:solidFill>
                <a:latin typeface="Times New Roman" panose="02020603050405020304" pitchFamily="18" charset="0"/>
                <a:cs typeface="Times New Roman" panose="02020603050405020304" pitchFamily="18" charset="0"/>
              </a:rPr>
              <a:t>). HTML </a:t>
            </a:r>
            <a:r>
              <a:rPr lang="en-US" dirty="0">
                <a:solidFill>
                  <a:srgbClr val="FF0000"/>
                </a:solidFill>
                <a:latin typeface="Times New Roman" panose="02020603050405020304" pitchFamily="18" charset="0"/>
                <a:cs typeface="Times New Roman" panose="02020603050405020304" pitchFamily="18" charset="0"/>
              </a:rPr>
              <a:t>allows users to produce Web pages that include text, graphics, and pointers to </a:t>
            </a:r>
            <a:r>
              <a:rPr lang="en-US" dirty="0" smtClean="0">
                <a:solidFill>
                  <a:srgbClr val="FF0000"/>
                </a:solidFill>
                <a:latin typeface="Times New Roman" panose="02020603050405020304" pitchFamily="18" charset="0"/>
                <a:cs typeface="Times New Roman" panose="02020603050405020304" pitchFamily="18" charset="0"/>
              </a:rPr>
              <a:t>other Web </a:t>
            </a:r>
            <a:r>
              <a:rPr lang="en-US" dirty="0">
                <a:solidFill>
                  <a:srgbClr val="FF0000"/>
                </a:solidFill>
                <a:latin typeface="Times New Roman" panose="02020603050405020304" pitchFamily="18" charset="0"/>
                <a:cs typeface="Times New Roman" panose="02020603050405020304" pitchFamily="18" charset="0"/>
              </a:rPr>
              <a:t>pages. </a:t>
            </a: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HTML </a:t>
            </a:r>
            <a:r>
              <a:rPr lang="en-US" dirty="0">
                <a:solidFill>
                  <a:srgbClr val="FF0000"/>
                </a:solidFill>
                <a:latin typeface="Times New Roman" panose="02020603050405020304" pitchFamily="18" charset="0"/>
                <a:cs typeface="Times New Roman" panose="02020603050405020304" pitchFamily="18" charset="0"/>
              </a:rPr>
              <a:t>is a markup language, a language for describing how documents are to </a:t>
            </a:r>
            <a:r>
              <a:rPr lang="en-US" dirty="0" smtClean="0">
                <a:solidFill>
                  <a:srgbClr val="FF0000"/>
                </a:solidFill>
                <a:latin typeface="Times New Roman" panose="02020603050405020304" pitchFamily="18" charset="0"/>
                <a:cs typeface="Times New Roman" panose="02020603050405020304" pitchFamily="18" charset="0"/>
              </a:rPr>
              <a:t>be formatted</a:t>
            </a:r>
            <a:r>
              <a:rPr lang="en-US" dirty="0">
                <a:solidFill>
                  <a:srgbClr val="FF0000"/>
                </a:solidFill>
                <a:latin typeface="Times New Roman" panose="02020603050405020304" pitchFamily="18" charset="0"/>
                <a:cs typeface="Times New Roman" panose="02020603050405020304" pitchFamily="18" charset="0"/>
              </a:rPr>
              <a:t>. The term ''markup'' comes from the old days when copyeditors actually marked </a:t>
            </a:r>
            <a:r>
              <a:rPr lang="en-US" dirty="0" smtClean="0">
                <a:solidFill>
                  <a:srgbClr val="FF0000"/>
                </a:solidFill>
                <a:latin typeface="Times New Roman" panose="02020603050405020304" pitchFamily="18" charset="0"/>
                <a:cs typeface="Times New Roman" panose="02020603050405020304" pitchFamily="18" charset="0"/>
              </a:rPr>
              <a:t>up documents </a:t>
            </a:r>
            <a:r>
              <a:rPr lang="en-US" dirty="0">
                <a:solidFill>
                  <a:srgbClr val="FF0000"/>
                </a:solidFill>
                <a:latin typeface="Times New Roman" panose="02020603050405020304" pitchFamily="18" charset="0"/>
                <a:cs typeface="Times New Roman" panose="02020603050405020304" pitchFamily="18" charset="0"/>
              </a:rPr>
              <a:t>to tell the printer—in those days, a human being—which fonts to use, and so on.</a:t>
            </a:r>
          </a:p>
          <a:p>
            <a:pPr marL="285750" lvl="2" indent="-285750" algn="just">
              <a:buFont typeface="Arial" panose="020B0604020202020204" pitchFamily="34" charset="0"/>
              <a:buChar char="•"/>
            </a:pPr>
            <a:endParaRPr lang="en-US" dirty="0" smtClean="0">
              <a:solidFill>
                <a:srgbClr val="FF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Markup </a:t>
            </a:r>
            <a:r>
              <a:rPr lang="en-US" dirty="0">
                <a:solidFill>
                  <a:srgbClr val="002060"/>
                </a:solidFill>
                <a:latin typeface="Times New Roman" panose="02020603050405020304" pitchFamily="18" charset="0"/>
                <a:cs typeface="Times New Roman" panose="02020603050405020304" pitchFamily="18" charset="0"/>
              </a:rPr>
              <a:t>languages thus contain explicit commands for formatting. For example, in HTML, &lt;</a:t>
            </a:r>
            <a:r>
              <a:rPr lang="en-US" dirty="0" smtClean="0">
                <a:solidFill>
                  <a:srgbClr val="002060"/>
                </a:solidFill>
                <a:latin typeface="Times New Roman" panose="02020603050405020304" pitchFamily="18" charset="0"/>
                <a:cs typeface="Times New Roman" panose="02020603050405020304" pitchFamily="18" charset="0"/>
              </a:rPr>
              <a:t>b&gt; means </a:t>
            </a:r>
            <a:r>
              <a:rPr lang="en-US" dirty="0">
                <a:solidFill>
                  <a:srgbClr val="002060"/>
                </a:solidFill>
                <a:latin typeface="Times New Roman" panose="02020603050405020304" pitchFamily="18" charset="0"/>
                <a:cs typeface="Times New Roman" panose="02020603050405020304" pitchFamily="18" charset="0"/>
              </a:rPr>
              <a:t>start boldface mode, and &lt;/b&gt; means leave boldface mode</a:t>
            </a:r>
            <a:r>
              <a:rPr lang="en-US" dirty="0" smtClean="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advantage of </a:t>
            </a:r>
            <a:r>
              <a:rPr lang="en-US" dirty="0" smtClean="0">
                <a:solidFill>
                  <a:srgbClr val="002060"/>
                </a:solidFill>
                <a:latin typeface="Times New Roman" panose="02020603050405020304" pitchFamily="18" charset="0"/>
                <a:cs typeface="Times New Roman" panose="02020603050405020304" pitchFamily="18" charset="0"/>
              </a:rPr>
              <a:t>a markup </a:t>
            </a:r>
            <a:r>
              <a:rPr lang="en-US" dirty="0">
                <a:solidFill>
                  <a:srgbClr val="002060"/>
                </a:solidFill>
                <a:latin typeface="Times New Roman" panose="02020603050405020304" pitchFamily="18" charset="0"/>
                <a:cs typeface="Times New Roman" panose="02020603050405020304" pitchFamily="18" charset="0"/>
              </a:rPr>
              <a:t>language over one with no explicit markup is that writing a browser for it </a:t>
            </a:r>
            <a:r>
              <a:rPr lang="en-US" dirty="0" smtClean="0">
                <a:solidFill>
                  <a:srgbClr val="002060"/>
                </a:solidFill>
                <a:latin typeface="Times New Roman" panose="02020603050405020304" pitchFamily="18" charset="0"/>
                <a:cs typeface="Times New Roman" panose="02020603050405020304" pitchFamily="18" charset="0"/>
              </a:rPr>
              <a:t>is straightforward</a:t>
            </a:r>
            <a:r>
              <a:rPr lang="en-US" dirty="0">
                <a:solidFill>
                  <a:srgbClr val="002060"/>
                </a:solidFill>
                <a:latin typeface="Times New Roman" panose="02020603050405020304" pitchFamily="18" charset="0"/>
                <a:cs typeface="Times New Roman" panose="02020603050405020304" pitchFamily="18" charset="0"/>
              </a:rPr>
              <a:t>: the browser simply has to understand the markup commands.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err="1" smtClean="0">
                <a:solidFill>
                  <a:srgbClr val="002060"/>
                </a:solidFill>
                <a:latin typeface="Times New Roman" panose="02020603050405020304" pitchFamily="18" charset="0"/>
                <a:cs typeface="Times New Roman" panose="02020603050405020304" pitchFamily="18" charset="0"/>
              </a:rPr>
              <a:t>TeX</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and </a:t>
            </a:r>
            <a:r>
              <a:rPr lang="en-US" dirty="0" err="1" smtClean="0">
                <a:solidFill>
                  <a:srgbClr val="002060"/>
                </a:solidFill>
                <a:latin typeface="Times New Roman" panose="02020603050405020304" pitchFamily="18" charset="0"/>
                <a:cs typeface="Times New Roman" panose="02020603050405020304" pitchFamily="18" charset="0"/>
              </a:rPr>
              <a:t>troff</a:t>
            </a:r>
            <a:r>
              <a:rPr lang="en-US" dirty="0" smtClean="0">
                <a:solidFill>
                  <a:srgbClr val="002060"/>
                </a:solidFill>
                <a:latin typeface="Times New Roman" panose="02020603050405020304" pitchFamily="18" charset="0"/>
                <a:cs typeface="Times New Roman" panose="02020603050405020304" pitchFamily="18" charset="0"/>
              </a:rPr>
              <a:t> are </a:t>
            </a:r>
            <a:r>
              <a:rPr lang="en-US" dirty="0">
                <a:solidFill>
                  <a:srgbClr val="002060"/>
                </a:solidFill>
                <a:latin typeface="Times New Roman" panose="02020603050405020304" pitchFamily="18" charset="0"/>
                <a:cs typeface="Times New Roman" panose="02020603050405020304" pitchFamily="18" charset="0"/>
              </a:rPr>
              <a:t>other well-known examples of markup languages.</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96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Telnet</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44235" y="968007"/>
            <a:ext cx="8709479" cy="523220"/>
          </a:xfrm>
          <a:prstGeom prst="rect">
            <a:avLst/>
          </a:prstGeom>
        </p:spPr>
        <p:txBody>
          <a:bodyPr wrap="square">
            <a:spAutoFit/>
          </a:bodyPr>
          <a:lstStyle/>
          <a:p>
            <a:pPr algn="just"/>
            <a:endParaRPr lang="en-US" dirty="0" smtClean="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7884" y="968006"/>
            <a:ext cx="8806996" cy="307777"/>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6116" y="928914"/>
            <a:ext cx="8889998" cy="3754874"/>
          </a:xfrm>
          <a:prstGeom prst="rect">
            <a:avLst/>
          </a:prstGeom>
        </p:spPr>
        <p:txBody>
          <a:bodyPr wrap="square">
            <a:spAutoFit/>
          </a:bodyPr>
          <a:lstStyle/>
          <a:p>
            <a:pPr lvl="0"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Example Usage of Telnet</a:t>
            </a: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Connecting to a Remote Server:</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telnet example.com </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This command attempts to connect to example.com on the default Telnet port (23). If you want to specify a different port, you can include it after the hostname:</a:t>
            </a:r>
          </a:p>
          <a:p>
            <a:pPr marL="285750" lvl="0" indent="-285750" eaLnBrk="0" fontAlgn="base" hangingPunct="0">
              <a:spcBef>
                <a:spcPct val="0"/>
              </a:spcBef>
              <a:spcAft>
                <a:spcPct val="0"/>
              </a:spcAft>
              <a:buClrTx/>
              <a:buFont typeface="Arial" panose="020B0604020202020204" pitchFamily="34" charset="0"/>
              <a:buChar char="•"/>
            </a:pPr>
            <a:r>
              <a:rPr lang="en-US" altLang="en-US" dirty="0" err="1">
                <a:solidFill>
                  <a:srgbClr val="C00000"/>
                </a:solidFill>
                <a:latin typeface="Times New Roman" panose="02020603050405020304" pitchFamily="18" charset="0"/>
                <a:cs typeface="Times New Roman" panose="02020603050405020304" pitchFamily="18" charset="0"/>
              </a:rPr>
              <a:t>yaml</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telnet example.com 2323 </a:t>
            </a: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Testing Connectivity:</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Telnet can be used to test connectivity to a specific port on a server. For example, to check if a web server is responding on port 80:</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telnet www.example.com 80 </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If the connection is successful, you can manually type HTTP commands like GET to test responses.</a:t>
            </a: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Remote Access:</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After connecting, you might be prompted to log in:</a:t>
            </a:r>
          </a:p>
          <a:p>
            <a:pPr marL="285750" lvl="0" indent="-285750" eaLnBrk="0" fontAlgn="base" hangingPunct="0">
              <a:spcBef>
                <a:spcPct val="0"/>
              </a:spcBef>
              <a:spcAft>
                <a:spcPct val="0"/>
              </a:spcAft>
              <a:buClrTx/>
              <a:buFont typeface="Arial" panose="020B0604020202020204" pitchFamily="34" charset="0"/>
              <a:buChar char="•"/>
            </a:pPr>
            <a:r>
              <a:rPr lang="en-US" altLang="en-US" dirty="0" err="1">
                <a:solidFill>
                  <a:srgbClr val="002060"/>
                </a:solidFill>
                <a:latin typeface="Times New Roman" panose="02020603050405020304" pitchFamily="18" charset="0"/>
                <a:cs typeface="Times New Roman" panose="02020603050405020304" pitchFamily="18" charset="0"/>
              </a:rPr>
              <a:t>makefile</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login: </a:t>
            </a:r>
            <a:r>
              <a:rPr lang="en-US" altLang="en-US" dirty="0" err="1">
                <a:solidFill>
                  <a:srgbClr val="002060"/>
                </a:solidFill>
                <a:latin typeface="Times New Roman" panose="02020603050405020304" pitchFamily="18" charset="0"/>
                <a:cs typeface="Times New Roman" panose="02020603050405020304" pitchFamily="18" charset="0"/>
              </a:rPr>
              <a:t>johndoe</a:t>
            </a:r>
            <a:r>
              <a:rPr lang="en-US" altLang="en-US" dirty="0">
                <a:solidFill>
                  <a:srgbClr val="002060"/>
                </a:solidFill>
                <a:latin typeface="Times New Roman" panose="02020603050405020304" pitchFamily="18" charset="0"/>
                <a:cs typeface="Times New Roman" panose="02020603050405020304" pitchFamily="18" charset="0"/>
              </a:rPr>
              <a:t> Password: [</a:t>
            </a:r>
            <a:r>
              <a:rPr lang="en-US" altLang="en-US" dirty="0" err="1">
                <a:solidFill>
                  <a:srgbClr val="002060"/>
                </a:solidFill>
                <a:latin typeface="Times New Roman" panose="02020603050405020304" pitchFamily="18" charset="0"/>
                <a:cs typeface="Times New Roman" panose="02020603050405020304" pitchFamily="18" charset="0"/>
              </a:rPr>
              <a:t>YourPassword</a:t>
            </a:r>
            <a:r>
              <a:rPr lang="en-US" altLang="en-US" dirty="0">
                <a:solidFill>
                  <a:srgbClr val="002060"/>
                </a:solidFill>
                <a:latin typeface="Times New Roman" panose="02020603050405020304" pitchFamily="18" charset="0"/>
                <a:cs typeface="Times New Roman" panose="02020603050405020304" pitchFamily="18" charset="0"/>
              </a:rPr>
              <a:t>] </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Once logged in, you can execute commands on the remote system.</a:t>
            </a:r>
          </a:p>
        </p:txBody>
      </p:sp>
    </p:spTree>
    <p:extLst>
      <p:ext uri="{BB962C8B-B14F-4D97-AF65-F5344CB8AC3E}">
        <p14:creationId xmlns:p14="http://schemas.microsoft.com/office/powerpoint/2010/main" val="3116782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Telnet</a:t>
            </a:r>
            <a:endParaRPr lang="en-US" sz="2400" b="1" dirty="0">
              <a:solidFill>
                <a:srgbClr val="002060"/>
              </a:solidFill>
            </a:endParaRPr>
          </a:p>
        </p:txBody>
      </p:sp>
      <p:sp>
        <p:nvSpPr>
          <p:cNvPr id="6" name="Rectangle 5"/>
          <p:cNvSpPr/>
          <p:nvPr/>
        </p:nvSpPr>
        <p:spPr>
          <a:xfrm>
            <a:off x="87085" y="919844"/>
            <a:ext cx="8955311" cy="4185761"/>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Security Considerations</a:t>
            </a: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Lack of Encryption:</a:t>
            </a:r>
            <a:r>
              <a:rPr lang="en-US" altLang="en-US" dirty="0">
                <a:solidFill>
                  <a:srgbClr val="C00000"/>
                </a:solidFill>
                <a:latin typeface="Times New Roman" panose="02020603050405020304" pitchFamily="18" charset="0"/>
                <a:cs typeface="Times New Roman" panose="02020603050405020304" pitchFamily="18" charset="0"/>
              </a:rPr>
              <a:t> Telnet transmits data, including login credentials, in plain text, making it vulnerable to eavesdropping and attacks.</a:t>
            </a: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Security Risks:</a:t>
            </a:r>
            <a:r>
              <a:rPr lang="en-US" altLang="en-US" dirty="0">
                <a:solidFill>
                  <a:srgbClr val="C00000"/>
                </a:solidFill>
                <a:latin typeface="Times New Roman" panose="02020603050405020304" pitchFamily="18" charset="0"/>
                <a:cs typeface="Times New Roman" panose="02020603050405020304" pitchFamily="18" charset="0"/>
              </a:rPr>
              <a:t> Because Telnet does not encrypt data, it is generally considered insecure. It is often replaced by more secure alternatives like SSH (Secure Shell), which encrypts the data and provides additional security features.</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Alternatives to Telnet</a:t>
            </a: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SSH (Secure Shell):</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SSH is a secure alternative to Telnet that provides encrypted communication. It is widely used for secure remote access to systems.</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Example command to connect via SSH</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err="1">
                <a:solidFill>
                  <a:srgbClr val="002060"/>
                </a:solidFill>
                <a:latin typeface="Times New Roman" panose="02020603050405020304" pitchFamily="18" charset="0"/>
                <a:cs typeface="Times New Roman" panose="02020603050405020304" pitchFamily="18" charset="0"/>
              </a:rPr>
              <a:t>ssh</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err="1" smtClean="0">
                <a:solidFill>
                  <a:srgbClr val="002060"/>
                </a:solidFill>
                <a:latin typeface="Times New Roman" panose="02020603050405020304" pitchFamily="18" charset="0"/>
                <a:cs typeface="Times New Roman" panose="02020603050405020304" pitchFamily="18" charset="0"/>
              </a:rPr>
              <a:t>username@remotehost</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Telnet </a:t>
            </a:r>
            <a:r>
              <a:rPr lang="en-US" dirty="0">
                <a:solidFill>
                  <a:srgbClr val="002060"/>
                </a:solidFill>
                <a:latin typeface="Times New Roman" panose="02020603050405020304" pitchFamily="18" charset="0"/>
                <a:cs typeface="Times New Roman" panose="02020603050405020304" pitchFamily="18" charset="0"/>
              </a:rPr>
              <a:t>is a historical tool for remote access and communication over TCP/IP networks. It allows users to connect to remote systems and execute commands through a command-line interface.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However</a:t>
            </a:r>
            <a:r>
              <a:rPr lang="en-US" dirty="0">
                <a:solidFill>
                  <a:srgbClr val="002060"/>
                </a:solidFill>
                <a:latin typeface="Times New Roman" panose="02020603050405020304" pitchFamily="18" charset="0"/>
                <a:cs typeface="Times New Roman" panose="02020603050405020304" pitchFamily="18" charset="0"/>
              </a:rPr>
              <a:t>, due to its lack of encryption, it has largely been replaced by more secure protocols like SSH. Despite its limitations, Telnet remains useful for testing network services and connectivity.</a:t>
            </a: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44235" y="968007"/>
            <a:ext cx="8709479" cy="523220"/>
          </a:xfrm>
          <a:prstGeom prst="rect">
            <a:avLst/>
          </a:prstGeom>
        </p:spPr>
        <p:txBody>
          <a:bodyPr wrap="square">
            <a:spAutoFit/>
          </a:bodyPr>
          <a:lstStyle/>
          <a:p>
            <a:pPr algn="just"/>
            <a:endParaRPr lang="en-US" dirty="0" smtClean="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7884" y="968006"/>
            <a:ext cx="8806996" cy="307777"/>
          </a:xfrm>
          <a:prstGeom prst="rect">
            <a:avLst/>
          </a:prstGeom>
        </p:spPr>
        <p:txBody>
          <a:bodyPr wrap="square">
            <a:spAutoFit/>
          </a:bodyPr>
          <a:lstStyle/>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554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31537" y="910773"/>
            <a:ext cx="8860064" cy="2893100"/>
          </a:xfrm>
          <a:prstGeom prst="rect">
            <a:avLst/>
          </a:prstGeom>
        </p:spPr>
        <p:txBody>
          <a:bodyPr wrap="square">
            <a:spAutoFit/>
          </a:bodyPr>
          <a:lstStyle/>
          <a:p>
            <a:pPr marL="285750" lvl="2"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Web page consists of a head and a body, each enclosed by &lt;html&gt; and &lt;/html&gt; </a:t>
            </a:r>
            <a:r>
              <a:rPr lang="en-US" dirty="0" smtClean="0">
                <a:solidFill>
                  <a:srgbClr val="C00000"/>
                </a:solidFill>
                <a:latin typeface="Times New Roman" panose="02020603050405020304" pitchFamily="18" charset="0"/>
                <a:cs typeface="Times New Roman" panose="02020603050405020304" pitchFamily="18" charset="0"/>
              </a:rPr>
              <a:t>tags (formatting </a:t>
            </a:r>
            <a:r>
              <a:rPr lang="en-US" dirty="0">
                <a:solidFill>
                  <a:srgbClr val="C00000"/>
                </a:solidFill>
                <a:latin typeface="Times New Roman" panose="02020603050405020304" pitchFamily="18" charset="0"/>
                <a:cs typeface="Times New Roman" panose="02020603050405020304" pitchFamily="18" charset="0"/>
              </a:rPr>
              <a:t>commands), although most browsers do not complain if these tags are missing.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head is bracketed by the &lt;head&gt; and &lt;/head&gt; tags and </a:t>
            </a:r>
            <a:r>
              <a:rPr lang="en-US" dirty="0" smtClean="0">
                <a:solidFill>
                  <a:srgbClr val="C00000"/>
                </a:solidFill>
                <a:latin typeface="Times New Roman" panose="02020603050405020304" pitchFamily="18" charset="0"/>
                <a:cs typeface="Times New Roman" panose="02020603050405020304" pitchFamily="18" charset="0"/>
              </a:rPr>
              <a:t>the body </a:t>
            </a:r>
            <a:r>
              <a:rPr lang="en-US" dirty="0">
                <a:solidFill>
                  <a:srgbClr val="C00000"/>
                </a:solidFill>
                <a:latin typeface="Times New Roman" panose="02020603050405020304" pitchFamily="18" charset="0"/>
                <a:cs typeface="Times New Roman" panose="02020603050405020304" pitchFamily="18" charset="0"/>
              </a:rPr>
              <a:t>is bracketed by the &lt;body&gt; and &lt;/body&gt; tags.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strings inside the tags are </a:t>
            </a:r>
            <a:r>
              <a:rPr lang="en-US" dirty="0" smtClean="0">
                <a:solidFill>
                  <a:srgbClr val="C00000"/>
                </a:solidFill>
                <a:latin typeface="Times New Roman" panose="02020603050405020304" pitchFamily="18" charset="0"/>
                <a:cs typeface="Times New Roman" panose="02020603050405020304" pitchFamily="18" charset="0"/>
              </a:rPr>
              <a:t>called directives</a:t>
            </a:r>
            <a:r>
              <a:rPr lang="en-US" dirty="0">
                <a:solidFill>
                  <a:srgbClr val="C00000"/>
                </a:solidFill>
                <a:latin typeface="Times New Roman" panose="02020603050405020304" pitchFamily="18" charset="0"/>
                <a:cs typeface="Times New Roman" panose="02020603050405020304" pitchFamily="18" charset="0"/>
              </a:rPr>
              <a:t>. Most HTML tags have this format, that is they use, &lt;something&gt; to mark </a:t>
            </a:r>
            <a:r>
              <a:rPr lang="en-US" dirty="0" smtClean="0">
                <a:solidFill>
                  <a:srgbClr val="C00000"/>
                </a:solidFill>
                <a:latin typeface="Times New Roman" panose="02020603050405020304" pitchFamily="18" charset="0"/>
                <a:cs typeface="Times New Roman" panose="02020603050405020304" pitchFamily="18" charset="0"/>
              </a:rPr>
              <a:t>the beginning </a:t>
            </a:r>
            <a:r>
              <a:rPr lang="en-US" dirty="0">
                <a:solidFill>
                  <a:srgbClr val="C00000"/>
                </a:solidFill>
                <a:latin typeface="Times New Roman" panose="02020603050405020304" pitchFamily="18" charset="0"/>
                <a:cs typeface="Times New Roman" panose="02020603050405020304" pitchFamily="18" charset="0"/>
              </a:rPr>
              <a:t>of something and &lt;/something&gt; to mark its end.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Most </a:t>
            </a:r>
            <a:r>
              <a:rPr lang="en-US" dirty="0">
                <a:solidFill>
                  <a:srgbClr val="002060"/>
                </a:solidFill>
                <a:latin typeface="Times New Roman" panose="02020603050405020304" pitchFamily="18" charset="0"/>
                <a:cs typeface="Times New Roman" panose="02020603050405020304" pitchFamily="18" charset="0"/>
              </a:rPr>
              <a:t>browsers have a menu </a:t>
            </a:r>
            <a:r>
              <a:rPr lang="en-US" dirty="0" smtClean="0">
                <a:solidFill>
                  <a:srgbClr val="002060"/>
                </a:solidFill>
                <a:latin typeface="Times New Roman" panose="02020603050405020304" pitchFamily="18" charset="0"/>
                <a:cs typeface="Times New Roman" panose="02020603050405020304" pitchFamily="18" charset="0"/>
              </a:rPr>
              <a:t>item VIEW </a:t>
            </a:r>
            <a:r>
              <a:rPr lang="en-US" dirty="0">
                <a:solidFill>
                  <a:srgbClr val="002060"/>
                </a:solidFill>
                <a:latin typeface="Times New Roman" panose="02020603050405020304" pitchFamily="18" charset="0"/>
                <a:cs typeface="Times New Roman" panose="02020603050405020304" pitchFamily="18" charset="0"/>
              </a:rPr>
              <a:t>SOURCE or something like that. Selecting this item displays the current page's </a:t>
            </a:r>
            <a:r>
              <a:rPr lang="en-US" dirty="0" smtClean="0">
                <a:solidFill>
                  <a:srgbClr val="002060"/>
                </a:solidFill>
                <a:latin typeface="Times New Roman" panose="02020603050405020304" pitchFamily="18" charset="0"/>
                <a:cs typeface="Times New Roman" panose="02020603050405020304" pitchFamily="18" charset="0"/>
              </a:rPr>
              <a:t>HTML source</a:t>
            </a:r>
            <a:r>
              <a:rPr lang="en-US" dirty="0">
                <a:solidFill>
                  <a:srgbClr val="002060"/>
                </a:solidFill>
                <a:latin typeface="Times New Roman" panose="02020603050405020304" pitchFamily="18" charset="0"/>
                <a:cs typeface="Times New Roman" panose="02020603050405020304" pitchFamily="18" charset="0"/>
              </a:rPr>
              <a:t>, instead of its formatted output</a:t>
            </a:r>
            <a:r>
              <a:rPr lang="en-US" dirty="0" smtClean="0">
                <a:solidFill>
                  <a:srgbClr val="002060"/>
                </a:solidFill>
                <a:latin typeface="Times New Roman" panose="02020603050405020304" pitchFamily="18" charset="0"/>
                <a:cs typeface="Times New Roman" panose="02020603050405020304" pitchFamily="18" charset="0"/>
              </a:rPr>
              <a:t>.</a:t>
            </a:r>
          </a:p>
          <a:p>
            <a:pPr marL="285750" lvl="2"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2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3"/>
          <a:stretch>
            <a:fillRect/>
          </a:stretch>
        </p:blipFill>
        <p:spPr>
          <a:xfrm>
            <a:off x="307975" y="1073732"/>
            <a:ext cx="8204654" cy="3578171"/>
          </a:xfrm>
          <a:prstGeom prst="rect">
            <a:avLst/>
          </a:prstGeom>
        </p:spPr>
      </p:pic>
    </p:spTree>
    <p:extLst>
      <p:ext uri="{BB962C8B-B14F-4D97-AF65-F5344CB8AC3E}">
        <p14:creationId xmlns:p14="http://schemas.microsoft.com/office/powerpoint/2010/main" val="2414513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131535" y="968007"/>
            <a:ext cx="8768897" cy="3887022"/>
          </a:xfrm>
          <a:prstGeom prst="rect">
            <a:avLst/>
          </a:prstGeom>
        </p:spPr>
      </p:pic>
    </p:spTree>
    <p:extLst>
      <p:ext uri="{BB962C8B-B14F-4D97-AF65-F5344CB8AC3E}">
        <p14:creationId xmlns:p14="http://schemas.microsoft.com/office/powerpoint/2010/main" val="1121495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Tags can be in either lower case or upper case. Thus, &lt;head&gt; and &lt;HEAD&gt; mean the </a:t>
            </a:r>
            <a:r>
              <a:rPr lang="en-US" dirty="0" smtClean="0">
                <a:solidFill>
                  <a:srgbClr val="C00000"/>
                </a:solidFill>
                <a:latin typeface="Times New Roman" panose="02020603050405020304" pitchFamily="18" charset="0"/>
                <a:cs typeface="Times New Roman" panose="02020603050405020304" pitchFamily="18" charset="0"/>
              </a:rPr>
              <a:t>same thing</a:t>
            </a:r>
            <a:r>
              <a:rPr lang="en-US" dirty="0">
                <a:solidFill>
                  <a:srgbClr val="C00000"/>
                </a:solidFill>
                <a:latin typeface="Times New Roman" panose="02020603050405020304" pitchFamily="18" charset="0"/>
                <a:cs typeface="Times New Roman" panose="02020603050405020304" pitchFamily="18" charset="0"/>
              </a:rPr>
              <a:t>, but newer versions of the standard require lower case only.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HTML </a:t>
            </a:r>
            <a:r>
              <a:rPr lang="en-US" dirty="0">
                <a:solidFill>
                  <a:srgbClr val="C00000"/>
                </a:solidFill>
                <a:latin typeface="Times New Roman" panose="02020603050405020304" pitchFamily="18" charset="0"/>
                <a:cs typeface="Times New Roman" panose="02020603050405020304" pitchFamily="18" charset="0"/>
              </a:rPr>
              <a:t>parsers ignore extra spaces and carriage returns since they </a:t>
            </a:r>
            <a:r>
              <a:rPr lang="en-US" dirty="0" smtClean="0">
                <a:solidFill>
                  <a:srgbClr val="C00000"/>
                </a:solidFill>
                <a:latin typeface="Times New Roman" panose="02020603050405020304" pitchFamily="18" charset="0"/>
                <a:cs typeface="Times New Roman" panose="02020603050405020304" pitchFamily="18" charset="0"/>
              </a:rPr>
              <a:t>have to </a:t>
            </a:r>
            <a:r>
              <a:rPr lang="en-US" dirty="0">
                <a:solidFill>
                  <a:srgbClr val="C00000"/>
                </a:solidFill>
                <a:latin typeface="Times New Roman" panose="02020603050405020304" pitchFamily="18" charset="0"/>
                <a:cs typeface="Times New Roman" panose="02020603050405020304" pitchFamily="18" charset="0"/>
              </a:rPr>
              <a:t>reformat the text to make it fit the current display area.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Consequently</a:t>
            </a:r>
            <a:r>
              <a:rPr lang="en-US" dirty="0">
                <a:solidFill>
                  <a:srgbClr val="C00000"/>
                </a:solidFill>
                <a:latin typeface="Times New Roman" panose="02020603050405020304" pitchFamily="18" charset="0"/>
                <a:cs typeface="Times New Roman" panose="02020603050405020304" pitchFamily="18" charset="0"/>
              </a:rPr>
              <a:t>, white space can </a:t>
            </a:r>
            <a:r>
              <a:rPr lang="en-US" dirty="0" smtClean="0">
                <a:solidFill>
                  <a:srgbClr val="C00000"/>
                </a:solidFill>
                <a:latin typeface="Times New Roman" panose="02020603050405020304" pitchFamily="18" charset="0"/>
                <a:cs typeface="Times New Roman" panose="02020603050405020304" pitchFamily="18" charset="0"/>
              </a:rPr>
              <a:t>be added </a:t>
            </a:r>
            <a:r>
              <a:rPr lang="en-US" dirty="0">
                <a:solidFill>
                  <a:srgbClr val="C00000"/>
                </a:solidFill>
                <a:latin typeface="Times New Roman" panose="02020603050405020304" pitchFamily="18" charset="0"/>
                <a:cs typeface="Times New Roman" panose="02020603050405020304" pitchFamily="18" charset="0"/>
              </a:rPr>
              <a:t>at will to make HTML documents more readable, something most of them are badly </a:t>
            </a:r>
            <a:r>
              <a:rPr lang="en-US" dirty="0" smtClean="0">
                <a:solidFill>
                  <a:srgbClr val="C00000"/>
                </a:solidFill>
                <a:latin typeface="Times New Roman" panose="02020603050405020304" pitchFamily="18" charset="0"/>
                <a:cs typeface="Times New Roman" panose="02020603050405020304" pitchFamily="18" charset="0"/>
              </a:rPr>
              <a:t>in need </a:t>
            </a:r>
            <a:r>
              <a:rPr lang="en-US" dirty="0">
                <a:solidFill>
                  <a:srgbClr val="C00000"/>
                </a:solidFill>
                <a:latin typeface="Times New Roman" panose="02020603050405020304" pitchFamily="18" charset="0"/>
                <a:cs typeface="Times New Roman" panose="02020603050405020304" pitchFamily="18" charset="0"/>
              </a:rPr>
              <a:t>of.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As </a:t>
            </a:r>
            <a:r>
              <a:rPr lang="en-US" dirty="0">
                <a:solidFill>
                  <a:srgbClr val="002060"/>
                </a:solidFill>
                <a:latin typeface="Times New Roman" panose="02020603050405020304" pitchFamily="18" charset="0"/>
                <a:cs typeface="Times New Roman" panose="02020603050405020304" pitchFamily="18" charset="0"/>
              </a:rPr>
              <a:t>another consequence, blank lines cannot be used to separate paragraphs, as </a:t>
            </a:r>
            <a:r>
              <a:rPr lang="en-US" dirty="0" smtClean="0">
                <a:solidFill>
                  <a:srgbClr val="002060"/>
                </a:solidFill>
                <a:latin typeface="Times New Roman" panose="02020603050405020304" pitchFamily="18" charset="0"/>
                <a:cs typeface="Times New Roman" panose="02020603050405020304" pitchFamily="18" charset="0"/>
              </a:rPr>
              <a:t>they are </a:t>
            </a:r>
            <a:r>
              <a:rPr lang="en-US" dirty="0">
                <a:solidFill>
                  <a:srgbClr val="002060"/>
                </a:solidFill>
                <a:latin typeface="Times New Roman" panose="02020603050405020304" pitchFamily="18" charset="0"/>
                <a:cs typeface="Times New Roman" panose="02020603050405020304" pitchFamily="18" charset="0"/>
              </a:rPr>
              <a:t>simply ignored. An explicit tag is required</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Some tags have (named) parameters, called attributes. For example</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img</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src</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abc</a:t>
            </a:r>
            <a:r>
              <a:rPr lang="en-US" dirty="0">
                <a:solidFill>
                  <a:srgbClr val="002060"/>
                </a:solidFill>
                <a:latin typeface="Times New Roman" panose="02020603050405020304" pitchFamily="18" charset="0"/>
                <a:cs typeface="Times New Roman" panose="02020603050405020304" pitchFamily="18" charset="0"/>
              </a:rPr>
              <a:t>" alt="</a:t>
            </a:r>
            <a:r>
              <a:rPr lang="en-US" dirty="0" err="1">
                <a:solidFill>
                  <a:srgbClr val="002060"/>
                </a:solidFill>
                <a:latin typeface="Times New Roman" panose="02020603050405020304" pitchFamily="18" charset="0"/>
                <a:cs typeface="Times New Roman" panose="02020603050405020304" pitchFamily="18" charset="0"/>
              </a:rPr>
              <a:t>foobar</a:t>
            </a:r>
            <a:r>
              <a:rPr lang="en-US" dirty="0" smtClean="0">
                <a:solidFill>
                  <a:srgbClr val="002060"/>
                </a:solidFill>
                <a:latin typeface="Times New Roman" panose="02020603050405020304" pitchFamily="18" charset="0"/>
                <a:cs typeface="Times New Roman" panose="02020603050405020304" pitchFamily="18" charset="0"/>
              </a:rPr>
              <a:t>"&gt; is </a:t>
            </a:r>
            <a:r>
              <a:rPr lang="en-US" dirty="0">
                <a:solidFill>
                  <a:srgbClr val="002060"/>
                </a:solidFill>
                <a:latin typeface="Times New Roman" panose="02020603050405020304" pitchFamily="18" charset="0"/>
                <a:cs typeface="Times New Roman" panose="02020603050405020304" pitchFamily="18" charset="0"/>
              </a:rPr>
              <a:t>a tag, &lt;</a:t>
            </a:r>
            <a:r>
              <a:rPr lang="en-US" dirty="0" err="1">
                <a:solidFill>
                  <a:srgbClr val="002060"/>
                </a:solidFill>
                <a:latin typeface="Times New Roman" panose="02020603050405020304" pitchFamily="18" charset="0"/>
                <a:cs typeface="Times New Roman" panose="02020603050405020304" pitchFamily="18" charset="0"/>
              </a:rPr>
              <a:t>img</a:t>
            </a:r>
            <a:r>
              <a:rPr lang="en-US" dirty="0">
                <a:solidFill>
                  <a:srgbClr val="002060"/>
                </a:solidFill>
                <a:latin typeface="Times New Roman" panose="02020603050405020304" pitchFamily="18" charset="0"/>
                <a:cs typeface="Times New Roman" panose="02020603050405020304" pitchFamily="18" charset="0"/>
              </a:rPr>
              <a:t>&gt;, with parameter </a:t>
            </a:r>
            <a:r>
              <a:rPr lang="en-US" dirty="0" err="1">
                <a:solidFill>
                  <a:srgbClr val="002060"/>
                </a:solidFill>
                <a:latin typeface="Times New Roman" panose="02020603050405020304" pitchFamily="18" charset="0"/>
                <a:cs typeface="Times New Roman" panose="02020603050405020304" pitchFamily="18" charset="0"/>
              </a:rPr>
              <a:t>src</a:t>
            </a:r>
            <a:r>
              <a:rPr lang="en-US" dirty="0">
                <a:solidFill>
                  <a:srgbClr val="002060"/>
                </a:solidFill>
                <a:latin typeface="Times New Roman" panose="02020603050405020304" pitchFamily="18" charset="0"/>
                <a:cs typeface="Times New Roman" panose="02020603050405020304" pitchFamily="18" charset="0"/>
              </a:rPr>
              <a:t> set equal to </a:t>
            </a:r>
            <a:r>
              <a:rPr lang="en-US" dirty="0" err="1">
                <a:solidFill>
                  <a:srgbClr val="002060"/>
                </a:solidFill>
                <a:latin typeface="Times New Roman" panose="02020603050405020304" pitchFamily="18" charset="0"/>
                <a:cs typeface="Times New Roman" panose="02020603050405020304" pitchFamily="18" charset="0"/>
              </a:rPr>
              <a:t>abc</a:t>
            </a:r>
            <a:r>
              <a:rPr lang="en-US" dirty="0">
                <a:solidFill>
                  <a:srgbClr val="002060"/>
                </a:solidFill>
                <a:latin typeface="Times New Roman" panose="02020603050405020304" pitchFamily="18" charset="0"/>
                <a:cs typeface="Times New Roman" panose="02020603050405020304" pitchFamily="18" charset="0"/>
              </a:rPr>
              <a:t> and parameter alt set equal to </a:t>
            </a:r>
            <a:r>
              <a:rPr lang="en-US" dirty="0" err="1">
                <a:solidFill>
                  <a:srgbClr val="002060"/>
                </a:solidFill>
                <a:latin typeface="Times New Roman" panose="02020603050405020304" pitchFamily="18" charset="0"/>
                <a:cs typeface="Times New Roman" panose="02020603050405020304" pitchFamily="18" charset="0"/>
              </a:rPr>
              <a:t>foobar</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8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4185761"/>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For each </a:t>
            </a:r>
            <a:r>
              <a:rPr lang="en-US" dirty="0">
                <a:solidFill>
                  <a:srgbClr val="C00000"/>
                </a:solidFill>
                <a:latin typeface="Times New Roman" panose="02020603050405020304" pitchFamily="18" charset="0"/>
                <a:cs typeface="Times New Roman" panose="02020603050405020304" pitchFamily="18" charset="0"/>
              </a:rPr>
              <a:t>tag, the HTML standard gives a list of what the permitted parameters, if any, are, </a:t>
            </a:r>
            <a:r>
              <a:rPr lang="en-US" dirty="0" smtClean="0">
                <a:solidFill>
                  <a:srgbClr val="C00000"/>
                </a:solidFill>
                <a:latin typeface="Times New Roman" panose="02020603050405020304" pitchFamily="18" charset="0"/>
                <a:cs typeface="Times New Roman" panose="02020603050405020304" pitchFamily="18" charset="0"/>
              </a:rPr>
              <a:t>and what </a:t>
            </a:r>
            <a:r>
              <a:rPr lang="en-US" dirty="0">
                <a:solidFill>
                  <a:srgbClr val="C00000"/>
                </a:solidFill>
                <a:latin typeface="Times New Roman" panose="02020603050405020304" pitchFamily="18" charset="0"/>
                <a:cs typeface="Times New Roman" panose="02020603050405020304" pitchFamily="18" charset="0"/>
              </a:rPr>
              <a:t>they mean. Because each parameter is named, the order in which the parameters </a:t>
            </a:r>
            <a:r>
              <a:rPr lang="en-US" dirty="0" smtClean="0">
                <a:solidFill>
                  <a:srgbClr val="C00000"/>
                </a:solidFill>
                <a:latin typeface="Times New Roman" panose="02020603050405020304" pitchFamily="18" charset="0"/>
                <a:cs typeface="Times New Roman" panose="02020603050405020304" pitchFamily="18" charset="0"/>
              </a:rPr>
              <a:t>are given </a:t>
            </a:r>
            <a:r>
              <a:rPr lang="en-US" dirty="0">
                <a:solidFill>
                  <a:srgbClr val="C00000"/>
                </a:solidFill>
                <a:latin typeface="Times New Roman" panose="02020603050405020304" pitchFamily="18" charset="0"/>
                <a:cs typeface="Times New Roman" panose="02020603050405020304" pitchFamily="18" charset="0"/>
              </a:rPr>
              <a:t>is not significant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list of special characters is given in the standard. All of them begin with </a:t>
            </a:r>
            <a:r>
              <a:rPr lang="en-US" dirty="0" smtClean="0">
                <a:solidFill>
                  <a:srgbClr val="C00000"/>
                </a:solidFill>
                <a:latin typeface="Times New Roman" panose="02020603050405020304" pitchFamily="18" charset="0"/>
                <a:cs typeface="Times New Roman" panose="02020603050405020304" pitchFamily="18" charset="0"/>
              </a:rPr>
              <a:t>an ampersand </a:t>
            </a:r>
            <a:r>
              <a:rPr lang="en-US" dirty="0">
                <a:solidFill>
                  <a:srgbClr val="C00000"/>
                </a:solidFill>
                <a:latin typeface="Times New Roman" panose="02020603050405020304" pitchFamily="18" charset="0"/>
                <a:cs typeface="Times New Roman" panose="02020603050405020304" pitchFamily="18" charset="0"/>
              </a:rPr>
              <a:t>and end with a semicolon.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For </a:t>
            </a:r>
            <a:r>
              <a:rPr lang="en-US" dirty="0">
                <a:solidFill>
                  <a:srgbClr val="C00000"/>
                </a:solidFill>
                <a:latin typeface="Times New Roman" panose="02020603050405020304" pitchFamily="18" charset="0"/>
                <a:cs typeface="Times New Roman" panose="02020603050405020304" pitchFamily="18" charset="0"/>
              </a:rPr>
              <a:t>example, &amp;</a:t>
            </a:r>
            <a:r>
              <a:rPr lang="en-US" dirty="0" err="1">
                <a:solidFill>
                  <a:srgbClr val="C00000"/>
                </a:solidFill>
                <a:latin typeface="Times New Roman" panose="02020603050405020304" pitchFamily="18" charset="0"/>
                <a:cs typeface="Times New Roman" panose="02020603050405020304" pitchFamily="18" charset="0"/>
              </a:rPr>
              <a:t>nbsp</a:t>
            </a:r>
            <a:r>
              <a:rPr lang="en-US" dirty="0">
                <a:solidFill>
                  <a:srgbClr val="C00000"/>
                </a:solidFill>
                <a:latin typeface="Times New Roman" panose="02020603050405020304" pitchFamily="18" charset="0"/>
                <a:cs typeface="Times New Roman" panose="02020603050405020304" pitchFamily="18" charset="0"/>
              </a:rPr>
              <a:t>; produces a space, &amp;</a:t>
            </a:r>
            <a:r>
              <a:rPr lang="en-US" dirty="0" err="1" smtClean="0">
                <a:solidFill>
                  <a:srgbClr val="C00000"/>
                </a:solidFill>
                <a:latin typeface="Times New Roman" panose="02020603050405020304" pitchFamily="18" charset="0"/>
                <a:cs typeface="Times New Roman" panose="02020603050405020304" pitchFamily="18" charset="0"/>
              </a:rPr>
              <a:t>egrave</a:t>
            </a:r>
            <a:r>
              <a:rPr lang="en-US" dirty="0" smtClean="0">
                <a:solidFill>
                  <a:srgbClr val="C00000"/>
                </a:solidFill>
                <a:latin typeface="Times New Roman" panose="02020603050405020304" pitchFamily="18" charset="0"/>
                <a:cs typeface="Times New Roman" panose="02020603050405020304" pitchFamily="18" charset="0"/>
              </a:rPr>
              <a:t>; produces </a:t>
            </a:r>
            <a:r>
              <a:rPr lang="en-US" dirty="0">
                <a:solidFill>
                  <a:srgbClr val="C00000"/>
                </a:solidFill>
                <a:latin typeface="Times New Roman" panose="02020603050405020304" pitchFamily="18" charset="0"/>
                <a:cs typeface="Times New Roman" panose="02020603050405020304" pitchFamily="18" charset="0"/>
              </a:rPr>
              <a:t>è and &amp;</a:t>
            </a:r>
            <a:r>
              <a:rPr lang="en-US" dirty="0" err="1">
                <a:solidFill>
                  <a:srgbClr val="C00000"/>
                </a:solidFill>
                <a:latin typeface="Times New Roman" panose="02020603050405020304" pitchFamily="18" charset="0"/>
                <a:cs typeface="Times New Roman" panose="02020603050405020304" pitchFamily="18" charset="0"/>
              </a:rPr>
              <a:t>eacute</a:t>
            </a:r>
            <a:r>
              <a:rPr lang="en-US" dirty="0">
                <a:solidFill>
                  <a:srgbClr val="C00000"/>
                </a:solidFill>
                <a:latin typeface="Times New Roman" panose="02020603050405020304" pitchFamily="18" charset="0"/>
                <a:cs typeface="Times New Roman" panose="02020603050405020304" pitchFamily="18" charset="0"/>
              </a:rPr>
              <a:t>; produces é. Since &lt;, &gt;, and &amp; have special meanings, they can </a:t>
            </a:r>
            <a:r>
              <a:rPr lang="en-US" dirty="0" smtClean="0">
                <a:solidFill>
                  <a:srgbClr val="C00000"/>
                </a:solidFill>
                <a:latin typeface="Times New Roman" panose="02020603050405020304" pitchFamily="18" charset="0"/>
                <a:cs typeface="Times New Roman" panose="02020603050405020304" pitchFamily="18" charset="0"/>
              </a:rPr>
              <a:t>be expressed </a:t>
            </a:r>
            <a:r>
              <a:rPr lang="en-US" dirty="0">
                <a:solidFill>
                  <a:srgbClr val="C00000"/>
                </a:solidFill>
                <a:latin typeface="Times New Roman" panose="02020603050405020304" pitchFamily="18" charset="0"/>
                <a:cs typeface="Times New Roman" panose="02020603050405020304" pitchFamily="18" charset="0"/>
              </a:rPr>
              <a:t>only with their escape sequences, &amp;</a:t>
            </a:r>
            <a:r>
              <a:rPr lang="en-US" dirty="0" err="1">
                <a:solidFill>
                  <a:srgbClr val="C00000"/>
                </a:solidFill>
                <a:latin typeface="Times New Roman" panose="02020603050405020304" pitchFamily="18" charset="0"/>
                <a:cs typeface="Times New Roman" panose="02020603050405020304" pitchFamily="18" charset="0"/>
              </a:rPr>
              <a:t>lt</a:t>
            </a:r>
            <a:r>
              <a:rPr lang="en-US" dirty="0">
                <a:solidFill>
                  <a:srgbClr val="C00000"/>
                </a:solidFill>
                <a:latin typeface="Times New Roman" panose="02020603050405020304" pitchFamily="18" charset="0"/>
                <a:cs typeface="Times New Roman" panose="02020603050405020304" pitchFamily="18" charset="0"/>
              </a:rPr>
              <a:t>;, &amp;</a:t>
            </a:r>
            <a:r>
              <a:rPr lang="en-US" dirty="0" err="1">
                <a:solidFill>
                  <a:srgbClr val="C00000"/>
                </a:solidFill>
                <a:latin typeface="Times New Roman" panose="02020603050405020304" pitchFamily="18" charset="0"/>
                <a:cs typeface="Times New Roman" panose="02020603050405020304" pitchFamily="18" charset="0"/>
              </a:rPr>
              <a:t>gt</a:t>
            </a:r>
            <a:r>
              <a:rPr lang="en-US" dirty="0">
                <a:solidFill>
                  <a:srgbClr val="C00000"/>
                </a:solidFill>
                <a:latin typeface="Times New Roman" panose="02020603050405020304" pitchFamily="18" charset="0"/>
                <a:cs typeface="Times New Roman" panose="02020603050405020304" pitchFamily="18" charset="0"/>
              </a:rPr>
              <a:t>;, and &amp;amp;, respectively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main item in the head is the title, delimited by &lt;title&gt; and &lt;/title&gt;, but certain kinds </a:t>
            </a:r>
            <a:r>
              <a:rPr lang="en-US" dirty="0" smtClean="0">
                <a:solidFill>
                  <a:srgbClr val="C00000"/>
                </a:solidFill>
                <a:latin typeface="Times New Roman" panose="02020603050405020304" pitchFamily="18" charset="0"/>
                <a:cs typeface="Times New Roman" panose="02020603050405020304" pitchFamily="18" charset="0"/>
              </a:rPr>
              <a:t>of meta-information </a:t>
            </a:r>
            <a:r>
              <a:rPr lang="en-US" dirty="0">
                <a:solidFill>
                  <a:srgbClr val="C00000"/>
                </a:solidFill>
                <a:latin typeface="Times New Roman" panose="02020603050405020304" pitchFamily="18" charset="0"/>
                <a:cs typeface="Times New Roman" panose="02020603050405020304" pitchFamily="18" charset="0"/>
              </a:rPr>
              <a:t>may also be present. The title itself is not displayed on the </a:t>
            </a:r>
            <a:r>
              <a:rPr lang="en-US" dirty="0" smtClean="0">
                <a:solidFill>
                  <a:srgbClr val="C00000"/>
                </a:solidFill>
                <a:latin typeface="Times New Roman" panose="02020603050405020304" pitchFamily="18" charset="0"/>
                <a:cs typeface="Times New Roman" panose="02020603050405020304" pitchFamily="18" charset="0"/>
              </a:rPr>
              <a:t>page.</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Headings </a:t>
            </a:r>
            <a:r>
              <a:rPr lang="en-US" dirty="0">
                <a:solidFill>
                  <a:srgbClr val="002060"/>
                </a:solidFill>
                <a:latin typeface="Times New Roman" panose="02020603050405020304" pitchFamily="18" charset="0"/>
                <a:cs typeface="Times New Roman" panose="02020603050405020304" pitchFamily="18" charset="0"/>
              </a:rPr>
              <a:t>are generated by an &lt;</a:t>
            </a:r>
            <a:r>
              <a:rPr lang="en-US" dirty="0" err="1" smtClean="0">
                <a:solidFill>
                  <a:srgbClr val="002060"/>
                </a:solidFill>
                <a:latin typeface="Times New Roman" panose="02020603050405020304" pitchFamily="18" charset="0"/>
                <a:cs typeface="Times New Roman" panose="02020603050405020304" pitchFamily="18" charset="0"/>
              </a:rPr>
              <a:t>hn</a:t>
            </a:r>
            <a:r>
              <a:rPr lang="en-US" dirty="0" smtClean="0">
                <a:solidFill>
                  <a:srgbClr val="002060"/>
                </a:solidFill>
                <a:latin typeface="Times New Roman" panose="02020603050405020304" pitchFamily="18" charset="0"/>
                <a:cs typeface="Times New Roman" panose="02020603050405020304" pitchFamily="18" charset="0"/>
              </a:rPr>
              <a:t>&gt;tag</a:t>
            </a:r>
            <a:r>
              <a:rPr lang="en-US" dirty="0">
                <a:solidFill>
                  <a:srgbClr val="002060"/>
                </a:solidFill>
                <a:latin typeface="Times New Roman" panose="02020603050405020304" pitchFamily="18" charset="0"/>
                <a:cs typeface="Times New Roman" panose="02020603050405020304" pitchFamily="18" charset="0"/>
              </a:rPr>
              <a:t>, where n is a digit in the range 1 to 6. Thus &lt;h1&gt; is the most important heading; &lt;h6&gt; </a:t>
            </a:r>
            <a:r>
              <a:rPr lang="en-US" dirty="0" smtClean="0">
                <a:solidFill>
                  <a:srgbClr val="002060"/>
                </a:solidFill>
                <a:latin typeface="Times New Roman" panose="02020603050405020304" pitchFamily="18" charset="0"/>
                <a:cs typeface="Times New Roman" panose="02020603050405020304" pitchFamily="18" charset="0"/>
              </a:rPr>
              <a:t>is the </a:t>
            </a:r>
            <a:r>
              <a:rPr lang="en-US" dirty="0">
                <a:solidFill>
                  <a:srgbClr val="002060"/>
                </a:solidFill>
                <a:latin typeface="Times New Roman" panose="02020603050405020304" pitchFamily="18" charset="0"/>
                <a:cs typeface="Times New Roman" panose="02020603050405020304" pitchFamily="18" charset="0"/>
              </a:rPr>
              <a:t>least important one.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is up to the browser to render these appropriately on the </a:t>
            </a:r>
            <a:r>
              <a:rPr lang="en-US" dirty="0" smtClean="0">
                <a:solidFill>
                  <a:srgbClr val="002060"/>
                </a:solidFill>
                <a:latin typeface="Times New Roman" panose="02020603050405020304" pitchFamily="18" charset="0"/>
                <a:cs typeface="Times New Roman" panose="02020603050405020304" pitchFamily="18" charset="0"/>
              </a:rPr>
              <a:t>screen. Typically </a:t>
            </a:r>
            <a:r>
              <a:rPr lang="en-US" dirty="0">
                <a:solidFill>
                  <a:srgbClr val="002060"/>
                </a:solidFill>
                <a:latin typeface="Times New Roman" panose="02020603050405020304" pitchFamily="18" charset="0"/>
                <a:cs typeface="Times New Roman" panose="02020603050405020304" pitchFamily="18" charset="0"/>
              </a:rPr>
              <a:t>the lower numbered headings will be displayed in a larger and heavier font.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browser </a:t>
            </a:r>
            <a:r>
              <a:rPr lang="en-US" dirty="0">
                <a:solidFill>
                  <a:srgbClr val="002060"/>
                </a:solidFill>
                <a:latin typeface="Times New Roman" panose="02020603050405020304" pitchFamily="18" charset="0"/>
                <a:cs typeface="Times New Roman" panose="02020603050405020304" pitchFamily="18" charset="0"/>
              </a:rPr>
              <a:t>may also choose to use different colors for each level of heading. Typically &lt;</a:t>
            </a:r>
            <a:r>
              <a:rPr lang="en-US" dirty="0" smtClean="0">
                <a:solidFill>
                  <a:srgbClr val="002060"/>
                </a:solidFill>
                <a:latin typeface="Times New Roman" panose="02020603050405020304" pitchFamily="18" charset="0"/>
                <a:cs typeface="Times New Roman" panose="02020603050405020304" pitchFamily="18" charset="0"/>
              </a:rPr>
              <a:t>h1&gt; headings </a:t>
            </a:r>
            <a:r>
              <a:rPr lang="en-US" dirty="0">
                <a:solidFill>
                  <a:srgbClr val="002060"/>
                </a:solidFill>
                <a:latin typeface="Times New Roman" panose="02020603050405020304" pitchFamily="18" charset="0"/>
                <a:cs typeface="Times New Roman" panose="02020603050405020304" pitchFamily="18" charset="0"/>
              </a:rPr>
              <a:t>are large and boldface with at least one blank line above and </a:t>
            </a:r>
            <a:r>
              <a:rPr lang="en-US" dirty="0" smtClean="0">
                <a:solidFill>
                  <a:srgbClr val="002060"/>
                </a:solidFill>
                <a:latin typeface="Times New Roman" panose="02020603050405020304" pitchFamily="18" charset="0"/>
                <a:cs typeface="Times New Roman" panose="02020603050405020304" pitchFamily="18" charset="0"/>
              </a:rPr>
              <a:t>below.</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288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HTML-The Hypertext </a:t>
            </a:r>
            <a:r>
              <a:rPr lang="en-US" sz="2400" b="1" dirty="0">
                <a:solidFill>
                  <a:srgbClr val="002060"/>
                </a:solidFill>
              </a:rPr>
              <a:t>Markup Language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460375" y="1059700"/>
            <a:ext cx="7921625" cy="3549782"/>
          </a:xfrm>
          <a:prstGeom prst="rect">
            <a:avLst/>
          </a:prstGeom>
        </p:spPr>
      </p:pic>
    </p:spTree>
    <p:extLst>
      <p:ext uri="{BB962C8B-B14F-4D97-AF65-F5344CB8AC3E}">
        <p14:creationId xmlns:p14="http://schemas.microsoft.com/office/powerpoint/2010/main" val="3085208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 </a:t>
            </a:r>
            <a:r>
              <a:rPr lang="en-US" sz="2400" b="1" dirty="0" smtClean="0">
                <a:solidFill>
                  <a:srgbClr val="002060"/>
                </a:solidFill>
              </a:rPr>
              <a:t>HTTP-The Hypertext </a:t>
            </a:r>
            <a:r>
              <a:rPr lang="en-US" sz="2400" b="1" dirty="0">
                <a:solidFill>
                  <a:srgbClr val="002060"/>
                </a:solidFill>
              </a:rPr>
              <a:t>Transfer Protocol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20196" y="983395"/>
            <a:ext cx="8795660"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 (Hypertext Transfer Protocol) is the foundational protocol used for transmitting data over the web. It </a:t>
            </a:r>
            <a:r>
              <a:rPr lang="en-US" dirty="0" smtClean="0">
                <a:solidFill>
                  <a:srgbClr val="C00000"/>
                </a:solidFill>
                <a:latin typeface="Times New Roman" panose="02020603050405020304" pitchFamily="18" charset="0"/>
                <a:cs typeface="Times New Roman" panose="02020603050405020304" pitchFamily="18" charset="0"/>
              </a:rPr>
              <a:t>defines how </a:t>
            </a:r>
            <a:r>
              <a:rPr lang="en-US" dirty="0">
                <a:solidFill>
                  <a:srgbClr val="C00000"/>
                </a:solidFill>
                <a:latin typeface="Times New Roman" panose="02020603050405020304" pitchFamily="18" charset="0"/>
                <a:cs typeface="Times New Roman" panose="02020603050405020304" pitchFamily="18" charset="0"/>
              </a:rPr>
              <a:t>messages are formatted and transmitted, and how web servers and browsers should respond to various commands. Here’s an in-depth look at HTTP, its components, methods, and how it works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HTTP </a:t>
            </a:r>
            <a:r>
              <a:rPr lang="en-US" b="1" dirty="0" smtClean="0">
                <a:solidFill>
                  <a:srgbClr val="C00000"/>
                </a:solidFill>
                <a:latin typeface="Times New Roman" panose="02020603050405020304" pitchFamily="18" charset="0"/>
                <a:cs typeface="Times New Roman" panose="02020603050405020304" pitchFamily="18" charset="0"/>
              </a:rPr>
              <a:t>Overview</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HTTP</a:t>
            </a:r>
            <a:r>
              <a:rPr lang="en-US" dirty="0">
                <a:solidFill>
                  <a:srgbClr val="C00000"/>
                </a:solidFill>
                <a:latin typeface="Times New Roman" panose="02020603050405020304" pitchFamily="18" charset="0"/>
                <a:cs typeface="Times New Roman" panose="02020603050405020304" pitchFamily="18" charset="0"/>
              </a:rPr>
              <a:t> is an application-layer protocol that enables communication between clients (such as web browsers) and servers. It operates over TCP (Transmission Control Protocol), ensuring reliable data transfer.</a:t>
            </a:r>
          </a:p>
          <a:p>
            <a:pPr algn="just"/>
            <a:r>
              <a:rPr lang="en-US" b="1" dirty="0">
                <a:solidFill>
                  <a:srgbClr val="C00000"/>
                </a:solidFill>
                <a:latin typeface="Times New Roman" panose="02020603050405020304" pitchFamily="18" charset="0"/>
                <a:cs typeface="Times New Roman" panose="02020603050405020304" pitchFamily="18" charset="0"/>
              </a:rPr>
              <a:t>Key Concepts</a:t>
            </a:r>
          </a:p>
          <a:p>
            <a:pPr algn="just"/>
            <a:r>
              <a:rPr lang="en-US" b="1" dirty="0">
                <a:solidFill>
                  <a:srgbClr val="002060"/>
                </a:solidFill>
                <a:latin typeface="Times New Roman" panose="02020603050405020304" pitchFamily="18" charset="0"/>
                <a:cs typeface="Times New Roman" panose="02020603050405020304" pitchFamily="18" charset="0"/>
              </a:rPr>
              <a:t>Request and Response Model:</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HTTP operates on a request-response model where a client sends an HTTP request to a server, and the server responds with an HTTP response.</a:t>
            </a:r>
          </a:p>
          <a:p>
            <a:pPr algn="just"/>
            <a:r>
              <a:rPr lang="en-US" b="1" dirty="0">
                <a:solidFill>
                  <a:srgbClr val="002060"/>
                </a:solidFill>
                <a:latin typeface="Times New Roman" panose="02020603050405020304" pitchFamily="18" charset="0"/>
                <a:cs typeface="Times New Roman" panose="02020603050405020304" pitchFamily="18" charset="0"/>
              </a:rPr>
              <a:t>Stateless:</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HTTP is stateless, meaning each request from a client to a server is independent and does not retain any state information from previous requests.</a:t>
            </a:r>
          </a:p>
          <a:p>
            <a:pPr algn="just"/>
            <a:r>
              <a:rPr lang="en-US" b="1" dirty="0">
                <a:solidFill>
                  <a:srgbClr val="002060"/>
                </a:solidFill>
                <a:latin typeface="Times New Roman" panose="02020603050405020304" pitchFamily="18" charset="0"/>
                <a:cs typeface="Times New Roman" panose="02020603050405020304" pitchFamily="18" charset="0"/>
              </a:rPr>
              <a:t>Text-Based Protocol:</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HTTP messages are text-based, which makes them easy to read and debug. They consist of headers and a body.</a:t>
            </a:r>
          </a:p>
        </p:txBody>
      </p:sp>
    </p:spTree>
    <p:extLst>
      <p:ext uri="{BB962C8B-B14F-4D97-AF65-F5344CB8AC3E}">
        <p14:creationId xmlns:p14="http://schemas.microsoft.com/office/powerpoint/2010/main" val="276711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3736</TotalTime>
  <Words>2398</Words>
  <Application>Microsoft Office PowerPoint</Application>
  <PresentationFormat>On-screen Show (16:9)</PresentationFormat>
  <Paragraphs>233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Nunito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565</cp:revision>
  <dcterms:modified xsi:type="dcterms:W3CDTF">2024-08-17T12:11:24Z</dcterms:modified>
</cp:coreProperties>
</file>