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96" r:id="rId9"/>
    <p:sldId id="264" r:id="rId10"/>
    <p:sldId id="265" r:id="rId11"/>
    <p:sldId id="266" r:id="rId12"/>
    <p:sldId id="297" r:id="rId13"/>
    <p:sldId id="319" r:id="rId14"/>
    <p:sldId id="320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21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267" r:id="rId37"/>
    <p:sldId id="322" r:id="rId38"/>
    <p:sldId id="269" r:id="rId39"/>
    <p:sldId id="270" r:id="rId40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9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6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3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9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41D4C-F656-46C1-8EC1-FEA7B23912E2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F3333F-C0F8-41D4-9F42-1D2B24D34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5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Basic Structures of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534400" cy="2667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COMPUTER ORGANIZATION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 </a:t>
            </a:r>
          </a:p>
          <a:p>
            <a:r>
              <a:rPr lang="fr-FR" b="1" dirty="0">
                <a:solidFill>
                  <a:srgbClr val="7030A0"/>
                </a:solidFill>
              </a:rPr>
              <a:t>Course Code: </a:t>
            </a:r>
            <a:r>
              <a:rPr lang="en-US" b="1" dirty="0">
                <a:solidFill>
                  <a:srgbClr val="7030A0"/>
                </a:solidFill>
              </a:rPr>
              <a:t>16CS35</a:t>
            </a:r>
            <a:r>
              <a:rPr lang="fr-FR" b="1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Control Unit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Control unit is the nerve center that sends control signals to other units and senses their states. The signals sent are –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The actual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timing signals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that govern the transfers are 	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generated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transfers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between the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processor and the memory 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	are controlled.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Data transfers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between the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processor and I/O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are 	controlled.</a:t>
            </a:r>
          </a:p>
          <a:p>
            <a:pPr lvl="1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Program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fetch and decoding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controlled.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Operation of a computer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computer accepts information in the form of programs and data through an input unit and stores it in the memory.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Information stored in the memory is fetched, under program control, into an execution unit  (which has ALU), where the data is processed.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processed information leaves the computer through an output unit.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 activities inside the machine are directed by the control unit.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5344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Activity in a computer is governed by instructions.</a:t>
            </a:r>
          </a:p>
          <a:p>
            <a:pPr eaLnBrk="1" hangingPunct="1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To perform a task, an appropriate program consisting of a list of instructions is stored in the memory.</a:t>
            </a:r>
          </a:p>
          <a:p>
            <a:pPr eaLnBrk="1" hangingPunct="1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Individual instructions are brought from the memory into the processor, which executes the specified operations.</a:t>
            </a:r>
          </a:p>
          <a:p>
            <a:pPr eaLnBrk="1" hangingPunct="1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600" dirty="0">
                <a:latin typeface="Arial" pitchFamily="34" charset="0"/>
                <a:cs typeface="Arial" pitchFamily="34" charset="0"/>
              </a:rPr>
              <a:t>Data to be used as operands are also stored in the memory.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Data Storage and Addressing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Numbers and character operands, as well as instructions are stored in the memory of  a computer.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memory is organized so that a group of n bits can be stored or retrieved in a single, basic operation.  Each group of n bits is referred to as a word of information and n is called the word length.                             n bits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                                                                     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First word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							 Second word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05200" y="3657600"/>
          <a:ext cx="2590800" cy="2095499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410200" y="3429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505200" y="3429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43600" y="3810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43600" y="4113212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6106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There are two ways that byte addresses can be assigned across words.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Big-endian assignment</a:t>
            </a:r>
          </a:p>
          <a:p>
            <a:pPr marL="457200" indent="-457200">
              <a:buAutoNum type="arabicParenBoth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Little-endian assignment.</a:t>
            </a:r>
          </a:p>
          <a:p>
            <a:pPr marL="457200" indent="-4572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1200" dirty="0">
                <a:latin typeface="Arial" pitchFamily="34" charset="0"/>
                <a:cs typeface="Arial" pitchFamily="34" charset="0"/>
              </a:rPr>
              <a:t>    Word                     Byte Address                                                                                 Byte Address</a:t>
            </a:r>
          </a:p>
          <a:p>
            <a:pPr marL="457200" indent="-457200"/>
            <a:r>
              <a:rPr lang="en-US" sz="1200" dirty="0">
                <a:latin typeface="Arial" pitchFamily="34" charset="0"/>
                <a:cs typeface="Arial" pitchFamily="34" charset="0"/>
              </a:rPr>
              <a:t>      Add</a:t>
            </a: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dirty="0">
                <a:latin typeface="Arial" pitchFamily="34" charset="0"/>
                <a:cs typeface="Arial" pitchFamily="34" charset="0"/>
              </a:rPr>
              <a:t>    Big-endian assignment             Little-endian assignment</a:t>
            </a:r>
          </a:p>
          <a:p>
            <a:pPr marL="457200" indent="-45720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dirty="0">
                <a:latin typeface="Arial" pitchFamily="34" charset="0"/>
                <a:cs typeface="Arial" pitchFamily="34" charset="0"/>
              </a:rPr>
              <a:t>				Byte and word addressing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362200"/>
          <a:ext cx="3581400" cy="304800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29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23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9600" y="2438400"/>
          <a:ext cx="3581400" cy="304800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29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2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23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2400" b="0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8660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Typical Instruction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45580"/>
            <a:ext cx="8610600" cy="570762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Add LOCA, R0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600" dirty="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Add the operand at memory location LOCA to the operand in a register R0 in the processor.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Place the sum into register R0.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original contents of LOCA are preserved.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original contents of R0 is overwritten.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Instruction is fetched from the memory into the processor – the operand at LOCA is fetched and added to the contents of R0 – the resulting sum is stored in register R0.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Separate Memory Access and ALU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Load LOCA, R1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Add R1, R0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Whose contents will be overwritten?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contents of R0 is overwritten. 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Explanation: Here the data from memory location LOCA is brought to R1.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contents of R1 is added to R0.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result is stored back into to R0.  (Note: The old contents of R0 is replaced by the sum in R0)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Connection Between the Processor and the Memory</a:t>
            </a: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609600" y="1143000"/>
            <a:ext cx="76200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35038" y="2768600"/>
            <a:ext cx="6143625" cy="2770188"/>
          </a:xfrm>
          <a:prstGeom prst="rect">
            <a:avLst/>
          </a:prstGeom>
          <a:solidFill>
            <a:srgbClr val="E5FFFF"/>
          </a:solidFill>
          <a:ln w="0">
            <a:solidFill>
              <a:srgbClr val="E5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35038" y="2768600"/>
            <a:ext cx="6143625" cy="2770188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278188" y="3886200"/>
            <a:ext cx="1457325" cy="330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278188" y="3886200"/>
            <a:ext cx="1457325" cy="330200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5867400"/>
            <a:ext cx="7371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Connections between the processor and the  memory.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696200" y="3962400"/>
            <a:ext cx="1386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Processor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Freeform 11"/>
          <p:cNvSpPr>
            <a:spLocks/>
          </p:cNvSpPr>
          <p:nvPr/>
        </p:nvSpPr>
        <p:spPr bwMode="auto">
          <a:xfrm>
            <a:off x="7183438" y="4106863"/>
            <a:ext cx="127000" cy="476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"/>
              </a:cxn>
              <a:cxn ang="0">
                <a:pos x="6" y="3"/>
              </a:cxn>
              <a:cxn ang="0">
                <a:pos x="6" y="1"/>
              </a:cxn>
              <a:cxn ang="0">
                <a:pos x="6" y="0"/>
              </a:cxn>
            </a:cxnLst>
            <a:rect l="0" t="0" r="r" b="b"/>
            <a:pathLst>
              <a:path w="6" h="3">
                <a:moveTo>
                  <a:pt x="6" y="0"/>
                </a:moveTo>
                <a:lnTo>
                  <a:pt x="0" y="1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auto">
          <a:xfrm>
            <a:off x="7183438" y="4106863"/>
            <a:ext cx="127000" cy="47625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0" y="10"/>
              </a:cxn>
              <a:cxn ang="0">
                <a:pos x="80" y="30"/>
              </a:cxn>
              <a:cxn ang="0">
                <a:pos x="80" y="10"/>
              </a:cxn>
              <a:cxn ang="0">
                <a:pos x="80" y="0"/>
              </a:cxn>
            </a:cxnLst>
            <a:rect l="0" t="0" r="r" b="b"/>
            <a:pathLst>
              <a:path w="80" h="30">
                <a:moveTo>
                  <a:pt x="80" y="0"/>
                </a:moveTo>
                <a:lnTo>
                  <a:pt x="0" y="10"/>
                </a:lnTo>
                <a:lnTo>
                  <a:pt x="80" y="30"/>
                </a:lnTo>
                <a:lnTo>
                  <a:pt x="80" y="10"/>
                </a:lnTo>
                <a:lnTo>
                  <a:pt x="8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7310438" y="4122738"/>
            <a:ext cx="338138" cy="1588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230313" y="3556000"/>
            <a:ext cx="1457325" cy="330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230313" y="3556000"/>
            <a:ext cx="1457325" cy="330200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230313" y="4106863"/>
            <a:ext cx="1457325" cy="3143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230313" y="4106863"/>
            <a:ext cx="1457325" cy="314325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3278188" y="3021013"/>
            <a:ext cx="1457325" cy="3143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278188" y="3021013"/>
            <a:ext cx="1457325" cy="314325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278188" y="3556000"/>
            <a:ext cx="1457325" cy="3302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3278188" y="3556000"/>
            <a:ext cx="1457325" cy="330200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5326063" y="3021013"/>
            <a:ext cx="1455738" cy="75565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5326063" y="3021013"/>
            <a:ext cx="1455738" cy="755650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5326063" y="4327525"/>
            <a:ext cx="1455738" cy="754063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5326063" y="4327525"/>
            <a:ext cx="1455738" cy="754063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auto">
          <a:xfrm>
            <a:off x="3868738" y="1919288"/>
            <a:ext cx="274638" cy="330200"/>
          </a:xfrm>
          <a:custGeom>
            <a:avLst/>
            <a:gdLst/>
            <a:ahLst/>
            <a:cxnLst>
              <a:cxn ang="0">
                <a:pos x="10" y="21"/>
              </a:cxn>
              <a:cxn ang="0">
                <a:pos x="10" y="11"/>
              </a:cxn>
              <a:cxn ang="0">
                <a:pos x="13" y="11"/>
              </a:cxn>
              <a:cxn ang="0">
                <a:pos x="7" y="0"/>
              </a:cxn>
              <a:cxn ang="0">
                <a:pos x="0" y="11"/>
              </a:cxn>
              <a:cxn ang="0">
                <a:pos x="3" y="11"/>
              </a:cxn>
              <a:cxn ang="0">
                <a:pos x="3" y="21"/>
              </a:cxn>
            </a:cxnLst>
            <a:rect l="0" t="0" r="r" b="b"/>
            <a:pathLst>
              <a:path w="13" h="21">
                <a:moveTo>
                  <a:pt x="10" y="21"/>
                </a:moveTo>
                <a:lnTo>
                  <a:pt x="10" y="11"/>
                </a:lnTo>
                <a:lnTo>
                  <a:pt x="13" y="11"/>
                </a:lnTo>
                <a:lnTo>
                  <a:pt x="7" y="0"/>
                </a:lnTo>
                <a:lnTo>
                  <a:pt x="0" y="11"/>
                </a:lnTo>
                <a:lnTo>
                  <a:pt x="3" y="11"/>
                </a:lnTo>
                <a:lnTo>
                  <a:pt x="3" y="21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>
            <a:off x="4883150" y="1919288"/>
            <a:ext cx="295275" cy="330200"/>
          </a:xfrm>
          <a:custGeom>
            <a:avLst/>
            <a:gdLst/>
            <a:ahLst/>
            <a:cxnLst>
              <a:cxn ang="0">
                <a:pos x="10" y="21"/>
              </a:cxn>
              <a:cxn ang="0">
                <a:pos x="10" y="11"/>
              </a:cxn>
              <a:cxn ang="0">
                <a:pos x="14" y="11"/>
              </a:cxn>
              <a:cxn ang="0">
                <a:pos x="7" y="0"/>
              </a:cxn>
              <a:cxn ang="0">
                <a:pos x="0" y="11"/>
              </a:cxn>
              <a:cxn ang="0">
                <a:pos x="3" y="11"/>
              </a:cxn>
              <a:cxn ang="0">
                <a:pos x="3" y="21"/>
              </a:cxn>
            </a:cxnLst>
            <a:rect l="0" t="0" r="r" b="b"/>
            <a:pathLst>
              <a:path w="14" h="21">
                <a:moveTo>
                  <a:pt x="10" y="21"/>
                </a:moveTo>
                <a:lnTo>
                  <a:pt x="10" y="11"/>
                </a:lnTo>
                <a:lnTo>
                  <a:pt x="14" y="11"/>
                </a:lnTo>
                <a:lnTo>
                  <a:pt x="7" y="0"/>
                </a:lnTo>
                <a:lnTo>
                  <a:pt x="0" y="11"/>
                </a:lnTo>
                <a:lnTo>
                  <a:pt x="3" y="11"/>
                </a:lnTo>
                <a:lnTo>
                  <a:pt x="3" y="21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auto">
          <a:xfrm>
            <a:off x="5094288" y="2249488"/>
            <a:ext cx="1033463" cy="441325"/>
          </a:xfrm>
          <a:custGeom>
            <a:avLst/>
            <a:gdLst/>
            <a:ahLst/>
            <a:cxnLst>
              <a:cxn ang="0">
                <a:pos x="49" y="28"/>
              </a:cxn>
              <a:cxn ang="0">
                <a:pos x="49" y="11"/>
              </a:cxn>
              <a:cxn ang="0">
                <a:pos x="0" y="11"/>
              </a:cxn>
              <a:cxn ang="0">
                <a:pos x="0" y="0"/>
              </a:cxn>
            </a:cxnLst>
            <a:rect l="0" t="0" r="r" b="b"/>
            <a:pathLst>
              <a:path w="49" h="28">
                <a:moveTo>
                  <a:pt x="49" y="28"/>
                </a:moveTo>
                <a:lnTo>
                  <a:pt x="49" y="11"/>
                </a:lnTo>
                <a:lnTo>
                  <a:pt x="0" y="11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4946650" y="2249488"/>
            <a:ext cx="1033463" cy="487363"/>
          </a:xfrm>
          <a:custGeom>
            <a:avLst/>
            <a:gdLst/>
            <a:ahLst/>
            <a:cxnLst>
              <a:cxn ang="0">
                <a:pos x="49" y="31"/>
              </a:cxn>
              <a:cxn ang="0">
                <a:pos x="49" y="17"/>
              </a:cxn>
              <a:cxn ang="0">
                <a:pos x="0" y="17"/>
              </a:cxn>
              <a:cxn ang="0">
                <a:pos x="0" y="0"/>
              </a:cxn>
            </a:cxnLst>
            <a:rect l="0" t="0" r="r" b="b"/>
            <a:pathLst>
              <a:path w="49" h="31">
                <a:moveTo>
                  <a:pt x="49" y="31"/>
                </a:moveTo>
                <a:lnTo>
                  <a:pt x="49" y="17"/>
                </a:lnTo>
                <a:lnTo>
                  <a:pt x="0" y="17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3459516" y="1447800"/>
            <a:ext cx="1112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Memory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3278188" y="4767263"/>
            <a:ext cx="1457325" cy="3143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3278188" y="4767263"/>
            <a:ext cx="1457325" cy="314325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722120" y="3550920"/>
            <a:ext cx="428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PC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1757045" y="4069080"/>
            <a:ext cx="307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IR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657600" y="3017520"/>
            <a:ext cx="7021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MDR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5562600" y="3200400"/>
            <a:ext cx="993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Control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5853113" y="4610100"/>
            <a:ext cx="599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ALU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3278188" y="4216400"/>
            <a:ext cx="1457325" cy="534988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3278188" y="4216400"/>
            <a:ext cx="1457325" cy="534988"/>
          </a:xfrm>
          <a:prstGeom prst="rect">
            <a:avLst/>
          </a:prstGeom>
          <a:noFill/>
          <a:ln w="13">
            <a:solidFill>
              <a:srgbClr val="00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Freeform 44"/>
          <p:cNvSpPr>
            <a:spLocks/>
          </p:cNvSpPr>
          <p:nvPr/>
        </p:nvSpPr>
        <p:spPr bwMode="auto">
          <a:xfrm>
            <a:off x="3995738" y="4357688"/>
            <a:ext cx="42863" cy="31750"/>
          </a:xfrm>
          <a:custGeom>
            <a:avLst/>
            <a:gdLst/>
            <a:ahLst/>
            <a:cxnLst>
              <a:cxn ang="0">
                <a:pos x="14" y="10"/>
              </a:cxn>
              <a:cxn ang="0">
                <a:pos x="14" y="0"/>
              </a:cxn>
              <a:cxn ang="0">
                <a:pos x="0" y="0"/>
              </a:cxn>
              <a:cxn ang="0">
                <a:pos x="0" y="10"/>
              </a:cxn>
              <a:cxn ang="0">
                <a:pos x="0" y="20"/>
              </a:cxn>
              <a:cxn ang="0">
                <a:pos x="14" y="20"/>
              </a:cxn>
              <a:cxn ang="0">
                <a:pos x="27" y="20"/>
              </a:cxn>
              <a:cxn ang="0">
                <a:pos x="27" y="10"/>
              </a:cxn>
              <a:cxn ang="0">
                <a:pos x="27" y="0"/>
              </a:cxn>
              <a:cxn ang="0">
                <a:pos x="14" y="0"/>
              </a:cxn>
              <a:cxn ang="0">
                <a:pos x="14" y="10"/>
              </a:cxn>
            </a:cxnLst>
            <a:rect l="0" t="0" r="r" b="b"/>
            <a:pathLst>
              <a:path w="27" h="20">
                <a:moveTo>
                  <a:pt x="14" y="10"/>
                </a:moveTo>
                <a:lnTo>
                  <a:pt x="14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4" y="20"/>
                </a:lnTo>
                <a:lnTo>
                  <a:pt x="27" y="20"/>
                </a:lnTo>
                <a:lnTo>
                  <a:pt x="27" y="10"/>
                </a:lnTo>
                <a:lnTo>
                  <a:pt x="27" y="0"/>
                </a:lnTo>
                <a:lnTo>
                  <a:pt x="14" y="0"/>
                </a:lnTo>
                <a:lnTo>
                  <a:pt x="14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Freeform 45"/>
          <p:cNvSpPr>
            <a:spLocks/>
          </p:cNvSpPr>
          <p:nvPr/>
        </p:nvSpPr>
        <p:spPr bwMode="auto">
          <a:xfrm>
            <a:off x="3995738" y="4373563"/>
            <a:ext cx="222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0" name="Freeform 46"/>
          <p:cNvSpPr>
            <a:spLocks/>
          </p:cNvSpPr>
          <p:nvPr/>
        </p:nvSpPr>
        <p:spPr bwMode="auto">
          <a:xfrm>
            <a:off x="3995738" y="4468813"/>
            <a:ext cx="42863" cy="31750"/>
          </a:xfrm>
          <a:custGeom>
            <a:avLst/>
            <a:gdLst/>
            <a:ahLst/>
            <a:cxnLst>
              <a:cxn ang="0">
                <a:pos x="14" y="10"/>
              </a:cxn>
              <a:cxn ang="0">
                <a:pos x="14" y="0"/>
              </a:cxn>
              <a:cxn ang="0">
                <a:pos x="0" y="0"/>
              </a:cxn>
              <a:cxn ang="0">
                <a:pos x="0" y="10"/>
              </a:cxn>
              <a:cxn ang="0">
                <a:pos x="0" y="20"/>
              </a:cxn>
              <a:cxn ang="0">
                <a:pos x="14" y="20"/>
              </a:cxn>
              <a:cxn ang="0">
                <a:pos x="27" y="20"/>
              </a:cxn>
              <a:cxn ang="0">
                <a:pos x="27" y="10"/>
              </a:cxn>
              <a:cxn ang="0">
                <a:pos x="27" y="0"/>
              </a:cxn>
              <a:cxn ang="0">
                <a:pos x="14" y="0"/>
              </a:cxn>
              <a:cxn ang="0">
                <a:pos x="14" y="10"/>
              </a:cxn>
            </a:cxnLst>
            <a:rect l="0" t="0" r="r" b="b"/>
            <a:pathLst>
              <a:path w="27" h="20">
                <a:moveTo>
                  <a:pt x="14" y="10"/>
                </a:moveTo>
                <a:lnTo>
                  <a:pt x="14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4" y="20"/>
                </a:lnTo>
                <a:lnTo>
                  <a:pt x="27" y="20"/>
                </a:lnTo>
                <a:lnTo>
                  <a:pt x="27" y="10"/>
                </a:lnTo>
                <a:lnTo>
                  <a:pt x="27" y="0"/>
                </a:lnTo>
                <a:lnTo>
                  <a:pt x="14" y="0"/>
                </a:lnTo>
                <a:lnTo>
                  <a:pt x="14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Freeform 47"/>
          <p:cNvSpPr>
            <a:spLocks/>
          </p:cNvSpPr>
          <p:nvPr/>
        </p:nvSpPr>
        <p:spPr bwMode="auto">
          <a:xfrm>
            <a:off x="3995738" y="4484688"/>
            <a:ext cx="222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2" name="Freeform 48"/>
          <p:cNvSpPr>
            <a:spLocks/>
          </p:cNvSpPr>
          <p:nvPr/>
        </p:nvSpPr>
        <p:spPr bwMode="auto">
          <a:xfrm>
            <a:off x="3995738" y="4578350"/>
            <a:ext cx="42863" cy="31750"/>
          </a:xfrm>
          <a:custGeom>
            <a:avLst/>
            <a:gdLst/>
            <a:ahLst/>
            <a:cxnLst>
              <a:cxn ang="0">
                <a:pos x="14" y="10"/>
              </a:cxn>
              <a:cxn ang="0">
                <a:pos x="14" y="0"/>
              </a:cxn>
              <a:cxn ang="0">
                <a:pos x="0" y="0"/>
              </a:cxn>
              <a:cxn ang="0">
                <a:pos x="0" y="10"/>
              </a:cxn>
              <a:cxn ang="0">
                <a:pos x="0" y="20"/>
              </a:cxn>
              <a:cxn ang="0">
                <a:pos x="14" y="20"/>
              </a:cxn>
              <a:cxn ang="0">
                <a:pos x="27" y="20"/>
              </a:cxn>
              <a:cxn ang="0">
                <a:pos x="27" y="10"/>
              </a:cxn>
              <a:cxn ang="0">
                <a:pos x="27" y="0"/>
              </a:cxn>
              <a:cxn ang="0">
                <a:pos x="14" y="0"/>
              </a:cxn>
              <a:cxn ang="0">
                <a:pos x="14" y="10"/>
              </a:cxn>
            </a:cxnLst>
            <a:rect l="0" t="0" r="r" b="b"/>
            <a:pathLst>
              <a:path w="27" h="20">
                <a:moveTo>
                  <a:pt x="14" y="10"/>
                </a:moveTo>
                <a:lnTo>
                  <a:pt x="14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4" y="20"/>
                </a:lnTo>
                <a:lnTo>
                  <a:pt x="27" y="20"/>
                </a:lnTo>
                <a:lnTo>
                  <a:pt x="27" y="10"/>
                </a:lnTo>
                <a:lnTo>
                  <a:pt x="27" y="0"/>
                </a:lnTo>
                <a:lnTo>
                  <a:pt x="14" y="0"/>
                </a:lnTo>
                <a:lnTo>
                  <a:pt x="14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Freeform 49"/>
          <p:cNvSpPr>
            <a:spLocks/>
          </p:cNvSpPr>
          <p:nvPr/>
        </p:nvSpPr>
        <p:spPr bwMode="auto">
          <a:xfrm>
            <a:off x="3995738" y="4594225"/>
            <a:ext cx="22225" cy="15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3733800" y="3505200"/>
            <a:ext cx="33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R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8" name="Freeform 54"/>
          <p:cNvSpPr>
            <a:spLocks/>
          </p:cNvSpPr>
          <p:nvPr/>
        </p:nvSpPr>
        <p:spPr bwMode="auto">
          <a:xfrm>
            <a:off x="5895975" y="2690813"/>
            <a:ext cx="295275" cy="330200"/>
          </a:xfrm>
          <a:custGeom>
            <a:avLst/>
            <a:gdLst/>
            <a:ahLst/>
            <a:cxnLst>
              <a:cxn ang="0">
                <a:pos x="146" y="0"/>
              </a:cxn>
              <a:cxn ang="0">
                <a:pos x="146" y="99"/>
              </a:cxn>
              <a:cxn ang="0">
                <a:pos x="186" y="99"/>
              </a:cxn>
              <a:cxn ang="0">
                <a:pos x="93" y="208"/>
              </a:cxn>
              <a:cxn ang="0">
                <a:pos x="0" y="99"/>
              </a:cxn>
              <a:cxn ang="0">
                <a:pos x="53" y="99"/>
              </a:cxn>
              <a:cxn ang="0">
                <a:pos x="53" y="0"/>
              </a:cxn>
              <a:cxn ang="0">
                <a:pos x="146" y="0"/>
              </a:cxn>
            </a:cxnLst>
            <a:rect l="0" t="0" r="r" b="b"/>
            <a:pathLst>
              <a:path w="186" h="208">
                <a:moveTo>
                  <a:pt x="146" y="0"/>
                </a:moveTo>
                <a:lnTo>
                  <a:pt x="146" y="99"/>
                </a:lnTo>
                <a:lnTo>
                  <a:pt x="186" y="99"/>
                </a:lnTo>
                <a:lnTo>
                  <a:pt x="93" y="208"/>
                </a:lnTo>
                <a:lnTo>
                  <a:pt x="0" y="99"/>
                </a:lnTo>
                <a:lnTo>
                  <a:pt x="53" y="99"/>
                </a:lnTo>
                <a:lnTo>
                  <a:pt x="53" y="0"/>
                </a:lnTo>
                <a:lnTo>
                  <a:pt x="146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Freeform 55"/>
          <p:cNvSpPr>
            <a:spLocks/>
          </p:cNvSpPr>
          <p:nvPr/>
        </p:nvSpPr>
        <p:spPr bwMode="auto">
          <a:xfrm>
            <a:off x="5895975" y="2690813"/>
            <a:ext cx="295275" cy="33020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11" y="10"/>
              </a:cxn>
              <a:cxn ang="0">
                <a:pos x="14" y="10"/>
              </a:cxn>
              <a:cxn ang="0">
                <a:pos x="7" y="21"/>
              </a:cxn>
              <a:cxn ang="0">
                <a:pos x="0" y="10"/>
              </a:cxn>
              <a:cxn ang="0">
                <a:pos x="4" y="10"/>
              </a:cxn>
              <a:cxn ang="0">
                <a:pos x="4" y="0"/>
              </a:cxn>
            </a:cxnLst>
            <a:rect l="0" t="0" r="r" b="b"/>
            <a:pathLst>
              <a:path w="14" h="21">
                <a:moveTo>
                  <a:pt x="11" y="0"/>
                </a:moveTo>
                <a:lnTo>
                  <a:pt x="11" y="10"/>
                </a:lnTo>
                <a:lnTo>
                  <a:pt x="14" y="10"/>
                </a:lnTo>
                <a:lnTo>
                  <a:pt x="7" y="21"/>
                </a:lnTo>
                <a:lnTo>
                  <a:pt x="0" y="10"/>
                </a:lnTo>
                <a:lnTo>
                  <a:pt x="4" y="10"/>
                </a:lnTo>
                <a:lnTo>
                  <a:pt x="4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Freeform 56"/>
          <p:cNvSpPr>
            <a:spLocks/>
          </p:cNvSpPr>
          <p:nvPr/>
        </p:nvSpPr>
        <p:spPr bwMode="auto">
          <a:xfrm>
            <a:off x="3868738" y="2690813"/>
            <a:ext cx="274638" cy="330200"/>
          </a:xfrm>
          <a:custGeom>
            <a:avLst/>
            <a:gdLst/>
            <a:ahLst/>
            <a:cxnLst>
              <a:cxn ang="0">
                <a:pos x="133" y="0"/>
              </a:cxn>
              <a:cxn ang="0">
                <a:pos x="133" y="99"/>
              </a:cxn>
              <a:cxn ang="0">
                <a:pos x="173" y="99"/>
              </a:cxn>
              <a:cxn ang="0">
                <a:pos x="94" y="208"/>
              </a:cxn>
              <a:cxn ang="0">
                <a:pos x="0" y="99"/>
              </a:cxn>
              <a:cxn ang="0">
                <a:pos x="40" y="99"/>
              </a:cxn>
              <a:cxn ang="0">
                <a:pos x="40" y="0"/>
              </a:cxn>
              <a:cxn ang="0">
                <a:pos x="133" y="0"/>
              </a:cxn>
            </a:cxnLst>
            <a:rect l="0" t="0" r="r" b="b"/>
            <a:pathLst>
              <a:path w="173" h="208">
                <a:moveTo>
                  <a:pt x="133" y="0"/>
                </a:moveTo>
                <a:lnTo>
                  <a:pt x="133" y="99"/>
                </a:lnTo>
                <a:lnTo>
                  <a:pt x="173" y="99"/>
                </a:lnTo>
                <a:lnTo>
                  <a:pt x="94" y="208"/>
                </a:lnTo>
                <a:lnTo>
                  <a:pt x="0" y="99"/>
                </a:lnTo>
                <a:lnTo>
                  <a:pt x="40" y="99"/>
                </a:lnTo>
                <a:lnTo>
                  <a:pt x="40" y="0"/>
                </a:lnTo>
                <a:lnTo>
                  <a:pt x="133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Freeform 57"/>
          <p:cNvSpPr>
            <a:spLocks/>
          </p:cNvSpPr>
          <p:nvPr/>
        </p:nvSpPr>
        <p:spPr bwMode="auto">
          <a:xfrm>
            <a:off x="3868738" y="2690813"/>
            <a:ext cx="274638" cy="33020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0" y="10"/>
              </a:cxn>
              <a:cxn ang="0">
                <a:pos x="13" y="10"/>
              </a:cxn>
              <a:cxn ang="0">
                <a:pos x="7" y="21"/>
              </a:cxn>
              <a:cxn ang="0">
                <a:pos x="0" y="10"/>
              </a:cxn>
              <a:cxn ang="0">
                <a:pos x="3" y="10"/>
              </a:cxn>
              <a:cxn ang="0">
                <a:pos x="3" y="0"/>
              </a:cxn>
            </a:cxnLst>
            <a:rect l="0" t="0" r="r" b="b"/>
            <a:pathLst>
              <a:path w="13" h="21">
                <a:moveTo>
                  <a:pt x="10" y="0"/>
                </a:moveTo>
                <a:lnTo>
                  <a:pt x="10" y="10"/>
                </a:lnTo>
                <a:lnTo>
                  <a:pt x="13" y="10"/>
                </a:lnTo>
                <a:lnTo>
                  <a:pt x="7" y="21"/>
                </a:lnTo>
                <a:lnTo>
                  <a:pt x="0" y="10"/>
                </a:lnTo>
                <a:lnTo>
                  <a:pt x="3" y="10"/>
                </a:lnTo>
                <a:lnTo>
                  <a:pt x="3" y="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Freeform 58"/>
          <p:cNvSpPr>
            <a:spLocks/>
          </p:cNvSpPr>
          <p:nvPr/>
        </p:nvSpPr>
        <p:spPr bwMode="auto">
          <a:xfrm>
            <a:off x="1885950" y="1919288"/>
            <a:ext cx="1244600" cy="1101725"/>
          </a:xfrm>
          <a:custGeom>
            <a:avLst/>
            <a:gdLst/>
            <a:ahLst/>
            <a:cxnLst>
              <a:cxn ang="0">
                <a:pos x="93" y="694"/>
              </a:cxn>
              <a:cxn ang="0">
                <a:pos x="93" y="377"/>
              </a:cxn>
              <a:cxn ang="0">
                <a:pos x="731" y="377"/>
              </a:cxn>
              <a:cxn ang="0">
                <a:pos x="731" y="109"/>
              </a:cxn>
              <a:cxn ang="0">
                <a:pos x="784" y="109"/>
              </a:cxn>
              <a:cxn ang="0">
                <a:pos x="691" y="0"/>
              </a:cxn>
              <a:cxn ang="0">
                <a:pos x="598" y="109"/>
              </a:cxn>
              <a:cxn ang="0">
                <a:pos x="638" y="109"/>
              </a:cxn>
              <a:cxn ang="0">
                <a:pos x="638" y="317"/>
              </a:cxn>
              <a:cxn ang="0">
                <a:pos x="0" y="317"/>
              </a:cxn>
              <a:cxn ang="0">
                <a:pos x="0" y="694"/>
              </a:cxn>
              <a:cxn ang="0">
                <a:pos x="93" y="694"/>
              </a:cxn>
            </a:cxnLst>
            <a:rect l="0" t="0" r="r" b="b"/>
            <a:pathLst>
              <a:path w="784" h="694">
                <a:moveTo>
                  <a:pt x="93" y="694"/>
                </a:moveTo>
                <a:lnTo>
                  <a:pt x="93" y="377"/>
                </a:lnTo>
                <a:lnTo>
                  <a:pt x="731" y="377"/>
                </a:lnTo>
                <a:lnTo>
                  <a:pt x="731" y="109"/>
                </a:lnTo>
                <a:lnTo>
                  <a:pt x="784" y="109"/>
                </a:lnTo>
                <a:lnTo>
                  <a:pt x="691" y="0"/>
                </a:lnTo>
                <a:lnTo>
                  <a:pt x="598" y="109"/>
                </a:lnTo>
                <a:lnTo>
                  <a:pt x="638" y="109"/>
                </a:lnTo>
                <a:lnTo>
                  <a:pt x="638" y="317"/>
                </a:lnTo>
                <a:lnTo>
                  <a:pt x="0" y="317"/>
                </a:lnTo>
                <a:lnTo>
                  <a:pt x="0" y="694"/>
                </a:lnTo>
                <a:lnTo>
                  <a:pt x="93" y="694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Freeform 59"/>
          <p:cNvSpPr>
            <a:spLocks/>
          </p:cNvSpPr>
          <p:nvPr/>
        </p:nvSpPr>
        <p:spPr bwMode="auto">
          <a:xfrm>
            <a:off x="1885950" y="1919288"/>
            <a:ext cx="1244600" cy="1101725"/>
          </a:xfrm>
          <a:custGeom>
            <a:avLst/>
            <a:gdLst/>
            <a:ahLst/>
            <a:cxnLst>
              <a:cxn ang="0">
                <a:pos x="7" y="70"/>
              </a:cxn>
              <a:cxn ang="0">
                <a:pos x="7" y="38"/>
              </a:cxn>
              <a:cxn ang="0">
                <a:pos x="55" y="38"/>
              </a:cxn>
              <a:cxn ang="0">
                <a:pos x="55" y="11"/>
              </a:cxn>
              <a:cxn ang="0">
                <a:pos x="59" y="11"/>
              </a:cxn>
              <a:cxn ang="0">
                <a:pos x="52" y="0"/>
              </a:cxn>
              <a:cxn ang="0">
                <a:pos x="45" y="11"/>
              </a:cxn>
              <a:cxn ang="0">
                <a:pos x="48" y="11"/>
              </a:cxn>
              <a:cxn ang="0">
                <a:pos x="48" y="32"/>
              </a:cxn>
              <a:cxn ang="0">
                <a:pos x="0" y="32"/>
              </a:cxn>
              <a:cxn ang="0">
                <a:pos x="0" y="70"/>
              </a:cxn>
            </a:cxnLst>
            <a:rect l="0" t="0" r="r" b="b"/>
            <a:pathLst>
              <a:path w="59" h="70">
                <a:moveTo>
                  <a:pt x="7" y="70"/>
                </a:moveTo>
                <a:lnTo>
                  <a:pt x="7" y="38"/>
                </a:lnTo>
                <a:lnTo>
                  <a:pt x="55" y="38"/>
                </a:lnTo>
                <a:lnTo>
                  <a:pt x="55" y="11"/>
                </a:lnTo>
                <a:lnTo>
                  <a:pt x="59" y="11"/>
                </a:lnTo>
                <a:lnTo>
                  <a:pt x="52" y="0"/>
                </a:lnTo>
                <a:lnTo>
                  <a:pt x="45" y="11"/>
                </a:lnTo>
                <a:lnTo>
                  <a:pt x="48" y="11"/>
                </a:lnTo>
                <a:lnTo>
                  <a:pt x="48" y="32"/>
                </a:lnTo>
                <a:lnTo>
                  <a:pt x="0" y="32"/>
                </a:lnTo>
                <a:lnTo>
                  <a:pt x="0" y="70"/>
                </a:lnTo>
              </a:path>
            </a:pathLst>
          </a:cu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2687638" y="1384300"/>
            <a:ext cx="2638425" cy="534988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auto">
          <a:xfrm>
            <a:off x="1230313" y="3021013"/>
            <a:ext cx="1457325" cy="314325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1230313" y="3021013"/>
            <a:ext cx="1457325" cy="314325"/>
          </a:xfrm>
          <a:prstGeom prst="rect">
            <a:avLst/>
          </a:prstGeom>
          <a:noFill/>
          <a:ln w="13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1600200" y="3048000"/>
            <a:ext cx="6844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MAR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2667000" y="5129213"/>
            <a:ext cx="28725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 n general purpose registers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V="1">
            <a:off x="4079875" y="2249488"/>
            <a:ext cx="1588" cy="487363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 flipV="1">
            <a:off x="3932238" y="2249488"/>
            <a:ext cx="1588" cy="487363"/>
          </a:xfrm>
          <a:prstGeom prst="line">
            <a:avLst/>
          </a:prstGeom>
          <a:noFill/>
          <a:ln w="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2"/>
          <p:cNvSpPr>
            <a:spLocks noChangeArrowheads="1"/>
          </p:cNvSpPr>
          <p:nvPr/>
        </p:nvSpPr>
        <p:spPr bwMode="auto">
          <a:xfrm>
            <a:off x="3733800" y="3886200"/>
            <a:ext cx="33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R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angle 52"/>
          <p:cNvSpPr>
            <a:spLocks noChangeArrowheads="1"/>
          </p:cNvSpPr>
          <p:nvPr/>
        </p:nvSpPr>
        <p:spPr bwMode="auto">
          <a:xfrm>
            <a:off x="3581400" y="4724400"/>
            <a:ext cx="689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  R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n-1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Registers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Instruction register (IR)</a:t>
            </a:r>
          </a:p>
          <a:p>
            <a:pPr eaLnBrk="1" hangingPunct="1"/>
            <a:r>
              <a:rPr lang="en-US" dirty="0"/>
              <a:t>Program counter (PC)</a:t>
            </a:r>
          </a:p>
          <a:p>
            <a:pPr eaLnBrk="1" hangingPunct="1"/>
            <a:r>
              <a:rPr lang="en-US" dirty="0"/>
              <a:t>General-purpose register (R</a:t>
            </a:r>
            <a:r>
              <a:rPr lang="en-US" baseline="-25000" dirty="0"/>
              <a:t>0</a:t>
            </a:r>
            <a:r>
              <a:rPr lang="en-US" dirty="0"/>
              <a:t> – R</a:t>
            </a:r>
            <a:r>
              <a:rPr lang="en-US" baseline="-25000" dirty="0"/>
              <a:t>n-1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Memory address register (MAR)</a:t>
            </a:r>
          </a:p>
          <a:p>
            <a:pPr eaLnBrk="1" hangingPunct="1"/>
            <a:r>
              <a:rPr lang="en-US" dirty="0"/>
              <a:t>Memory data register (MDR)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Typical Operating 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3820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Programs reside in the memory through input devices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PC is set to point to the first instruction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contents of PC are transferred to MAR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 Read signal is sent to the memory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first instruction is read out and loaded into MDR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contents of MDR are transferred to IR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Decode and execute the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2225"/>
            <a:ext cx="883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/>
              <a:t> 	Functional units</a:t>
            </a:r>
          </a:p>
          <a:p>
            <a:pPr>
              <a:buFont typeface="Wingdings" pitchFamily="2" charset="2"/>
              <a:buChar char="q"/>
            </a:pPr>
            <a:endParaRPr lang="en-US" sz="2400" b="1" dirty="0"/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 	Basic Operational Concepts</a:t>
            </a:r>
          </a:p>
          <a:p>
            <a:pPr>
              <a:buFont typeface="Wingdings" pitchFamily="2" charset="2"/>
              <a:buChar char="q"/>
            </a:pPr>
            <a:endParaRPr lang="en-US" sz="2400" b="1" dirty="0"/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 	Bus Structures</a:t>
            </a:r>
          </a:p>
          <a:p>
            <a:pPr>
              <a:buFont typeface="Wingdings" pitchFamily="2" charset="2"/>
              <a:buChar char="q"/>
            </a:pPr>
            <a:endParaRPr lang="en-US" sz="2400" b="1" dirty="0"/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 	Performance </a:t>
            </a:r>
          </a:p>
          <a:p>
            <a:pPr lvl="1"/>
            <a:endParaRPr lang="en-US" sz="2400" b="1" dirty="0"/>
          </a:p>
          <a:p>
            <a:pPr lvl="2">
              <a:buFont typeface="Wingdings" pitchFamily="2" charset="2"/>
              <a:buChar char="v"/>
            </a:pPr>
            <a:r>
              <a:rPr lang="en-US" sz="2400" b="1" dirty="0"/>
              <a:t>Processor clock</a:t>
            </a:r>
          </a:p>
          <a:p>
            <a:pPr lvl="1">
              <a:buFont typeface="Wingdings" pitchFamily="2" charset="2"/>
              <a:buChar char="q"/>
            </a:pPr>
            <a:endParaRPr lang="en-US" sz="2400" b="1" dirty="0"/>
          </a:p>
          <a:p>
            <a:pPr lvl="2">
              <a:buFont typeface="Wingdings" pitchFamily="2" charset="2"/>
              <a:buChar char="v"/>
            </a:pPr>
            <a:r>
              <a:rPr lang="en-US" sz="2400" b="1" dirty="0"/>
              <a:t>Basic performance equation</a:t>
            </a:r>
          </a:p>
          <a:p>
            <a:pPr>
              <a:buFont typeface="Wingdings" pitchFamily="2" charset="2"/>
              <a:buChar char="v"/>
            </a:pPr>
            <a:endParaRPr lang="en-US" sz="2400" b="1" dirty="0"/>
          </a:p>
          <a:p>
            <a:pPr lvl="2">
              <a:buFont typeface="Wingdings" pitchFamily="2" charset="2"/>
              <a:buChar char="v"/>
            </a:pPr>
            <a:r>
              <a:rPr lang="en-US" sz="2400" b="1" dirty="0"/>
              <a:t> Pipelining and Superscalar operation</a:t>
            </a:r>
          </a:p>
          <a:p>
            <a:pPr>
              <a:buFont typeface="Wingdings" pitchFamily="2" charset="2"/>
              <a:buChar char="v"/>
            </a:pPr>
            <a:endParaRPr lang="en-US" sz="2400" b="1" dirty="0"/>
          </a:p>
          <a:p>
            <a:pPr lvl="2">
              <a:buFont typeface="Wingdings" pitchFamily="2" charset="2"/>
              <a:buChar char="v"/>
            </a:pPr>
            <a:r>
              <a:rPr lang="en-US" sz="2400" b="1" dirty="0"/>
              <a:t> Clock rate</a:t>
            </a:r>
          </a:p>
          <a:p>
            <a:pPr>
              <a:buFont typeface="Wingdings" pitchFamily="2" charset="2"/>
              <a:buChar char="v"/>
            </a:pPr>
            <a:endParaRPr lang="en-US" sz="2400" b="1" dirty="0"/>
          </a:p>
          <a:p>
            <a:pPr lvl="2">
              <a:buFont typeface="Wingdings" pitchFamily="2" charset="2"/>
              <a:buChar char="v"/>
            </a:pPr>
            <a:r>
              <a:rPr lang="en-US" sz="2400" b="1" dirty="0"/>
              <a:t> Performance measurement- SPEC, CISC and RISC models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Typical Operating Steps (Cont’)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382000" cy="5635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Get operands for ALU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General-purpose register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Memory (address to MAR – Read – MDR to ALU)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Perform operation in ALU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Store the result back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To general-purpose register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To memory (address to MAR, result to MDR – Write)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During the execution, PC is incremented to the next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Interrupt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05800" cy="5483225"/>
          </a:xfrm>
        </p:spPr>
        <p:txBody>
          <a:bodyPr/>
          <a:lstStyle/>
          <a:p>
            <a:pPr eaLnBrk="1" hangingPunct="1"/>
            <a:r>
              <a:rPr lang="en-US" sz="2600" dirty="0"/>
              <a:t>Normal execution of programs may be preempted if some device requires urgent servicing.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The normal execution of the current program must be interrupted – the device raises an </a:t>
            </a:r>
            <a:r>
              <a:rPr lang="en-US" sz="2600" i="1" dirty="0"/>
              <a:t>interrupt</a:t>
            </a:r>
            <a:r>
              <a:rPr lang="en-US" sz="2600" dirty="0"/>
              <a:t> signal.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Interrupt-service routine is executed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Current system information backup and restore (PC, general-purpose registers, control information, specific information)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 Structures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There are many ways to connect different parts inside a computer together.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group of lines that serves as a connecting path for several devices is called a </a:t>
            </a:r>
            <a:r>
              <a:rPr lang="en-US" i="1" dirty="0"/>
              <a:t>bus</a:t>
            </a:r>
            <a:r>
              <a:rPr lang="en-US" dirty="0"/>
              <a:t>.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None/>
            </a:pPr>
            <a:r>
              <a:rPr lang="en-US" dirty="0"/>
              <a:t>The different busses in a system are</a:t>
            </a:r>
          </a:p>
          <a:p>
            <a:pPr eaLnBrk="1" hangingPunct="1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en-US" dirty="0"/>
              <a:t>       </a:t>
            </a:r>
            <a:r>
              <a:rPr lang="en-US" sz="3200" dirty="0"/>
              <a:t>Address</a:t>
            </a:r>
          </a:p>
          <a:p>
            <a:pPr lvl="2">
              <a:buFont typeface="Wingdings" pitchFamily="2" charset="2"/>
              <a:buChar char="q"/>
            </a:pPr>
            <a:r>
              <a:rPr lang="en-US" sz="3200" dirty="0"/>
              <a:t>    Data</a:t>
            </a:r>
          </a:p>
          <a:p>
            <a:pPr lvl="2">
              <a:buFont typeface="Wingdings" pitchFamily="2" charset="2"/>
              <a:buChar char="q"/>
            </a:pPr>
            <a:r>
              <a:rPr lang="en-US" sz="3200" dirty="0"/>
              <a:t>    Control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6281738" y="2763838"/>
            <a:ext cx="1309688" cy="695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3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4643438" y="2763838"/>
            <a:ext cx="1289050" cy="695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3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2986088" y="2763838"/>
            <a:ext cx="1309688" cy="695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3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347788" y="2763838"/>
            <a:ext cx="1289050" cy="695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3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Bus Structure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5667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Single-bus</a:t>
            </a:r>
          </a:p>
        </p:txBody>
      </p:sp>
      <p:sp>
        <p:nvSpPr>
          <p:cNvPr id="2051" name="AutoShape 3"/>
          <p:cNvSpPr>
            <a:spLocks noChangeAspect="1" noChangeArrowheads="1" noTextEdit="1"/>
          </p:cNvSpPr>
          <p:nvPr/>
        </p:nvSpPr>
        <p:spPr bwMode="auto">
          <a:xfrm>
            <a:off x="685800" y="2286000"/>
            <a:ext cx="7772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944813" y="5219700"/>
            <a:ext cx="3113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.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mbus Roman No9 L" charset="0"/>
              </a:rPr>
              <a:t>Single-bus structure.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3517900" y="3459163"/>
            <a:ext cx="246063" cy="368300"/>
          </a:xfrm>
          <a:custGeom>
            <a:avLst/>
            <a:gdLst/>
            <a:ahLst/>
            <a:cxnLst>
              <a:cxn ang="0">
                <a:pos x="9" y="18"/>
              </a:cxn>
              <a:cxn ang="0">
                <a:pos x="9" y="9"/>
              </a:cxn>
              <a:cxn ang="0">
                <a:pos x="12" y="9"/>
              </a:cxn>
              <a:cxn ang="0">
                <a:pos x="6" y="0"/>
              </a:cxn>
              <a:cxn ang="0">
                <a:pos x="0" y="9"/>
              </a:cxn>
              <a:cxn ang="0">
                <a:pos x="3" y="9"/>
              </a:cxn>
              <a:cxn ang="0">
                <a:pos x="3" y="18"/>
              </a:cxn>
            </a:cxnLst>
            <a:rect l="0" t="0" r="r" b="b"/>
            <a:pathLst>
              <a:path w="12" h="18">
                <a:moveTo>
                  <a:pt x="9" y="18"/>
                </a:moveTo>
                <a:lnTo>
                  <a:pt x="9" y="9"/>
                </a:lnTo>
                <a:lnTo>
                  <a:pt x="12" y="9"/>
                </a:lnTo>
                <a:lnTo>
                  <a:pt x="6" y="0"/>
                </a:lnTo>
                <a:lnTo>
                  <a:pt x="0" y="9"/>
                </a:lnTo>
                <a:lnTo>
                  <a:pt x="3" y="9"/>
                </a:lnTo>
                <a:lnTo>
                  <a:pt x="3" y="18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1858963" y="3827463"/>
            <a:ext cx="246063" cy="3492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9" y="8"/>
              </a:cxn>
              <a:cxn ang="0">
                <a:pos x="12" y="8"/>
              </a:cxn>
              <a:cxn ang="0">
                <a:pos x="6" y="17"/>
              </a:cxn>
              <a:cxn ang="0">
                <a:pos x="0" y="8"/>
              </a:cxn>
              <a:cxn ang="0">
                <a:pos x="3" y="8"/>
              </a:cxn>
              <a:cxn ang="0">
                <a:pos x="3" y="0"/>
              </a:cxn>
            </a:cxnLst>
            <a:rect l="0" t="0" r="r" b="b"/>
            <a:pathLst>
              <a:path w="12" h="17">
                <a:moveTo>
                  <a:pt x="9" y="0"/>
                </a:moveTo>
                <a:lnTo>
                  <a:pt x="9" y="8"/>
                </a:lnTo>
                <a:lnTo>
                  <a:pt x="12" y="8"/>
                </a:lnTo>
                <a:lnTo>
                  <a:pt x="6" y="17"/>
                </a:ln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5175250" y="3459163"/>
            <a:ext cx="225425" cy="368300"/>
          </a:xfrm>
          <a:custGeom>
            <a:avLst/>
            <a:gdLst/>
            <a:ahLst/>
            <a:cxnLst>
              <a:cxn ang="0">
                <a:pos x="8" y="18"/>
              </a:cxn>
              <a:cxn ang="0">
                <a:pos x="8" y="9"/>
              </a:cxn>
              <a:cxn ang="0">
                <a:pos x="11" y="9"/>
              </a:cxn>
              <a:cxn ang="0">
                <a:pos x="5" y="0"/>
              </a:cxn>
              <a:cxn ang="0">
                <a:pos x="0" y="9"/>
              </a:cxn>
              <a:cxn ang="0">
                <a:pos x="3" y="9"/>
              </a:cxn>
              <a:cxn ang="0">
                <a:pos x="3" y="18"/>
              </a:cxn>
            </a:cxnLst>
            <a:rect l="0" t="0" r="r" b="b"/>
            <a:pathLst>
              <a:path w="11" h="18">
                <a:moveTo>
                  <a:pt x="8" y="18"/>
                </a:moveTo>
                <a:lnTo>
                  <a:pt x="8" y="9"/>
                </a:lnTo>
                <a:lnTo>
                  <a:pt x="11" y="9"/>
                </a:lnTo>
                <a:lnTo>
                  <a:pt x="5" y="0"/>
                </a:lnTo>
                <a:lnTo>
                  <a:pt x="0" y="9"/>
                </a:lnTo>
                <a:lnTo>
                  <a:pt x="3" y="9"/>
                </a:lnTo>
                <a:lnTo>
                  <a:pt x="3" y="18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6813550" y="3459163"/>
            <a:ext cx="246063" cy="368300"/>
          </a:xfrm>
          <a:custGeom>
            <a:avLst/>
            <a:gdLst/>
            <a:ahLst/>
            <a:cxnLst>
              <a:cxn ang="0">
                <a:pos x="9" y="18"/>
              </a:cxn>
              <a:cxn ang="0">
                <a:pos x="9" y="9"/>
              </a:cxn>
              <a:cxn ang="0">
                <a:pos x="12" y="9"/>
              </a:cxn>
              <a:cxn ang="0">
                <a:pos x="6" y="0"/>
              </a:cxn>
              <a:cxn ang="0">
                <a:pos x="0" y="9"/>
              </a:cxn>
              <a:cxn ang="0">
                <a:pos x="3" y="9"/>
              </a:cxn>
              <a:cxn ang="0">
                <a:pos x="3" y="18"/>
              </a:cxn>
            </a:cxnLst>
            <a:rect l="0" t="0" r="r" b="b"/>
            <a:pathLst>
              <a:path w="12" h="18">
                <a:moveTo>
                  <a:pt x="9" y="18"/>
                </a:moveTo>
                <a:lnTo>
                  <a:pt x="9" y="9"/>
                </a:lnTo>
                <a:lnTo>
                  <a:pt x="12" y="9"/>
                </a:lnTo>
                <a:lnTo>
                  <a:pt x="6" y="0"/>
                </a:lnTo>
                <a:lnTo>
                  <a:pt x="0" y="9"/>
                </a:lnTo>
                <a:lnTo>
                  <a:pt x="3" y="9"/>
                </a:lnTo>
                <a:lnTo>
                  <a:pt x="3" y="18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5175250" y="3827463"/>
            <a:ext cx="225425" cy="3492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8"/>
              </a:cxn>
              <a:cxn ang="0">
                <a:pos x="11" y="8"/>
              </a:cxn>
              <a:cxn ang="0">
                <a:pos x="5" y="17"/>
              </a:cxn>
              <a:cxn ang="0">
                <a:pos x="0" y="8"/>
              </a:cxn>
              <a:cxn ang="0">
                <a:pos x="3" y="8"/>
              </a:cxn>
              <a:cxn ang="0">
                <a:pos x="3" y="0"/>
              </a:cxn>
            </a:cxnLst>
            <a:rect l="0" t="0" r="r" b="b"/>
            <a:pathLst>
              <a:path w="11" h="17">
                <a:moveTo>
                  <a:pt x="8" y="0"/>
                </a:moveTo>
                <a:lnTo>
                  <a:pt x="8" y="8"/>
                </a:lnTo>
                <a:lnTo>
                  <a:pt x="11" y="8"/>
                </a:lnTo>
                <a:lnTo>
                  <a:pt x="5" y="17"/>
                </a:ln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6813550" y="3827463"/>
            <a:ext cx="246063" cy="3492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9" y="8"/>
              </a:cxn>
              <a:cxn ang="0">
                <a:pos x="12" y="8"/>
              </a:cxn>
              <a:cxn ang="0">
                <a:pos x="6" y="17"/>
              </a:cxn>
              <a:cxn ang="0">
                <a:pos x="0" y="8"/>
              </a:cxn>
              <a:cxn ang="0">
                <a:pos x="3" y="8"/>
              </a:cxn>
              <a:cxn ang="0">
                <a:pos x="3" y="0"/>
              </a:cxn>
            </a:cxnLst>
            <a:rect l="0" t="0" r="r" b="b"/>
            <a:pathLst>
              <a:path w="12" h="17">
                <a:moveTo>
                  <a:pt x="9" y="0"/>
                </a:moveTo>
                <a:lnTo>
                  <a:pt x="9" y="8"/>
                </a:lnTo>
                <a:lnTo>
                  <a:pt x="12" y="8"/>
                </a:lnTo>
                <a:lnTo>
                  <a:pt x="6" y="17"/>
                </a:ln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</a:path>
            </a:pathLst>
          </a:cu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63638" y="4114800"/>
            <a:ext cx="6591300" cy="246063"/>
            <a:chOff x="1163638" y="4114800"/>
            <a:chExt cx="6591300" cy="246063"/>
          </a:xfrm>
          <a:solidFill>
            <a:schemeClr val="accent2">
              <a:lumMod val="75000"/>
            </a:schemeClr>
          </a:solidFill>
        </p:grpSpPr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1163638" y="4114800"/>
              <a:ext cx="184150" cy="246063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9" y="12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9" y="3"/>
                </a:cxn>
              </a:cxnLst>
              <a:rect l="0" t="0" r="r" b="b"/>
              <a:pathLst>
                <a:path w="9" h="12">
                  <a:moveTo>
                    <a:pt x="9" y="9"/>
                  </a:moveTo>
                  <a:lnTo>
                    <a:pt x="9" y="12"/>
                  </a:lnTo>
                  <a:lnTo>
                    <a:pt x="0" y="6"/>
                  </a:lnTo>
                  <a:lnTo>
                    <a:pt x="9" y="0"/>
                  </a:lnTo>
                  <a:lnTo>
                    <a:pt x="9" y="3"/>
                  </a:lnTo>
                </a:path>
              </a:pathLst>
            </a:cu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7591425" y="4114800"/>
              <a:ext cx="163513" cy="2460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12"/>
                </a:cxn>
                <a:cxn ang="0">
                  <a:pos x="8" y="6"/>
                </a:cxn>
                <a:cxn ang="0">
                  <a:pos x="0" y="0"/>
                </a:cxn>
                <a:cxn ang="0">
                  <a:pos x="0" y="3"/>
                </a:cxn>
              </a:cxnLst>
              <a:rect l="0" t="0" r="r" b="b"/>
              <a:pathLst>
                <a:path w="8" h="12">
                  <a:moveTo>
                    <a:pt x="0" y="9"/>
                  </a:moveTo>
                  <a:lnTo>
                    <a:pt x="0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 flipH="1">
              <a:off x="1347788" y="4298950"/>
              <a:ext cx="6243638" cy="1588"/>
            </a:xfrm>
            <a:prstGeom prst="line">
              <a:avLst/>
            </a:pr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H="1">
              <a:off x="1347788" y="4176713"/>
              <a:ext cx="2232025" cy="1588"/>
            </a:xfrm>
            <a:prstGeom prst="line">
              <a:avLst/>
            </a:pr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H="1">
              <a:off x="3702050" y="4176713"/>
              <a:ext cx="3889375" cy="1588"/>
            </a:xfrm>
            <a:prstGeom prst="line">
              <a:avLst/>
            </a:prstGeom>
            <a:grpFill/>
            <a:ln w="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043113" y="3459163"/>
            <a:ext cx="1588" cy="368300"/>
          </a:xfrm>
          <a:prstGeom prst="line">
            <a:avLst/>
          </a:pr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920875" y="3459163"/>
            <a:ext cx="1588" cy="368300"/>
          </a:xfrm>
          <a:prstGeom prst="line">
            <a:avLst/>
          </a:pr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3579813" y="3827463"/>
            <a:ext cx="1588" cy="349250"/>
          </a:xfrm>
          <a:prstGeom prst="line">
            <a:avLst/>
          </a:pr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3702050" y="3827463"/>
            <a:ext cx="1588" cy="349250"/>
          </a:xfrm>
          <a:prstGeom prst="line">
            <a:avLst/>
          </a:prstGeom>
          <a:noFill/>
          <a:ln w="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4800600" y="2989263"/>
            <a:ext cx="9249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Nimbus Roman No9 L" charset="0"/>
              </a:rPr>
              <a:t>Memory</a:t>
            </a:r>
            <a:endParaRPr kumimoji="0" lang="en-US" sz="200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7526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Nimbus Roman No9 L" charset="0"/>
              </a:rPr>
              <a:t>Input</a:t>
            </a:r>
            <a:endParaRPr kumimoji="0" lang="en-US" sz="200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3276600" y="2971800"/>
            <a:ext cx="7678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Nimbus Roman No9 L" charset="0"/>
              </a:rPr>
              <a:t>Output</a:t>
            </a:r>
            <a:endParaRPr kumimoji="0" lang="en-US" sz="200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6389638" y="2989263"/>
            <a:ext cx="1154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effectLst/>
                <a:latin typeface="Nimbus Roman No9 L" charset="0"/>
              </a:rPr>
              <a:t>Processor</a:t>
            </a:r>
            <a:endParaRPr kumimoji="0" lang="en-US" sz="200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0EBF-D965-4B95-B1AC-65195447175B}" type="datetime1">
              <a:rPr lang="en-US"/>
              <a:pPr/>
              <a:t>1/4/2025</a:t>
            </a:fld>
            <a:endParaRPr lang="en-US" sz="90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52400" y="20574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52400" y="236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1676400" y="20574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1676400" y="236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3886200" y="20574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886200" y="236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5410200" y="2057400"/>
            <a:ext cx="12192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5410200" y="2362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I/O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7543800" y="2057400"/>
            <a:ext cx="1219200" cy="914400"/>
            <a:chOff x="4752" y="1776"/>
            <a:chExt cx="768" cy="576"/>
          </a:xfrm>
        </p:grpSpPr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4752" y="1776"/>
              <a:ext cx="768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752" y="196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I/O</a:t>
              </a:r>
            </a:p>
          </p:txBody>
        </p:sp>
      </p:grp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108325" y="22463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6765925" y="23002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…</a:t>
            </a:r>
          </a:p>
        </p:txBody>
      </p:sp>
      <p:sp>
        <p:nvSpPr>
          <p:cNvPr id="54343" name="Line 71"/>
          <p:cNvSpPr>
            <a:spLocks noChangeShapeType="1"/>
          </p:cNvSpPr>
          <p:nvPr/>
        </p:nvSpPr>
        <p:spPr bwMode="auto">
          <a:xfrm>
            <a:off x="228600" y="2971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4" name="Line 72"/>
          <p:cNvSpPr>
            <a:spLocks noChangeShapeType="1"/>
          </p:cNvSpPr>
          <p:nvPr/>
        </p:nvSpPr>
        <p:spPr bwMode="auto">
          <a:xfrm>
            <a:off x="466725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5" name="Line 73"/>
          <p:cNvSpPr>
            <a:spLocks noChangeShapeType="1"/>
          </p:cNvSpPr>
          <p:nvPr/>
        </p:nvSpPr>
        <p:spPr bwMode="auto">
          <a:xfrm>
            <a:off x="661988" y="2971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866775" y="2971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7" name="Line 75"/>
          <p:cNvSpPr>
            <a:spLocks noChangeShapeType="1"/>
          </p:cNvSpPr>
          <p:nvPr/>
        </p:nvSpPr>
        <p:spPr bwMode="auto">
          <a:xfrm>
            <a:off x="10668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>
            <a:off x="1219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>
            <a:off x="12192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51" name="Line 79"/>
          <p:cNvSpPr>
            <a:spLocks noChangeShapeType="1"/>
          </p:cNvSpPr>
          <p:nvPr/>
        </p:nvSpPr>
        <p:spPr bwMode="auto">
          <a:xfrm>
            <a:off x="1752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59" name="Line 87"/>
          <p:cNvSpPr>
            <a:spLocks noChangeShapeType="1"/>
          </p:cNvSpPr>
          <p:nvPr/>
        </p:nvSpPr>
        <p:spPr bwMode="auto">
          <a:xfrm>
            <a:off x="2590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0" name="Line 88"/>
          <p:cNvSpPr>
            <a:spLocks noChangeShapeType="1"/>
          </p:cNvSpPr>
          <p:nvPr/>
        </p:nvSpPr>
        <p:spPr bwMode="auto">
          <a:xfrm>
            <a:off x="86106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1" name="Line 89"/>
          <p:cNvSpPr>
            <a:spLocks noChangeShapeType="1"/>
          </p:cNvSpPr>
          <p:nvPr/>
        </p:nvSpPr>
        <p:spPr bwMode="auto">
          <a:xfrm>
            <a:off x="1066800" y="3886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2" name="Line 90"/>
          <p:cNvSpPr>
            <a:spLocks noChangeShapeType="1"/>
          </p:cNvSpPr>
          <p:nvPr/>
        </p:nvSpPr>
        <p:spPr bwMode="auto">
          <a:xfrm>
            <a:off x="1933575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3" name="Line 91"/>
          <p:cNvSpPr>
            <a:spLocks noChangeShapeType="1"/>
          </p:cNvSpPr>
          <p:nvPr/>
        </p:nvSpPr>
        <p:spPr bwMode="auto">
          <a:xfrm>
            <a:off x="2133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4" name="Line 92"/>
          <p:cNvSpPr>
            <a:spLocks noChangeShapeType="1"/>
          </p:cNvSpPr>
          <p:nvPr/>
        </p:nvSpPr>
        <p:spPr bwMode="auto">
          <a:xfrm>
            <a:off x="2362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5" name="Line 93"/>
          <p:cNvSpPr>
            <a:spLocks noChangeShapeType="1"/>
          </p:cNvSpPr>
          <p:nvPr/>
        </p:nvSpPr>
        <p:spPr bwMode="auto">
          <a:xfrm>
            <a:off x="2743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6" name="Line 94"/>
          <p:cNvSpPr>
            <a:spLocks noChangeShapeType="1"/>
          </p:cNvSpPr>
          <p:nvPr/>
        </p:nvSpPr>
        <p:spPr bwMode="auto">
          <a:xfrm>
            <a:off x="4876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7" name="Line 95"/>
          <p:cNvSpPr>
            <a:spLocks noChangeShapeType="1"/>
          </p:cNvSpPr>
          <p:nvPr/>
        </p:nvSpPr>
        <p:spPr bwMode="auto">
          <a:xfrm>
            <a:off x="2743200" y="3505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8" name="Line 96"/>
          <p:cNvSpPr>
            <a:spLocks noChangeShapeType="1"/>
          </p:cNvSpPr>
          <p:nvPr/>
        </p:nvSpPr>
        <p:spPr bwMode="auto">
          <a:xfrm>
            <a:off x="5014913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69" name="Line 97"/>
          <p:cNvSpPr>
            <a:spLocks noChangeShapeType="1"/>
          </p:cNvSpPr>
          <p:nvPr/>
        </p:nvSpPr>
        <p:spPr bwMode="auto">
          <a:xfrm>
            <a:off x="5014913" y="3505200"/>
            <a:ext cx="138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0" name="Line 98"/>
          <p:cNvSpPr>
            <a:spLocks noChangeShapeType="1"/>
          </p:cNvSpPr>
          <p:nvPr/>
        </p:nvSpPr>
        <p:spPr bwMode="auto">
          <a:xfrm>
            <a:off x="6410325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1" name="Line 99"/>
          <p:cNvSpPr>
            <a:spLocks noChangeShapeType="1"/>
          </p:cNvSpPr>
          <p:nvPr/>
        </p:nvSpPr>
        <p:spPr bwMode="auto">
          <a:xfrm>
            <a:off x="6562725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2" name="Line 100"/>
          <p:cNvSpPr>
            <a:spLocks noChangeShapeType="1"/>
          </p:cNvSpPr>
          <p:nvPr/>
        </p:nvSpPr>
        <p:spPr bwMode="auto">
          <a:xfrm>
            <a:off x="8458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3" name="Line 101"/>
          <p:cNvSpPr>
            <a:spLocks noChangeShapeType="1"/>
          </p:cNvSpPr>
          <p:nvPr/>
        </p:nvSpPr>
        <p:spPr bwMode="auto">
          <a:xfrm flipV="1">
            <a:off x="6553200" y="3505200"/>
            <a:ext cx="19050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" name="Line 102"/>
          <p:cNvSpPr>
            <a:spLocks noChangeShapeType="1"/>
          </p:cNvSpPr>
          <p:nvPr/>
        </p:nvSpPr>
        <p:spPr bwMode="auto">
          <a:xfrm>
            <a:off x="3967163" y="29670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" name="Line 103"/>
          <p:cNvSpPr>
            <a:spLocks noChangeShapeType="1"/>
          </p:cNvSpPr>
          <p:nvPr/>
        </p:nvSpPr>
        <p:spPr bwMode="auto">
          <a:xfrm>
            <a:off x="4191000" y="29622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6" name="Line 104"/>
          <p:cNvSpPr>
            <a:spLocks noChangeShapeType="1"/>
          </p:cNvSpPr>
          <p:nvPr/>
        </p:nvSpPr>
        <p:spPr bwMode="auto">
          <a:xfrm>
            <a:off x="4429125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7" name="Line 105"/>
          <p:cNvSpPr>
            <a:spLocks noChangeShapeType="1"/>
          </p:cNvSpPr>
          <p:nvPr/>
        </p:nvSpPr>
        <p:spPr bwMode="auto">
          <a:xfrm>
            <a:off x="4681538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8" name="Line 106"/>
          <p:cNvSpPr>
            <a:spLocks noChangeShapeType="1"/>
          </p:cNvSpPr>
          <p:nvPr/>
        </p:nvSpPr>
        <p:spPr bwMode="auto">
          <a:xfrm>
            <a:off x="5529263" y="29575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9" name="Line 107"/>
          <p:cNvSpPr>
            <a:spLocks noChangeShapeType="1"/>
          </p:cNvSpPr>
          <p:nvPr/>
        </p:nvSpPr>
        <p:spPr bwMode="auto">
          <a:xfrm>
            <a:off x="5715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0" name="Line 108"/>
          <p:cNvSpPr>
            <a:spLocks noChangeShapeType="1"/>
          </p:cNvSpPr>
          <p:nvPr/>
        </p:nvSpPr>
        <p:spPr bwMode="auto">
          <a:xfrm>
            <a:off x="5943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1" name="Line 109"/>
          <p:cNvSpPr>
            <a:spLocks noChangeShapeType="1"/>
          </p:cNvSpPr>
          <p:nvPr/>
        </p:nvSpPr>
        <p:spPr bwMode="auto">
          <a:xfrm>
            <a:off x="6172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2" name="Line 110"/>
          <p:cNvSpPr>
            <a:spLocks noChangeShapeType="1"/>
          </p:cNvSpPr>
          <p:nvPr/>
        </p:nvSpPr>
        <p:spPr bwMode="auto">
          <a:xfrm>
            <a:off x="857250" y="4267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4" name="Line 112"/>
          <p:cNvSpPr>
            <a:spLocks noChangeShapeType="1"/>
          </p:cNvSpPr>
          <p:nvPr/>
        </p:nvSpPr>
        <p:spPr bwMode="auto">
          <a:xfrm>
            <a:off x="2133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5" name="Line 113"/>
          <p:cNvSpPr>
            <a:spLocks noChangeShapeType="1"/>
          </p:cNvSpPr>
          <p:nvPr/>
        </p:nvSpPr>
        <p:spPr bwMode="auto">
          <a:xfrm>
            <a:off x="1928813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6" name="Line 114"/>
          <p:cNvSpPr>
            <a:spLocks noChangeShapeType="1"/>
          </p:cNvSpPr>
          <p:nvPr/>
        </p:nvSpPr>
        <p:spPr bwMode="auto">
          <a:xfrm>
            <a:off x="1752600" y="38957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7" name="Line 115"/>
          <p:cNvSpPr>
            <a:spLocks noChangeShapeType="1"/>
          </p:cNvSpPr>
          <p:nvPr/>
        </p:nvSpPr>
        <p:spPr bwMode="auto">
          <a:xfrm>
            <a:off x="2362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8" name="Line 116"/>
          <p:cNvSpPr>
            <a:spLocks noChangeShapeType="1"/>
          </p:cNvSpPr>
          <p:nvPr/>
        </p:nvSpPr>
        <p:spPr bwMode="auto">
          <a:xfrm>
            <a:off x="23622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89" name="Line 117"/>
          <p:cNvSpPr>
            <a:spLocks noChangeShapeType="1"/>
          </p:cNvSpPr>
          <p:nvPr/>
        </p:nvSpPr>
        <p:spPr bwMode="auto">
          <a:xfrm flipH="1">
            <a:off x="4414838" y="3886200"/>
            <a:ext cx="47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0" name="Line 118"/>
          <p:cNvSpPr>
            <a:spLocks noChangeShapeType="1"/>
          </p:cNvSpPr>
          <p:nvPr/>
        </p:nvSpPr>
        <p:spPr bwMode="auto">
          <a:xfrm>
            <a:off x="4186238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1" name="Line 119"/>
          <p:cNvSpPr>
            <a:spLocks noChangeShapeType="1"/>
          </p:cNvSpPr>
          <p:nvPr/>
        </p:nvSpPr>
        <p:spPr bwMode="auto">
          <a:xfrm>
            <a:off x="3962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2" name="Text Box 120"/>
          <p:cNvSpPr txBox="1">
            <a:spLocks noChangeArrowheads="1"/>
          </p:cNvSpPr>
          <p:nvPr/>
        </p:nvSpPr>
        <p:spPr bwMode="auto">
          <a:xfrm>
            <a:off x="3956050" y="351948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Control</a:t>
            </a:r>
          </a:p>
        </p:txBody>
      </p:sp>
      <p:sp>
        <p:nvSpPr>
          <p:cNvPr id="54393" name="Line 121"/>
          <p:cNvSpPr>
            <a:spLocks noChangeShapeType="1"/>
          </p:cNvSpPr>
          <p:nvPr/>
        </p:nvSpPr>
        <p:spPr bwMode="auto">
          <a:xfrm flipH="1">
            <a:off x="4657725" y="3886200"/>
            <a:ext cx="4763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4" name="Line 122"/>
          <p:cNvSpPr>
            <a:spLocks noChangeShapeType="1"/>
          </p:cNvSpPr>
          <p:nvPr/>
        </p:nvSpPr>
        <p:spPr bwMode="auto">
          <a:xfrm>
            <a:off x="4648200" y="4267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5" name="Line 123"/>
          <p:cNvSpPr>
            <a:spLocks noChangeShapeType="1"/>
          </p:cNvSpPr>
          <p:nvPr/>
        </p:nvSpPr>
        <p:spPr bwMode="auto">
          <a:xfrm flipH="1">
            <a:off x="5934075" y="3886200"/>
            <a:ext cx="4763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6" name="Line 124"/>
          <p:cNvSpPr>
            <a:spLocks noChangeShapeType="1"/>
          </p:cNvSpPr>
          <p:nvPr/>
        </p:nvSpPr>
        <p:spPr bwMode="auto">
          <a:xfrm flipH="1">
            <a:off x="5695950" y="3886200"/>
            <a:ext cx="4763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7" name="Line 125"/>
          <p:cNvSpPr>
            <a:spLocks noChangeShapeType="1"/>
          </p:cNvSpPr>
          <p:nvPr/>
        </p:nvSpPr>
        <p:spPr bwMode="auto">
          <a:xfrm flipH="1">
            <a:off x="5519738" y="3886200"/>
            <a:ext cx="47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8" name="Line 126"/>
          <p:cNvSpPr>
            <a:spLocks noChangeShapeType="1"/>
          </p:cNvSpPr>
          <p:nvPr/>
        </p:nvSpPr>
        <p:spPr bwMode="auto">
          <a:xfrm flipH="1">
            <a:off x="6157913" y="3886200"/>
            <a:ext cx="47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99" name="Line 127"/>
          <p:cNvSpPr>
            <a:spLocks noChangeShapeType="1"/>
          </p:cNvSpPr>
          <p:nvPr/>
        </p:nvSpPr>
        <p:spPr bwMode="auto">
          <a:xfrm>
            <a:off x="7620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0" name="Line 128"/>
          <p:cNvSpPr>
            <a:spLocks noChangeShapeType="1"/>
          </p:cNvSpPr>
          <p:nvPr/>
        </p:nvSpPr>
        <p:spPr bwMode="auto">
          <a:xfrm>
            <a:off x="7834313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1" name="Line 129"/>
          <p:cNvSpPr>
            <a:spLocks noChangeShapeType="1"/>
          </p:cNvSpPr>
          <p:nvPr/>
        </p:nvSpPr>
        <p:spPr bwMode="auto">
          <a:xfrm>
            <a:off x="8043863" y="29575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2" name="Line 130"/>
          <p:cNvSpPr>
            <a:spLocks noChangeShapeType="1"/>
          </p:cNvSpPr>
          <p:nvPr/>
        </p:nvSpPr>
        <p:spPr bwMode="auto">
          <a:xfrm>
            <a:off x="8239125" y="29670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3" name="Line 131"/>
          <p:cNvSpPr>
            <a:spLocks noChangeShapeType="1"/>
          </p:cNvSpPr>
          <p:nvPr/>
        </p:nvSpPr>
        <p:spPr bwMode="auto">
          <a:xfrm>
            <a:off x="685800" y="4572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4" name="Line 132"/>
          <p:cNvSpPr>
            <a:spLocks noChangeShapeType="1"/>
          </p:cNvSpPr>
          <p:nvPr/>
        </p:nvSpPr>
        <p:spPr bwMode="auto">
          <a:xfrm>
            <a:off x="82296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5" name="Line 133"/>
          <p:cNvSpPr>
            <a:spLocks noChangeShapeType="1"/>
          </p:cNvSpPr>
          <p:nvPr/>
        </p:nvSpPr>
        <p:spPr bwMode="auto">
          <a:xfrm>
            <a:off x="6157913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6" name="Line 134"/>
          <p:cNvSpPr>
            <a:spLocks noChangeShapeType="1"/>
          </p:cNvSpPr>
          <p:nvPr/>
        </p:nvSpPr>
        <p:spPr bwMode="auto">
          <a:xfrm>
            <a:off x="8062913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08" name="Text Box 136"/>
          <p:cNvSpPr txBox="1">
            <a:spLocks noChangeArrowheads="1"/>
          </p:cNvSpPr>
          <p:nvPr/>
        </p:nvSpPr>
        <p:spPr bwMode="auto">
          <a:xfrm>
            <a:off x="3984625" y="42386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Address</a:t>
            </a:r>
          </a:p>
        </p:txBody>
      </p:sp>
      <p:sp>
        <p:nvSpPr>
          <p:cNvPr id="54410" name="Line 138"/>
          <p:cNvSpPr>
            <a:spLocks noChangeShapeType="1"/>
          </p:cNvSpPr>
          <p:nvPr/>
        </p:nvSpPr>
        <p:spPr bwMode="auto">
          <a:xfrm>
            <a:off x="7639050" y="3876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1" name="Line 139"/>
          <p:cNvSpPr>
            <a:spLocks noChangeShapeType="1"/>
          </p:cNvSpPr>
          <p:nvPr/>
        </p:nvSpPr>
        <p:spPr bwMode="auto">
          <a:xfrm>
            <a:off x="500063" y="4876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2" name="Line 140"/>
          <p:cNvSpPr>
            <a:spLocks noChangeShapeType="1"/>
          </p:cNvSpPr>
          <p:nvPr/>
        </p:nvSpPr>
        <p:spPr bwMode="auto">
          <a:xfrm>
            <a:off x="173355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3" name="Line 141"/>
          <p:cNvSpPr>
            <a:spLocks noChangeShapeType="1"/>
          </p:cNvSpPr>
          <p:nvPr/>
        </p:nvSpPr>
        <p:spPr bwMode="auto">
          <a:xfrm>
            <a:off x="1900238" y="4581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4" name="Line 142"/>
          <p:cNvSpPr>
            <a:spLocks noChangeShapeType="1"/>
          </p:cNvSpPr>
          <p:nvPr/>
        </p:nvSpPr>
        <p:spPr bwMode="auto">
          <a:xfrm>
            <a:off x="1905000" y="4876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5" name="Line 143"/>
          <p:cNvSpPr>
            <a:spLocks noChangeShapeType="1"/>
          </p:cNvSpPr>
          <p:nvPr/>
        </p:nvSpPr>
        <p:spPr bwMode="auto">
          <a:xfrm>
            <a:off x="3967163" y="4567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6" name="Line 144"/>
          <p:cNvSpPr>
            <a:spLocks noChangeShapeType="1"/>
          </p:cNvSpPr>
          <p:nvPr/>
        </p:nvSpPr>
        <p:spPr bwMode="auto">
          <a:xfrm>
            <a:off x="41910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7" name="Line 145"/>
          <p:cNvSpPr>
            <a:spLocks noChangeShapeType="1"/>
          </p:cNvSpPr>
          <p:nvPr/>
        </p:nvSpPr>
        <p:spPr bwMode="auto">
          <a:xfrm>
            <a:off x="4191000" y="4876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8" name="Line 146"/>
          <p:cNvSpPr>
            <a:spLocks noChangeShapeType="1"/>
          </p:cNvSpPr>
          <p:nvPr/>
        </p:nvSpPr>
        <p:spPr bwMode="auto">
          <a:xfrm>
            <a:off x="5500688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19" name="Line 147"/>
          <p:cNvSpPr>
            <a:spLocks noChangeShapeType="1"/>
          </p:cNvSpPr>
          <p:nvPr/>
        </p:nvSpPr>
        <p:spPr bwMode="auto">
          <a:xfrm>
            <a:off x="5667375" y="4567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0" name="Line 148"/>
          <p:cNvSpPr>
            <a:spLocks noChangeShapeType="1"/>
          </p:cNvSpPr>
          <p:nvPr/>
        </p:nvSpPr>
        <p:spPr bwMode="auto">
          <a:xfrm>
            <a:off x="5672138" y="4876800"/>
            <a:ext cx="1947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1" name="Line 149"/>
          <p:cNvSpPr>
            <a:spLocks noChangeShapeType="1"/>
          </p:cNvSpPr>
          <p:nvPr/>
        </p:nvSpPr>
        <p:spPr bwMode="auto">
          <a:xfrm>
            <a:off x="7620000" y="4557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2" name="Line 150"/>
          <p:cNvSpPr>
            <a:spLocks noChangeShapeType="1"/>
          </p:cNvSpPr>
          <p:nvPr/>
        </p:nvSpPr>
        <p:spPr bwMode="auto">
          <a:xfrm>
            <a:off x="7843838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3" name="Line 151"/>
          <p:cNvSpPr>
            <a:spLocks noChangeShapeType="1"/>
          </p:cNvSpPr>
          <p:nvPr/>
        </p:nvSpPr>
        <p:spPr bwMode="auto">
          <a:xfrm flipV="1">
            <a:off x="228600" y="5334000"/>
            <a:ext cx="7620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4" name="Line 152"/>
          <p:cNvSpPr>
            <a:spLocks noChangeShapeType="1"/>
          </p:cNvSpPr>
          <p:nvPr/>
        </p:nvSpPr>
        <p:spPr bwMode="auto">
          <a:xfrm flipH="1">
            <a:off x="78486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425" name="Text Box 153"/>
          <p:cNvSpPr txBox="1">
            <a:spLocks noChangeArrowheads="1"/>
          </p:cNvSpPr>
          <p:nvPr/>
        </p:nvSpPr>
        <p:spPr bwMode="auto">
          <a:xfrm>
            <a:off x="4098925" y="4967288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Data</a:t>
            </a:r>
          </a:p>
        </p:txBody>
      </p:sp>
      <p:sp>
        <p:nvSpPr>
          <p:cNvPr id="54427" name="Rectangle 155"/>
          <p:cNvSpPr>
            <a:spLocks noChangeArrowheads="1"/>
          </p:cNvSpPr>
          <p:nvPr/>
        </p:nvSpPr>
        <p:spPr bwMode="auto">
          <a:xfrm>
            <a:off x="304800" y="401638"/>
            <a:ext cx="7924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  <a:latin typeface="Trebuchet MS" pitchFamily="34" charset="0"/>
                <a:cs typeface="Arial" pitchFamily="34" charset="0"/>
              </a:rPr>
              <a:t>Bus Structure</a:t>
            </a:r>
            <a:r>
              <a:rPr lang="en-US" sz="2400" dirty="0">
                <a:latin typeface="Trebuchet MS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0000CC"/>
              </a:solidFill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Speed Issue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54070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Different devices have different transfer/ operate speed.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the speed of bus is bounded by the slowest device connected to it, the efficiency will be very low.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to solve this?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common approach – </a:t>
            </a:r>
            <a:r>
              <a:rPr lang="en-US" dirty="0">
                <a:solidFill>
                  <a:srgbClr val="FF0000"/>
                </a:solidFill>
              </a:rPr>
              <a:t>use buffers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Performance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382000" cy="4873625"/>
          </a:xfrm>
        </p:spPr>
        <p:txBody>
          <a:bodyPr/>
          <a:lstStyle/>
          <a:p>
            <a:pPr eaLnBrk="1" hangingPunct="1"/>
            <a:r>
              <a:rPr lang="en-US" dirty="0"/>
              <a:t>The most important measure of a computer is how </a:t>
            </a:r>
            <a:r>
              <a:rPr lang="en-US" dirty="0">
                <a:solidFill>
                  <a:srgbClr val="FF0000"/>
                </a:solidFill>
              </a:rPr>
              <a:t>quickly</a:t>
            </a:r>
            <a:r>
              <a:rPr lang="en-US" dirty="0"/>
              <a:t> it can </a:t>
            </a:r>
            <a:r>
              <a:rPr lang="en-US" dirty="0">
                <a:solidFill>
                  <a:srgbClr val="FF0000"/>
                </a:solidFill>
              </a:rPr>
              <a:t>execute programs</a:t>
            </a:r>
            <a:r>
              <a:rPr lang="en-US" dirty="0"/>
              <a:t>.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Three factors affect performance: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dirty="0"/>
              <a:t>Hardware design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/>
              <a:t>Instruction set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/>
              <a:t>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Performance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871537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ts val="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Processor time to execute a program depends on the hardware involved in the execution of individual machine instructions</a:t>
            </a:r>
            <a:r>
              <a:rPr lang="en-US" sz="2400" dirty="0"/>
              <a:t>.</a:t>
            </a:r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5972175" y="4064000"/>
            <a:ext cx="300038" cy="1223963"/>
          </a:xfrm>
          <a:custGeom>
            <a:avLst/>
            <a:gdLst>
              <a:gd name="T0" fmla="*/ 2147483647 w 11"/>
              <a:gd name="T1" fmla="*/ 2147483647 h 45"/>
              <a:gd name="T2" fmla="*/ 2147483647 w 11"/>
              <a:gd name="T3" fmla="*/ 2147483647 h 45"/>
              <a:gd name="T4" fmla="*/ 2147483647 w 11"/>
              <a:gd name="T5" fmla="*/ 2147483647 h 45"/>
              <a:gd name="T6" fmla="*/ 2147483647 w 11"/>
              <a:gd name="T7" fmla="*/ 2147483647 h 45"/>
              <a:gd name="T8" fmla="*/ 2147483647 w 11"/>
              <a:gd name="T9" fmla="*/ 2147483647 h 45"/>
              <a:gd name="T10" fmla="*/ 0 w 11"/>
              <a:gd name="T11" fmla="*/ 2147483647 h 45"/>
              <a:gd name="T12" fmla="*/ 2147483647 w 11"/>
              <a:gd name="T13" fmla="*/ 2147483647 h 45"/>
              <a:gd name="T14" fmla="*/ 2147483647 w 11"/>
              <a:gd name="T15" fmla="*/ 2147483647 h 45"/>
              <a:gd name="T16" fmla="*/ 0 w 11"/>
              <a:gd name="T17" fmla="*/ 2147483647 h 45"/>
              <a:gd name="T18" fmla="*/ 2147483647 w 11"/>
              <a:gd name="T19" fmla="*/ 0 h 45"/>
              <a:gd name="T20" fmla="*/ 2147483647 w 11"/>
              <a:gd name="T21" fmla="*/ 2147483647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"/>
              <a:gd name="T34" fmla="*/ 0 h 45"/>
              <a:gd name="T35" fmla="*/ 11 w 11"/>
              <a:gd name="T36" fmla="*/ 45 h 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" h="45">
                <a:moveTo>
                  <a:pt x="11" y="9"/>
                </a:moveTo>
                <a:lnTo>
                  <a:pt x="8" y="9"/>
                </a:lnTo>
                <a:lnTo>
                  <a:pt x="8" y="37"/>
                </a:lnTo>
                <a:lnTo>
                  <a:pt x="11" y="37"/>
                </a:lnTo>
                <a:lnTo>
                  <a:pt x="6" y="45"/>
                </a:lnTo>
                <a:lnTo>
                  <a:pt x="0" y="37"/>
                </a:lnTo>
                <a:lnTo>
                  <a:pt x="3" y="37"/>
                </a:lnTo>
                <a:lnTo>
                  <a:pt x="3" y="9"/>
                </a:lnTo>
                <a:lnTo>
                  <a:pt x="0" y="9"/>
                </a:lnTo>
                <a:lnTo>
                  <a:pt x="6" y="0"/>
                </a:lnTo>
                <a:lnTo>
                  <a:pt x="11" y="9"/>
                </a:lnTo>
              </a:path>
            </a:pathLst>
          </a:custGeom>
          <a:solidFill>
            <a:schemeClr val="bg1">
              <a:lumMod val="65000"/>
            </a:schemeClr>
          </a:solidFill>
          <a:ln w="269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485900" y="2514600"/>
            <a:ext cx="1849438" cy="1549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698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586288" y="2514600"/>
            <a:ext cx="3071812" cy="1549400"/>
          </a:xfrm>
          <a:prstGeom prst="rect">
            <a:avLst/>
          </a:prstGeom>
          <a:solidFill>
            <a:srgbClr val="E5FFFF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586288" y="2514600"/>
            <a:ext cx="3071812" cy="1549400"/>
          </a:xfrm>
          <a:prstGeom prst="rect">
            <a:avLst/>
          </a:prstGeom>
          <a:solidFill>
            <a:srgbClr val="92D050"/>
          </a:solidFill>
          <a:ln w="2698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884738" y="2841625"/>
            <a:ext cx="1250950" cy="923925"/>
          </a:xfrm>
          <a:prstGeom prst="rect">
            <a:avLst/>
          </a:prstGeom>
          <a:solidFill>
            <a:srgbClr val="FFFFFF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884738" y="2841625"/>
            <a:ext cx="1250950" cy="923925"/>
          </a:xfrm>
          <a:prstGeom prst="rect">
            <a:avLst/>
          </a:prstGeom>
          <a:noFill/>
          <a:ln w="26988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165350" y="2976563"/>
            <a:ext cx="525463" cy="288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Nimbus Roman No9 L" charset="0"/>
              </a:rPr>
              <a:t>Main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001838" y="3249613"/>
            <a:ext cx="874712" cy="288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Nimbus Roman No9 L" charset="0"/>
              </a:rPr>
              <a:t>memory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462713" y="3140075"/>
            <a:ext cx="1089025" cy="28892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Nimbus Roman No9 L" charset="0"/>
              </a:rPr>
              <a:t>Processor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2273300" y="4064000"/>
            <a:ext cx="300038" cy="1223963"/>
          </a:xfrm>
          <a:custGeom>
            <a:avLst/>
            <a:gdLst>
              <a:gd name="T0" fmla="*/ 2147483647 w 11"/>
              <a:gd name="T1" fmla="*/ 2147483647 h 45"/>
              <a:gd name="T2" fmla="*/ 2147483647 w 11"/>
              <a:gd name="T3" fmla="*/ 2147483647 h 45"/>
              <a:gd name="T4" fmla="*/ 2147483647 w 11"/>
              <a:gd name="T5" fmla="*/ 2147483647 h 45"/>
              <a:gd name="T6" fmla="*/ 2147483647 w 11"/>
              <a:gd name="T7" fmla="*/ 2147483647 h 45"/>
              <a:gd name="T8" fmla="*/ 2147483647 w 11"/>
              <a:gd name="T9" fmla="*/ 2147483647 h 45"/>
              <a:gd name="T10" fmla="*/ 0 w 11"/>
              <a:gd name="T11" fmla="*/ 2147483647 h 45"/>
              <a:gd name="T12" fmla="*/ 2147483647 w 11"/>
              <a:gd name="T13" fmla="*/ 2147483647 h 45"/>
              <a:gd name="T14" fmla="*/ 2147483647 w 11"/>
              <a:gd name="T15" fmla="*/ 2147483647 h 45"/>
              <a:gd name="T16" fmla="*/ 0 w 11"/>
              <a:gd name="T17" fmla="*/ 2147483647 h 45"/>
              <a:gd name="T18" fmla="*/ 2147483647 w 11"/>
              <a:gd name="T19" fmla="*/ 0 h 45"/>
              <a:gd name="T20" fmla="*/ 2147483647 w 11"/>
              <a:gd name="T21" fmla="*/ 2147483647 h 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"/>
              <a:gd name="T34" fmla="*/ 0 h 45"/>
              <a:gd name="T35" fmla="*/ 11 w 11"/>
              <a:gd name="T36" fmla="*/ 45 h 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" h="45">
                <a:moveTo>
                  <a:pt x="11" y="9"/>
                </a:moveTo>
                <a:lnTo>
                  <a:pt x="8" y="9"/>
                </a:lnTo>
                <a:lnTo>
                  <a:pt x="8" y="37"/>
                </a:lnTo>
                <a:lnTo>
                  <a:pt x="11" y="37"/>
                </a:lnTo>
                <a:lnTo>
                  <a:pt x="5" y="45"/>
                </a:lnTo>
                <a:lnTo>
                  <a:pt x="0" y="37"/>
                </a:lnTo>
                <a:lnTo>
                  <a:pt x="3" y="37"/>
                </a:lnTo>
                <a:lnTo>
                  <a:pt x="3" y="9"/>
                </a:lnTo>
                <a:lnTo>
                  <a:pt x="0" y="9"/>
                </a:lnTo>
                <a:lnTo>
                  <a:pt x="5" y="0"/>
                </a:lnTo>
                <a:lnTo>
                  <a:pt x="11" y="9"/>
                </a:lnTo>
              </a:path>
            </a:pathLst>
          </a:custGeom>
          <a:solidFill>
            <a:schemeClr val="bg1">
              <a:lumMod val="65000"/>
            </a:schemeClr>
          </a:solidFill>
          <a:ln w="269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560388" y="5233988"/>
            <a:ext cx="8023225" cy="298450"/>
          </a:xfrm>
          <a:custGeom>
            <a:avLst/>
            <a:gdLst>
              <a:gd name="T0" fmla="*/ 2147483647 w 295"/>
              <a:gd name="T1" fmla="*/ 2147483647 h 11"/>
              <a:gd name="T2" fmla="*/ 2147483647 w 295"/>
              <a:gd name="T3" fmla="*/ 0 h 11"/>
              <a:gd name="T4" fmla="*/ 2147483647 w 295"/>
              <a:gd name="T5" fmla="*/ 2147483647 h 11"/>
              <a:gd name="T6" fmla="*/ 2147483647 w 295"/>
              <a:gd name="T7" fmla="*/ 2147483647 h 11"/>
              <a:gd name="T8" fmla="*/ 2147483647 w 295"/>
              <a:gd name="T9" fmla="*/ 2147483647 h 11"/>
              <a:gd name="T10" fmla="*/ 2147483647 w 295"/>
              <a:gd name="T11" fmla="*/ 2147483647 h 11"/>
              <a:gd name="T12" fmla="*/ 2147483647 w 295"/>
              <a:gd name="T13" fmla="*/ 2147483647 h 11"/>
              <a:gd name="T14" fmla="*/ 0 w 295"/>
              <a:gd name="T15" fmla="*/ 2147483647 h 11"/>
              <a:gd name="T16" fmla="*/ 2147483647 w 295"/>
              <a:gd name="T17" fmla="*/ 0 h 11"/>
              <a:gd name="T18" fmla="*/ 2147483647 w 295"/>
              <a:gd name="T19" fmla="*/ 2147483647 h 11"/>
              <a:gd name="T20" fmla="*/ 2147483647 w 295"/>
              <a:gd name="T21" fmla="*/ 2147483647 h 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95"/>
              <a:gd name="T34" fmla="*/ 0 h 11"/>
              <a:gd name="T35" fmla="*/ 295 w 295"/>
              <a:gd name="T36" fmla="*/ 11 h 1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95" h="11">
                <a:moveTo>
                  <a:pt x="287" y="2"/>
                </a:moveTo>
                <a:lnTo>
                  <a:pt x="287" y="0"/>
                </a:lnTo>
                <a:lnTo>
                  <a:pt x="295" y="5"/>
                </a:lnTo>
                <a:lnTo>
                  <a:pt x="287" y="11"/>
                </a:lnTo>
                <a:lnTo>
                  <a:pt x="287" y="8"/>
                </a:lnTo>
                <a:lnTo>
                  <a:pt x="9" y="8"/>
                </a:lnTo>
                <a:lnTo>
                  <a:pt x="9" y="11"/>
                </a:lnTo>
                <a:lnTo>
                  <a:pt x="0" y="5"/>
                </a:lnTo>
                <a:lnTo>
                  <a:pt x="9" y="0"/>
                </a:lnTo>
                <a:lnTo>
                  <a:pt x="9" y="2"/>
                </a:lnTo>
                <a:lnTo>
                  <a:pt x="287" y="2"/>
                </a:lnTo>
              </a:path>
            </a:pathLst>
          </a:custGeom>
          <a:solidFill>
            <a:schemeClr val="bg1">
              <a:lumMod val="65000"/>
            </a:schemeClr>
          </a:solidFill>
          <a:ln w="26988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068763" y="4826000"/>
            <a:ext cx="4159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Nimbus Roman No9 L" charset="0"/>
              </a:rPr>
              <a:t>Bus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211763" y="2976563"/>
            <a:ext cx="700087" cy="288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Nimbus Roman No9 L" charset="0"/>
              </a:rPr>
              <a:t>Cache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102225" y="3249613"/>
            <a:ext cx="874713" cy="288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Nimbus Roman No9 L" charset="0"/>
              </a:rPr>
              <a:t>memory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709863" y="5943600"/>
            <a:ext cx="12731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Nimbus Roman No9 L" charset="0"/>
              </a:rPr>
              <a:t>Figure 1.5.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149725" y="5943600"/>
            <a:ext cx="2560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Nimbus Roman No9 L" charset="0"/>
              </a:rPr>
              <a:t>The processor cache.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Performance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873625"/>
          </a:xfrm>
        </p:spPr>
        <p:txBody>
          <a:bodyPr/>
          <a:lstStyle/>
          <a:p>
            <a:pPr eaLnBrk="1" hangingPunct="1"/>
            <a:r>
              <a:rPr lang="en-US" dirty="0"/>
              <a:t>The processor and a relatively small cache memory can be fabricated on a single integrated circuit chip.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Speed</a:t>
            </a:r>
          </a:p>
          <a:p>
            <a:pPr eaLnBrk="1" hangingPunct="1"/>
            <a:r>
              <a:rPr lang="en-US" dirty="0"/>
              <a:t>Cost</a:t>
            </a:r>
          </a:p>
          <a:p>
            <a:pPr eaLnBrk="1" hangingPunct="1"/>
            <a:r>
              <a:rPr lang="en-US" dirty="0"/>
              <a:t>Memory management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Processor Clock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594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Clock, clock cycle, and clock rate</a:t>
            </a:r>
          </a:p>
          <a:p>
            <a:pPr eaLnBrk="1" hangingPunct="1"/>
            <a:endParaRPr lang="en-US" dirty="0"/>
          </a:p>
          <a:p>
            <a:pPr lvl="1"/>
            <a:r>
              <a:rPr lang="en-US" dirty="0"/>
              <a:t>Clock is the timing signal of a processor</a:t>
            </a:r>
          </a:p>
          <a:p>
            <a:pPr lvl="1"/>
            <a:r>
              <a:rPr lang="en-US" dirty="0"/>
              <a:t>Clock cycle is the regular time interval of a clock</a:t>
            </a:r>
          </a:p>
          <a:p>
            <a:pPr lvl="1"/>
            <a:r>
              <a:rPr lang="en-US" dirty="0"/>
              <a:t>Clock rate is the number of clock cycles per second.</a:t>
            </a:r>
          </a:p>
          <a:p>
            <a:pPr lvl="2"/>
            <a:r>
              <a:rPr lang="en-US" dirty="0"/>
              <a:t>Cycles per second is called </a:t>
            </a:r>
            <a:r>
              <a:rPr lang="en-US" dirty="0" err="1"/>
              <a:t>herts</a:t>
            </a:r>
            <a:r>
              <a:rPr lang="en-US" dirty="0"/>
              <a:t> (Hz).</a:t>
            </a:r>
          </a:p>
          <a:p>
            <a:pPr lvl="2"/>
            <a:r>
              <a:rPr lang="en-US" dirty="0"/>
              <a:t>Mega </a:t>
            </a:r>
            <a:r>
              <a:rPr lang="en-US" dirty="0" err="1"/>
              <a:t>herts</a:t>
            </a:r>
            <a:r>
              <a:rPr lang="en-US" dirty="0"/>
              <a:t> is Million instructions per second. (M Hz)</a:t>
            </a:r>
          </a:p>
          <a:p>
            <a:pPr lvl="2"/>
            <a:r>
              <a:rPr lang="en-US" dirty="0"/>
              <a:t>Giga </a:t>
            </a:r>
            <a:r>
              <a:rPr lang="en-US" dirty="0" err="1"/>
              <a:t>herts</a:t>
            </a:r>
            <a:r>
              <a:rPr lang="en-US" dirty="0"/>
              <a:t> is Billion instructions per second. (GHz)</a:t>
            </a:r>
          </a:p>
          <a:p>
            <a:pPr lvl="2"/>
            <a:endParaRPr lang="en-US" dirty="0"/>
          </a:p>
          <a:p>
            <a:pPr eaLnBrk="1" hangingPunct="1"/>
            <a:r>
              <a:rPr lang="en-US" dirty="0"/>
              <a:t>The execution of each instruction is divided into several steps, each of which completes in one clock cycle.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9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Difference between Computer organization and Computer architecture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Computer organization</a:t>
            </a:r>
          </a:p>
          <a:p>
            <a:br>
              <a:rPr lang="en-US" sz="2400" dirty="0"/>
            </a:br>
            <a:r>
              <a:rPr lang="en-US" sz="2400" dirty="0"/>
              <a:t>Deals with all </a:t>
            </a:r>
            <a:r>
              <a:rPr lang="en-US" sz="2400" i="1" dirty="0">
                <a:solidFill>
                  <a:srgbClr val="00B050"/>
                </a:solidFill>
              </a:rPr>
              <a:t>physical components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of computer systems that interacts with each other to perform various functionalities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lower level of computer organization is known as </a:t>
            </a:r>
            <a:r>
              <a:rPr lang="en-US" sz="2400" i="1" dirty="0">
                <a:solidFill>
                  <a:srgbClr val="00B050"/>
                </a:solidFill>
              </a:rPr>
              <a:t>micro-architecture</a:t>
            </a:r>
            <a:r>
              <a:rPr lang="en-US" sz="2400" dirty="0"/>
              <a:t> which is more detailed and concrete.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Examples of Organizational attributes includes Hardware details transparent to the programmer such as </a:t>
            </a:r>
            <a:r>
              <a:rPr lang="en-US" sz="2400" dirty="0">
                <a:solidFill>
                  <a:srgbClr val="00B050"/>
                </a:solidFill>
              </a:rPr>
              <a:t>control signal and peripheral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Basic Performance Equation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 – processor time required to execute a program that has been prepared in high-level language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 – number of actual machine language instructions needed to complete the execution (note: loop)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 – average number of basic steps needed to execute one machine instruction. Each step completes in one clock cycle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R – clock rate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Note: these are not independent to each other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733800" y="52578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393529" progId="Equation.3">
                  <p:embed/>
                </p:oleObj>
              </mc:Choice>
              <mc:Fallback>
                <p:oleObj name="Equation" r:id="rId2" imgW="66011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1371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066800" y="5943600"/>
            <a:ext cx="2549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How to improve T?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Pipeline and Superscalar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5486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Instructions are not necessarily executed one after another.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The value of S doesn’t have to be the number of clock cycles to execute one instruction.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Pipelining – overlapping the execution of successive instructions.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Add R1, R2, R3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Superscalar operation – multiple instruction pipelines are implemented in the processor.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Goal – reduce S (could become &lt;1!)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Clock Rate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4873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Increase clock rate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08038" indent="-4111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Improve the integrated-circuit (IC) technology to make the circuits faster</a:t>
            </a:r>
          </a:p>
          <a:p>
            <a:pPr marL="808038" indent="-411163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08038" indent="-41116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Reduce the amount of processing done in one basic step (however, this may increase the number of basic steps needed)</a:t>
            </a:r>
          </a:p>
          <a:p>
            <a:pPr marL="808038" indent="-411163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Increases in R that are entirely caused by improvements in IC technology affect all aspects of the processor’s operation equally except the time to access the main memory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CISC and RISC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Tradeoff between N and 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key consideration is the use of pipelining</a:t>
            </a:r>
          </a:p>
          <a:p>
            <a:pPr eaLnBrk="1" hangingPunct="1"/>
            <a:endParaRPr lang="en-US" dirty="0"/>
          </a:p>
          <a:p>
            <a:pPr marL="746125" indent="-395288" eaLnBrk="1" hangingPunct="1">
              <a:buFont typeface="Wingdings" pitchFamily="2" charset="2"/>
              <a:buChar char="Ø"/>
            </a:pPr>
            <a:r>
              <a:rPr lang="en-US" dirty="0"/>
              <a:t>S is close to 1 even though the number of basic steps per instruction may be considerably larger</a:t>
            </a:r>
          </a:p>
          <a:p>
            <a:pPr marL="746125" indent="-395288" eaLnBrk="1" hangingPunct="1">
              <a:buFont typeface="Wingdings" pitchFamily="2" charset="2"/>
              <a:buChar char="Ø"/>
            </a:pPr>
            <a:endParaRPr lang="en-US" dirty="0"/>
          </a:p>
          <a:p>
            <a:pPr marL="746125" indent="-395288" eaLnBrk="1" hangingPunct="1">
              <a:buFont typeface="Wingdings" pitchFamily="2" charset="2"/>
              <a:buChar char="Ø"/>
            </a:pPr>
            <a:r>
              <a:rPr lang="en-US" dirty="0"/>
              <a:t>It is much easier to implement efficient pipelining in processor with simple instruction sets</a:t>
            </a:r>
          </a:p>
          <a:p>
            <a:pPr marL="746125" indent="-395288" eaLnBrk="1" hangingPunct="1">
              <a:buFont typeface="Wingdings" pitchFamily="2" charset="2"/>
              <a:buChar char="Ø"/>
            </a:pPr>
            <a:endParaRPr lang="en-US" dirty="0"/>
          </a:p>
          <a:p>
            <a:pPr eaLnBrk="1" hangingPunct="1"/>
            <a:r>
              <a:rPr lang="en-US" dirty="0"/>
              <a:t>Reduced Instruction Set Computers (RISC)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Complex Instruction Set Computers (CISC)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Compiler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582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/>
              <a:t>A compiler translates a high-level language program into a sequence of machine instructions.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To reduce N, we need a suitable machine instruction set and a compiler that makes good use of it.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Goal – reduce N</a:t>
            </a:r>
            <a:r>
              <a:rPr lang="en-US" sz="2600" dirty="0">
                <a:cs typeface="Arial" pitchFamily="34" charset="0"/>
              </a:rPr>
              <a:t>×</a:t>
            </a:r>
            <a:r>
              <a:rPr lang="en-US" sz="2600" dirty="0"/>
              <a:t>S</a:t>
            </a:r>
          </a:p>
          <a:p>
            <a:pPr eaLnBrk="1" hangingPunct="1"/>
            <a:endParaRPr lang="en-US" sz="2600" dirty="0"/>
          </a:p>
          <a:p>
            <a:pPr eaLnBrk="1" hangingPunct="1"/>
            <a:r>
              <a:rPr lang="en-US" sz="2600" dirty="0"/>
              <a:t>A compiler may not be designed for a specific processor; however, a high-quality compiler is usually designed for, and with, a specific processor.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Performance Measurement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610600" cy="34290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 is difficult to compute.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Measure computer performance using benchmark programs.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</a:rPr>
              <a:t>System Performance Evaluation Corporation (SPEC) </a:t>
            </a:r>
            <a:r>
              <a:rPr lang="en-US" sz="2400" dirty="0"/>
              <a:t>selects and publishes representative application programs for different application domains, together with test results for many commercially available computers.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Compile and run (no simulation)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Reference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362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n is the number of programs in the suite.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609600" y="304800"/>
          <a:ext cx="82296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92500" imgH="889000" progId="Equation.3">
                  <p:embed/>
                </p:oleObj>
              </mc:Choice>
              <mc:Fallback>
                <p:oleObj name="Equation" r:id="rId2" imgW="34925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8229600" cy="182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612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Questions: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the basic difference between Computer Organization and Computer Architecture.</a:t>
            </a:r>
          </a:p>
          <a:p>
            <a:pPr marL="457200" indent="-457200">
              <a:buAutoNum type="arabicPeriod"/>
            </a:pPr>
            <a:r>
              <a:rPr lang="en-US" sz="2400" dirty="0"/>
              <a:t>Write the functional block of a computer and explain briefly each part.</a:t>
            </a:r>
          </a:p>
          <a:p>
            <a:pPr marL="457200" indent="-457200">
              <a:buAutoNum type="arabicPeriod"/>
            </a:pPr>
            <a:r>
              <a:rPr lang="en-US" sz="2400" dirty="0"/>
              <a:t>Write the functional blocks of a computer and explain the operation of a computer.</a:t>
            </a:r>
          </a:p>
          <a:p>
            <a:pPr marL="457200" indent="-457200">
              <a:buAutoNum type="arabicPeriod"/>
            </a:pPr>
            <a:r>
              <a:rPr lang="en-US" sz="2400" dirty="0"/>
              <a:t>What are the factor on which the memory devices are classified? Explain.</a:t>
            </a:r>
          </a:p>
          <a:p>
            <a:pPr marL="457200" indent="-457200">
              <a:buAutoNum type="arabicPeriod"/>
            </a:pPr>
            <a:r>
              <a:rPr lang="en-US" sz="2400" dirty="0"/>
              <a:t>Explain the characteristics of memory devices with reference to memory hierarchy.</a:t>
            </a:r>
          </a:p>
          <a:p>
            <a:pPr marL="457200" indent="-457200">
              <a:buAutoNum type="arabicPeriod"/>
            </a:pPr>
            <a:r>
              <a:rPr lang="en-US" sz="2400" dirty="0"/>
              <a:t>What are the basic signals used by the control unit? What is it used for?</a:t>
            </a:r>
          </a:p>
          <a:p>
            <a:pPr marL="457200" indent="-457200">
              <a:buAutoNum type="arabicPeriod"/>
            </a:pPr>
            <a:r>
              <a:rPr lang="en-US" sz="2400" dirty="0"/>
              <a:t>What are the different byte addresses that can be assigned across words?</a:t>
            </a:r>
          </a:p>
          <a:p>
            <a:pPr marL="457200" indent="-457200">
              <a:buAutoNum type="arabicPeriod"/>
            </a:pPr>
            <a:r>
              <a:rPr lang="en-US" sz="2400" dirty="0"/>
              <a:t>Show how byte and word addressing </a:t>
            </a:r>
            <a:r>
              <a:rPr lang="en-US" sz="2400"/>
              <a:t>is assigned?</a:t>
            </a:r>
            <a:r>
              <a:rPr lang="en-US" sz="2400" dirty="0"/>
              <a:t>		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dirty="0"/>
              <a:t>List the steps needed to execute the machine instruction </a:t>
            </a:r>
          </a:p>
          <a:p>
            <a:r>
              <a:rPr lang="en-US" sz="2400" dirty="0"/>
              <a:t>		Add </a:t>
            </a:r>
            <a:r>
              <a:rPr lang="en-US" sz="2400" dirty="0" err="1"/>
              <a:t>LocA</a:t>
            </a:r>
            <a:r>
              <a:rPr lang="en-US" sz="2400" dirty="0"/>
              <a:t>, R0</a:t>
            </a:r>
          </a:p>
          <a:p>
            <a:r>
              <a:rPr lang="en-US" sz="2400" dirty="0"/>
              <a:t>Assume  that instruction itself is stored in the memory location INSTR and that this address is initially in PC register.  Assume MAR, MDR, PC, IR, R0-R7 and ALU are available in the processor.</a:t>
            </a:r>
          </a:p>
          <a:p>
            <a:endParaRPr lang="en-US" sz="2400" dirty="0"/>
          </a:p>
          <a:p>
            <a:pPr marL="457200" indent="-457200">
              <a:buAutoNum type="arabicPeriod" startAt="9"/>
            </a:pPr>
            <a:r>
              <a:rPr lang="en-US" sz="2400" dirty="0"/>
              <a:t>Repeat the problem 8 for the instruction </a:t>
            </a:r>
          </a:p>
          <a:p>
            <a:pPr marL="457200" indent="-457200"/>
            <a:r>
              <a:rPr lang="en-US" sz="2400" dirty="0"/>
              <a:t>			Add R1, R2, R3</a:t>
            </a:r>
          </a:p>
          <a:p>
            <a:pPr marL="457200" indent="-457200">
              <a:buAutoNum type="arabicPeriod" startAt="10"/>
            </a:pPr>
            <a:r>
              <a:rPr lang="en-US" sz="2400" dirty="0"/>
              <a:t>What is an interrupt?</a:t>
            </a:r>
          </a:p>
          <a:p>
            <a:pPr marL="457200" indent="-457200">
              <a:buAutoNum type="arabicPeriod" startAt="10"/>
            </a:pPr>
            <a:r>
              <a:rPr lang="en-US" sz="2400" dirty="0"/>
              <a:t>What is Interrupt Service Routine?</a:t>
            </a:r>
          </a:p>
          <a:p>
            <a:pPr marL="457200" indent="-457200">
              <a:buAutoNum type="arabicPeriod" startAt="10"/>
            </a:pPr>
            <a:r>
              <a:rPr lang="en-US" sz="2400" dirty="0"/>
              <a:t>What is the procedure adopted by a processor when there is an interrupt?</a:t>
            </a:r>
          </a:p>
          <a:p>
            <a:pPr marL="457200" indent="-457200">
              <a:buAutoNum type="arabicPeriod" startAt="10"/>
            </a:pPr>
            <a:r>
              <a:rPr lang="en-US" sz="2400" dirty="0"/>
              <a:t>What is a Bus?  What are the different types of busses in a system?</a:t>
            </a:r>
          </a:p>
          <a:p>
            <a:pPr marL="457200" indent="-457200">
              <a:buAutoNum type="arabicPeriod" startAt="10"/>
            </a:pPr>
            <a:r>
              <a:rPr lang="en-US" sz="2400" dirty="0"/>
              <a:t>What is the advantage and disadvantage of a bus system?</a:t>
            </a:r>
          </a:p>
          <a:p>
            <a:pPr marL="457200" indent="-457200">
              <a:buAutoNum type="arabicPeriod" startAt="10"/>
            </a:pPr>
            <a:r>
              <a:rPr lang="en-US" sz="2400" dirty="0"/>
              <a:t>What are the factors that affect the performance of a system?</a:t>
            </a:r>
          </a:p>
          <a:p>
            <a:pPr marL="457200" indent="-457200">
              <a:buAutoNum type="arabicPeriod" startAt="10"/>
            </a:pPr>
            <a:r>
              <a:rPr lang="en-US" sz="2400" dirty="0"/>
              <a:t>What is the difference between CISC and RISC processor?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Definition of Computer: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Digital computer is a fast electronic calculating machine that accepts digitized input information, processes it according to 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list of internally stored instructions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produces the resulting output information.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List of Instructions: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called a computer program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Internally stored: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Program that is stored in memory.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Data: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are numbers and encoded characters that are used as operands by the instructions.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Functional units</a:t>
            </a:r>
          </a:p>
          <a:p>
            <a:endParaRPr lang="en-US" sz="2400" b="1" dirty="0"/>
          </a:p>
          <a:p>
            <a:r>
              <a:rPr lang="en-US" sz="2400" b="1" dirty="0"/>
              <a:t>Basic Functional units of a computer are:</a:t>
            </a:r>
          </a:p>
          <a:p>
            <a:endParaRPr lang="en-US" sz="24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Input Unit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Output Unit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Memory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Arithmetic Unit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Control Unit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2743200" y="1905000"/>
            <a:ext cx="126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Program </a:t>
            </a:r>
          </a:p>
          <a:p>
            <a:pPr algn="ctr"/>
            <a:r>
              <a:rPr lang="en-US" b="1" dirty="0"/>
              <a:t>&amp; </a:t>
            </a:r>
          </a:p>
          <a:p>
            <a:pPr algn="ctr"/>
            <a:r>
              <a:rPr lang="en-US" b="1" dirty="0"/>
              <a:t>Data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429000" y="1646904"/>
            <a:ext cx="5486400" cy="3908493"/>
            <a:chOff x="3429000" y="1646904"/>
            <a:chExt cx="5486400" cy="3908493"/>
          </a:xfrm>
        </p:grpSpPr>
        <p:sp>
          <p:nvSpPr>
            <p:cNvPr id="7" name="Rounded Rectangle 6"/>
            <p:cNvSpPr/>
            <p:nvPr/>
          </p:nvSpPr>
          <p:spPr>
            <a:xfrm>
              <a:off x="5638800" y="3352800"/>
              <a:ext cx="1524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Control Unit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410199" y="4724400"/>
              <a:ext cx="2133601" cy="763588"/>
              <a:chOff x="5410199" y="4724400"/>
              <a:chExt cx="2133601" cy="76358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5253789" y="4880811"/>
                <a:ext cx="762000" cy="4491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6994358" y="4936958"/>
                <a:ext cx="762000" cy="336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59379" y="4724400"/>
                <a:ext cx="1347537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410200" y="5486400"/>
                <a:ext cx="21336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Parallelogram 3"/>
            <p:cNvSpPr/>
            <p:nvPr/>
          </p:nvSpPr>
          <p:spPr>
            <a:xfrm>
              <a:off x="4012842" y="1981200"/>
              <a:ext cx="1167685" cy="6096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Input Unit</a:t>
              </a:r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7442915" y="1905000"/>
              <a:ext cx="1167685" cy="6096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0330" y="1646904"/>
              <a:ext cx="948744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429000" y="2284412"/>
              <a:ext cx="656823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2"/>
              <a:endCxn id="6" idx="1"/>
            </p:cNvCxnSpPr>
            <p:nvPr/>
          </p:nvCxnSpPr>
          <p:spPr>
            <a:xfrm>
              <a:off x="5107546" y="2286000"/>
              <a:ext cx="802783" cy="86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5" idx="5"/>
            </p:cNvCxnSpPr>
            <p:nvPr/>
          </p:nvCxnSpPr>
          <p:spPr>
            <a:xfrm>
              <a:off x="6859073" y="2209800"/>
              <a:ext cx="656823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7" idx="3"/>
              <a:endCxn id="5" idx="4"/>
            </p:cNvCxnSpPr>
            <p:nvPr/>
          </p:nvCxnSpPr>
          <p:spPr>
            <a:xfrm flipV="1">
              <a:off x="7162800" y="2514600"/>
              <a:ext cx="863958" cy="1219200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4648200" y="3200400"/>
              <a:ext cx="914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105400" y="2743200"/>
              <a:ext cx="838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V="1">
              <a:off x="4419600" y="4341812"/>
              <a:ext cx="1372394" cy="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105400" y="5027612"/>
              <a:ext cx="609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" idx="1"/>
            </p:cNvCxnSpPr>
            <p:nvPr/>
          </p:nvCxnSpPr>
          <p:spPr>
            <a:xfrm>
              <a:off x="4267200" y="37338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2"/>
            </p:cNvCxnSpPr>
            <p:nvPr/>
          </p:nvCxnSpPr>
          <p:spPr>
            <a:xfrm>
              <a:off x="8534400" y="22098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7467600" y="1905000"/>
              <a:ext cx="11592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Out</a:t>
              </a:r>
              <a:r>
                <a:rPr lang="en-US" b="1" dirty="0">
                  <a:solidFill>
                    <a:schemeClr val="tx1"/>
                  </a:solidFill>
                </a:rPr>
                <a:t>put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Unit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76756" y="20574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Memory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91200" y="4724400"/>
              <a:ext cx="1610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Arithmetic </a:t>
              </a:r>
            </a:p>
            <a:p>
              <a:pPr algn="ctr"/>
              <a:r>
                <a:rPr lang="en-US" sz="2400" b="1" dirty="0"/>
                <a:t>Logic Unit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162798" y="3886200"/>
              <a:ext cx="1678343" cy="1228130"/>
              <a:chOff x="7162801" y="3886200"/>
              <a:chExt cx="2071797" cy="1228130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 rot="10800000">
                <a:off x="7162801" y="3886200"/>
                <a:ext cx="533401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7124700" y="4457700"/>
                <a:ext cx="1143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10800000">
                <a:off x="7315202" y="5029200"/>
                <a:ext cx="380998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696203" y="4191000"/>
                <a:ext cx="15383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Central </a:t>
                </a:r>
              </a:p>
              <a:p>
                <a:pPr algn="ctr"/>
                <a:r>
                  <a:rPr lang="en-US" b="1" dirty="0"/>
                  <a:t>Processing </a:t>
                </a:r>
              </a:p>
              <a:p>
                <a:pPr algn="ctr"/>
                <a:r>
                  <a:rPr lang="en-US" b="1" dirty="0"/>
                  <a:t>Unit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229600" y="2590800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Input Unit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Computer accept coded information through input units, which read the data. Some of the devices are –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Keyboard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joysticks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trackballs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mouse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Audio input through Microphones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Memory Unit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The function of memory unit is to store programs and data. 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Memory is classified based on three factors –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Speed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Cost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	Size</a:t>
            </a:r>
          </a:p>
          <a:p>
            <a:pPr lvl="1">
              <a:lnSpc>
                <a:spcPct val="150000"/>
              </a:lnSpc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The figure shows the hierarchy of memory -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Memory Speed, Cost and Size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69377" y="968856"/>
            <a:ext cx="3253812" cy="177434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647832" y="2146648"/>
            <a:ext cx="2094223" cy="52035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2" y="2037694"/>
            <a:ext cx="2303654" cy="6293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47832" y="3270432"/>
            <a:ext cx="2094223" cy="633064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438402" y="3270431"/>
            <a:ext cx="3048000" cy="6330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647832" y="4514017"/>
            <a:ext cx="2094223" cy="72323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647832" y="4548536"/>
            <a:ext cx="2094223" cy="688714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647832" y="5757605"/>
            <a:ext cx="2152768" cy="8829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47832" y="5757605"/>
            <a:ext cx="2152768" cy="882908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3646740" y="2585404"/>
            <a:ext cx="96409" cy="157796"/>
          </a:xfrm>
          <a:custGeom>
            <a:avLst/>
            <a:gdLst>
              <a:gd name="T0" fmla="*/ 2147483647 w 36"/>
              <a:gd name="T1" fmla="*/ 2147483647 h 84"/>
              <a:gd name="T2" fmla="*/ 2147483647 w 36"/>
              <a:gd name="T3" fmla="*/ 0 h 84"/>
              <a:gd name="T4" fmla="*/ 0 w 36"/>
              <a:gd name="T5" fmla="*/ 2147483647 h 84"/>
              <a:gd name="T6" fmla="*/ 2147483647 w 36"/>
              <a:gd name="T7" fmla="*/ 2147483647 h 84"/>
              <a:gd name="T8" fmla="*/ 2147483647 w 36"/>
              <a:gd name="T9" fmla="*/ 2147483647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4"/>
              <a:gd name="T17" fmla="*/ 36 w 3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4">
                <a:moveTo>
                  <a:pt x="36" y="84"/>
                </a:moveTo>
                <a:lnTo>
                  <a:pt x="12" y="0"/>
                </a:lnTo>
                <a:lnTo>
                  <a:pt x="0" y="84"/>
                </a:lnTo>
                <a:lnTo>
                  <a:pt x="12" y="84"/>
                </a:lnTo>
                <a:lnTo>
                  <a:pt x="36" y="84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617244" y="3112636"/>
            <a:ext cx="96409" cy="135254"/>
          </a:xfrm>
          <a:custGeom>
            <a:avLst/>
            <a:gdLst>
              <a:gd name="T0" fmla="*/ 0 w 3"/>
              <a:gd name="T1" fmla="*/ 0 h 6"/>
              <a:gd name="T2" fmla="*/ 2147483647 w 3"/>
              <a:gd name="T3" fmla="*/ 2147483647 h 6"/>
              <a:gd name="T4" fmla="*/ 2147483647 w 3"/>
              <a:gd name="T5" fmla="*/ 0 h 6"/>
              <a:gd name="T6" fmla="*/ 214748364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3657600" y="2743200"/>
            <a:ext cx="17407" cy="4301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3646740" y="3926038"/>
            <a:ext cx="96409" cy="137133"/>
          </a:xfrm>
          <a:custGeom>
            <a:avLst/>
            <a:gdLst>
              <a:gd name="T0" fmla="*/ 2147483647 w 3"/>
              <a:gd name="T1" fmla="*/ 2147483647 h 6"/>
              <a:gd name="T2" fmla="*/ 2147483647 w 3"/>
              <a:gd name="T3" fmla="*/ 0 h 6"/>
              <a:gd name="T4" fmla="*/ 0 w 3"/>
              <a:gd name="T5" fmla="*/ 2147483647 h 6"/>
              <a:gd name="T6" fmla="*/ 2147483647 w 3"/>
              <a:gd name="T7" fmla="*/ 2147483647 h 6"/>
              <a:gd name="T8" fmla="*/ 2147483647 w 3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3646740" y="3926038"/>
            <a:ext cx="96409" cy="137133"/>
          </a:xfrm>
          <a:custGeom>
            <a:avLst/>
            <a:gdLst>
              <a:gd name="T0" fmla="*/ 2147483647 w 36"/>
              <a:gd name="T1" fmla="*/ 2147483647 h 73"/>
              <a:gd name="T2" fmla="*/ 2147483647 w 36"/>
              <a:gd name="T3" fmla="*/ 0 h 73"/>
              <a:gd name="T4" fmla="*/ 0 w 36"/>
              <a:gd name="T5" fmla="*/ 2147483647 h 73"/>
              <a:gd name="T6" fmla="*/ 2147483647 w 36"/>
              <a:gd name="T7" fmla="*/ 2147483647 h 73"/>
              <a:gd name="T8" fmla="*/ 2147483647 w 36"/>
              <a:gd name="T9" fmla="*/ 2147483647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73"/>
              <a:gd name="T17" fmla="*/ 36 w 36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73">
                <a:moveTo>
                  <a:pt x="36" y="73"/>
                </a:moveTo>
                <a:lnTo>
                  <a:pt x="12" y="0"/>
                </a:lnTo>
                <a:lnTo>
                  <a:pt x="0" y="73"/>
                </a:lnTo>
                <a:lnTo>
                  <a:pt x="12" y="73"/>
                </a:lnTo>
                <a:lnTo>
                  <a:pt x="36" y="73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3646740" y="4356222"/>
            <a:ext cx="96409" cy="135254"/>
          </a:xfrm>
          <a:custGeom>
            <a:avLst/>
            <a:gdLst>
              <a:gd name="T0" fmla="*/ 0 w 3"/>
              <a:gd name="T1" fmla="*/ 0 h 6"/>
              <a:gd name="T2" fmla="*/ 2147483647 w 3"/>
              <a:gd name="T3" fmla="*/ 2147483647 h 6"/>
              <a:gd name="T4" fmla="*/ 2147483647 w 3"/>
              <a:gd name="T5" fmla="*/ 0 h 6"/>
              <a:gd name="T6" fmla="*/ 214748364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3646740" y="4356222"/>
            <a:ext cx="96409" cy="135254"/>
          </a:xfrm>
          <a:custGeom>
            <a:avLst/>
            <a:gdLst>
              <a:gd name="T0" fmla="*/ 0 w 36"/>
              <a:gd name="T1" fmla="*/ 0 h 72"/>
              <a:gd name="T2" fmla="*/ 2147483647 w 36"/>
              <a:gd name="T3" fmla="*/ 2147483647 h 72"/>
              <a:gd name="T4" fmla="*/ 2147483647 w 36"/>
              <a:gd name="T5" fmla="*/ 0 h 72"/>
              <a:gd name="T6" fmla="*/ 2147483647 w 36"/>
              <a:gd name="T7" fmla="*/ 0 h 72"/>
              <a:gd name="T8" fmla="*/ 0 w 36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72"/>
              <a:gd name="T17" fmla="*/ 36 w 36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72">
                <a:moveTo>
                  <a:pt x="0" y="0"/>
                </a:moveTo>
                <a:lnTo>
                  <a:pt x="12" y="72"/>
                </a:lnTo>
                <a:lnTo>
                  <a:pt x="36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3678876" y="4085714"/>
            <a:ext cx="2677" cy="2479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3646740" y="5169624"/>
            <a:ext cx="96409" cy="135254"/>
          </a:xfrm>
          <a:custGeom>
            <a:avLst/>
            <a:gdLst>
              <a:gd name="T0" fmla="*/ 2147483647 w 3"/>
              <a:gd name="T1" fmla="*/ 2147483647 h 6"/>
              <a:gd name="T2" fmla="*/ 2147483647 w 3"/>
              <a:gd name="T3" fmla="*/ 0 h 6"/>
              <a:gd name="T4" fmla="*/ 0 w 3"/>
              <a:gd name="T5" fmla="*/ 2147483647 h 6"/>
              <a:gd name="T6" fmla="*/ 2147483647 w 3"/>
              <a:gd name="T7" fmla="*/ 2147483647 h 6"/>
              <a:gd name="T8" fmla="*/ 2147483647 w 3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646740" y="5169624"/>
            <a:ext cx="96409" cy="135254"/>
          </a:xfrm>
          <a:custGeom>
            <a:avLst/>
            <a:gdLst>
              <a:gd name="T0" fmla="*/ 2147483647 w 36"/>
              <a:gd name="T1" fmla="*/ 2147483647 h 72"/>
              <a:gd name="T2" fmla="*/ 2147483647 w 36"/>
              <a:gd name="T3" fmla="*/ 0 h 72"/>
              <a:gd name="T4" fmla="*/ 0 w 36"/>
              <a:gd name="T5" fmla="*/ 2147483647 h 72"/>
              <a:gd name="T6" fmla="*/ 2147483647 w 36"/>
              <a:gd name="T7" fmla="*/ 2147483647 h 72"/>
              <a:gd name="T8" fmla="*/ 2147483647 w 36"/>
              <a:gd name="T9" fmla="*/ 2147483647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72"/>
              <a:gd name="T17" fmla="*/ 36 w 36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72">
                <a:moveTo>
                  <a:pt x="36" y="72"/>
                </a:moveTo>
                <a:lnTo>
                  <a:pt x="12" y="0"/>
                </a:lnTo>
                <a:lnTo>
                  <a:pt x="0" y="72"/>
                </a:lnTo>
                <a:lnTo>
                  <a:pt x="12" y="72"/>
                </a:lnTo>
                <a:lnTo>
                  <a:pt x="36" y="72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646740" y="5599808"/>
            <a:ext cx="96409" cy="135254"/>
          </a:xfrm>
          <a:custGeom>
            <a:avLst/>
            <a:gdLst>
              <a:gd name="T0" fmla="*/ 0 w 3"/>
              <a:gd name="T1" fmla="*/ 0 h 6"/>
              <a:gd name="T2" fmla="*/ 2147483647 w 3"/>
              <a:gd name="T3" fmla="*/ 2147483647 h 6"/>
              <a:gd name="T4" fmla="*/ 2147483647 w 3"/>
              <a:gd name="T5" fmla="*/ 0 h 6"/>
              <a:gd name="T6" fmla="*/ 2147483647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3646740" y="5599808"/>
            <a:ext cx="96409" cy="135254"/>
          </a:xfrm>
          <a:custGeom>
            <a:avLst/>
            <a:gdLst>
              <a:gd name="T0" fmla="*/ 0 w 36"/>
              <a:gd name="T1" fmla="*/ 0 h 72"/>
              <a:gd name="T2" fmla="*/ 2147483647 w 36"/>
              <a:gd name="T3" fmla="*/ 2147483647 h 72"/>
              <a:gd name="T4" fmla="*/ 2147483647 w 36"/>
              <a:gd name="T5" fmla="*/ 0 h 72"/>
              <a:gd name="T6" fmla="*/ 2147483647 w 36"/>
              <a:gd name="T7" fmla="*/ 0 h 72"/>
              <a:gd name="T8" fmla="*/ 0 w 36"/>
              <a:gd name="T9" fmla="*/ 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72"/>
              <a:gd name="T17" fmla="*/ 36 w 36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72">
                <a:moveTo>
                  <a:pt x="0" y="0"/>
                </a:moveTo>
                <a:lnTo>
                  <a:pt x="12" y="72"/>
                </a:lnTo>
                <a:lnTo>
                  <a:pt x="36" y="0"/>
                </a:lnTo>
                <a:lnTo>
                  <a:pt x="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V="1">
            <a:off x="3678876" y="5329300"/>
            <a:ext cx="2677" cy="2705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6322095" y="2049389"/>
            <a:ext cx="64273" cy="159674"/>
          </a:xfrm>
          <a:custGeom>
            <a:avLst/>
            <a:gdLst>
              <a:gd name="T0" fmla="*/ 2147483647 w 2"/>
              <a:gd name="T1" fmla="*/ 2147483647 h 7"/>
              <a:gd name="T2" fmla="*/ 2147483647 w 2"/>
              <a:gd name="T3" fmla="*/ 0 h 7"/>
              <a:gd name="T4" fmla="*/ 0 w 2"/>
              <a:gd name="T5" fmla="*/ 2147483647 h 7"/>
              <a:gd name="T6" fmla="*/ 2147483647 w 2"/>
              <a:gd name="T7" fmla="*/ 2147483647 h 7"/>
              <a:gd name="T8" fmla="*/ 2147483647 w 2"/>
              <a:gd name="T9" fmla="*/ 2147483647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2" y="7"/>
                </a:moveTo>
                <a:lnTo>
                  <a:pt x="1" y="0"/>
                </a:lnTo>
                <a:lnTo>
                  <a:pt x="0" y="7"/>
                </a:lnTo>
                <a:lnTo>
                  <a:pt x="1" y="7"/>
                </a:lnTo>
                <a:lnTo>
                  <a:pt x="2" y="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6322095" y="2049389"/>
            <a:ext cx="64273" cy="159674"/>
          </a:xfrm>
          <a:custGeom>
            <a:avLst/>
            <a:gdLst>
              <a:gd name="T0" fmla="*/ 2147483647 w 24"/>
              <a:gd name="T1" fmla="*/ 2147483647 h 85"/>
              <a:gd name="T2" fmla="*/ 2147483647 w 24"/>
              <a:gd name="T3" fmla="*/ 0 h 85"/>
              <a:gd name="T4" fmla="*/ 0 w 24"/>
              <a:gd name="T5" fmla="*/ 2147483647 h 85"/>
              <a:gd name="T6" fmla="*/ 2147483647 w 24"/>
              <a:gd name="T7" fmla="*/ 2147483647 h 85"/>
              <a:gd name="T8" fmla="*/ 2147483647 w 24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85"/>
              <a:gd name="T17" fmla="*/ 24 w 24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85">
                <a:moveTo>
                  <a:pt x="24" y="85"/>
                </a:moveTo>
                <a:lnTo>
                  <a:pt x="12" y="0"/>
                </a:lnTo>
                <a:lnTo>
                  <a:pt x="0" y="85"/>
                </a:lnTo>
                <a:lnTo>
                  <a:pt x="12" y="85"/>
                </a:lnTo>
                <a:lnTo>
                  <a:pt x="24" y="8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6332807" y="2209063"/>
            <a:ext cx="21424" cy="399750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2895600" y="926068"/>
            <a:ext cx="1506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b="1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Processor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2647832" y="2122070"/>
            <a:ext cx="2094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altLang="zh-CN" sz="20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Primary Cache</a:t>
            </a:r>
            <a:endParaRPr lang="en-CA" altLang="zh-CN" sz="20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2583981" y="3364468"/>
            <a:ext cx="2521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Secondary</a:t>
            </a:r>
            <a:r>
              <a:rPr lang="en-CA" altLang="zh-CN" sz="20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 </a:t>
            </a:r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cache</a:t>
            </a:r>
            <a:endParaRPr lang="en-CA" altLang="zh-CN" sz="40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2872787" y="5849652"/>
            <a:ext cx="1883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Magnetic disk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3124200" y="4519136"/>
            <a:ext cx="11124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Main</a:t>
            </a:r>
          </a:p>
          <a:p>
            <a:pPr algn="ctr"/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memory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457200" y="1219200"/>
            <a:ext cx="1421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Increasing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810701" y="1524000"/>
            <a:ext cx="54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size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032867" y="1524000"/>
            <a:ext cx="839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speed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196830" y="6255414"/>
            <a:ext cx="111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memory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974061" y="6007448"/>
            <a:ext cx="96409" cy="157796"/>
          </a:xfrm>
          <a:custGeom>
            <a:avLst/>
            <a:gdLst>
              <a:gd name="T0" fmla="*/ 0 w 3"/>
              <a:gd name="T1" fmla="*/ 0 h 7"/>
              <a:gd name="T2" fmla="*/ 2147483647 w 3"/>
              <a:gd name="T3" fmla="*/ 2147483647 h 7"/>
              <a:gd name="T4" fmla="*/ 2147483647 w 3"/>
              <a:gd name="T5" fmla="*/ 0 h 7"/>
              <a:gd name="T6" fmla="*/ 2147483647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974061" y="6007448"/>
            <a:ext cx="96409" cy="157796"/>
          </a:xfrm>
          <a:custGeom>
            <a:avLst/>
            <a:gdLst>
              <a:gd name="T0" fmla="*/ 0 w 36"/>
              <a:gd name="T1" fmla="*/ 0 h 84"/>
              <a:gd name="T2" fmla="*/ 2147483647 w 36"/>
              <a:gd name="T3" fmla="*/ 2147483647 h 84"/>
              <a:gd name="T4" fmla="*/ 2147483647 w 36"/>
              <a:gd name="T5" fmla="*/ 0 h 84"/>
              <a:gd name="T6" fmla="*/ 2147483647 w 36"/>
              <a:gd name="T7" fmla="*/ 0 h 84"/>
              <a:gd name="T8" fmla="*/ 0 w 36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4"/>
              <a:gd name="T17" fmla="*/ 36 w 3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4">
                <a:moveTo>
                  <a:pt x="0" y="0"/>
                </a:moveTo>
                <a:lnTo>
                  <a:pt x="24" y="84"/>
                </a:lnTo>
                <a:lnTo>
                  <a:pt x="36" y="0"/>
                </a:lnTo>
                <a:lnTo>
                  <a:pt x="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V="1">
            <a:off x="1038334" y="2026846"/>
            <a:ext cx="2677" cy="398060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7835185" y="2049389"/>
            <a:ext cx="96409" cy="159674"/>
          </a:xfrm>
          <a:custGeom>
            <a:avLst/>
            <a:gdLst>
              <a:gd name="T0" fmla="*/ 2147483647 w 3"/>
              <a:gd name="T1" fmla="*/ 2147483647 h 7"/>
              <a:gd name="T2" fmla="*/ 2147483647 w 3"/>
              <a:gd name="T3" fmla="*/ 0 h 7"/>
              <a:gd name="T4" fmla="*/ 0 w 3"/>
              <a:gd name="T5" fmla="*/ 2147483647 h 7"/>
              <a:gd name="T6" fmla="*/ 2147483647 w 3"/>
              <a:gd name="T7" fmla="*/ 2147483647 h 7"/>
              <a:gd name="T8" fmla="*/ 2147483647 w 3"/>
              <a:gd name="T9" fmla="*/ 2147483647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3" y="7"/>
                </a:moveTo>
                <a:lnTo>
                  <a:pt x="2" y="0"/>
                </a:lnTo>
                <a:lnTo>
                  <a:pt x="0" y="7"/>
                </a:lnTo>
                <a:lnTo>
                  <a:pt x="2" y="7"/>
                </a:lnTo>
                <a:lnTo>
                  <a:pt x="3" y="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7835185" y="2049389"/>
            <a:ext cx="96409" cy="159674"/>
          </a:xfrm>
          <a:custGeom>
            <a:avLst/>
            <a:gdLst>
              <a:gd name="T0" fmla="*/ 2147483647 w 36"/>
              <a:gd name="T1" fmla="*/ 2147483647 h 85"/>
              <a:gd name="T2" fmla="*/ 2147483647 w 36"/>
              <a:gd name="T3" fmla="*/ 0 h 85"/>
              <a:gd name="T4" fmla="*/ 0 w 36"/>
              <a:gd name="T5" fmla="*/ 2147483647 h 85"/>
              <a:gd name="T6" fmla="*/ 2147483647 w 36"/>
              <a:gd name="T7" fmla="*/ 2147483647 h 85"/>
              <a:gd name="T8" fmla="*/ 2147483647 w 36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5"/>
              <a:gd name="T17" fmla="*/ 36 w 36"/>
              <a:gd name="T18" fmla="*/ 85 h 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5">
                <a:moveTo>
                  <a:pt x="36" y="85"/>
                </a:moveTo>
                <a:lnTo>
                  <a:pt x="24" y="0"/>
                </a:lnTo>
                <a:lnTo>
                  <a:pt x="0" y="85"/>
                </a:lnTo>
                <a:lnTo>
                  <a:pt x="24" y="85"/>
                </a:lnTo>
                <a:lnTo>
                  <a:pt x="36" y="8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7899458" y="2209063"/>
            <a:ext cx="2677" cy="397872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7257780" y="1524000"/>
            <a:ext cx="1505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cost per bit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514600" y="1384647"/>
            <a:ext cx="2094223" cy="52035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122656" y="1374416"/>
            <a:ext cx="1144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Registers</a:t>
            </a:r>
            <a:endParaRPr lang="en-CA" altLang="zh-CN" sz="2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4419600" y="2167892"/>
            <a:ext cx="356179" cy="27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5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L1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5054021" y="3352800"/>
            <a:ext cx="34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L2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5674984" y="1219200"/>
            <a:ext cx="1421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Increasing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66" name="Rectangle 41"/>
          <p:cNvSpPr>
            <a:spLocks noChangeArrowheads="1"/>
          </p:cNvSpPr>
          <p:nvPr/>
        </p:nvSpPr>
        <p:spPr bwMode="auto">
          <a:xfrm>
            <a:off x="7264936" y="1219200"/>
            <a:ext cx="1421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Increasing</a:t>
            </a:r>
            <a:endParaRPr lang="en-CA" altLang="zh-CN" sz="2400" dirty="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Arithmetic Logic Unit (ALU)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Most computer operations are executed in the arithmetic and logic unit (ALU)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arithmetic operations are performed by bringing the operands from the memory or I/O device into fast registers of the processor, from where the operands are moved to the ALU to perform the required operation.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Registers can store one word and are much faster than the cache memory.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Output Unit: 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Output unit function is to send processed results to the outside world.  Some of the devices are – monitor, printer etc.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asic Structures of Computers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59&quot;/&gt;&lt;/object&gt;&lt;object type=&quot;3&quot; unique_id=&quot;10008&quot;&gt;&lt;property id=&quot;20148&quot; value=&quot;5&quot;/&gt;&lt;property id=&quot;20300&quot; value=&quot;Slide 4&quot;/&gt;&lt;property id=&quot;20307&quot; value=&quot;261&quot;/&gt;&lt;/object&gt;&lt;object type=&quot;3&quot; unique_id=&quot;10009&quot;&gt;&lt;property id=&quot;20148&quot; value=&quot;5&quot;/&gt;&lt;property id=&quot;20300&quot; value=&quot;Slide 6&quot;/&gt;&lt;property id=&quot;20307&quot; value=&quot;262&quot;/&gt;&lt;/object&gt;&lt;object type=&quot;3&quot; unique_id=&quot;10010&quot;&gt;&lt;property id=&quot;20148&quot; value=&quot;5&quot;/&gt;&lt;property id=&quot;20300&quot; value=&quot;Slide 7&quot;/&gt;&lt;property id=&quot;20307&quot; value=&quot;263&quot;/&gt;&lt;/object&gt;&lt;object type=&quot;3&quot; unique_id=&quot;10011&quot;&gt;&lt;property id=&quot;20148&quot; value=&quot;5&quot;/&gt;&lt;property id=&quot;20300&quot; value=&quot;Slide 9&quot;/&gt;&lt;property id=&quot;20307&quot; value=&quot;264&quot;/&gt;&lt;/object&gt;&lt;object type=&quot;3&quot; unique_id=&quot;10012&quot;&gt;&lt;property id=&quot;20148&quot; value=&quot;5&quot;/&gt;&lt;property id=&quot;20300&quot; value=&quot;Slide 10&quot;/&gt;&lt;property id=&quot;20307&quot; value=&quot;265&quot;/&gt;&lt;/object&gt;&lt;object type=&quot;3&quot; unique_id=&quot;10013&quot;&gt;&lt;property id=&quot;20148&quot; value=&quot;5&quot;/&gt;&lt;property id=&quot;20300&quot; value=&quot;Slide 11&quot;/&gt;&lt;property id=&quot;20307&quot; value=&quot;266&quot;/&gt;&lt;/object&gt;&lt;object type=&quot;3&quot; unique_id=&quot;10014&quot;&gt;&lt;property id=&quot;20148&quot; value=&quot;5&quot;/&gt;&lt;property id=&quot;20300&quot; value=&quot;Slide 37&quot;/&gt;&lt;property id=&quot;20307&quot; value=&quot;267&quot;/&gt;&lt;/object&gt;&lt;object type=&quot;3&quot; unique_id=&quot;10015&quot;&gt;&lt;property id=&quot;20148&quot; value=&quot;5&quot;/&gt;&lt;property id=&quot;20300&quot; value=&quot;Slide 38&quot;/&gt;&lt;property id=&quot;20307&quot; value=&quot;268&quot;/&gt;&lt;/object&gt;&lt;object type=&quot;3&quot; unique_id=&quot;10016&quot;&gt;&lt;property id=&quot;20148&quot; value=&quot;5&quot;/&gt;&lt;property id=&quot;20300&quot; value=&quot;Slide 39&quot;/&gt;&lt;property id=&quot;20307&quot; value=&quot;269&quot;/&gt;&lt;/object&gt;&lt;object type=&quot;3&quot; unique_id=&quot;10017&quot;&gt;&lt;property id=&quot;20148&quot; value=&quot;5&quot;/&gt;&lt;property id=&quot;20300&quot; value=&quot;Slide 40&quot;/&gt;&lt;property id=&quot;20307&quot; value=&quot;270&quot;/&gt;&lt;/object&gt;&lt;object type=&quot;3&quot; unique_id=&quot;10084&quot;&gt;&lt;property id=&quot;20148&quot; value=&quot;5&quot;/&gt;&lt;property id=&quot;20300&quot; value=&quot;Slide 8&quot;/&gt;&lt;property id=&quot;20307&quot; value=&quot;296&quot;/&gt;&lt;/object&gt;&lt;object type=&quot;3&quot; unique_id=&quot;10547&quot;&gt;&lt;property id=&quot;20148&quot; value=&quot;5&quot;/&gt;&lt;property id=&quot;20300&quot; value=&quot;Slide 12 - &amp;quot;Review&amp;quot;&quot;/&gt;&lt;property id=&quot;20307&quot; value=&quot;297&quot;/&gt;&lt;/object&gt;&lt;object type=&quot;3&quot; unique_id=&quot;10548&quot;&gt;&lt;property id=&quot;20148&quot; value=&quot;5&quot;/&gt;&lt;property id=&quot;20300&quot; value=&quot;Slide 15 - &amp;quot;A Typical Instruction&amp;quot;&quot;/&gt;&lt;property id=&quot;20307&quot; value=&quot;298&quot;/&gt;&lt;/object&gt;&lt;object type=&quot;3&quot; unique_id=&quot;10549&quot;&gt;&lt;property id=&quot;20148&quot; value=&quot;5&quot;/&gt;&lt;property id=&quot;20300&quot; value=&quot;Slide 16 - &amp;quot;Separate Memory Access and ALU Operation&amp;quot;&quot;/&gt;&lt;property id=&quot;20307&quot; value=&quot;299&quot;/&gt;&lt;/object&gt;&lt;object type=&quot;3&quot; unique_id=&quot;10550&quot;&gt;&lt;property id=&quot;20148&quot; value=&quot;5&quot;/&gt;&lt;property id=&quot;20300&quot; value=&quot;Slide 17 - &amp;quot;Connection Between the Processor and the Memory&amp;quot;&quot;/&gt;&lt;property id=&quot;20307&quot; value=&quot;300&quot;/&gt;&lt;/object&gt;&lt;object type=&quot;3&quot; unique_id=&quot;10873&quot;&gt;&lt;property id=&quot;20148&quot; value=&quot;5&quot;/&gt;&lt;property id=&quot;20300&quot; value=&quot;Slide 19 - &amp;quot;Registers&amp;quot;&quot;/&gt;&lt;property id=&quot;20307&quot; value=&quot;301&quot;/&gt;&lt;/object&gt;&lt;object type=&quot;3&quot; unique_id=&quot;10874&quot;&gt;&lt;property id=&quot;20148&quot; value=&quot;5&quot;/&gt;&lt;property id=&quot;20300&quot; value=&quot;Slide 20 - &amp;quot;Typical Operating Steps&amp;quot;&quot;/&gt;&lt;property id=&quot;20307&quot; value=&quot;302&quot;/&gt;&lt;/object&gt;&lt;object type=&quot;3&quot; unique_id=&quot;11163&quot;&gt;&lt;property id=&quot;20148&quot; value=&quot;5&quot;/&gt;&lt;property id=&quot;20300&quot; value=&quot;Slide 21 - &amp;quot;Typical Operating Steps (Cont’)&amp;quot;&quot;/&gt;&lt;property id=&quot;20307&quot; value=&quot;303&quot;/&gt;&lt;/object&gt;&lt;object type=&quot;3&quot; unique_id=&quot;11164&quot;&gt;&lt;property id=&quot;20148&quot; value=&quot;5&quot;/&gt;&lt;property id=&quot;20300&quot; value=&quot;Slide 22 - &amp;quot;Interrupt&amp;quot;&quot;/&gt;&lt;property id=&quot;20307&quot; value=&quot;304&quot;/&gt;&lt;/object&gt;&lt;object type=&quot;3&quot; unique_id=&quot;11165&quot;&gt;&lt;property id=&quot;20148&quot; value=&quot;5&quot;/&gt;&lt;property id=&quot;20300&quot; value=&quot;Slide 23 - &amp;quot;Bus Structures&amp;quot;&quot;/&gt;&lt;property id=&quot;20307&quot; value=&quot;305&quot;/&gt;&lt;/object&gt;&lt;object type=&quot;3&quot; unique_id=&quot;11370&quot;&gt;&lt;property id=&quot;20148&quot; value=&quot;5&quot;/&gt;&lt;property id=&quot;20300&quot; value=&quot;Slide 24 - &amp;quot;Bus Structure&amp;quot;&quot;/&gt;&lt;property id=&quot;20307&quot; value=&quot;306&quot;/&gt;&lt;/object&gt;&lt;object type=&quot;3&quot; unique_id=&quot;11371&quot;&gt;&lt;property id=&quot;20148&quot; value=&quot;5&quot;/&gt;&lt;property id=&quot;20300&quot; value=&quot;Slide 26 - &amp;quot;Speed Issue&amp;quot;&quot;/&gt;&lt;property id=&quot;20307&quot; value=&quot;307&quot;/&gt;&lt;/object&gt;&lt;object type=&quot;3&quot; unique_id=&quot;12075&quot;&gt;&lt;property id=&quot;20148&quot; value=&quot;5&quot;/&gt;&lt;property id=&quot;20300&quot; value=&quot;Slide 27 - &amp;quot;Performance&amp;quot;&quot;/&gt;&lt;property id=&quot;20307&quot; value=&quot;308&quot;/&gt;&lt;/object&gt;&lt;object type=&quot;3&quot; unique_id=&quot;12076&quot;&gt;&lt;property id=&quot;20148&quot; value=&quot;5&quot;/&gt;&lt;property id=&quot;20300&quot; value=&quot;Slide 28 - &amp;quot;Performance&amp;quot;&quot;/&gt;&lt;property id=&quot;20307&quot; value=&quot;309&quot;/&gt;&lt;/object&gt;&lt;object type=&quot;3&quot; unique_id=&quot;12077&quot;&gt;&lt;property id=&quot;20148&quot; value=&quot;5&quot;/&gt;&lt;property id=&quot;20300&quot; value=&quot;Slide 29 - &amp;quot;Performance&amp;quot;&quot;/&gt;&lt;property id=&quot;20307&quot; value=&quot;310&quot;/&gt;&lt;/object&gt;&lt;object type=&quot;3&quot; unique_id=&quot;12078&quot;&gt;&lt;property id=&quot;20148&quot; value=&quot;5&quot;/&gt;&lt;property id=&quot;20300&quot; value=&quot;Slide 30 - &amp;quot;Processor Clock&amp;quot;&quot;/&gt;&lt;property id=&quot;20307&quot; value=&quot;311&quot;/&gt;&lt;/object&gt;&lt;object type=&quot;3&quot; unique_id=&quot;12079&quot;&gt;&lt;property id=&quot;20148&quot; value=&quot;5&quot;/&gt;&lt;property id=&quot;20300&quot; value=&quot;Slide 31 - &amp;quot;Basic Performance Equation&amp;quot;&quot;/&gt;&lt;property id=&quot;20307&quot; value=&quot;312&quot;/&gt;&lt;/object&gt;&lt;object type=&quot;3&quot; unique_id=&quot;12080&quot;&gt;&lt;property id=&quot;20148&quot; value=&quot;5&quot;/&gt;&lt;property id=&quot;20300&quot; value=&quot;Slide 32 - &amp;quot;Pipeline and Superscalar Operation&amp;quot;&quot;/&gt;&lt;property id=&quot;20307&quot; value=&quot;313&quot;/&gt;&lt;/object&gt;&lt;object type=&quot;3&quot; unique_id=&quot;12081&quot;&gt;&lt;property id=&quot;20148&quot; value=&quot;5&quot;/&gt;&lt;property id=&quot;20300&quot; value=&quot;Slide 33 - &amp;quot;Clock Rate&amp;quot;&quot;/&gt;&lt;property id=&quot;20307&quot; value=&quot;314&quot;/&gt;&lt;/object&gt;&lt;object type=&quot;3&quot; unique_id=&quot;12082&quot;&gt;&lt;property id=&quot;20148&quot; value=&quot;5&quot;/&gt;&lt;property id=&quot;20300&quot; value=&quot;Slide 34 - &amp;quot;CISC and RISC&amp;quot;&quot;/&gt;&lt;property id=&quot;20307&quot; value=&quot;315&quot;/&gt;&lt;/object&gt;&lt;object type=&quot;3&quot; unique_id=&quot;12083&quot;&gt;&lt;property id=&quot;20148&quot; value=&quot;5&quot;/&gt;&lt;property id=&quot;20300&quot; value=&quot;Slide 35 - &amp;quot;Compiler&amp;quot;&quot;/&gt;&lt;property id=&quot;20307&quot; value=&quot;316&quot;/&gt;&lt;/object&gt;&lt;object type=&quot;3&quot; unique_id=&quot;12084&quot;&gt;&lt;property id=&quot;20148&quot; value=&quot;5&quot;/&gt;&lt;property id=&quot;20300&quot; value=&quot;Slide 36 - &amp;quot;Performance Measurement&amp;quot;&quot;/&gt;&lt;property id=&quot;20307&quot; value=&quot;317&quot;/&gt;&lt;/object&gt;&lt;object type=&quot;3&quot; unique_id=&quot;12148&quot;&gt;&lt;property id=&quot;20148&quot; value=&quot;5&quot;/&gt;&lt;property id=&quot;20300&quot; value=&quot;Slide 18&quot;/&gt;&lt;property id=&quot;20307&quot; value=&quot;318&quot;/&gt;&lt;/object&gt;&lt;object type=&quot;3&quot; unique_id=&quot;12277&quot;&gt;&lt;property id=&quot;20148&quot; value=&quot;5&quot;/&gt;&lt;property id=&quot;20300&quot; value=&quot;Slide 13&quot;/&gt;&lt;property id=&quot;20307&quot; value=&quot;319&quot;/&gt;&lt;/object&gt;&lt;object type=&quot;3&quot; unique_id=&quot;12278&quot;&gt;&lt;property id=&quot;20148&quot; value=&quot;5&quot;/&gt;&lt;property id=&quot;20300&quot; value=&quot;Slide 14&quot;/&gt;&lt;property id=&quot;20307&quot; value=&quot;320&quot;/&gt;&lt;/object&gt;&lt;object type=&quot;3&quot; unique_id=&quot;12798&quot;&gt;&lt;property id=&quot;20148&quot; value=&quot;5&quot;/&gt;&lt;property id=&quot;20300&quot; value=&quot;Slide 25&quot;/&gt;&lt;property id=&quot;20307&quot; value=&quot;32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2293</TotalTime>
  <Words>2157</Words>
  <Application>Microsoft Office PowerPoint</Application>
  <PresentationFormat>On-screen Show (4:3)</PresentationFormat>
  <Paragraphs>456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Calisto MT</vt:lpstr>
      <vt:lpstr>Nimbus Roman No9 L</vt:lpstr>
      <vt:lpstr>Times New Roman</vt:lpstr>
      <vt:lpstr>Trebuchet MS</vt:lpstr>
      <vt:lpstr>Wingdings</vt:lpstr>
      <vt:lpstr>Wingdings 2</vt:lpstr>
      <vt:lpstr>Slate</vt:lpstr>
      <vt:lpstr>Equation</vt:lpstr>
      <vt:lpstr>Basic Structures of Computers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PowerPoint Presentation</vt:lpstr>
      <vt:lpstr>PowerPoint Presentation</vt:lpstr>
      <vt:lpstr>A Typical Instruction</vt:lpstr>
      <vt:lpstr>Separate Memory Access and ALU Operation</vt:lpstr>
      <vt:lpstr>Connection Between the Processor and the Memory</vt:lpstr>
      <vt:lpstr>Registers</vt:lpstr>
      <vt:lpstr>Typical Operating Steps</vt:lpstr>
      <vt:lpstr>Typical Operating Steps (Cont’)</vt:lpstr>
      <vt:lpstr>Interrupt</vt:lpstr>
      <vt:lpstr>Bus Structures</vt:lpstr>
      <vt:lpstr>Bus Structure</vt:lpstr>
      <vt:lpstr>PowerPoint Presentation</vt:lpstr>
      <vt:lpstr>Speed Issue</vt:lpstr>
      <vt:lpstr>Performance</vt:lpstr>
      <vt:lpstr>Performance</vt:lpstr>
      <vt:lpstr>Performance</vt:lpstr>
      <vt:lpstr>Processor Clock</vt:lpstr>
      <vt:lpstr>Basic Performance Equation</vt:lpstr>
      <vt:lpstr>Pipeline and Superscalar Operation</vt:lpstr>
      <vt:lpstr>Clock Rate</vt:lpstr>
      <vt:lpstr>CISC and RISC</vt:lpstr>
      <vt:lpstr>Compiler</vt:lpstr>
      <vt:lpstr>Performance Measurement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Structures of Computers</dc:title>
  <dc:creator>srinath</dc:creator>
  <cp:lastModifiedBy>Aditya Bhandari</cp:lastModifiedBy>
  <cp:revision>27</cp:revision>
  <dcterms:created xsi:type="dcterms:W3CDTF">2013-06-17T07:07:04Z</dcterms:created>
  <dcterms:modified xsi:type="dcterms:W3CDTF">2025-01-05T05:26:56Z</dcterms:modified>
</cp:coreProperties>
</file>