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  <p:sldMasterId id="2147483691" r:id="rId4"/>
  </p:sldMasterIdLst>
  <p:notesMasterIdLst>
    <p:notesMasterId r:id="rId25"/>
  </p:notesMasterIdLst>
  <p:sldIdLst>
    <p:sldId id="1949" r:id="rId5"/>
    <p:sldId id="1942" r:id="rId6"/>
    <p:sldId id="341" r:id="rId7"/>
    <p:sldId id="1941" r:id="rId8"/>
    <p:sldId id="1946" r:id="rId9"/>
    <p:sldId id="1948" r:id="rId10"/>
    <p:sldId id="1951" r:id="rId11"/>
    <p:sldId id="382" r:id="rId12"/>
    <p:sldId id="1952" r:id="rId13"/>
    <p:sldId id="1810" r:id="rId14"/>
    <p:sldId id="1953" r:id="rId15"/>
    <p:sldId id="1814" r:id="rId16"/>
    <p:sldId id="1815" r:id="rId17"/>
    <p:sldId id="1955" r:id="rId18"/>
    <p:sldId id="1819" r:id="rId19"/>
    <p:sldId id="1956" r:id="rId20"/>
    <p:sldId id="1820" r:id="rId21"/>
    <p:sldId id="1821" r:id="rId22"/>
    <p:sldId id="1822" r:id="rId23"/>
    <p:sldId id="3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10B8-601C-4E61-B505-CE0949F47A1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D99D2-21C2-4F3C-8248-FB2DD347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0b0ca77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0b0ca77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- v,sc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pv,pvc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1f07f232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31f07f232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PVC is created with a storage request and supplies the StorageClass ‘standard’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storageClass ‘standard’ is configured with some information to connect and interact with the API of an external storage provider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external storage provider creates a PV that strictly satisfies the PVC request. Really, it means it’s the same size as the request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PV will be named pvc-&lt;uid of the pvc&gt;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PV is then bound to the requesting PVC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669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7A3-A407-475C-BE98-4CD3078C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DC41-9903-4E8B-B574-EA80DF97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D613-7B52-4BDC-83AB-83E2DA4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A14B-7DE6-4B8C-9DC6-EE01B1BB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A6BB-E7F3-4360-8E32-D9A600D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207-C2EC-4F19-8887-A0755D31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BEB55-EEC3-4677-970A-E4B84C88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BD89-E568-46CF-B7D8-A91D6CF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C835-1572-4E15-9002-7E1FF06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BDAF-06C3-4137-94C7-C7B0CF2E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0D9E-729B-449C-B5D0-ECBBC05C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B4EF-7E7F-4CAE-A386-027AEA53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71D7-89FB-411A-96F3-A6FE01B5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A5BF-F906-4517-9878-DC07A0DE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63CD-D197-440C-A1D4-0F16F2F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5699" y="0"/>
            <a:ext cx="12192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7"/>
          <p:cNvCxnSpPr/>
          <p:nvPr/>
        </p:nvCxnSpPr>
        <p:spPr>
          <a:xfrm>
            <a:off x="0" y="5845828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000"/>
          </a:blip>
          <a:srcRect t="24898" r="21519" b="25395"/>
          <a:stretch/>
        </p:blipFill>
        <p:spPr>
          <a:xfrm>
            <a:off x="3014134" y="0"/>
            <a:ext cx="9183569" cy="5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09600" y="2066033"/>
            <a:ext cx="5776800" cy="2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5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667000" y="0"/>
            <a:ext cx="6857997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>
                <a:solidFill>
                  <a:schemeClr val="dk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90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2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62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83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85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21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2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B52-6759-4111-851C-847D6529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CAB1-A6DA-4245-A547-50CB52D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9815-D072-4279-8E90-C866FA2B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A49-2C12-4212-BAA2-7EC7CFFA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0DB9-98F5-468F-9B9F-024ECA8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3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368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11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49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89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78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403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62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570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261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6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834D-5AC0-4069-B67C-E9AA5252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5A6B-4708-4C7C-B494-EB21A63B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0F9-40AD-4AE3-840C-5ECCD65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A88F-A7D8-4B46-9725-03804D3F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43CB-8FEC-4390-B8D3-7C2AE60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314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916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901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211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4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774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705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603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3D2B-54B2-4C71-B551-FE51D419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194-5B00-4CA5-8CD8-9F8A79A7D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320F0-C34F-49AC-AD26-55B11C6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70B0-9FEB-42C5-B844-002F5ED0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AB34-6F63-4888-A264-89BC67C5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ECE1-F435-47EE-B5BD-16931950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8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5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626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2294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5005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036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4DCB-F2FA-44C9-8CD3-4F4570AA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74BD-6B30-4B74-8916-2B8CF681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B5C6-709B-4BE8-9325-5BBED5B3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54FB3-3B5C-436C-8EE1-C4DEE91A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AD666-8629-407B-8712-9B549119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72CD7-0F0E-42F3-9856-04EB7F1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BFD6B-A6F1-4B32-9390-6034132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8212B-1945-41BA-A3A5-3C61650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630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554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696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41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0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4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B4AF-D896-41FC-8E35-9B639A43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FAB4-F61B-46A3-A2A7-299B7371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066B-CEFF-41D1-A31F-68D01140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94FE-3F3D-456F-8129-E066F0E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0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88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3F85A-3EA5-4358-97B3-BB747481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6D797-5C22-4DA6-90AF-85228E7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D0DA-FBDE-4EC9-BDC5-3D1F9821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33C-C4EB-4337-AC76-2AA7E8DD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449A-1EC4-48A3-A8D1-BA52BDF0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29D8-5383-43F0-89D7-C69137C3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2443-737A-4C2A-95D3-80582AAA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851E-F9C4-4FBA-84BB-6D5EB10B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3D4C-9779-43E4-B403-6F8F077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9D2-203E-4FED-8761-C13DE06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7900-DADD-43CE-95B9-D6BA37D7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09E9-EFE4-43F4-8279-C9BE0DA6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047C-969E-4AE1-9E10-859CCF2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7D51-0AC4-4362-9FC9-74C5019E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84C8-6435-4142-B523-DDA223AA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51334-331E-46AB-BF33-C72E64F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62F-46ED-48A6-BE92-5D69831E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762-404B-45CA-8559-73EBFD43B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FC8-6780-4A2D-8B66-3B225C38EB6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3F67-8511-4F16-8944-8CC428654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7BB1-A13F-4B51-99D3-8AD5B8D1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83D3B102-B42A-4241-B3FB-88EBF36DEAE2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81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61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58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82" y="274637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708287" y="1313015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708287" y="1841978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708287" y="2370941"/>
            <a:ext cx="4988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32627-655D-4EC5-A3A9-94DAF2698D0A}"/>
              </a:ext>
            </a:extLst>
          </p:cNvPr>
          <p:cNvSpPr/>
          <p:nvPr/>
        </p:nvSpPr>
        <p:spPr>
          <a:xfrm>
            <a:off x="708286" y="3201938"/>
            <a:ext cx="5387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Attached to pod and may or may not be tied to the Pod’s lifetime(depending on the volume types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604652" y="1990557"/>
            <a:ext cx="618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hostPath</a:t>
            </a:r>
            <a:r>
              <a:rPr lang="en-US" sz="2400" b="1" dirty="0"/>
              <a:t> – </a:t>
            </a:r>
            <a:r>
              <a:rPr lang="en-US" sz="2400" dirty="0"/>
              <a:t>Pod mounts to the node’s file system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1" y="3306369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Volume Types</a:t>
            </a:r>
            <a:endParaRPr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" y="82297"/>
            <a:ext cx="11262360" cy="7040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2982312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15505" y="4585422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3754425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 numerous</a:t>
            </a:r>
            <a:br>
              <a:rPr lang="en-US" sz="2400" dirty="0"/>
            </a:br>
            <a:r>
              <a:rPr lang="en-US" sz="2400" dirty="0"/>
              <a:t>      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17" y="-298119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/>
              <a:t>PersistentVolume Workflow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836030" y="1403723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0;p146">
            <a:extLst>
              <a:ext uri="{FF2B5EF4-FFF2-40B4-BE49-F238E27FC236}">
                <a16:creationId xmlns:a16="http://schemas.microsoft.com/office/drawing/2014/main" id="{339FCFE6-87AC-4D93-8041-392648B3A86E}"/>
              </a:ext>
            </a:extLst>
          </p:cNvPr>
          <p:cNvSpPr txBox="1">
            <a:spLocks/>
          </p:cNvSpPr>
          <p:nvPr/>
        </p:nvSpPr>
        <p:spPr>
          <a:xfrm>
            <a:off x="7023033" y="1600200"/>
            <a:ext cx="4687600" cy="4967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US" sz="1467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US" sz="1467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US" sz="1467">
              <a:solidFill>
                <a:srgbClr val="CC0000"/>
              </a:solidFill>
            </a:endParaRPr>
          </a:p>
        </p:txBody>
      </p:sp>
      <p:sp>
        <p:nvSpPr>
          <p:cNvPr id="5" name="Google Shape;1061;p146">
            <a:extLst>
              <a:ext uri="{FF2B5EF4-FFF2-40B4-BE49-F238E27FC236}">
                <a16:creationId xmlns:a16="http://schemas.microsoft.com/office/drawing/2014/main" id="{270CCF55-66AE-47C4-BAFD-C38404FAA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PersistentVolume</a:t>
            </a:r>
            <a:endParaRPr/>
          </a:p>
        </p:txBody>
      </p:sp>
      <p:sp>
        <p:nvSpPr>
          <p:cNvPr id="6" name="Google Shape;1062;p146">
            <a:extLst>
              <a:ext uri="{FF2B5EF4-FFF2-40B4-BE49-F238E27FC236}">
                <a16:creationId xmlns:a16="http://schemas.microsoft.com/office/drawing/2014/main" id="{662D9C0A-C9AF-4954-8726-2E920230854F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62040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189">
              <a:spcBef>
                <a:spcPts val="0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capacity.storage: </a:t>
            </a:r>
            <a:r>
              <a:rPr lang="en-US" sz="2400">
                <a:solidFill>
                  <a:srgbClr val="000000"/>
                </a:solidFill>
              </a:rPr>
              <a:t>The total amount of available storage.</a:t>
            </a:r>
          </a:p>
          <a:p>
            <a:pPr indent="-457189">
              <a:spcBef>
                <a:spcPts val="1333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volumeMode: </a:t>
            </a:r>
            <a:r>
              <a:rPr lang="en-US" sz="2400">
                <a:solidFill>
                  <a:srgbClr val="000000"/>
                </a:solidFill>
              </a:rPr>
              <a:t>The type of volume, this can be either </a:t>
            </a:r>
            <a:r>
              <a:rPr lang="en-US" sz="2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  <a:r>
              <a:rPr lang="en-US" sz="2400">
                <a:solidFill>
                  <a:srgbClr val="000000"/>
                </a:solidFill>
              </a:rPr>
              <a:t> or </a:t>
            </a:r>
            <a:r>
              <a:rPr lang="en-US" sz="2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-US" sz="2400"/>
              <a:t>.</a:t>
            </a:r>
            <a:endParaRPr lang="en-US" sz="24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189">
              <a:spcBef>
                <a:spcPts val="1333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accessModes: </a:t>
            </a:r>
            <a:r>
              <a:rPr lang="en-US" sz="2400">
                <a:solidFill>
                  <a:srgbClr val="000000"/>
                </a:solidFill>
              </a:rPr>
              <a:t>A list of the supported methods of accessing the volume. Options include:</a:t>
            </a:r>
          </a:p>
          <a:p>
            <a:pPr lvl="1" indent="-457189">
              <a:spcBef>
                <a:spcPts val="1333"/>
              </a:spcBef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ReadWriteOnce</a:t>
            </a:r>
          </a:p>
          <a:p>
            <a:pPr lvl="1" indent="-457189"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ReadOnlyMany</a:t>
            </a:r>
          </a:p>
          <a:p>
            <a:pPr lvl="1" indent="-457189"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ReadWriteMany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133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2875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7;p147">
            <a:extLst>
              <a:ext uri="{FF2B5EF4-FFF2-40B4-BE49-F238E27FC236}">
                <a16:creationId xmlns:a16="http://schemas.microsoft.com/office/drawing/2014/main" id="{1A79C733-D99B-4289-B939-E16962398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PersistentVolume</a:t>
            </a:r>
            <a:endParaRPr/>
          </a:p>
        </p:txBody>
      </p:sp>
      <p:sp>
        <p:nvSpPr>
          <p:cNvPr id="5" name="Google Shape;1068;p147">
            <a:extLst>
              <a:ext uri="{FF2B5EF4-FFF2-40B4-BE49-F238E27FC236}">
                <a16:creationId xmlns:a16="http://schemas.microsoft.com/office/drawing/2014/main" id="{6F8C2248-60F2-475F-A4FA-59C7B1E05490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64136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189">
              <a:spcBef>
                <a:spcPts val="0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persistentVolumeReclaimPolicy: </a:t>
            </a:r>
            <a:r>
              <a:rPr lang="en-US" sz="2400">
                <a:solidFill>
                  <a:srgbClr val="000000"/>
                </a:solidFill>
              </a:rPr>
              <a:t>The behaviour for PVC’s that have been deleted. Options include:</a:t>
            </a:r>
          </a:p>
          <a:p>
            <a:pPr lvl="1" indent="-457189">
              <a:spcBef>
                <a:spcPts val="1333"/>
              </a:spcBef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Retain</a:t>
            </a:r>
            <a:r>
              <a:rPr lang="en-US"/>
              <a:t> - manual clean-up</a:t>
            </a:r>
            <a:endParaRPr lang="en-US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1" indent="-457189"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/>
              <a:t> - storage asset deleted by provider.</a:t>
            </a:r>
            <a:endParaRPr lang="en-US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189">
              <a:spcBef>
                <a:spcPts val="1333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 </a:t>
            </a:r>
            <a:r>
              <a:rPr lang="en-US" sz="2400">
                <a:solidFill>
                  <a:srgbClr val="000000"/>
                </a:solidFill>
              </a:rPr>
              <a:t>Optional name of the storage class that PVC’s can reference.</a:t>
            </a:r>
            <a:r>
              <a:rPr lang="en-US" sz="2400">
                <a:solidFill>
                  <a:srgbClr val="1155CC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If provided, </a:t>
            </a:r>
            <a:r>
              <a:rPr lang="en-US" sz="2400" b="1">
                <a:solidFill>
                  <a:srgbClr val="000000"/>
                </a:solidFill>
              </a:rPr>
              <a:t>ONLY</a:t>
            </a:r>
            <a:r>
              <a:rPr lang="en-US" sz="2400">
                <a:solidFill>
                  <a:srgbClr val="000000"/>
                </a:solidFill>
              </a:rPr>
              <a:t> PVC’s referencing the name consume use it. </a:t>
            </a:r>
          </a:p>
          <a:p>
            <a:pPr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 </a:t>
            </a:r>
            <a:r>
              <a:rPr lang="en-US" sz="2400">
                <a:solidFill>
                  <a:srgbClr val="000000"/>
                </a:solidFill>
              </a:rPr>
              <a:t>Optional mount options for the PV.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Google Shape;1069;p147">
            <a:extLst>
              <a:ext uri="{FF2B5EF4-FFF2-40B4-BE49-F238E27FC236}">
                <a16:creationId xmlns:a16="http://schemas.microsoft.com/office/drawing/2014/main" id="{FDE69433-3E68-43B1-BFEC-63CCDB144DBC}"/>
              </a:ext>
            </a:extLst>
          </p:cNvPr>
          <p:cNvSpPr txBox="1">
            <a:spLocks/>
          </p:cNvSpPr>
          <p:nvPr/>
        </p:nvSpPr>
        <p:spPr>
          <a:xfrm>
            <a:off x="7023033" y="1600200"/>
            <a:ext cx="4687600" cy="4967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US" sz="1467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US" sz="1467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US" sz="14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US" sz="1467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4;p148">
            <a:extLst>
              <a:ext uri="{FF2B5EF4-FFF2-40B4-BE49-F238E27FC236}">
                <a16:creationId xmlns:a16="http://schemas.microsoft.com/office/drawing/2014/main" id="{C5B4D665-A22A-4949-8289-140E6607A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PersistentVolumeClaim</a:t>
            </a:r>
            <a:endParaRPr/>
          </a:p>
        </p:txBody>
      </p:sp>
      <p:sp>
        <p:nvSpPr>
          <p:cNvPr id="5" name="Google Shape;1075;p148">
            <a:extLst>
              <a:ext uri="{FF2B5EF4-FFF2-40B4-BE49-F238E27FC236}">
                <a16:creationId xmlns:a16="http://schemas.microsoft.com/office/drawing/2014/main" id="{C5C11655-C2AE-4F17-BA06-8F7D0272FAA4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67000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189">
              <a:spcBef>
                <a:spcPts val="0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accessModes: </a:t>
            </a:r>
            <a:r>
              <a:rPr lang="en-US" sz="2400"/>
              <a:t>The selected method of accessing the storage. This </a:t>
            </a:r>
            <a:r>
              <a:rPr lang="en-US" sz="2400" b="1"/>
              <a:t>MUST</a:t>
            </a:r>
            <a:r>
              <a:rPr lang="en-US" sz="2400"/>
              <a:t> be a subset of what is defined on the target PV or Storage Class.</a:t>
            </a:r>
          </a:p>
          <a:p>
            <a:pPr lvl="1" indent="-457189">
              <a:spcBef>
                <a:spcPts val="1333"/>
              </a:spcBef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ReadWriteOnce</a:t>
            </a:r>
          </a:p>
          <a:p>
            <a:pPr lvl="1" indent="-457189"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ReadOnlyMany</a:t>
            </a:r>
          </a:p>
          <a:p>
            <a:pPr lvl="1" indent="-457189">
              <a:buSzPts val="1800"/>
            </a:pPr>
            <a:r>
              <a:rPr lang="en-US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ReadWriteMany</a:t>
            </a:r>
          </a:p>
          <a:p>
            <a:pPr indent="-457189">
              <a:spcBef>
                <a:spcPts val="1333"/>
              </a:spcBef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resources.requests.storage: </a:t>
            </a:r>
            <a:r>
              <a:rPr lang="en-US" sz="2400"/>
              <a:t>The desired amount of storage for the claim</a:t>
            </a:r>
          </a:p>
          <a:p>
            <a:pPr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-US" sz="2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 </a:t>
            </a:r>
            <a:r>
              <a:rPr lang="en-US" sz="2400"/>
              <a:t>The name of the desired Storage Class</a:t>
            </a:r>
          </a:p>
        </p:txBody>
      </p:sp>
      <p:sp>
        <p:nvSpPr>
          <p:cNvPr id="6" name="Google Shape;1076;p148">
            <a:extLst>
              <a:ext uri="{FF2B5EF4-FFF2-40B4-BE49-F238E27FC236}">
                <a16:creationId xmlns:a16="http://schemas.microsoft.com/office/drawing/2014/main" id="{96E32098-C4E3-4BF9-BCAE-E262543E8124}"/>
              </a:ext>
            </a:extLst>
          </p:cNvPr>
          <p:cNvSpPr txBox="1">
            <a:spLocks/>
          </p:cNvSpPr>
          <p:nvPr/>
        </p:nvSpPr>
        <p:spPr>
          <a:xfrm>
            <a:off x="7349867" y="1600200"/>
            <a:ext cx="4232400" cy="4967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pvc-sc-example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ReadWriteOnce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867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</a:t>
            </a:r>
            <a:r>
              <a:rPr lang="en-US" sz="1867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slow</a:t>
            </a:r>
          </a:p>
        </p:txBody>
      </p:sp>
    </p:spTree>
    <p:extLst>
      <p:ext uri="{BB962C8B-B14F-4D97-AF65-F5344CB8AC3E}">
        <p14:creationId xmlns:p14="http://schemas.microsoft.com/office/powerpoint/2010/main" val="98217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84" y="1800000"/>
            <a:ext cx="10818832" cy="4306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StorageClass</a:t>
            </a:r>
            <a:endParaRPr/>
          </a:p>
        </p:txBody>
      </p:sp>
      <p:sp>
        <p:nvSpPr>
          <p:cNvPr id="1114" name="Google Shape;1114;p153"/>
          <p:cNvSpPr txBox="1"/>
          <p:nvPr/>
        </p:nvSpPr>
        <p:spPr>
          <a:xfrm>
            <a:off x="3876333" y="5780433"/>
            <a:ext cx="3910000" cy="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67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pv: pvc-9df65c6e-1a69-11e8-ae10-080027a3682b</a:t>
            </a:r>
            <a:endParaRPr sz="1067" b="1"/>
          </a:p>
        </p:txBody>
      </p:sp>
      <p:sp>
        <p:nvSpPr>
          <p:cNvPr id="1115" name="Google Shape;1115;p153"/>
          <p:cNvSpPr txBox="1"/>
          <p:nvPr/>
        </p:nvSpPr>
        <p:spPr>
          <a:xfrm>
            <a:off x="271767" y="2886133"/>
            <a:ext cx="3681600" cy="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uid: 9df65c6e-1a69-11e8-ae10-080027a3682b</a:t>
            </a:r>
            <a:endParaRPr sz="1067" b="1"/>
          </a:p>
        </p:txBody>
      </p:sp>
      <p:sp>
        <p:nvSpPr>
          <p:cNvPr id="1116" name="Google Shape;1116;p153"/>
          <p:cNvSpPr txBox="1"/>
          <p:nvPr/>
        </p:nvSpPr>
        <p:spPr>
          <a:xfrm>
            <a:off x="1727400" y="1975700"/>
            <a:ext cx="3030800" cy="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1. PVC makes a request of the StorageClass.</a:t>
            </a:r>
            <a:endParaRPr sz="1600" b="1"/>
          </a:p>
        </p:txBody>
      </p:sp>
      <p:sp>
        <p:nvSpPr>
          <p:cNvPr id="1117" name="Google Shape;1117;p153"/>
          <p:cNvSpPr txBox="1"/>
          <p:nvPr/>
        </p:nvSpPr>
        <p:spPr>
          <a:xfrm>
            <a:off x="7102533" y="1485900"/>
            <a:ext cx="3030800" cy="10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2. StorageClass provisions request through API with external storage system.</a:t>
            </a:r>
            <a:endParaRPr sz="1600" b="1"/>
          </a:p>
        </p:txBody>
      </p:sp>
      <p:sp>
        <p:nvSpPr>
          <p:cNvPr id="1118" name="Google Shape;1118;p153"/>
          <p:cNvSpPr txBox="1"/>
          <p:nvPr/>
        </p:nvSpPr>
        <p:spPr>
          <a:xfrm>
            <a:off x="8009100" y="5150667"/>
            <a:ext cx="3257600" cy="10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3. External storage system creates a PV strictly satisfying the PVC request.</a:t>
            </a:r>
            <a:endParaRPr sz="1600" b="1"/>
          </a:p>
        </p:txBody>
      </p:sp>
      <p:sp>
        <p:nvSpPr>
          <p:cNvPr id="1119" name="Google Shape;1119;p153"/>
          <p:cNvSpPr txBox="1"/>
          <p:nvPr/>
        </p:nvSpPr>
        <p:spPr>
          <a:xfrm>
            <a:off x="1178533" y="4609500"/>
            <a:ext cx="3030800" cy="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4. provisioned PV is bound to requesting PVC.</a:t>
            </a:r>
            <a:endParaRPr sz="1600" b="1"/>
          </a:p>
        </p:txBody>
      </p:sp>
    </p:spTree>
    <p:extLst>
      <p:ext uri="{BB962C8B-B14F-4D97-AF65-F5344CB8AC3E}">
        <p14:creationId xmlns:p14="http://schemas.microsoft.com/office/powerpoint/2010/main" val="34376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673750" y="2896240"/>
            <a:ext cx="8945385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  CI/CD Pipeline for your Containers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752" y="191869"/>
            <a:ext cx="8611522" cy="756303"/>
          </a:xfrm>
        </p:spPr>
        <p:txBody>
          <a:bodyPr/>
          <a:lstStyle/>
          <a:p>
            <a:r>
              <a:rPr lang="en-US" sz="4000" dirty="0"/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36"/>
          <p:cNvSpPr txBox="1">
            <a:spLocks noGrp="1"/>
          </p:cNvSpPr>
          <p:nvPr>
            <p:ph type="ctrTitle" idx="4294967295"/>
          </p:nvPr>
        </p:nvSpPr>
        <p:spPr>
          <a:xfrm>
            <a:off x="3084843" y="1925481"/>
            <a:ext cx="5776913" cy="2057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Understanding Persistent </a:t>
            </a:r>
            <a:r>
              <a:rPr lang="en" dirty="0"/>
              <a:t>Storage</a:t>
            </a:r>
            <a:br>
              <a:rPr lang="en" dirty="0"/>
            </a:br>
            <a:r>
              <a:rPr lang="en-US" dirty="0"/>
              <a:t>in Kubernetes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31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Kubernetes supports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1078</Words>
  <Application>Microsoft Office PowerPoint</Application>
  <PresentationFormat>Widescreen</PresentationFormat>
  <Paragraphs>228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Roboto Mono</vt:lpstr>
      <vt:lpstr>Symbol</vt:lpstr>
      <vt:lpstr>Wingdings</vt:lpstr>
      <vt:lpstr>Office Theme</vt:lpstr>
      <vt:lpstr>1_Office Theme</vt:lpstr>
      <vt:lpstr>2_Office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Understanding Persistent Storage in Kubernetes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PersistentVolume</vt:lpstr>
      <vt:lpstr>PersistentVolume</vt:lpstr>
      <vt:lpstr>PersistentVolumeClaim</vt:lpstr>
      <vt:lpstr>StorageClass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Agenda</dc:title>
  <dc:creator>Chunduru, NagendraKumar</dc:creator>
  <cp:lastModifiedBy>Roy, Nilanjan</cp:lastModifiedBy>
  <cp:revision>61</cp:revision>
  <dcterms:created xsi:type="dcterms:W3CDTF">2020-06-02T09:09:51Z</dcterms:created>
  <dcterms:modified xsi:type="dcterms:W3CDTF">2020-07-08T06:50:16Z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2020-06-02T09:11:17.1461593Z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adb8edf3-3742-4c63-9bf7-94807bcb9481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2020-06-02T09:11:17.1461593Z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adb8edf3-3742-4c63-9bf7-94807bcb9481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