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7" r:id="rId3"/>
    <p:sldMasterId id="2147483691" r:id="rId4"/>
  </p:sldMasterIdLst>
  <p:notesMasterIdLst>
    <p:notesMasterId r:id="rId35"/>
  </p:notesMasterIdLst>
  <p:sldIdLst>
    <p:sldId id="1949" r:id="rId5"/>
    <p:sldId id="1942" r:id="rId6"/>
    <p:sldId id="341" r:id="rId7"/>
    <p:sldId id="1941" r:id="rId8"/>
    <p:sldId id="1946" r:id="rId9"/>
    <p:sldId id="1948" r:id="rId10"/>
    <p:sldId id="1951" r:id="rId11"/>
    <p:sldId id="382" r:id="rId12"/>
    <p:sldId id="1952" r:id="rId13"/>
    <p:sldId id="1810" r:id="rId14"/>
    <p:sldId id="1953" r:id="rId15"/>
    <p:sldId id="1814" r:id="rId16"/>
    <p:sldId id="1815" r:id="rId17"/>
    <p:sldId id="1955" r:id="rId18"/>
    <p:sldId id="1819" r:id="rId19"/>
    <p:sldId id="1956" r:id="rId20"/>
    <p:sldId id="1957" r:id="rId21"/>
    <p:sldId id="1958" r:id="rId22"/>
    <p:sldId id="1959" r:id="rId23"/>
    <p:sldId id="1961" r:id="rId24"/>
    <p:sldId id="1960" r:id="rId25"/>
    <p:sldId id="1964" r:id="rId26"/>
    <p:sldId id="1963" r:id="rId27"/>
    <p:sldId id="1962" r:id="rId28"/>
    <p:sldId id="1965" r:id="rId29"/>
    <p:sldId id="1966" r:id="rId30"/>
    <p:sldId id="1967" r:id="rId31"/>
    <p:sldId id="1968" r:id="rId32"/>
    <p:sldId id="1969" r:id="rId33"/>
    <p:sldId id="197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3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410B8-601C-4E61-B505-CE0949F47A19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D99D2-21C2-4F3C-8248-FB2DD3478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71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30b0ca7763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30b0ca7763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 - v,sc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 - pv,pvc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65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797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744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820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0700E9-C7C7-4C4A-B20B-AFE1659D837B}" type="slidenum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821" name="CustomShape 4"/>
          <p:cNvSpPr/>
          <p:nvPr/>
        </p:nvSpPr>
        <p:spPr>
          <a:xfrm>
            <a:off x="4278960" y="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8898EE-A095-4105-9BEE-AD8466F3BCAB}" type="datetime1">
              <a:rPr kumimoji="0" lang="en-IN" sz="18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09-07-2020</a:t>
            </a:fld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204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E7A3-A407-475C-BE98-4CD3078C8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0DC41-9903-4E8B-B574-EA80DF977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1D613-7B52-4BDC-83AB-83E2DA4D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BA14B-7DE6-4B8C-9DC6-EE01B1BB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2A6BB-E7F3-4360-8E32-D9A600D4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5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4207-C2EC-4F19-8887-A0755D31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BEB55-EEC3-4677-970A-E4B84C889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CBD89-E568-46CF-B7D8-A91D6CF6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FC835-1572-4E15-9002-7E1FF069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9BDAF-06C3-4137-94C7-C7B0CF2E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B0D9E-729B-449C-B5D0-ECBBC05CD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CB4EF-7E7F-4CAE-A386-027AEA530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71D7-89FB-411A-96F3-A6FE01B5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DA5BF-F906-4517-9878-DC07A0DE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563CD-D197-440C-A1D4-0F16F2F3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3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5699" y="0"/>
            <a:ext cx="12192000" cy="58752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7"/>
          <p:cNvCxnSpPr/>
          <p:nvPr/>
        </p:nvCxnSpPr>
        <p:spPr>
          <a:xfrm>
            <a:off x="0" y="5845828"/>
            <a:ext cx="12192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9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 amt="5000"/>
          </a:blip>
          <a:srcRect t="24898" r="21519" b="25395"/>
          <a:stretch/>
        </p:blipFill>
        <p:spPr>
          <a:xfrm>
            <a:off x="3014134" y="0"/>
            <a:ext cx="9183569" cy="58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>
            <a:spLocks noGrp="1"/>
          </p:cNvSpPr>
          <p:nvPr>
            <p:ph type="ctrTitle"/>
          </p:nvPr>
        </p:nvSpPr>
        <p:spPr>
          <a:xfrm>
            <a:off x="609600" y="2066033"/>
            <a:ext cx="5776800" cy="20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9457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427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4626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831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385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5213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290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736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AB52-6759-4111-851C-847D6529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CAB1-A6DA-4245-A547-50CB52D7F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A9815-D072-4279-8E90-C866FA2B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79A49-2C12-4212-BAA2-7EC7CFFA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0DB9-98F5-468F-9B9F-024ECA82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83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7111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049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289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778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74032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262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5701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42615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53628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731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834D-5AC0-4069-B67C-E9AA5252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85A6B-4708-4C7C-B494-EB21A63B9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D0F9-40AD-4AE3-840C-5ECCD657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FA88F-A7D8-4B46-9725-03804D3F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243CB-8FEC-4390-B8D3-7C2AE608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5916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9014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2115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0440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97740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67054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24603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114300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114300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08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67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93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3D2B-54B2-4C71-B551-FE51D419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B194-5B00-4CA5-8CD8-9F8A79A7D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320F0-C34F-49AC-AD26-55B11C61D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70B0-9FEB-42C5-B844-002F5ED0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BAB34-6F63-4888-A264-89BC67C5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0ECE1-F435-47EE-B5BD-16931950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283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2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7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552449"/>
            <a:ext cx="9982200" cy="199439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743200"/>
            <a:ext cx="9982200" cy="16557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667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68" y="5831699"/>
            <a:ext cx="3608832" cy="4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47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525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35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626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BAE40"/>
          </p15:clr>
        </p15:guide>
        <p15:guide id="0" orient="horz" pos="756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11430000" cy="287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1000" y="1600200"/>
            <a:ext cx="11430000" cy="44196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67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72294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400800" y="1600200"/>
            <a:ext cx="5410200" cy="4419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05005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5410200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4157" y="1295400"/>
            <a:ext cx="5436844" cy="381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667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2"/>
          </p:nvPr>
        </p:nvSpPr>
        <p:spPr>
          <a:xfrm>
            <a:off x="6400800" y="1905000"/>
            <a:ext cx="54102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67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10364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49" y="304800"/>
            <a:ext cx="11436351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733" dirty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3810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53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229600" y="1295400"/>
            <a:ext cx="3581400" cy="685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3053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/>
          </p:nvPr>
        </p:nvSpPr>
        <p:spPr>
          <a:xfrm>
            <a:off x="8229600" y="2057400"/>
            <a:ext cx="3581400" cy="3962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600"/>
              </a:spcBef>
              <a:buClr>
                <a:srgbClr val="808080"/>
              </a:buClr>
              <a:defRPr sz="2133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6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26301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4DCB-F2FA-44C9-8CD3-4F4570AA6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774BD-6B30-4B74-8916-2B8CF6816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8B5C6-709B-4BE8-9325-5BBED5B32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54FB3-3B5C-436C-8EE1-C4DEE91AD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AD666-8629-407B-8712-9B549119D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72CD7-0F0E-42F3-9856-04EB7F1A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BFD6B-A6F1-4B32-9390-60341322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8212B-1945-41BA-A3A5-3C616502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494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7554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696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341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905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effectLst>
                  <a:glow rad="127000">
                    <a:schemeClr val="bg2">
                      <a:alpha val="20000"/>
                    </a:schemeClr>
                  </a:glow>
                </a:effectLst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644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804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431804"/>
            <a:ext cx="10515600" cy="1994392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7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87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2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wave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187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 blue blur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11430000" cy="517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11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5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B4AF-D896-41FC-8E35-9B639A43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0FAB4-F61B-46A3-A2A7-299B7371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9066B-CEFF-41D1-A31F-68D01140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794FE-3F3D-456F-8129-E066F0EC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901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 gray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3005739"/>
            <a:ext cx="6790944" cy="88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4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3F85A-3EA5-4358-97B3-BB747481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6D797-5C22-4DA6-90AF-85228E7E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8D0DA-FBDE-4EC9-BDC5-3D1F9821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0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433C-C4EB-4337-AC76-2AA7E8DD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F449A-1EC4-48A3-A8D1-BA52BDF01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29D8-5383-43F0-89D7-C69137C33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D2443-737A-4C2A-95D3-80582AAA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0851E-F9C4-4FBA-84BB-6D5EB10B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C3D4C-9779-43E4-B403-6F8F077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2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69D2-203E-4FED-8761-C13DE0698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B7900-DADD-43CE-95B9-D6BA37D71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F09E9-EFE4-43F4-8279-C9BE0DA6C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C047C-969E-4AE1-9E10-859CCF25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C3FC8-6780-4A2D-8B66-3B225C38EB6B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47D51-0AC4-4362-9FC9-74C5019E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E84C8-6435-4142-B523-DDA223AA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51334-331E-46AB-BF33-C72E64F4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0A62F-46ED-48A6-BE92-5D69831E7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F4762-404B-45CA-8559-73EBFD43B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C3FC8-6780-4A2D-8B66-3B225C38EB6B}" type="datetimeFigureOut">
              <a:rPr lang="en-US" smtClean="0"/>
              <a:t>7/9/2020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3F67-8511-4F16-8944-8CC428654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7BB1-A13F-4B51-99D3-8AD5B8D1B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47F3C-BCC5-414F-BC22-9FA8449FC4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83D3B102-B42A-4241-B3FB-88EBF36DEAE2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0816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/>
          <p:nvPr/>
        </p:nvPicPr>
        <p:blipFill>
          <a:blip r:embed="rId14"/>
          <a:stretch/>
        </p:blipFill>
        <p:spPr>
          <a:xfrm>
            <a:off x="10402920" y="6451920"/>
            <a:ext cx="1437840" cy="18648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5800320" y="6676920"/>
            <a:ext cx="11941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© Copyright 2019 Dell Inc.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025600" y="6678000"/>
            <a:ext cx="46188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fld id="{079C4E3C-F897-41B4-A99A-4A1E0FFF45EA}" type="slidenum"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IN" sz="8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350680" y="6678000"/>
            <a:ext cx="1807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of Y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6698520"/>
            <a:ext cx="118440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7F7F7F"/>
                </a:solidFill>
                <a:latin typeface="Calibri"/>
                <a:ea typeface="DejaVu Sans"/>
              </a:rPr>
              <a:t>Internal Use - Confidential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9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DB2D4014-1A51-4900-B027-7D9DA8C90D2E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614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/>
          <p:nvPr/>
        </p:nvPicPr>
        <p:blipFill>
          <a:blip r:embed="rId15"/>
          <a:stretch/>
        </p:blipFill>
        <p:spPr>
          <a:xfrm>
            <a:off x="10402920" y="6451920"/>
            <a:ext cx="1437840" cy="186480"/>
          </a:xfrm>
          <a:prstGeom prst="rect">
            <a:avLst/>
          </a:prstGeom>
          <a:ln>
            <a:noFill/>
          </a:ln>
        </p:spPr>
      </p:pic>
      <p:sp>
        <p:nvSpPr>
          <p:cNvPr id="8" name="CustomShape 1"/>
          <p:cNvSpPr/>
          <p:nvPr/>
        </p:nvSpPr>
        <p:spPr>
          <a:xfrm>
            <a:off x="5800320" y="6676920"/>
            <a:ext cx="11941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© Copyright 2019 Dell Inc.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2" name="CustomShape 2"/>
          <p:cNvSpPr/>
          <p:nvPr/>
        </p:nvSpPr>
        <p:spPr>
          <a:xfrm>
            <a:off x="5025600" y="6678000"/>
            <a:ext cx="46188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 algn="r">
              <a:lnSpc>
                <a:spcPct val="90000"/>
              </a:lnSpc>
            </a:pPr>
            <a:fld id="{079C4E3C-F897-41B4-A99A-4A1E0FFF45EA}" type="slidenum"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en-IN" sz="8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5350680" y="6678000"/>
            <a:ext cx="180720" cy="10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/>
          <a:lstStyle/>
          <a:p>
            <a:pPr>
              <a:lnSpc>
                <a:spcPct val="90000"/>
              </a:lnSpc>
            </a:pPr>
            <a:r>
              <a:rPr lang="en-IN" sz="800" b="0" strike="noStrike" spc="-1">
                <a:solidFill>
                  <a:srgbClr val="808080"/>
                </a:solidFill>
                <a:latin typeface="Arial"/>
                <a:ea typeface="DejaVu Sans"/>
              </a:rPr>
              <a:t>of Y</a:t>
            </a:r>
            <a:endParaRPr lang="en-IN" sz="800" b="0" strike="noStrike" spc="-1">
              <a:latin typeface="Arial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6698520"/>
            <a:ext cx="118440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/>
          <a:lstStyle/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7F7F7F"/>
                </a:solidFill>
                <a:latin typeface="Calibri"/>
                <a:ea typeface="DejaVu Sans"/>
              </a:rPr>
              <a:t>Internal Use - Confidential</a:t>
            </a:r>
            <a:endParaRPr lang="en-IN" sz="700" b="0" strike="noStrike" spc="-1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9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DB2D4014-1A51-4900-B027-7D9DA8C90D2E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585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079" y="6451744"/>
            <a:ext cx="1438656" cy="187024"/>
          </a:xfrm>
          <a:prstGeom prst="rect">
            <a:avLst/>
          </a:prstGeom>
        </p:spPr>
      </p:pic>
      <p:sp>
        <p:nvSpPr>
          <p:cNvPr id="7" name="fl" descr="                              Dell - Internal Use - Confidential&#10;"/>
          <p:cNvSpPr txBox="1"/>
          <p:nvPr userDrawn="1"/>
        </p:nvSpPr>
        <p:spPr>
          <a:xfrm>
            <a:off x="5795347" y="6676992"/>
            <a:ext cx="1205458" cy="110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indent="0" algn="l" defTabSz="1219170" rtl="0" eaLnBrk="1" fontAlgn="base" latinLnBrk="0" hangingPunct="1">
              <a:lnSpc>
                <a:spcPct val="90000"/>
              </a:lnSpc>
              <a:spcBef>
                <a:spcPts val="133"/>
              </a:spcBef>
              <a:spcAft>
                <a:spcPts val="133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baseline="0" dirty="0">
                <a:solidFill>
                  <a:srgbClr val="808080"/>
                </a:solidFill>
                <a:latin typeface="Arial" panose="020B0604020202020204" pitchFamily="34" charset="0"/>
              </a:rPr>
              <a:t>© Copyright 2019 Dell Inc.</a:t>
            </a:r>
          </a:p>
        </p:txBody>
      </p:sp>
      <p:sp>
        <p:nvSpPr>
          <p:cNvPr id="6" name="TextBox 19"/>
          <p:cNvSpPr txBox="1"/>
          <p:nvPr userDrawn="1"/>
        </p:nvSpPr>
        <p:spPr>
          <a:xfrm>
            <a:off x="5194404" y="6678018"/>
            <a:ext cx="125034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00" b="0" kern="1200" dirty="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16"/>
          <p:cNvSpPr txBox="1"/>
          <p:nvPr userDrawn="1"/>
        </p:nvSpPr>
        <p:spPr>
          <a:xfrm>
            <a:off x="5349355" y="6678018"/>
            <a:ext cx="184346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r>
              <a:rPr lang="en-US" sz="800" kern="1200" dirty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t>of Y</a:t>
            </a:r>
          </a:p>
        </p:txBody>
      </p:sp>
      <p:sp>
        <p:nvSpPr>
          <p:cNvPr id="2" name="MSIPCMContentMarking" descr="{&quot;HashCode&quot;:-1912962988,&quot;Placement&quot;:&quot;Footer&quot;}">
            <a:extLst>
              <a:ext uri="{FF2B5EF4-FFF2-40B4-BE49-F238E27FC236}">
                <a16:creationId xmlns:a16="http://schemas.microsoft.com/office/drawing/2014/main" id="{7595C8FB-F8B1-46E3-9372-1326FA71A685}"/>
              </a:ext>
            </a:extLst>
          </p:cNvPr>
          <p:cNvSpPr txBox="1"/>
          <p:nvPr userDrawn="1"/>
        </p:nvSpPr>
        <p:spPr>
          <a:xfrm>
            <a:off x="0" y="6646927"/>
            <a:ext cx="1185008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  <a:endParaRPr lang="en-US" sz="700" dirty="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77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180">
          <p15:clr>
            <a:srgbClr val="F26B43"/>
          </p15:clr>
        </p15:guide>
        <p15:guide id="4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1.emf"/><Relationship Id="rId7" Type="http://schemas.openxmlformats.org/officeDocument/2006/relationships/image" Target="../media/image26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10" Type="http://schemas.openxmlformats.org/officeDocument/2006/relationships/image" Target="../media/image29.emf"/><Relationship Id="rId4" Type="http://schemas.openxmlformats.org/officeDocument/2006/relationships/image" Target="../media/image22.emf"/><Relationship Id="rId9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082" y="1168165"/>
            <a:ext cx="11894918" cy="2585323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Kubernetes Workshop:</a:t>
            </a:r>
            <a:br>
              <a:rPr lang="en-US" dirty="0"/>
            </a:br>
            <a:r>
              <a:rPr lang="en-US" sz="4800" dirty="0"/>
              <a:t>Develop and Deploy a Microservices Application on Kubernetes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242153"/>
            <a:ext cx="11430000" cy="468744"/>
          </a:xfrm>
        </p:spPr>
        <p:txBody>
          <a:bodyPr/>
          <a:lstStyle/>
          <a:p>
            <a:r>
              <a:rPr lang="en-US" dirty="0"/>
              <a:t>Dell Technologies Educations Services</a:t>
            </a:r>
          </a:p>
        </p:txBody>
      </p:sp>
    </p:spTree>
    <p:extLst>
      <p:ext uri="{BB962C8B-B14F-4D97-AF65-F5344CB8AC3E}">
        <p14:creationId xmlns:p14="http://schemas.microsoft.com/office/powerpoint/2010/main" val="20849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82" y="274637"/>
            <a:ext cx="11170418" cy="7402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Volumes and Volume mounts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657620" y="1691059"/>
            <a:ext cx="5787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volume references a storage location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36D74-A6CB-4B2D-9ADC-F974978B9F91}"/>
              </a:ext>
            </a:extLst>
          </p:cNvPr>
          <p:cNvSpPr/>
          <p:nvPr/>
        </p:nvSpPr>
        <p:spPr>
          <a:xfrm>
            <a:off x="657620" y="2486962"/>
            <a:ext cx="4988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Must have a unique 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D16C3B-74A8-4CA7-966C-2B58F118922D}"/>
              </a:ext>
            </a:extLst>
          </p:cNvPr>
          <p:cNvSpPr/>
          <p:nvPr/>
        </p:nvSpPr>
        <p:spPr>
          <a:xfrm>
            <a:off x="657620" y="3189520"/>
            <a:ext cx="56650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Attached to pod and may or may not be tied to the Pod’s lifetime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74F586-517B-4153-A115-B71650EE0B6A}"/>
              </a:ext>
            </a:extLst>
          </p:cNvPr>
          <p:cNvSpPr/>
          <p:nvPr/>
        </p:nvSpPr>
        <p:spPr>
          <a:xfrm>
            <a:off x="708286" y="4354755"/>
            <a:ext cx="5387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volume mount references a volume by name and defines a </a:t>
            </a:r>
            <a:r>
              <a:rPr lang="en-US" sz="2400" dirty="0" err="1"/>
              <a:t>mountPath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EBEDF-4E69-4D67-8ADA-ED9C0232F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9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929" y="52399"/>
            <a:ext cx="11170418" cy="7402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Volume type examples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604652" y="792646"/>
            <a:ext cx="6896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emptyDir</a:t>
            </a:r>
            <a:r>
              <a:rPr lang="en-US" sz="2400" b="1" dirty="0"/>
              <a:t> – </a:t>
            </a:r>
            <a:r>
              <a:rPr lang="en-US" sz="2400" dirty="0"/>
              <a:t>Empty directory for storing “transient” data (shares a Pod’s lifetime) useful for sharing files between containers running in a Pod </a:t>
            </a:r>
            <a:endParaRPr 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EBEDF-4E69-4D67-8ADA-ED9C0232F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DA558C6-07C3-40B5-8D5C-93291DCFF5F9}"/>
              </a:ext>
            </a:extLst>
          </p:cNvPr>
          <p:cNvSpPr/>
          <p:nvPr/>
        </p:nvSpPr>
        <p:spPr>
          <a:xfrm>
            <a:off x="604652" y="1990557"/>
            <a:ext cx="6811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hostPath</a:t>
            </a:r>
            <a:r>
              <a:rPr lang="en-US" sz="2400" b="1" dirty="0"/>
              <a:t> – </a:t>
            </a:r>
            <a:r>
              <a:rPr lang="en-US" sz="2400" dirty="0"/>
              <a:t>Pod mounts to the node’s file system</a:t>
            </a:r>
            <a:endParaRPr lang="en-US" sz="24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618721-2FB2-429C-B0B4-2AB1D7587C0D}"/>
              </a:ext>
            </a:extLst>
          </p:cNvPr>
          <p:cNvSpPr/>
          <p:nvPr/>
        </p:nvSpPr>
        <p:spPr>
          <a:xfrm>
            <a:off x="604651" y="2534256"/>
            <a:ext cx="6811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nfs</a:t>
            </a:r>
            <a:r>
              <a:rPr lang="en-US" sz="2400" b="1" dirty="0"/>
              <a:t> – </a:t>
            </a:r>
            <a:r>
              <a:rPr lang="en-US" sz="2400" dirty="0"/>
              <a:t>A Network file system share mounted into the Pod</a:t>
            </a:r>
            <a:endParaRPr lang="en-US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2D1BC-4979-4528-BA50-C18DC1EC1206}"/>
              </a:ext>
            </a:extLst>
          </p:cNvPr>
          <p:cNvSpPr/>
          <p:nvPr/>
        </p:nvSpPr>
        <p:spPr>
          <a:xfrm>
            <a:off x="604652" y="4506698"/>
            <a:ext cx="6180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persistentVolumeClaim</a:t>
            </a:r>
            <a:r>
              <a:rPr lang="en-US" sz="2400" b="1" dirty="0"/>
              <a:t> - </a:t>
            </a:r>
            <a:r>
              <a:rPr lang="en-US" sz="2400" dirty="0"/>
              <a:t>Special types of volumes that provide a Pod with access  to Kubernetes resources</a:t>
            </a:r>
            <a:endParaRPr lang="en-US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7AEE9-3119-4D9C-8A4D-BD535AED81C1}"/>
              </a:ext>
            </a:extLst>
          </p:cNvPr>
          <p:cNvSpPr/>
          <p:nvPr/>
        </p:nvSpPr>
        <p:spPr>
          <a:xfrm>
            <a:off x="604650" y="3306369"/>
            <a:ext cx="6600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configMap</a:t>
            </a:r>
            <a:r>
              <a:rPr lang="en-US" sz="2400" b="1" dirty="0"/>
              <a:t>/Secret – </a:t>
            </a:r>
            <a:r>
              <a:rPr lang="en-US" sz="2400" dirty="0"/>
              <a:t>Special types of volumes that provide a Pod with access  to Kubernetes resources</a:t>
            </a:r>
            <a:endParaRPr lang="en-US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6B379A-BF0F-4709-AC2D-042C48DFB301}"/>
              </a:ext>
            </a:extLst>
          </p:cNvPr>
          <p:cNvSpPr/>
          <p:nvPr/>
        </p:nvSpPr>
        <p:spPr>
          <a:xfrm>
            <a:off x="578366" y="5707027"/>
            <a:ext cx="49884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Cloud  – </a:t>
            </a:r>
            <a:r>
              <a:rPr lang="en-US" sz="2400" dirty="0"/>
              <a:t>cluster wide storage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6358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05;p139">
            <a:extLst>
              <a:ext uri="{FF2B5EF4-FFF2-40B4-BE49-F238E27FC236}">
                <a16:creationId xmlns:a16="http://schemas.microsoft.com/office/drawing/2014/main" id="{A02F0239-9470-48AC-9E4D-0A7AF983F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Volume Types</a:t>
            </a:r>
            <a:endParaRPr/>
          </a:p>
        </p:txBody>
      </p:sp>
      <p:sp>
        <p:nvSpPr>
          <p:cNvPr id="5" name="Google Shape;1006;p139">
            <a:extLst>
              <a:ext uri="{FF2B5EF4-FFF2-40B4-BE49-F238E27FC236}">
                <a16:creationId xmlns:a16="http://schemas.microsoft.com/office/drawing/2014/main" id="{D7928E10-063E-4EE1-BC17-761737E86964}"/>
              </a:ext>
            </a:extLst>
          </p:cNvPr>
          <p:cNvSpPr txBox="1"/>
          <p:nvPr/>
        </p:nvSpPr>
        <p:spPr>
          <a:xfrm>
            <a:off x="609600" y="2047133"/>
            <a:ext cx="3833200" cy="3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awsElasticBlockStore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azureDisk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azureFile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cephfs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configMap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csi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downwardAPI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emptyDir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fc (fibre channel)</a:t>
            </a:r>
            <a:endParaRPr sz="2400" dirty="0"/>
          </a:p>
        </p:txBody>
      </p:sp>
      <p:sp>
        <p:nvSpPr>
          <p:cNvPr id="6" name="Google Shape;1007;p139">
            <a:extLst>
              <a:ext uri="{FF2B5EF4-FFF2-40B4-BE49-F238E27FC236}">
                <a16:creationId xmlns:a16="http://schemas.microsoft.com/office/drawing/2014/main" id="{6E7647C1-5FE6-48A2-AAF9-78F0081CEAD0}"/>
              </a:ext>
            </a:extLst>
          </p:cNvPr>
          <p:cNvSpPr txBox="1"/>
          <p:nvPr/>
        </p:nvSpPr>
        <p:spPr>
          <a:xfrm>
            <a:off x="4343400" y="2047133"/>
            <a:ext cx="3359600" cy="3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flocker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gcePersistentDisk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gitRepo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glusterfs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hostPath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iscsi</a:t>
            </a:r>
            <a:endParaRPr sz="2400" dirty="0"/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/>
              <a:t>local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nfs</a:t>
            </a:r>
            <a:endParaRPr sz="2400" dirty="0"/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/>
              <a:t>persistentVolumeClaim</a:t>
            </a:r>
            <a:endParaRPr sz="2400" dirty="0"/>
          </a:p>
        </p:txBody>
      </p:sp>
      <p:sp>
        <p:nvSpPr>
          <p:cNvPr id="7" name="Google Shape;1008;p139">
            <a:extLst>
              <a:ext uri="{FF2B5EF4-FFF2-40B4-BE49-F238E27FC236}">
                <a16:creationId xmlns:a16="http://schemas.microsoft.com/office/drawing/2014/main" id="{7364DE8D-67D9-481C-AD9A-9FF1334C02D5}"/>
              </a:ext>
            </a:extLst>
          </p:cNvPr>
          <p:cNvSpPr txBox="1"/>
          <p:nvPr/>
        </p:nvSpPr>
        <p:spPr>
          <a:xfrm>
            <a:off x="7547200" y="2047133"/>
            <a:ext cx="4035200" cy="4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projected</a:t>
            </a:r>
            <a:endParaRPr sz="2400" dirty="0">
              <a:solidFill>
                <a:schemeClr val="dk1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portworxVolume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quobyte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rbd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scaleIO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secret</a:t>
            </a:r>
            <a:endParaRPr sz="2400" dirty="0">
              <a:solidFill>
                <a:schemeClr val="dk1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storageos</a:t>
            </a:r>
            <a:endParaRPr sz="2400" dirty="0">
              <a:solidFill>
                <a:srgbClr val="1155CC"/>
              </a:solidFill>
            </a:endParaRPr>
          </a:p>
          <a:p>
            <a:pPr marL="609585" indent="-457189">
              <a:buClr>
                <a:srgbClr val="1155CC"/>
              </a:buClr>
              <a:buSzPts val="1800"/>
              <a:buChar char="●"/>
            </a:pPr>
            <a:r>
              <a:rPr lang="en" sz="2400" dirty="0">
                <a:solidFill>
                  <a:srgbClr val="1155CC"/>
                </a:solidFill>
              </a:rPr>
              <a:t>vsphereVolume</a:t>
            </a:r>
            <a:endParaRPr sz="2400" dirty="0">
              <a:solidFill>
                <a:srgbClr val="1155CC"/>
              </a:solidFill>
            </a:endParaRPr>
          </a:p>
          <a:p>
            <a:endParaRPr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26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15;p140">
            <a:extLst>
              <a:ext uri="{FF2B5EF4-FFF2-40B4-BE49-F238E27FC236}">
                <a16:creationId xmlns:a16="http://schemas.microsoft.com/office/drawing/2014/main" id="{7C9219CA-4D96-4105-A103-DD894ED62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" y="82297"/>
            <a:ext cx="11262360" cy="7040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Defining an </a:t>
            </a:r>
            <a:r>
              <a:rPr lang="en-US" dirty="0" err="1"/>
              <a:t>emptyDir</a:t>
            </a:r>
            <a:r>
              <a:rPr lang="en-US" dirty="0"/>
              <a:t> </a:t>
            </a:r>
            <a:r>
              <a:rPr lang="en" dirty="0"/>
              <a:t>Volume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83803-9B8B-45CC-BA73-0702D856FB01}"/>
              </a:ext>
            </a:extLst>
          </p:cNvPr>
          <p:cNvSpPr/>
          <p:nvPr/>
        </p:nvSpPr>
        <p:spPr>
          <a:xfrm>
            <a:off x="524256" y="1449976"/>
            <a:ext cx="2987040" cy="50475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apiVersion</a:t>
            </a:r>
            <a:r>
              <a:rPr lang="en-US" sz="1400" dirty="0">
                <a:solidFill>
                  <a:srgbClr val="000000"/>
                </a:solidFill>
                <a:latin typeface="Roboto Mono"/>
              </a:rPr>
              <a:t>: v1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kind: Pod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spec: </a:t>
            </a: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volumes: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   -name: html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emptyDir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{}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containers: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-name: </a:t>
            </a:r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nginx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image: </a:t>
            </a:r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nginx:alpine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volumeMounts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-name: html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mountPath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/</a:t>
            </a:r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usr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/share/</a:t>
            </a:r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nginx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/html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readOnly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true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-name: html-updater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image: alpine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command: ["/bin/</a:t>
            </a:r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sh</a:t>
            </a:r>
            <a:r>
              <a:rPr lang="en-US" sz="1400" dirty="0">
                <a:solidFill>
                  <a:srgbClr val="000000"/>
                </a:solidFill>
                <a:latin typeface="Roboto Mono"/>
              </a:rPr>
              <a:t>", "-c"]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Roboto Mono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Roboto Mono"/>
              </a:rPr>
              <a:t>: </a:t>
            </a:r>
          </a:p>
          <a:p>
            <a:r>
              <a:rPr lang="en-US" sz="1400" dirty="0">
                <a:solidFill>
                  <a:srgbClr val="000000"/>
                </a:solidFill>
                <a:latin typeface="Roboto Mono"/>
              </a:rPr>
              <a:t>-while true; do date &gt;&gt; /html/index.html; sleep 10; done </a:t>
            </a: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volumeMounts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Roboto Mono"/>
              </a:rPr>
              <a:t>-name: html </a:t>
            </a:r>
            <a:endParaRPr lang="en-US" sz="1400" dirty="0">
              <a:solidFill>
                <a:srgbClr val="000000"/>
              </a:solidFill>
              <a:latin typeface="Roboto Mono"/>
            </a:endParaRPr>
          </a:p>
          <a:p>
            <a:r>
              <a:rPr lang="en-US" sz="1400" b="1" dirty="0" err="1">
                <a:solidFill>
                  <a:srgbClr val="000000"/>
                </a:solidFill>
                <a:latin typeface="Roboto Mono"/>
              </a:rPr>
              <a:t>mountPath</a:t>
            </a:r>
            <a:r>
              <a:rPr lang="en-US" sz="1400" b="1" dirty="0">
                <a:solidFill>
                  <a:srgbClr val="000000"/>
                </a:solidFill>
                <a:latin typeface="Roboto Mono"/>
              </a:rPr>
              <a:t>: /html 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AC5B83-790E-4BEF-BD6C-B64750180D30}"/>
              </a:ext>
            </a:extLst>
          </p:cNvPr>
          <p:cNvSpPr/>
          <p:nvPr/>
        </p:nvSpPr>
        <p:spPr>
          <a:xfrm>
            <a:off x="3990261" y="2210502"/>
            <a:ext cx="6689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Define initial Volume named “html” that is an empty directory(lifetime of the Pod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61CEBC55-40AF-4D06-9725-764BB9F91356}"/>
              </a:ext>
            </a:extLst>
          </p:cNvPr>
          <p:cNvSpPr/>
          <p:nvPr/>
        </p:nvSpPr>
        <p:spPr>
          <a:xfrm flipH="1">
            <a:off x="3615357" y="2373647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A8C7EA-763E-445B-BDDD-79C2899FA264}"/>
              </a:ext>
            </a:extLst>
          </p:cNvPr>
          <p:cNvSpPr/>
          <p:nvPr/>
        </p:nvSpPr>
        <p:spPr>
          <a:xfrm>
            <a:off x="3926253" y="3337888"/>
            <a:ext cx="668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 “html” Volume and define a </a:t>
            </a:r>
            <a:r>
              <a:rPr lang="en-US" dirty="0" err="1"/>
              <a:t>mountPath</a:t>
            </a:r>
            <a:endParaRPr lang="en-US" dirty="0"/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FE726463-3081-47B0-8A55-05525B20265D}"/>
              </a:ext>
            </a:extLst>
          </p:cNvPr>
          <p:cNvSpPr/>
          <p:nvPr/>
        </p:nvSpPr>
        <p:spPr>
          <a:xfrm flipH="1">
            <a:off x="3551349" y="3362534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6A8FD7-D14E-40F3-A6FE-2A65EF6DC6A6}"/>
              </a:ext>
            </a:extLst>
          </p:cNvPr>
          <p:cNvSpPr/>
          <p:nvPr/>
        </p:nvSpPr>
        <p:spPr>
          <a:xfrm>
            <a:off x="3886200" y="5269836"/>
            <a:ext cx="6689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Update file in Volume mount /html path with latest  date every 10 seconds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87A7EEF3-7BCF-4A76-A47F-63960E6A3FD2}"/>
              </a:ext>
            </a:extLst>
          </p:cNvPr>
          <p:cNvSpPr/>
          <p:nvPr/>
        </p:nvSpPr>
        <p:spPr>
          <a:xfrm flipH="1">
            <a:off x="3511296" y="5294482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4CBDEA-A582-4DCF-B6D8-7FA829C07EB2}"/>
              </a:ext>
            </a:extLst>
          </p:cNvPr>
          <p:cNvSpPr/>
          <p:nvPr/>
        </p:nvSpPr>
        <p:spPr>
          <a:xfrm>
            <a:off x="3926253" y="5916167"/>
            <a:ext cx="6689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 “html”  Volume (defined above) and define a </a:t>
            </a:r>
            <a:r>
              <a:rPr lang="en-US" dirty="0" err="1"/>
              <a:t>mountPath</a:t>
            </a:r>
            <a:endParaRPr lang="en-US" dirty="0"/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90F426B8-B5BB-4468-B46B-A0C7919471BD}"/>
              </a:ext>
            </a:extLst>
          </p:cNvPr>
          <p:cNvSpPr/>
          <p:nvPr/>
        </p:nvSpPr>
        <p:spPr>
          <a:xfrm flipH="1">
            <a:off x="3551349" y="5940813"/>
            <a:ext cx="374904" cy="320040"/>
          </a:xfrm>
          <a:prstGeom prst="chevron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25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06;p152">
            <a:extLst>
              <a:ext uri="{FF2B5EF4-FFF2-40B4-BE49-F238E27FC236}">
                <a16:creationId xmlns:a16="http://schemas.microsoft.com/office/drawing/2014/main" id="{0CBA1713-E469-4351-A826-1C43F2AAC9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929" y="52399"/>
            <a:ext cx="11170418" cy="7402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Persistent volumes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C01C9-DD70-4D3B-BF73-A024CA66AD05}"/>
              </a:ext>
            </a:extLst>
          </p:cNvPr>
          <p:cNvSpPr/>
          <p:nvPr/>
        </p:nvSpPr>
        <p:spPr>
          <a:xfrm>
            <a:off x="549788" y="1240702"/>
            <a:ext cx="6481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Persistent volume is cluster-wide storage resource that relies on network-attached storage(NAS)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558C6-07C3-40B5-8D5C-93291DCFF5F9}"/>
              </a:ext>
            </a:extLst>
          </p:cNvPr>
          <p:cNvSpPr/>
          <p:nvPr/>
        </p:nvSpPr>
        <p:spPr>
          <a:xfrm>
            <a:off x="549788" y="2438613"/>
            <a:ext cx="6271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Normally provisioned by cluster administrator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618721-2FB2-429C-B0B4-2AB1D7587C0D}"/>
              </a:ext>
            </a:extLst>
          </p:cNvPr>
          <p:cNvSpPr/>
          <p:nvPr/>
        </p:nvSpPr>
        <p:spPr>
          <a:xfrm>
            <a:off x="549787" y="2982312"/>
            <a:ext cx="6271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Available to a pod even if it gets rescheduled to a different node</a:t>
            </a:r>
            <a:endParaRPr lang="en-US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E2D1BC-4979-4528-BA50-C18DC1EC1206}"/>
              </a:ext>
            </a:extLst>
          </p:cNvPr>
          <p:cNvSpPr/>
          <p:nvPr/>
        </p:nvSpPr>
        <p:spPr>
          <a:xfrm>
            <a:off x="515505" y="4585422"/>
            <a:ext cx="6180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Associated with a Pod by using a </a:t>
            </a:r>
            <a:r>
              <a:rPr lang="en-US" sz="2400" dirty="0" err="1"/>
              <a:t>PersistentVolumeClaim</a:t>
            </a:r>
            <a:r>
              <a:rPr lang="en-US" sz="2400" dirty="0"/>
              <a:t>(PVC)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F7AEE9-3119-4D9C-8A4D-BD535AED81C1}"/>
              </a:ext>
            </a:extLst>
          </p:cNvPr>
          <p:cNvSpPr/>
          <p:nvPr/>
        </p:nvSpPr>
        <p:spPr>
          <a:xfrm>
            <a:off x="549787" y="3754425"/>
            <a:ext cx="6180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Rely on a storage provider such as NFS, cloud storage, or other options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743A2F-F4D1-4F18-83EB-9328DC34B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473" y="1549629"/>
            <a:ext cx="3927000" cy="40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PersistentVolumeClaim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DBE26-28D6-4E21-8D9D-D8E844F2DED1}"/>
              </a:ext>
            </a:extLst>
          </p:cNvPr>
          <p:cNvSpPr/>
          <p:nvPr/>
        </p:nvSpPr>
        <p:spPr>
          <a:xfrm>
            <a:off x="1116715" y="2038725"/>
            <a:ext cx="8585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07987"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 err="1"/>
              <a:t>PersistentVolumeClaim</a:t>
            </a:r>
            <a:r>
              <a:rPr lang="en-US" sz="2400" dirty="0"/>
              <a:t> (PVC) is a request   for storage unit.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848B38-88DD-4A2B-855B-578879CF51AF}"/>
              </a:ext>
            </a:extLst>
          </p:cNvPr>
          <p:cNvSpPr/>
          <p:nvPr/>
        </p:nvSpPr>
        <p:spPr>
          <a:xfrm>
            <a:off x="1116715" y="2967335"/>
            <a:ext cx="10688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07987">
              <a:spcBef>
                <a:spcPts val="1333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Satisfies a set of requirements instead of mapping to a storage resource directly.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2BDC60-A048-481F-9DEF-0CE5114C1070}"/>
              </a:ext>
            </a:extLst>
          </p:cNvPr>
          <p:cNvSpPr/>
          <p:nvPr/>
        </p:nvSpPr>
        <p:spPr>
          <a:xfrm>
            <a:off x="1116715" y="3923329"/>
            <a:ext cx="10285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07987">
              <a:spcBef>
                <a:spcPts val="1333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400" dirty="0"/>
              <a:t>Ensures that an application’s ‘</a:t>
            </a:r>
            <a:r>
              <a:rPr lang="en-US" sz="2400" i="1" dirty="0"/>
              <a:t>claim</a:t>
            </a:r>
            <a:r>
              <a:rPr lang="en-US" sz="2400" dirty="0"/>
              <a:t>’ for storage is portable across numerous</a:t>
            </a:r>
            <a:br>
              <a:rPr lang="en-US" sz="2400" dirty="0"/>
            </a:br>
            <a:r>
              <a:rPr lang="en-US" sz="2400" dirty="0"/>
              <a:t>       backends or providers.</a:t>
            </a:r>
          </a:p>
        </p:txBody>
      </p:sp>
    </p:spTree>
    <p:extLst>
      <p:ext uri="{BB962C8B-B14F-4D97-AF65-F5344CB8AC3E}">
        <p14:creationId xmlns:p14="http://schemas.microsoft.com/office/powerpoint/2010/main" val="3658403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617" y="-298119"/>
            <a:ext cx="10972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/>
              <a:t>PersistentVolume Workflow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A9B198-36E4-4B82-8E4B-E6AB2148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11" y="2096491"/>
            <a:ext cx="10855777" cy="3725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2571F47-E337-42A5-A097-9BE9053D7F67}"/>
              </a:ext>
            </a:extLst>
          </p:cNvPr>
          <p:cNvSpPr/>
          <p:nvPr/>
        </p:nvSpPr>
        <p:spPr>
          <a:xfrm>
            <a:off x="5164914" y="5775795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Create network storage resource(NFS ,Cloud etc.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D4DB8-DD18-4821-9610-CC95B41B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775" y="5357344"/>
            <a:ext cx="478879" cy="464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7DFE5-4CC1-4212-8774-DDF9C7E38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7636" y="1869022"/>
            <a:ext cx="519018" cy="447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D0C76E-7DF4-44FD-80BC-12F9B4443F2F}"/>
              </a:ext>
            </a:extLst>
          </p:cNvPr>
          <p:cNvSpPr/>
          <p:nvPr/>
        </p:nvSpPr>
        <p:spPr>
          <a:xfrm>
            <a:off x="6730667" y="114762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Define a persistence volume(PV) and send to the Kubernetes API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74500-8832-4BA0-8546-7EBE7C82F728}"/>
              </a:ext>
            </a:extLst>
          </p:cNvPr>
          <p:cNvSpPr/>
          <p:nvPr/>
        </p:nvSpPr>
        <p:spPr>
          <a:xfrm>
            <a:off x="2836030" y="1403723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PersistentVolumeclaim</a:t>
            </a:r>
            <a:r>
              <a:rPr lang="en-US" dirty="0"/>
              <a:t>(PVC)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1C2D3-D12D-4B47-974B-985253DA0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817" y="3129989"/>
            <a:ext cx="513217" cy="46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A5D2A-C8DF-4987-B263-EAF9A8BC8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2806" y="1802893"/>
            <a:ext cx="531559" cy="5134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8FE44B-D053-4BED-AF52-FD17CEDEE300}"/>
              </a:ext>
            </a:extLst>
          </p:cNvPr>
          <p:cNvSpPr/>
          <p:nvPr/>
        </p:nvSpPr>
        <p:spPr>
          <a:xfrm>
            <a:off x="5164914" y="355312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Kubernetes binds the </a:t>
            </a:r>
            <a:br>
              <a:rPr lang="en-US"/>
            </a:br>
            <a:r>
              <a:rPr lang="en-US"/>
              <a:t>PVC to PV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BB6DE-0029-414E-B5ED-725BDFFAA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3771" y="3807838"/>
            <a:ext cx="539037" cy="4867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AD2AE8-7623-4869-91D3-D4A13248FE13}"/>
              </a:ext>
            </a:extLst>
          </p:cNvPr>
          <p:cNvSpPr/>
          <p:nvPr/>
        </p:nvSpPr>
        <p:spPr>
          <a:xfrm>
            <a:off x="344290" y="4309060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Pod volume references the PVC</a:t>
            </a:r>
          </a:p>
        </p:txBody>
      </p:sp>
    </p:spTree>
    <p:extLst>
      <p:ext uri="{BB962C8B-B14F-4D97-AF65-F5344CB8AC3E}">
        <p14:creationId xmlns:p14="http://schemas.microsoft.com/office/powerpoint/2010/main" val="3174640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93;p137">
            <a:extLst>
              <a:ext uri="{FF2B5EF4-FFF2-40B4-BE49-F238E27FC236}">
                <a16:creationId xmlns:a16="http://schemas.microsoft.com/office/drawing/2014/main" id="{4C474BEB-ECB2-4627-BD28-A8230A54E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73120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Storage </a:t>
            </a:r>
            <a:r>
              <a:rPr lang="en-US" dirty="0"/>
              <a:t>Class Core Concepts</a:t>
            </a:r>
            <a:endParaRPr dirty="0"/>
          </a:p>
        </p:txBody>
      </p:sp>
      <p:sp>
        <p:nvSpPr>
          <p:cNvPr id="7" name="Google Shape;994;p137">
            <a:extLst>
              <a:ext uri="{FF2B5EF4-FFF2-40B4-BE49-F238E27FC236}">
                <a16:creationId xmlns:a16="http://schemas.microsoft.com/office/drawing/2014/main" id="{3C10F1D5-8786-492D-9230-3D09030F4446}"/>
              </a:ext>
            </a:extLst>
          </p:cNvPr>
          <p:cNvSpPr txBox="1">
            <a:spLocks/>
          </p:cNvSpPr>
          <p:nvPr/>
        </p:nvSpPr>
        <p:spPr>
          <a:xfrm>
            <a:off x="609600" y="4130381"/>
            <a:ext cx="10972800" cy="24595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AC7C74-8D59-4550-A840-75067F791BF7}"/>
              </a:ext>
            </a:extLst>
          </p:cNvPr>
          <p:cNvSpPr/>
          <p:nvPr/>
        </p:nvSpPr>
        <p:spPr>
          <a:xfrm>
            <a:off x="708286" y="1313015"/>
            <a:ext cx="6881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storage class is a type storage template that can be used to dynamically provision 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386F7-D1D6-49C6-8145-72D1778F757E}"/>
              </a:ext>
            </a:extLst>
          </p:cNvPr>
          <p:cNvSpPr/>
          <p:nvPr/>
        </p:nvSpPr>
        <p:spPr>
          <a:xfrm>
            <a:off x="708286" y="2233180"/>
            <a:ext cx="6019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to define different classes of storage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E47B3-986C-4558-8AAE-CC8B22ADF1EC}"/>
              </a:ext>
            </a:extLst>
          </p:cNvPr>
          <p:cNvSpPr/>
          <p:nvPr/>
        </p:nvSpPr>
        <p:spPr>
          <a:xfrm>
            <a:off x="687525" y="3023417"/>
            <a:ext cx="6019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Act as a type of storage template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A8FB7-35EB-49EE-A819-66738B856BD7}"/>
              </a:ext>
            </a:extLst>
          </p:cNvPr>
          <p:cNvSpPr/>
          <p:nvPr/>
        </p:nvSpPr>
        <p:spPr>
          <a:xfrm>
            <a:off x="699142" y="3808719"/>
            <a:ext cx="70549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Supports dynamic provisioning of </a:t>
            </a:r>
            <a:br>
              <a:rPr lang="en-US" sz="2400" dirty="0"/>
            </a:br>
            <a:r>
              <a:rPr lang="en-US" sz="2400" dirty="0" err="1"/>
              <a:t>PersistentVolumes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9F0DB2-7743-4E68-ADE2-800A7A2EA926}"/>
              </a:ext>
            </a:extLst>
          </p:cNvPr>
          <p:cNvSpPr/>
          <p:nvPr/>
        </p:nvSpPr>
        <p:spPr>
          <a:xfrm>
            <a:off x="699142" y="4841554"/>
            <a:ext cx="6499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Administrators need not create PVs in advance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B424EA-06B9-4A48-BAA6-F2D46013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66" y="2079371"/>
            <a:ext cx="4875652" cy="28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68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6;p144">
            <a:extLst>
              <a:ext uri="{FF2B5EF4-FFF2-40B4-BE49-F238E27FC236}">
                <a16:creationId xmlns:a16="http://schemas.microsoft.com/office/drawing/2014/main" id="{C65F712D-C4D7-4D92-894B-5D11A9EBE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617" y="-298119"/>
            <a:ext cx="10972800" cy="11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dirty="0"/>
              <a:t>Storage Class Workflow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571F47-E337-42A5-A097-9BE9053D7F67}"/>
              </a:ext>
            </a:extLst>
          </p:cNvPr>
          <p:cNvSpPr/>
          <p:nvPr/>
        </p:nvSpPr>
        <p:spPr>
          <a:xfrm>
            <a:off x="2840592" y="2159074"/>
            <a:ext cx="223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Bind to PVC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D4DB8-DD18-4821-9610-CC95B41B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85" y="5715145"/>
            <a:ext cx="478879" cy="464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C7DFE5-4CC1-4212-8774-DDF9C7E38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885" y="1948708"/>
            <a:ext cx="519018" cy="4473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D0C76E-7DF4-44FD-80BC-12F9B4443F2F}"/>
              </a:ext>
            </a:extLst>
          </p:cNvPr>
          <p:cNvSpPr/>
          <p:nvPr/>
        </p:nvSpPr>
        <p:spPr>
          <a:xfrm>
            <a:off x="3315300" y="4528714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Kubernetes uses </a:t>
            </a:r>
            <a:r>
              <a:rPr lang="en-US" dirty="0" err="1"/>
              <a:t>StorageClass</a:t>
            </a:r>
            <a:r>
              <a:rPr lang="en-US" dirty="0"/>
              <a:t> provisioner to provision a </a:t>
            </a:r>
            <a:r>
              <a:rPr lang="en-US" dirty="0" err="1"/>
              <a:t>PersistenceVolume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474500-8832-4BA0-8546-7EBE7C82F728}"/>
              </a:ext>
            </a:extLst>
          </p:cNvPr>
          <p:cNvSpPr/>
          <p:nvPr/>
        </p:nvSpPr>
        <p:spPr>
          <a:xfrm>
            <a:off x="454071" y="1328790"/>
            <a:ext cx="4983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PersistentVolumeclaim</a:t>
            </a:r>
            <a:r>
              <a:rPr lang="en-US" dirty="0"/>
              <a:t>(PVC) that references a Storage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1C2D3-D12D-4B47-974B-985253DA0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593" y="2560044"/>
            <a:ext cx="513217" cy="46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A5D2A-C8DF-4987-B263-EAF9A8BC8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804" y="4627344"/>
            <a:ext cx="531559" cy="513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3BB6DE-0029-414E-B5ED-725BDFFAA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944" y="2090557"/>
            <a:ext cx="484873" cy="43784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AD2AE8-7623-4869-91D3-D4A13248FE13}"/>
              </a:ext>
            </a:extLst>
          </p:cNvPr>
          <p:cNvSpPr/>
          <p:nvPr/>
        </p:nvSpPr>
        <p:spPr>
          <a:xfrm>
            <a:off x="7036044" y="1711408"/>
            <a:ext cx="498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Pod volume references the  PVC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C4FB44-2193-4762-961D-BF6883DF1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375" y="4366212"/>
            <a:ext cx="963900" cy="13489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109173-8E24-4E8A-979D-B594D728E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475" y="2354605"/>
            <a:ext cx="856800" cy="134893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814C59-6693-4F26-9526-C380EB56851F}"/>
              </a:ext>
            </a:extLst>
          </p:cNvPr>
          <p:cNvCxnSpPr>
            <a:cxnSpLocks/>
          </p:cNvCxnSpPr>
          <p:nvPr/>
        </p:nvCxnSpPr>
        <p:spPr>
          <a:xfrm flipH="1">
            <a:off x="1334439" y="3646768"/>
            <a:ext cx="1" cy="10289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E4E10A7-CF57-4EBB-BA3A-C465D6F132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4926" y="2364532"/>
            <a:ext cx="999600" cy="137573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ACC303-FCA3-4413-BAAD-1EEE63C95DB0}"/>
              </a:ext>
            </a:extLst>
          </p:cNvPr>
          <p:cNvCxnSpPr>
            <a:cxnSpLocks/>
          </p:cNvCxnSpPr>
          <p:nvPr/>
        </p:nvCxnSpPr>
        <p:spPr>
          <a:xfrm flipV="1">
            <a:off x="1869313" y="3262910"/>
            <a:ext cx="3405330" cy="18725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4061A3-2FD8-4423-95B9-658949E6E5A0}"/>
              </a:ext>
            </a:extLst>
          </p:cNvPr>
          <p:cNvCxnSpPr>
            <a:cxnSpLocks/>
          </p:cNvCxnSpPr>
          <p:nvPr/>
        </p:nvCxnSpPr>
        <p:spPr>
          <a:xfrm flipH="1">
            <a:off x="1902795" y="3108051"/>
            <a:ext cx="3359093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0CD9F1B-42BA-4E43-A68C-86C9107A19DC}"/>
              </a:ext>
            </a:extLst>
          </p:cNvPr>
          <p:cNvSpPr/>
          <p:nvPr/>
        </p:nvSpPr>
        <p:spPr>
          <a:xfrm>
            <a:off x="865323" y="6265971"/>
            <a:ext cx="2232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storage class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35E4278-2A2B-4574-920F-B0C936DC28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7843" y="2626215"/>
            <a:ext cx="1439211" cy="1087919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E9DE4A3-BC87-44C3-A9C2-3F659328A3E0}"/>
              </a:ext>
            </a:extLst>
          </p:cNvPr>
          <p:cNvCxnSpPr>
            <a:cxnSpLocks/>
          </p:cNvCxnSpPr>
          <p:nvPr/>
        </p:nvCxnSpPr>
        <p:spPr>
          <a:xfrm flipH="1">
            <a:off x="6085209" y="3109267"/>
            <a:ext cx="18363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21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518659"/>
            <a:ext cx="11300170" cy="1218795"/>
          </a:xfrm>
        </p:spPr>
        <p:txBody>
          <a:bodyPr/>
          <a:lstStyle/>
          <a:p>
            <a:r>
              <a:rPr lang="en-US" sz="4400" dirty="0"/>
              <a:t>Lab 6 &amp; 7: Data Persistence in Kubernetes </a:t>
            </a:r>
          </a:p>
        </p:txBody>
      </p:sp>
    </p:spTree>
    <p:extLst>
      <p:ext uri="{BB962C8B-B14F-4D97-AF65-F5344CB8AC3E}">
        <p14:creationId xmlns:p14="http://schemas.microsoft.com/office/powerpoint/2010/main" val="166185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11430000" cy="4419600"/>
          </a:xfrm>
        </p:spPr>
        <p:txBody>
          <a:bodyPr lIns="0" tIns="0" rIns="0" bIns="0"/>
          <a:lstStyle/>
          <a:p>
            <a:pPr marL="720" indent="0">
              <a:buClr>
                <a:schemeClr val="bg2"/>
              </a:buClr>
              <a:buNone/>
            </a:pPr>
            <a:r>
              <a:rPr lang="en-IN" sz="2800" b="1" spc="-1" dirty="0">
                <a:latin typeface="Arial"/>
              </a:rPr>
              <a:t>DAY 2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Deploying containerized workloads on Kubernetes with pipeline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Persisting data in Kubernetes using PV &amp; PVC</a:t>
            </a:r>
          </a:p>
          <a:p>
            <a:pPr marL="343620" indent="-342900">
              <a:buClr>
                <a:schemeClr val="bg2"/>
              </a:buClr>
            </a:pPr>
            <a:r>
              <a:rPr lang="en-IN" spc="-1" dirty="0">
                <a:latin typeface="Arial"/>
              </a:rPr>
              <a:t>Logging and Monitoring </a:t>
            </a:r>
          </a:p>
          <a:p>
            <a:pPr marL="343620" indent="-342900">
              <a:buClr>
                <a:schemeClr val="bg2"/>
              </a:buClr>
            </a:pPr>
            <a:endParaRPr lang="en-IN" spc="-1" dirty="0">
              <a:latin typeface="Arial"/>
            </a:endParaRPr>
          </a:p>
          <a:p>
            <a:pPr marL="720" indent="0">
              <a:buClr>
                <a:schemeClr val="bg2"/>
              </a:buClr>
              <a:buNone/>
            </a:pPr>
            <a:endParaRPr lang="en-US" sz="2800" b="1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84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1673750" y="2896240"/>
            <a:ext cx="8945385" cy="52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Kubernetes Logging and Monitoring</a:t>
            </a:r>
            <a:endParaRPr kumimoji="0" lang="en-IN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667678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596880" y="256320"/>
            <a:ext cx="10661670" cy="52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Different types of Logs presented by Kubernetes</a:t>
            </a:r>
            <a:endParaRPr kumimoji="0" lang="en-IN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A579F-AC4D-4144-8357-FBA544781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00" y="2377395"/>
            <a:ext cx="1249500" cy="120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69E735-B249-44B9-9C0C-68C987EC6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537" y="2439928"/>
            <a:ext cx="1106700" cy="1080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8F128A-F516-4781-820A-D77DDE1E9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585413"/>
            <a:ext cx="1213800" cy="759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E88D3-1B28-4C87-B599-B700FF1F2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300" y="2549520"/>
            <a:ext cx="1142400" cy="96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956400" y="3736446"/>
            <a:ext cx="850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Nodes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ADBE4-084E-4333-8A17-2A61488A99F5}"/>
              </a:ext>
            </a:extLst>
          </p:cNvPr>
          <p:cNvSpPr/>
          <p:nvPr/>
        </p:nvSpPr>
        <p:spPr>
          <a:xfrm>
            <a:off x="8713002" y="3662294"/>
            <a:ext cx="158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Control Plane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4FA6E6-D236-497E-8BD3-B11F9E3B326A}"/>
              </a:ext>
            </a:extLst>
          </p:cNvPr>
          <p:cNvSpPr/>
          <p:nvPr/>
        </p:nvSpPr>
        <p:spPr>
          <a:xfrm>
            <a:off x="6053363" y="3730334"/>
            <a:ext cx="1299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Containers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654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 presented by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4A5E5-7C77-47DE-8E04-DD6C2D8A8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52" y="1747323"/>
            <a:ext cx="2267527" cy="23030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485136-B930-47DF-9011-F3894C3C2B44}"/>
              </a:ext>
            </a:extLst>
          </p:cNvPr>
          <p:cNvSpPr/>
          <p:nvPr/>
        </p:nvSpPr>
        <p:spPr>
          <a:xfrm>
            <a:off x="1381623" y="405034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describe node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6D2D37-27DF-4BF0-B4E8-231513A9209D}"/>
              </a:ext>
            </a:extLst>
          </p:cNvPr>
          <p:cNvSpPr/>
          <p:nvPr/>
        </p:nvSpPr>
        <p:spPr>
          <a:xfrm>
            <a:off x="7102483" y="4050344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 components logs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journalctl,syslog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74035-F3C5-4AEE-9D9E-2A4C67408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289" y="1952862"/>
            <a:ext cx="2014685" cy="19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79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log examples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1504950" y="1781668"/>
            <a:ext cx="96583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Find all pods with a given label, select the first one and show its logs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logs $(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get pod -l app=run-controller -o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jsonpath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="{.items[0].metadata.name}")</a:t>
            </a:r>
            <a:br>
              <a:rPr lang="en-US" dirty="0">
                <a:solidFill>
                  <a:srgbClr val="000000"/>
                </a:solidFill>
                <a:latin typeface="Roboto Mono"/>
              </a:rPr>
            </a:br>
            <a:r>
              <a:rPr lang="en-US" dirty="0">
                <a:solidFill>
                  <a:srgbClr val="000000"/>
                </a:solidFill>
                <a:latin typeface="Roboto Mono"/>
              </a:rPr>
              <a:t>   run-controller</a:t>
            </a:r>
          </a:p>
          <a:p>
            <a:endParaRPr lang="en-US" dirty="0">
              <a:solidFill>
                <a:srgbClr val="000000"/>
              </a:solidFill>
              <a:latin typeface="Roboto Mono"/>
            </a:endParaRP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Show logs of all the pods with a given label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logs -l app=run-controller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737DF5-1C4A-4E3D-91F9-F9A8D0126E56}"/>
              </a:ext>
            </a:extLst>
          </p:cNvPr>
          <p:cNvSpPr/>
          <p:nvPr/>
        </p:nvSpPr>
        <p:spPr>
          <a:xfrm>
            <a:off x="1447800" y="4104412"/>
            <a:ext cx="8096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Return snapshot logs from first container of a job named hello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kubectllogs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job/hello</a:t>
            </a: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# Return snapshot logs from container nginx-1 of a deployment named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nginx</a:t>
            </a:r>
            <a:endParaRPr lang="en-US" dirty="0">
              <a:solidFill>
                <a:srgbClr val="000000"/>
              </a:solidFill>
              <a:latin typeface="Roboto Mono"/>
            </a:endParaRPr>
          </a:p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kubectllogs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 deployment/</a:t>
            </a:r>
            <a:r>
              <a:rPr lang="en-US" dirty="0" err="1">
                <a:solidFill>
                  <a:srgbClr val="000000"/>
                </a:solidFill>
                <a:latin typeface="Roboto Mono"/>
              </a:rPr>
              <a:t>nginx</a:t>
            </a:r>
            <a:r>
              <a:rPr lang="en-US" dirty="0">
                <a:solidFill>
                  <a:srgbClr val="000000"/>
                </a:solidFill>
                <a:latin typeface="Roboto Mono"/>
              </a:rPr>
              <a:t>-c nginx-1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32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596880" y="256320"/>
            <a:ext cx="10661670" cy="52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Logs presented by Control Plane</a:t>
            </a:r>
            <a:endParaRPr kumimoji="0" lang="en-IN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1699350" y="4733654"/>
            <a:ext cx="2041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 err="1">
                <a:solidFill>
                  <a:srgbClr val="000000"/>
                </a:solidFill>
              </a:rPr>
              <a:t>kubectl</a:t>
            </a:r>
            <a:r>
              <a:rPr lang="en-US" spc="-1" dirty="0">
                <a:solidFill>
                  <a:srgbClr val="000000"/>
                </a:solidFill>
              </a:rPr>
              <a:t> get events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ADBE4-084E-4333-8A17-2A61488A99F5}"/>
              </a:ext>
            </a:extLst>
          </p:cNvPr>
          <p:cNvSpPr/>
          <p:nvPr/>
        </p:nvSpPr>
        <p:spPr>
          <a:xfrm>
            <a:off x="8713002" y="3662294"/>
            <a:ext cx="158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Control Plane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4FA6E6-D236-497E-8BD3-B11F9E3B326A}"/>
              </a:ext>
            </a:extLst>
          </p:cNvPr>
          <p:cNvSpPr/>
          <p:nvPr/>
        </p:nvSpPr>
        <p:spPr>
          <a:xfrm>
            <a:off x="6053363" y="3730334"/>
            <a:ext cx="1299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Containers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62F810-3396-48FC-AB89-7D9690D08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60" y="1598700"/>
            <a:ext cx="2927400" cy="29748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711D157-9F4C-4644-828B-DB2145715C2B}"/>
              </a:ext>
            </a:extLst>
          </p:cNvPr>
          <p:cNvSpPr/>
          <p:nvPr/>
        </p:nvSpPr>
        <p:spPr>
          <a:xfrm>
            <a:off x="4714852" y="4688719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System components logs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journalctl,syslog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AA9F6-1860-4D36-85CE-DECAA935B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742" y="1634815"/>
            <a:ext cx="2927400" cy="28038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DC9F8C-3B3C-4AB2-BC91-0BDEAA3BE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970" y="1714833"/>
            <a:ext cx="2998800" cy="274253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5E0328D-CC18-403C-A761-AB46642EAE08}"/>
              </a:ext>
            </a:extLst>
          </p:cNvPr>
          <p:cNvSpPr/>
          <p:nvPr/>
        </p:nvSpPr>
        <p:spPr>
          <a:xfrm>
            <a:off x="8449999" y="4723904"/>
            <a:ext cx="2336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Service provider 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30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</a:t>
            </a:r>
            <a:r>
              <a:rPr lang="en-US" dirty="0" err="1"/>
              <a:t>kubectl</a:t>
            </a:r>
            <a:r>
              <a:rPr lang="en-US" dirty="0"/>
              <a:t> get events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1562100" y="2953243"/>
            <a:ext cx="96583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 Mono"/>
              </a:rPr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type=Warning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</a:t>
            </a:r>
            <a:r>
              <a:rPr lang="en-US" dirty="0" err="1"/>
              <a:t>involvedObject.kind</a:t>
            </a:r>
            <a:r>
              <a:rPr lang="en-US" dirty="0"/>
              <a:t>!=Pod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involvedObject.kind</a:t>
            </a:r>
            <a:r>
              <a:rPr lang="en-US" dirty="0"/>
              <a:t>=</a:t>
            </a:r>
            <a:r>
              <a:rPr lang="en-US" dirty="0" err="1"/>
              <a:t>Node,involvedObject.name</a:t>
            </a:r>
            <a:r>
              <a:rPr lang="en-US" dirty="0"/>
              <a:t>=</a:t>
            </a:r>
            <a:r>
              <a:rPr lang="en-US" dirty="0" err="1"/>
              <a:t>minikube</a:t>
            </a:r>
            <a:endParaRPr lang="en-US" dirty="0"/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get events --field-selector type!=Normal</a:t>
            </a:r>
          </a:p>
        </p:txBody>
      </p:sp>
    </p:spTree>
    <p:extLst>
      <p:ext uri="{BB962C8B-B14F-4D97-AF65-F5344CB8AC3E}">
        <p14:creationId xmlns:p14="http://schemas.microsoft.com/office/powerpoint/2010/main" val="2781126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596880" y="256320"/>
            <a:ext cx="10661670" cy="52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" dirty="0">
                <a:solidFill>
                  <a:srgbClr val="000000"/>
                </a:solidFill>
                <a:latin typeface="Arial"/>
              </a:rPr>
              <a:t>k</a:t>
            </a:r>
            <a:r>
              <a:rPr kumimoji="0" lang="en-US" sz="36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ubectl</a:t>
            </a:r>
            <a:r>
              <a:rPr kumimoji="0" lang="en-US" sz="3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top</a:t>
            </a:r>
            <a:endParaRPr kumimoji="0" lang="en-IN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702EB-747E-4646-959D-B732A23756C5}"/>
              </a:ext>
            </a:extLst>
          </p:cNvPr>
          <p:cNvSpPr/>
          <p:nvPr/>
        </p:nvSpPr>
        <p:spPr>
          <a:xfrm>
            <a:off x="1846635" y="4733654"/>
            <a:ext cx="174727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lang="en-US" spc="-1" dirty="0" err="1">
                <a:solidFill>
                  <a:srgbClr val="000000"/>
                </a:solidFill>
              </a:rPr>
              <a:t>kubectl</a:t>
            </a:r>
            <a:r>
              <a:rPr lang="en-US" spc="-1" dirty="0">
                <a:solidFill>
                  <a:srgbClr val="000000"/>
                </a:solidFill>
              </a:rPr>
              <a:t> top pod</a:t>
            </a:r>
            <a:endParaRPr lang="en-IN" spc="-1" dirty="0">
              <a:solidFill>
                <a:prstClr val="black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12386-F7FB-4C99-BF80-E460FB08F406}"/>
              </a:ext>
            </a:extLst>
          </p:cNvPr>
          <p:cNvSpPr/>
          <p:nvPr/>
        </p:nvSpPr>
        <p:spPr>
          <a:xfrm>
            <a:off x="3369248" y="3730334"/>
            <a:ext cx="70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</a:rPr>
              <a:t>Pods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11D157-9F4C-4644-828B-DB2145715C2B}"/>
              </a:ext>
            </a:extLst>
          </p:cNvPr>
          <p:cNvSpPr/>
          <p:nvPr/>
        </p:nvSpPr>
        <p:spPr>
          <a:xfrm>
            <a:off x="6967125" y="4658784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top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7E4CC-A88C-4A80-97F6-F28B4376E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33" y="1531465"/>
            <a:ext cx="3248700" cy="30105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1DE0F4-ACF4-4133-A301-1F38010C8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450" y="1531465"/>
            <a:ext cx="2963100" cy="284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34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kubectl</a:t>
            </a:r>
            <a:r>
              <a:rPr lang="en-US" dirty="0"/>
              <a:t> top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1562100" y="2953243"/>
            <a:ext cx="96583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Show the resource utilization of all the pods matching a label</a:t>
            </a:r>
          </a:p>
          <a:p>
            <a:r>
              <a:rPr lang="en-US" dirty="0"/>
              <a:t>   $ </a:t>
            </a:r>
            <a:r>
              <a:rPr lang="en-US" dirty="0" err="1"/>
              <a:t>kubectl</a:t>
            </a:r>
            <a:r>
              <a:rPr lang="en-US" dirty="0"/>
              <a:t> top pod –l app=run-controller</a:t>
            </a:r>
          </a:p>
          <a:p>
            <a:endParaRPr lang="en-US" dirty="0"/>
          </a:p>
          <a:p>
            <a:r>
              <a:rPr lang="en-US" dirty="0"/>
              <a:t># Find all nodes, select the first one and show its utilization</a:t>
            </a:r>
          </a:p>
          <a:p>
            <a:r>
              <a:rPr lang="en-US" dirty="0"/>
              <a:t>   $ </a:t>
            </a:r>
            <a:r>
              <a:rPr lang="en-US" dirty="0" err="1"/>
              <a:t>kubectl</a:t>
            </a:r>
            <a:r>
              <a:rPr lang="en-US" dirty="0"/>
              <a:t> top node $(</a:t>
            </a:r>
            <a:r>
              <a:rPr lang="en-US" dirty="0" err="1"/>
              <a:t>kubectl</a:t>
            </a:r>
            <a:r>
              <a:rPr lang="en-US" dirty="0"/>
              <a:t> get nodes -o </a:t>
            </a:r>
            <a:r>
              <a:rPr lang="en-US" dirty="0" err="1"/>
              <a:t>jsonpath</a:t>
            </a:r>
            <a:r>
              <a:rPr lang="en-US" dirty="0"/>
              <a:t>="{.items[0].metadata.name}")</a:t>
            </a:r>
          </a:p>
        </p:txBody>
      </p:sp>
    </p:spTree>
    <p:extLst>
      <p:ext uri="{BB962C8B-B14F-4D97-AF65-F5344CB8AC3E}">
        <p14:creationId xmlns:p14="http://schemas.microsoft.com/office/powerpoint/2010/main" val="2939899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kubectl</a:t>
            </a:r>
            <a:r>
              <a:rPr lang="en-US" dirty="0"/>
              <a:t> exec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5ED93-7BF5-41E7-843F-DD08515E4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73" y="1815041"/>
            <a:ext cx="1106700" cy="10005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F1D552-1926-492A-8F98-5483A81FC67F}"/>
              </a:ext>
            </a:extLst>
          </p:cNvPr>
          <p:cNvSpPr/>
          <p:nvPr/>
        </p:nvSpPr>
        <p:spPr>
          <a:xfrm>
            <a:off x="2401206" y="1945975"/>
            <a:ext cx="6891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Allows execution of arbitrary commands inside running containers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B3A75-0A0D-4085-9122-F8CF08BC2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48" y="3119233"/>
            <a:ext cx="1106700" cy="10005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0BBEEC-77D8-4CDE-A841-0A381BCD1C8C}"/>
              </a:ext>
            </a:extLst>
          </p:cNvPr>
          <p:cNvSpPr/>
          <p:nvPr/>
        </p:nvSpPr>
        <p:spPr>
          <a:xfrm>
            <a:off x="2351820" y="3434833"/>
            <a:ext cx="911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Can be used to call regular UNIX commands available inside the container(</a:t>
            </a:r>
            <a:r>
              <a:rPr lang="en-US" dirty="0" err="1"/>
              <a:t>top,ps,tail</a:t>
            </a:r>
            <a:r>
              <a:rPr lang="en-US" dirty="0"/>
              <a:t>,…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3DD1E7-5520-4AC5-A6FD-F7D61AA2B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48" y="4710825"/>
            <a:ext cx="1071000" cy="88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F50B0BA-6F67-4BD2-AA79-F1401A9F7486}"/>
              </a:ext>
            </a:extLst>
          </p:cNvPr>
          <p:cNvSpPr/>
          <p:nvPr/>
        </p:nvSpPr>
        <p:spPr>
          <a:xfrm>
            <a:off x="2351820" y="4923691"/>
            <a:ext cx="412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Allows interactive operations (exec –</a:t>
            </a:r>
            <a:r>
              <a:rPr lang="en-US" dirty="0" err="1"/>
              <a:t>ti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5788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6904-8E78-42AD-BFF7-FFD0F56C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</a:t>
            </a:r>
            <a:r>
              <a:rPr lang="en-US" dirty="0" err="1"/>
              <a:t>kubectl</a:t>
            </a:r>
            <a:r>
              <a:rPr lang="en-US" dirty="0"/>
              <a:t> exec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02871F-DD63-4802-844D-88A549690395}"/>
              </a:ext>
            </a:extLst>
          </p:cNvPr>
          <p:cNvSpPr/>
          <p:nvPr/>
        </p:nvSpPr>
        <p:spPr>
          <a:xfrm>
            <a:off x="1562100" y="2953243"/>
            <a:ext cx="96583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 Find all pods with a given label, select the first one and  run top in its default container</a:t>
            </a:r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 dirty="0"/>
              <a:t> exec -</a:t>
            </a:r>
            <a:r>
              <a:rPr lang="en-US" dirty="0" err="1"/>
              <a:t>ti</a:t>
            </a:r>
            <a:r>
              <a:rPr lang="en-US" dirty="0"/>
              <a:t>$(</a:t>
            </a:r>
            <a:r>
              <a:rPr lang="en-US" dirty="0" err="1"/>
              <a:t>kubectl</a:t>
            </a:r>
            <a:r>
              <a:rPr lang="en-US" dirty="0"/>
              <a:t> get pod -l app=workout-gateway –o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jsonpath</a:t>
            </a:r>
            <a:r>
              <a:rPr lang="en-US" dirty="0"/>
              <a:t>="{.items[0].metadata.name}") top</a:t>
            </a:r>
          </a:p>
          <a:p>
            <a:endParaRPr lang="en-US" dirty="0"/>
          </a:p>
          <a:p>
            <a:r>
              <a:rPr lang="en-US" dirty="0"/>
              <a:t># Find all pods with a given label, select the first one and list the files in /app</a:t>
            </a:r>
          </a:p>
          <a:p>
            <a:r>
              <a:rPr lang="en-US" dirty="0"/>
              <a:t>$ </a:t>
            </a:r>
            <a:r>
              <a:rPr lang="en-US" dirty="0" err="1"/>
              <a:t>kubectl</a:t>
            </a:r>
            <a:r>
              <a:rPr lang="en-US"/>
              <a:t> exec </a:t>
            </a:r>
            <a:r>
              <a:rPr lang="en-US" dirty="0"/>
              <a:t>$(</a:t>
            </a:r>
            <a:r>
              <a:rPr lang="en-US" dirty="0" err="1"/>
              <a:t>kubectl</a:t>
            </a:r>
            <a:r>
              <a:rPr lang="en-US" dirty="0"/>
              <a:t> get pod -l app=workout-gateway -o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jsonpath</a:t>
            </a:r>
            <a:r>
              <a:rPr lang="en-US" dirty="0"/>
              <a:t>="{.items[0].metadata.name}") --ls -l /app</a:t>
            </a:r>
          </a:p>
        </p:txBody>
      </p:sp>
    </p:spTree>
    <p:extLst>
      <p:ext uri="{BB962C8B-B14F-4D97-AF65-F5344CB8AC3E}">
        <p14:creationId xmlns:p14="http://schemas.microsoft.com/office/powerpoint/2010/main" val="220839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ustomShape 1"/>
          <p:cNvSpPr/>
          <p:nvPr/>
        </p:nvSpPr>
        <p:spPr>
          <a:xfrm>
            <a:off x="6230160" y="3846960"/>
            <a:ext cx="405720" cy="40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8" name="CustomShape 2"/>
          <p:cNvSpPr/>
          <p:nvPr/>
        </p:nvSpPr>
        <p:spPr>
          <a:xfrm>
            <a:off x="596880" y="258480"/>
            <a:ext cx="9980280" cy="99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CustomShape 3"/>
          <p:cNvSpPr/>
          <p:nvPr/>
        </p:nvSpPr>
        <p:spPr>
          <a:xfrm>
            <a:off x="511560" y="2601000"/>
            <a:ext cx="9980280" cy="165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199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0" name="CustomShape 4"/>
          <p:cNvSpPr/>
          <p:nvPr/>
        </p:nvSpPr>
        <p:spPr>
          <a:xfrm>
            <a:off x="1673750" y="2896240"/>
            <a:ext cx="8945385" cy="52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  CI/CD Pipeline for your Containers</a:t>
            </a:r>
            <a:endParaRPr kumimoji="0" lang="en-IN" sz="3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51" name="CustomShape 5"/>
          <p:cNvSpPr/>
          <p:nvPr/>
        </p:nvSpPr>
        <p:spPr>
          <a:xfrm>
            <a:off x="511560" y="2150280"/>
            <a:ext cx="9894960" cy="39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823357"/>
            <a:ext cx="11300170" cy="609398"/>
          </a:xfrm>
        </p:spPr>
        <p:txBody>
          <a:bodyPr/>
          <a:lstStyle/>
          <a:p>
            <a:r>
              <a:rPr lang="en-US" sz="4400" dirty="0"/>
              <a:t>Lab 8 : Logging &amp; Monitoring</a:t>
            </a:r>
          </a:p>
        </p:txBody>
      </p:sp>
    </p:spTree>
    <p:extLst>
      <p:ext uri="{BB962C8B-B14F-4D97-AF65-F5344CB8AC3E}">
        <p14:creationId xmlns:p14="http://schemas.microsoft.com/office/powerpoint/2010/main" val="54246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EE09-28C9-4858-9533-0C54907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0" dirty="0"/>
              <a:t>Release Process Stages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B2A9D-C982-4058-B00D-372CCCFAB4C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7177DD1-F08B-47BE-A7B7-4C3D36C31858}"/>
              </a:ext>
            </a:extLst>
          </p:cNvPr>
          <p:cNvSpPr/>
          <p:nvPr/>
        </p:nvSpPr>
        <p:spPr>
          <a:xfrm>
            <a:off x="609480" y="1698170"/>
            <a:ext cx="2632668" cy="102493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Source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96FB0D1-FC02-4B47-8993-CFF45630D118}"/>
              </a:ext>
            </a:extLst>
          </p:cNvPr>
          <p:cNvSpPr/>
          <p:nvPr/>
        </p:nvSpPr>
        <p:spPr>
          <a:xfrm>
            <a:off x="3463032" y="1692919"/>
            <a:ext cx="2632668" cy="102493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BA5322E-06F7-4358-9201-F2BE54BC23AB}"/>
              </a:ext>
            </a:extLst>
          </p:cNvPr>
          <p:cNvSpPr/>
          <p:nvPr/>
        </p:nvSpPr>
        <p:spPr>
          <a:xfrm>
            <a:off x="6206142" y="1692919"/>
            <a:ext cx="2632668" cy="102493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Test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633A15C-A5C0-44DF-B131-CD8D153923D6}"/>
              </a:ext>
            </a:extLst>
          </p:cNvPr>
          <p:cNvSpPr/>
          <p:nvPr/>
        </p:nvSpPr>
        <p:spPr>
          <a:xfrm>
            <a:off x="8894031" y="1692919"/>
            <a:ext cx="2632668" cy="1024932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07784-0A20-44C8-BD46-D805CA14E41F}"/>
              </a:ext>
            </a:extLst>
          </p:cNvPr>
          <p:cNvSpPr/>
          <p:nvPr/>
        </p:nvSpPr>
        <p:spPr>
          <a:xfrm>
            <a:off x="863023" y="3429000"/>
            <a:ext cx="21255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Check in source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Get Peer review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20E87-2B29-422F-B03A-F1E52213CC3E}"/>
              </a:ext>
            </a:extLst>
          </p:cNvPr>
          <p:cNvSpPr/>
          <p:nvPr/>
        </p:nvSpPr>
        <p:spPr>
          <a:xfrm>
            <a:off x="3674048" y="3429000"/>
            <a:ext cx="22280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Compile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Unit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Style Checkers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Build and push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container images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21A5E-BAAB-4448-8360-3D747AFD7FD5}"/>
              </a:ext>
            </a:extLst>
          </p:cNvPr>
          <p:cNvSpPr/>
          <p:nvPr/>
        </p:nvSpPr>
        <p:spPr>
          <a:xfrm>
            <a:off x="6408453" y="3428999"/>
            <a:ext cx="23816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Integration Tests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with other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Load Testing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UI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Security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37644-F36D-4799-A720-FCF4F6C8B2C2}"/>
              </a:ext>
            </a:extLst>
          </p:cNvPr>
          <p:cNvSpPr/>
          <p:nvPr/>
        </p:nvSpPr>
        <p:spPr>
          <a:xfrm>
            <a:off x="9019526" y="3410755"/>
            <a:ext cx="31885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Deployment to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Monitor code in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to quickly detect errors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25A649-75CD-471F-BE09-719F7631660E}"/>
              </a:ext>
            </a:extLst>
          </p:cNvPr>
          <p:cNvSpPr/>
          <p:nvPr/>
        </p:nvSpPr>
        <p:spPr>
          <a:xfrm>
            <a:off x="676951" y="4906328"/>
            <a:ext cx="5106597" cy="7058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Integration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FCBE3C-6658-4164-ABD0-302243D44D66}"/>
              </a:ext>
            </a:extLst>
          </p:cNvPr>
          <p:cNvSpPr/>
          <p:nvPr/>
        </p:nvSpPr>
        <p:spPr>
          <a:xfrm>
            <a:off x="681707" y="5536274"/>
            <a:ext cx="10719497" cy="70589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171273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EE09-28C9-4858-9533-0C549073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0" dirty="0"/>
              <a:t>Release Process Stages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B2A9D-C982-4058-B00D-372CCCFAB4C6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77177DD1-F08B-47BE-A7B7-4C3D36C31858}"/>
              </a:ext>
            </a:extLst>
          </p:cNvPr>
          <p:cNvSpPr/>
          <p:nvPr/>
        </p:nvSpPr>
        <p:spPr>
          <a:xfrm>
            <a:off x="986974" y="1692919"/>
            <a:ext cx="2243275" cy="929527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Source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D96FB0D1-FC02-4B47-8993-CFF45630D118}"/>
              </a:ext>
            </a:extLst>
          </p:cNvPr>
          <p:cNvSpPr/>
          <p:nvPr/>
        </p:nvSpPr>
        <p:spPr>
          <a:xfrm>
            <a:off x="3599058" y="1674674"/>
            <a:ext cx="2228046" cy="929527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Build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BA5322E-06F7-4358-9201-F2BE54BC23AB}"/>
              </a:ext>
            </a:extLst>
          </p:cNvPr>
          <p:cNvSpPr/>
          <p:nvPr/>
        </p:nvSpPr>
        <p:spPr>
          <a:xfrm>
            <a:off x="6041455" y="1630134"/>
            <a:ext cx="2228046" cy="102493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Test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633A15C-A5C0-44DF-B131-CD8D153923D6}"/>
              </a:ext>
            </a:extLst>
          </p:cNvPr>
          <p:cNvSpPr/>
          <p:nvPr/>
        </p:nvSpPr>
        <p:spPr>
          <a:xfrm>
            <a:off x="9018350" y="1674674"/>
            <a:ext cx="2186676" cy="1024932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07784-0A20-44C8-BD46-D805CA14E41F}"/>
              </a:ext>
            </a:extLst>
          </p:cNvPr>
          <p:cNvSpPr/>
          <p:nvPr/>
        </p:nvSpPr>
        <p:spPr>
          <a:xfrm>
            <a:off x="863023" y="3429000"/>
            <a:ext cx="212558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Check in source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Get Peer review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20E87-2B29-422F-B03A-F1E52213CC3E}"/>
              </a:ext>
            </a:extLst>
          </p:cNvPr>
          <p:cNvSpPr/>
          <p:nvPr/>
        </p:nvSpPr>
        <p:spPr>
          <a:xfrm>
            <a:off x="3674048" y="3429000"/>
            <a:ext cx="222804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Compile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Unit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Style Checkers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Build and push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container images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21A5E-BAAB-4448-8360-3D747AFD7FD5}"/>
              </a:ext>
            </a:extLst>
          </p:cNvPr>
          <p:cNvSpPr/>
          <p:nvPr/>
        </p:nvSpPr>
        <p:spPr>
          <a:xfrm>
            <a:off x="6135727" y="3422445"/>
            <a:ext cx="238167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Integration Tests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with other systems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Load Testing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UI Tests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Security Testing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F37644-F36D-4799-A720-FCF4F6C8B2C2}"/>
              </a:ext>
            </a:extLst>
          </p:cNvPr>
          <p:cNvSpPr/>
          <p:nvPr/>
        </p:nvSpPr>
        <p:spPr>
          <a:xfrm>
            <a:off x="8899191" y="3375261"/>
            <a:ext cx="318856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Deployment to </a:t>
            </a:r>
            <a:b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</a:b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production Environments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Monitor code in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   to quickly detect errors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25A649-75CD-471F-BE09-719F7631660E}"/>
              </a:ext>
            </a:extLst>
          </p:cNvPr>
          <p:cNvSpPr/>
          <p:nvPr/>
        </p:nvSpPr>
        <p:spPr>
          <a:xfrm>
            <a:off x="676951" y="4906328"/>
            <a:ext cx="5106597" cy="70589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Integration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FCBE3C-6658-4164-ABD0-302243D44D66}"/>
              </a:ext>
            </a:extLst>
          </p:cNvPr>
          <p:cNvSpPr/>
          <p:nvPr/>
        </p:nvSpPr>
        <p:spPr>
          <a:xfrm>
            <a:off x="681707" y="5536274"/>
            <a:ext cx="10719497" cy="70589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Continuous Delivery</a:t>
            </a:r>
          </a:p>
        </p:txBody>
      </p:sp>
      <p:pic>
        <p:nvPicPr>
          <p:cNvPr id="17" name="Picture 2" descr="https://micksmuses.files.wordpress.com/2016/05/push-button.jpg">
            <a:extLst>
              <a:ext uri="{FF2B5EF4-FFF2-40B4-BE49-F238E27FC236}">
                <a16:creationId xmlns:a16="http://schemas.microsoft.com/office/drawing/2014/main" id="{BFDD2E41-F1F2-489C-8D2A-E2DA39A9E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788" y="1892014"/>
            <a:ext cx="522563" cy="52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2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A302-DBCC-4B25-AAD3-020865E8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752" y="191869"/>
            <a:ext cx="8611522" cy="756303"/>
          </a:xfrm>
        </p:spPr>
        <p:txBody>
          <a:bodyPr/>
          <a:lstStyle/>
          <a:p>
            <a:r>
              <a:rPr lang="en-US" sz="4000" dirty="0"/>
              <a:t>Continuous Deployment to PKS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7BED9-8E23-4334-82CF-96D07446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1126156"/>
            <a:ext cx="11925701" cy="526501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66856E-FE0D-4305-8C5D-8802EE15E496}"/>
              </a:ext>
            </a:extLst>
          </p:cNvPr>
          <p:cNvSpPr/>
          <p:nvPr/>
        </p:nvSpPr>
        <p:spPr>
          <a:xfrm>
            <a:off x="2565545" y="1191333"/>
            <a:ext cx="7236823" cy="4436146"/>
          </a:xfrm>
          <a:prstGeom prst="roundRect">
            <a:avLst/>
          </a:prstGeom>
          <a:noFill/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D03654-A233-4545-A631-D83EB1476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574" y="1348459"/>
            <a:ext cx="684121" cy="6841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6073F2-7D3F-4783-8A9A-0D05EBBF6C00}"/>
              </a:ext>
            </a:extLst>
          </p:cNvPr>
          <p:cNvSpPr/>
          <p:nvPr/>
        </p:nvSpPr>
        <p:spPr>
          <a:xfrm>
            <a:off x="4625076" y="1552019"/>
            <a:ext cx="16929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1" u="none" strike="noStrike" kern="1200" cap="none" spc="-1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Github</a:t>
            </a:r>
            <a:r>
              <a:rPr kumimoji="0" lang="en-IN" sz="1200" b="1" i="1" u="none" strike="noStrike" kern="1200" cap="none" spc="-1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Arial"/>
              </a:rPr>
              <a:t> Actions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00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150" y="2823357"/>
            <a:ext cx="10515600" cy="609398"/>
          </a:xfrm>
        </p:spPr>
        <p:txBody>
          <a:bodyPr/>
          <a:lstStyle/>
          <a:p>
            <a:r>
              <a:rPr lang="en-US" sz="4400" dirty="0"/>
              <a:t>Lab 5: </a:t>
            </a:r>
            <a:r>
              <a:rPr lang="en-US" sz="4400" dirty="0" err="1"/>
              <a:t>Buid</a:t>
            </a:r>
            <a:r>
              <a:rPr lang="en-US" sz="4400" dirty="0"/>
              <a:t> Pipeline with </a:t>
            </a:r>
            <a:r>
              <a:rPr lang="en-US" sz="4400" dirty="0" err="1"/>
              <a:t>Github</a:t>
            </a:r>
            <a:r>
              <a:rPr lang="en-US" sz="4400" dirty="0"/>
              <a:t> Actions 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36"/>
          <p:cNvSpPr txBox="1">
            <a:spLocks noGrp="1"/>
          </p:cNvSpPr>
          <p:nvPr>
            <p:ph type="ctrTitle" idx="4294967295"/>
          </p:nvPr>
        </p:nvSpPr>
        <p:spPr>
          <a:xfrm>
            <a:off x="3084843" y="1925481"/>
            <a:ext cx="5776913" cy="2057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dirty="0"/>
              <a:t>Understanding Persistent </a:t>
            </a:r>
            <a:r>
              <a:rPr lang="en" dirty="0"/>
              <a:t>Storage</a:t>
            </a:r>
            <a:br>
              <a:rPr lang="en" dirty="0"/>
            </a:br>
            <a:r>
              <a:rPr lang="en-US" dirty="0"/>
              <a:t>in Kubernetes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93;p137">
            <a:extLst>
              <a:ext uri="{FF2B5EF4-FFF2-40B4-BE49-F238E27FC236}">
                <a16:creationId xmlns:a16="http://schemas.microsoft.com/office/drawing/2014/main" id="{4C474BEB-ECB2-4627-BD28-A8230A54E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73120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Storage </a:t>
            </a:r>
            <a:r>
              <a:rPr lang="en-US" dirty="0"/>
              <a:t>Core Concepts</a:t>
            </a:r>
            <a:endParaRPr dirty="0"/>
          </a:p>
        </p:txBody>
      </p:sp>
      <p:sp>
        <p:nvSpPr>
          <p:cNvPr id="7" name="Google Shape;994;p137">
            <a:extLst>
              <a:ext uri="{FF2B5EF4-FFF2-40B4-BE49-F238E27FC236}">
                <a16:creationId xmlns:a16="http://schemas.microsoft.com/office/drawing/2014/main" id="{3C10F1D5-8786-492D-9230-3D09030F4446}"/>
              </a:ext>
            </a:extLst>
          </p:cNvPr>
          <p:cNvSpPr txBox="1">
            <a:spLocks/>
          </p:cNvSpPr>
          <p:nvPr/>
        </p:nvSpPr>
        <p:spPr>
          <a:xfrm>
            <a:off x="609600" y="4130381"/>
            <a:ext cx="10972800" cy="24595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AC7C74-8D59-4550-A840-75067F791BF7}"/>
              </a:ext>
            </a:extLst>
          </p:cNvPr>
          <p:cNvSpPr/>
          <p:nvPr/>
        </p:nvSpPr>
        <p:spPr>
          <a:xfrm>
            <a:off x="708286" y="1313015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Pods live and die so their file system is short lived(ephemeral)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386F7-D1D6-49C6-8145-72D1778F757E}"/>
              </a:ext>
            </a:extLst>
          </p:cNvPr>
          <p:cNvSpPr/>
          <p:nvPr/>
        </p:nvSpPr>
        <p:spPr>
          <a:xfrm>
            <a:off x="708286" y="2233180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Volumes can be used to store state/data and use it in 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E47B3-986C-4558-8AAE-CC8B22ADF1EC}"/>
              </a:ext>
            </a:extLst>
          </p:cNvPr>
          <p:cNvSpPr/>
          <p:nvPr/>
        </p:nvSpPr>
        <p:spPr>
          <a:xfrm>
            <a:off x="687525" y="3023417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pod can have multiple volumes attached to it.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A8FB7-35EB-49EE-A819-66738B856BD7}"/>
              </a:ext>
            </a:extLst>
          </p:cNvPr>
          <p:cNvSpPr/>
          <p:nvPr/>
        </p:nvSpPr>
        <p:spPr>
          <a:xfrm>
            <a:off x="699142" y="3808719"/>
            <a:ext cx="60192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Containers rely on a mount path to access a volume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9F0DB2-7743-4E68-ADE2-800A7A2EA926}"/>
              </a:ext>
            </a:extLst>
          </p:cNvPr>
          <p:cNvSpPr/>
          <p:nvPr/>
        </p:nvSpPr>
        <p:spPr>
          <a:xfrm>
            <a:off x="687525" y="4598956"/>
            <a:ext cx="60192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Kubernetes supports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Volumes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PersistentVolumes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PersistentVolumesClaims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StorageClasses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C38E0-CEED-4BA2-8917-C8363D4D9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670" y="2503407"/>
            <a:ext cx="3276190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ell Tech 2019">
  <a:themeElements>
    <a:clrScheme name="Dell New VID">
      <a:dk1>
        <a:srgbClr val="444444"/>
      </a:dk1>
      <a:lt1>
        <a:srgbClr val="0076CE"/>
      </a:lt1>
      <a:dk2>
        <a:srgbClr val="FFFFFF"/>
      </a:dk2>
      <a:lt2>
        <a:srgbClr val="000000"/>
      </a:lt2>
      <a:accent1>
        <a:srgbClr val="00447C"/>
      </a:accent1>
      <a:accent2>
        <a:srgbClr val="6EA204"/>
      </a:accent2>
      <a:accent3>
        <a:srgbClr val="F2AF00"/>
      </a:accent3>
      <a:accent4>
        <a:srgbClr val="EE6411"/>
      </a:accent4>
      <a:accent5>
        <a:srgbClr val="CE1126"/>
      </a:accent5>
      <a:accent6>
        <a:srgbClr val="41B6E6"/>
      </a:accent6>
      <a:hlink>
        <a:srgbClr val="0076CE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ctr"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2E9850A-4D19-4592-9100-D4A99680F112}" vid="{650AE081-E2B8-4501-98EF-F380C82913E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1043</Words>
  <Application>Microsoft Office PowerPoint</Application>
  <PresentationFormat>Widescreen</PresentationFormat>
  <Paragraphs>224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Roboto Mono</vt:lpstr>
      <vt:lpstr>Symbol</vt:lpstr>
      <vt:lpstr>Wingdings</vt:lpstr>
      <vt:lpstr>Office Theme</vt:lpstr>
      <vt:lpstr>1_Office Theme</vt:lpstr>
      <vt:lpstr>2_Office Theme</vt:lpstr>
      <vt:lpstr>Dell Tech 2019</vt:lpstr>
      <vt:lpstr>Kubernetes Workshop: Develop and Deploy a Microservices Application on Kubernetes  </vt:lpstr>
      <vt:lpstr>Workshop Agenda</vt:lpstr>
      <vt:lpstr>PowerPoint Presentation</vt:lpstr>
      <vt:lpstr>Release Process Stages</vt:lpstr>
      <vt:lpstr>Release Process Stages</vt:lpstr>
      <vt:lpstr>Continuous Deployment to PKS</vt:lpstr>
      <vt:lpstr>Lab 5: Buid Pipeline with Github Actions </vt:lpstr>
      <vt:lpstr>Understanding Persistent Storage in Kubernetes</vt:lpstr>
      <vt:lpstr>Storage Core Concepts</vt:lpstr>
      <vt:lpstr>Volumes and Volume mounts</vt:lpstr>
      <vt:lpstr>Volume type examples</vt:lpstr>
      <vt:lpstr>Volume Types</vt:lpstr>
      <vt:lpstr>Defining an emptyDir Volume</vt:lpstr>
      <vt:lpstr>Persistent volumes</vt:lpstr>
      <vt:lpstr>PersistentVolumeClaim</vt:lpstr>
      <vt:lpstr>PersistentVolume Workflow</vt:lpstr>
      <vt:lpstr>Storage Class Core Concepts</vt:lpstr>
      <vt:lpstr>Storage Class Workflow</vt:lpstr>
      <vt:lpstr>Lab 6 &amp; 7: Data Persistence in Kubernetes </vt:lpstr>
      <vt:lpstr>PowerPoint Presentation</vt:lpstr>
      <vt:lpstr>PowerPoint Presentation</vt:lpstr>
      <vt:lpstr>Logs presented by Nodes</vt:lpstr>
      <vt:lpstr>kubectl log examples</vt:lpstr>
      <vt:lpstr>PowerPoint Presentation</vt:lpstr>
      <vt:lpstr>Filtering kubectl get events results</vt:lpstr>
      <vt:lpstr>PowerPoint Presentation</vt:lpstr>
      <vt:lpstr>Examples of kubectl top</vt:lpstr>
      <vt:lpstr>kubectl exec</vt:lpstr>
      <vt:lpstr>Examples of kubectl exec</vt:lpstr>
      <vt:lpstr>Lab 8 : Logging &amp;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Agenda</dc:title>
  <dc:creator>Chunduru, NagendraKumar</dc:creator>
  <cp:lastModifiedBy>Roy, Nilanjan</cp:lastModifiedBy>
  <cp:revision>81</cp:revision>
  <dcterms:created xsi:type="dcterms:W3CDTF">2020-06-02T09:09:51Z</dcterms:created>
  <dcterms:modified xsi:type="dcterms:W3CDTF">2020-07-09T07:41:09Z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e70ee2-0cb4-4d60-aee5-75ef2c4c8a90_Enabled">
    <vt:lpwstr>True</vt:lpwstr>
  </property>
  <property fmtid="{D5CDD505-2E9C-101B-9397-08002B2CF9AE}" pid="3" name="MSIP_Label_7de70ee2-0cb4-4d60-aee5-75ef2c4c8a90_SiteId">
    <vt:lpwstr>945c199a-83a2-4e80-9f8c-5a91be5752dd</vt:lpwstr>
  </property>
  <property fmtid="{D5CDD505-2E9C-101B-9397-08002B2CF9AE}" pid="4" name="MSIP_Label_7de70ee2-0cb4-4d60-aee5-75ef2c4c8a90_Owner">
    <vt:lpwstr>Nagendra.Chunduru@emc.com</vt:lpwstr>
  </property>
  <property fmtid="{D5CDD505-2E9C-101B-9397-08002B2CF9AE}" pid="5" name="MSIP_Label_7de70ee2-0cb4-4d60-aee5-75ef2c4c8a90_SetDate">
    <vt:lpwstr>2020-06-02T09:11:17.1461593Z</vt:lpwstr>
  </property>
  <property fmtid="{D5CDD505-2E9C-101B-9397-08002B2CF9AE}" pid="6" name="MSIP_Label_7de70ee2-0cb4-4d60-aee5-75ef2c4c8a90_Name">
    <vt:lpwstr>Internal Use</vt:lpwstr>
  </property>
  <property fmtid="{D5CDD505-2E9C-101B-9397-08002B2CF9AE}" pid="7" name="MSIP_Label_7de70ee2-0cb4-4d60-aee5-75ef2c4c8a90_Application">
    <vt:lpwstr>Microsoft Azure Information Protection</vt:lpwstr>
  </property>
  <property fmtid="{D5CDD505-2E9C-101B-9397-08002B2CF9AE}" pid="8" name="MSIP_Label_7de70ee2-0cb4-4d60-aee5-75ef2c4c8a90_ActionId">
    <vt:lpwstr>adb8edf3-3742-4c63-9bf7-94807bcb9481</vt:lpwstr>
  </property>
  <property fmtid="{D5CDD505-2E9C-101B-9397-08002B2CF9AE}" pid="9" name="MSIP_Label_7de70ee2-0cb4-4d60-aee5-75ef2c4c8a90_Extended_MSFT_Method">
    <vt:lpwstr>Manual</vt:lpwstr>
  </property>
  <property fmtid="{D5CDD505-2E9C-101B-9397-08002B2CF9AE}" pid="10" name="MSIP_Label_da6fab74-d5af-4af7-a9a4-78d84655a626_Enabled">
    <vt:lpwstr>True</vt:lpwstr>
  </property>
  <property fmtid="{D5CDD505-2E9C-101B-9397-08002B2CF9AE}" pid="11" name="MSIP_Label_da6fab74-d5af-4af7-a9a4-78d84655a626_SiteId">
    <vt:lpwstr>945c199a-83a2-4e80-9f8c-5a91be5752dd</vt:lpwstr>
  </property>
  <property fmtid="{D5CDD505-2E9C-101B-9397-08002B2CF9AE}" pid="12" name="MSIP_Label_da6fab74-d5af-4af7-a9a4-78d84655a626_Owner">
    <vt:lpwstr>Nagendra.Chunduru@emc.com</vt:lpwstr>
  </property>
  <property fmtid="{D5CDD505-2E9C-101B-9397-08002B2CF9AE}" pid="13" name="MSIP_Label_da6fab74-d5af-4af7-a9a4-78d84655a626_SetDate">
    <vt:lpwstr>2020-06-02T09:11:17.1461593Z</vt:lpwstr>
  </property>
  <property fmtid="{D5CDD505-2E9C-101B-9397-08002B2CF9AE}" pid="14" name="MSIP_Label_da6fab74-d5af-4af7-a9a4-78d84655a626_Name">
    <vt:lpwstr>Visual Marking</vt:lpwstr>
  </property>
  <property fmtid="{D5CDD505-2E9C-101B-9397-08002B2CF9AE}" pid="15" name="MSIP_Label_da6fab74-d5af-4af7-a9a4-78d84655a626_Application">
    <vt:lpwstr>Microsoft Azure Information Protection</vt:lpwstr>
  </property>
  <property fmtid="{D5CDD505-2E9C-101B-9397-08002B2CF9AE}" pid="16" name="MSIP_Label_da6fab74-d5af-4af7-a9a4-78d84655a626_ActionId">
    <vt:lpwstr>adb8edf3-3742-4c63-9bf7-94807bcb9481</vt:lpwstr>
  </property>
  <property fmtid="{D5CDD505-2E9C-101B-9397-08002B2CF9AE}" pid="17" name="MSIP_Label_da6fab74-d5af-4af7-a9a4-78d84655a626_Parent">
    <vt:lpwstr>7de70ee2-0cb4-4d60-aee5-75ef2c4c8a90</vt:lpwstr>
  </property>
  <property fmtid="{D5CDD505-2E9C-101B-9397-08002B2CF9AE}" pid="18" name="MSIP_Label_da6fab74-d5af-4af7-a9a4-78d84655a626_Extended_MSFT_Method">
    <vt:lpwstr>Manual</vt:lpwstr>
  </property>
  <property fmtid="{D5CDD505-2E9C-101B-9397-08002B2CF9AE}" pid="19" name="aiplabel">
    <vt:lpwstr>Internal Use Visual Marking</vt:lpwstr>
  </property>
</Properties>
</file>