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  <p:sldMasterId id="2147483700" r:id="rId4"/>
  </p:sldMasterIdLst>
  <p:notesMasterIdLst>
    <p:notesMasterId r:id="rId18"/>
  </p:notesMasterIdLst>
  <p:sldIdLst>
    <p:sldId id="1941" r:id="rId5"/>
    <p:sldId id="1943" r:id="rId6"/>
    <p:sldId id="481" r:id="rId7"/>
    <p:sldId id="1834" r:id="rId8"/>
    <p:sldId id="474" r:id="rId9"/>
    <p:sldId id="475" r:id="rId10"/>
    <p:sldId id="476" r:id="rId11"/>
    <p:sldId id="477" r:id="rId12"/>
    <p:sldId id="478" r:id="rId13"/>
    <p:sldId id="479" r:id="rId14"/>
    <p:sldId id="482" r:id="rId15"/>
    <p:sldId id="483" r:id="rId16"/>
    <p:sldId id="4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1F4-336D-406F-A4E3-469B7C7928C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D3B9-4381-4B2A-B864-39964DA40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1027-60E9-423C-BCAF-6AD42338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6ABB-80E5-4001-8760-765CFDA43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3597-4F19-42E7-9D17-4F3D18CD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F9A2-2CB1-43EE-8A60-01E0AF22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03D4-B27D-4904-BC1B-27E97F8C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2AFB-BDA1-4D01-99B2-019D96B9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C242-4BB1-4EEB-8BDA-DAA04547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0D86-DCFA-405D-BFBD-521AD405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ADD1-8436-47A1-A99A-952C28C9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D3FD-99E2-473A-8370-0CACAAF3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B5278-563A-481A-B754-637CD5944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2800-5798-4133-B27F-EA699651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06BC-5874-4C87-BD53-E4218CCE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510B-5F8E-4635-AB2B-8A77ECD1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E43E-4807-47AC-AD5E-52C29DB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Blank-Whi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667000" y="0"/>
            <a:ext cx="6857997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4000">
                <a:solidFill>
                  <a:schemeClr val="dk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3200">
                <a:solidFill>
                  <a:schemeClr val="dk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3200">
                <a:solidFill>
                  <a:schemeClr val="dk1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989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4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03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8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5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183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99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3E84-DFC8-4D7C-8D35-503ACF66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C738-D1EB-4B9B-8649-4974D0EA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920D-3200-4040-924D-B7D9A700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26CD-B367-4E8F-8DE5-9CF113CF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6532-6D94-474D-A0B9-8050A37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9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105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806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1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534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21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3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7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B4B3-FE37-44E5-A337-A8EF4B1C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497D8-40C5-48CE-B96D-5938AAEF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2175-B4E3-43F8-9798-830D46E1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3DFB-1AB8-427D-A380-060FFCAA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B8D7-8646-4E59-A4F9-C0B97A4E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2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438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2200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058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849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75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965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372E-D052-47E9-83CC-1FA2BE8F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2C66-316E-4F65-BF00-BC1C3F4A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183FA-03A6-4ECD-BDAB-75909B53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3F89-BBD2-4A6A-A198-A44238C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A0BD9-4803-4DA1-88A4-0922706D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7D3C8-FD4F-4E4A-B7FC-3E530EA6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62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6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6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0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3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8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5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88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63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7452-9AE7-4770-A13C-C1269A8E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5B9A-C9D4-4A35-9163-B963EEBB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47E4-D291-41F2-9394-4FB8D3E5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80D0-BAD1-4659-AF91-9F4A35D5D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2BE9D-0823-487A-9837-133FF387B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1E0EF-B27F-4155-B421-A0630A87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B0474-7B11-4042-900A-D1AE390B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E9416-D3C1-46CE-BC04-41F12F0A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99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3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8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0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2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0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835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8381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840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7196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3A08-005B-44BF-BF0B-048490F4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D1885-3C7A-4032-9E84-07C6821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116E3-1F70-43AD-A396-E02B28C7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529DE-E64C-4861-8B88-863E082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61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2634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3740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80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0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6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20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3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4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23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7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B043E-2022-4FFF-B554-D3F7ED1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D900A-9D50-4595-96A4-3042D58B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EC7A9-7B58-4175-ADCF-711CE866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3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98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38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935631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2B2D-DD43-4FA6-98ED-FB261399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BED4-E6F1-4DEC-8BBB-2627B8E2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866A-4D5D-4EA6-B7F5-BB9148A7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DD8A-94A7-4718-9D00-4876C5B6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D2E55-24D0-49D2-82A2-0EA9D209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CCF5-B367-47B8-A4A9-1D04132A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DCF2-A071-482B-891D-B7F7F8CF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CE7AB-CE25-4BBF-96F3-7F51A4CC1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DC82-B8C4-48A9-A1F2-B2BF2CEE6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014E-D632-4208-876E-ADFCCA54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7809F-BED6-4459-90D7-26361827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8162F-2B63-4222-B9C1-F9575333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58753-ECA0-456B-8AD3-E6764C45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9F1F-08A0-462F-9B15-290D6E59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283B-C498-42B4-946B-B7B0E7466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6445-4E76-40F2-BC06-7FA53181468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6F4D-015D-4F77-92B8-AF11F7944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8D77-BA67-4C2F-A198-7D115E3C4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6567EF86-9391-464E-B5B2-FF7BDB7F08F3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654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DB2D4014-1A51-4900-B027-7D9DA8C90D2E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08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7595C8FB-F8B1-46E3-9372-1326FA71A685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6612F07A-B993-4BFD-845F-48ACF2936E8B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6;p58">
            <a:extLst>
              <a:ext uri="{FF2B5EF4-FFF2-40B4-BE49-F238E27FC236}">
                <a16:creationId xmlns:a16="http://schemas.microsoft.com/office/drawing/2014/main" id="{1A5C5DC2-421F-40FB-BC81-78CFBD929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Admission Control</a:t>
            </a:r>
            <a:endParaRPr dirty="0"/>
          </a:p>
        </p:txBody>
      </p:sp>
      <p:sp>
        <p:nvSpPr>
          <p:cNvPr id="5" name="Google Shape;387;p58">
            <a:extLst>
              <a:ext uri="{FF2B5EF4-FFF2-40B4-BE49-F238E27FC236}">
                <a16:creationId xmlns:a16="http://schemas.microsoft.com/office/drawing/2014/main" id="{41A49027-D4D5-45C2-8E0C-7AE360BF2C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417837"/>
            <a:ext cx="12192000" cy="51499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-US" sz="2667" dirty="0" err="1"/>
              <a:t>AlwaysPullImages</a:t>
            </a:r>
            <a:endParaRPr lang="en-US" sz="2667" dirty="0"/>
          </a:p>
          <a:p>
            <a:pPr indent="-507987">
              <a:buSzPts val="2400"/>
            </a:pPr>
            <a:r>
              <a:rPr lang="en-US" sz="2667" dirty="0" err="1"/>
              <a:t>DefaultStorageClass</a:t>
            </a:r>
            <a:endParaRPr lang="en-US" sz="2667" dirty="0"/>
          </a:p>
          <a:p>
            <a:pPr indent="-507987">
              <a:buSzPts val="2400"/>
            </a:pPr>
            <a:r>
              <a:rPr lang="en-US" sz="2667" dirty="0" err="1"/>
              <a:t>DefaultTolerationSeconds</a:t>
            </a:r>
            <a:endParaRPr lang="en-US" sz="2667" dirty="0"/>
          </a:p>
          <a:p>
            <a:pPr indent="-507987">
              <a:buSzPts val="2400"/>
            </a:pPr>
            <a:r>
              <a:rPr lang="en-US" sz="2667" dirty="0" err="1"/>
              <a:t>DenyEscalatingExec</a:t>
            </a:r>
            <a:endParaRPr lang="en-US" sz="2667" dirty="0"/>
          </a:p>
          <a:p>
            <a:pPr indent="-507987">
              <a:buSzPts val="2400"/>
            </a:pPr>
            <a:r>
              <a:rPr lang="en-US" sz="2667" dirty="0" err="1"/>
              <a:t>EventRateLimit</a:t>
            </a:r>
            <a:endParaRPr lang="en-US" sz="2667" dirty="0"/>
          </a:p>
          <a:p>
            <a:pPr indent="-507987">
              <a:buSzPts val="2400"/>
            </a:pPr>
            <a:r>
              <a:rPr lang="en-US" sz="2667" dirty="0" err="1"/>
              <a:t>ImagePolicyWebhook</a:t>
            </a:r>
            <a:endParaRPr lang="en-US" sz="2667" dirty="0"/>
          </a:p>
          <a:p>
            <a:pPr indent="-507987">
              <a:buSzPts val="2400"/>
            </a:pPr>
            <a:r>
              <a:rPr lang="en-US" sz="2667" dirty="0" err="1"/>
              <a:t>LimitRanger</a:t>
            </a:r>
            <a:r>
              <a:rPr lang="en-US" sz="2667" dirty="0"/>
              <a:t>/</a:t>
            </a:r>
            <a:r>
              <a:rPr lang="en-US" sz="2667" dirty="0" err="1"/>
              <a:t>ResourceQuota</a:t>
            </a:r>
            <a:endParaRPr lang="en-US" sz="2667" dirty="0"/>
          </a:p>
          <a:p>
            <a:pPr indent="-507987">
              <a:buSzPts val="2400"/>
            </a:pPr>
            <a:r>
              <a:rPr lang="en-US" sz="2667" dirty="0" err="1"/>
              <a:t>PersistentVolumeClaimResize</a:t>
            </a:r>
            <a:endParaRPr lang="en-US" sz="2667" dirty="0"/>
          </a:p>
          <a:p>
            <a:pPr indent="-507987">
              <a:buSzPts val="2400"/>
            </a:pPr>
            <a:r>
              <a:rPr lang="en-US" sz="2667" dirty="0" err="1"/>
              <a:t>PodSecurityPolicy</a:t>
            </a:r>
            <a:endParaRPr lang="en-US" sz="2667" dirty="0"/>
          </a:p>
          <a:p>
            <a:pPr indent="-507987">
              <a:buSzPts val="2400"/>
            </a:pPr>
            <a:endParaRPr lang="en-US" sz="2667" dirty="0"/>
          </a:p>
          <a:p>
            <a:pPr indent="-507987">
              <a:buSzPts val="2400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46080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9032-88D9-48C8-96DD-1841535B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Skaffold</a:t>
            </a:r>
            <a:r>
              <a:rPr lang="en-US" dirty="0"/>
              <a:t> &amp; Cloud code</a:t>
            </a:r>
          </a:p>
        </p:txBody>
      </p:sp>
    </p:spTree>
    <p:extLst>
      <p:ext uri="{BB962C8B-B14F-4D97-AF65-F5344CB8AC3E}">
        <p14:creationId xmlns:p14="http://schemas.microsoft.com/office/powerpoint/2010/main" val="6685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C84-694D-45B4-9109-FF2E65FB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Configure the pipeline to your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6665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672B-A706-460A-946B-4876FF8C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93D35-E557-4A74-97FD-5010AFEC0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Deploy the microservice application to your Kubernetes Cluster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5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/>
          <a:lstStyle/>
          <a:p>
            <a:pPr marL="720" indent="0">
              <a:buClr>
                <a:srgbClr val="D9D9D9"/>
              </a:buClr>
              <a:buNone/>
            </a:pPr>
            <a:r>
              <a:rPr lang="en-IN" sz="2800" b="1" spc="-1" dirty="0">
                <a:latin typeface="Arial"/>
                <a:ea typeface="DejaVu Sans"/>
              </a:rPr>
              <a:t>DAY 3</a:t>
            </a:r>
            <a:endParaRPr lang="en-IN" b="1" spc="-1" dirty="0">
              <a:latin typeface="Arial"/>
              <a:ea typeface="DejaVu Sans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Building a 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Implementing service discovery on Kubernetes for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Expose your service with </a:t>
            </a:r>
            <a:r>
              <a:rPr lang="en-IN" spc="-1" dirty="0" err="1">
                <a:latin typeface="Arial"/>
              </a:rPr>
              <a:t>Loadbalancer</a:t>
            </a: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Continuously deploy microservice application with pipeline</a:t>
            </a:r>
          </a:p>
        </p:txBody>
      </p:sp>
    </p:spTree>
    <p:extLst>
      <p:ext uri="{BB962C8B-B14F-4D97-AF65-F5344CB8AC3E}">
        <p14:creationId xmlns:p14="http://schemas.microsoft.com/office/powerpoint/2010/main" val="34398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D0-12F9-48C2-9A71-9D4BFF6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9886"/>
            <a:ext cx="10668000" cy="771843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Microservice Application on Kubernetes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013AD-095C-4669-8159-4A9266B9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21729"/>
            <a:ext cx="7091680" cy="47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4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0DC9-FD58-4ED8-8F88-975B466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156F2-7078-45B6-942F-6C9438334FA4}"/>
              </a:ext>
            </a:extLst>
          </p:cNvPr>
          <p:cNvSpPr txBox="1">
            <a:spLocks/>
          </p:cNvSpPr>
          <p:nvPr/>
        </p:nvSpPr>
        <p:spPr>
          <a:xfrm>
            <a:off x="485774" y="1062595"/>
            <a:ext cx="11214100" cy="4510616"/>
          </a:xfrm>
          <a:prstGeom prst="rect">
            <a:avLst/>
          </a:prstGeom>
        </p:spPr>
        <p:txBody>
          <a:bodyPr lIns="0" tIns="0" rIns="0" bIns="0"/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66773" indent="-152396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consistency 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 Configurations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Registration and Discovery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Routing the traffic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Load balancing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Fault Tolerance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Monitoring and Tracing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7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448DE-A814-42BC-B18B-202D01A5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715472"/>
            <a:ext cx="10830039" cy="5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7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6;p58">
            <a:extLst>
              <a:ext uri="{FF2B5EF4-FFF2-40B4-BE49-F238E27FC236}">
                <a16:creationId xmlns:a16="http://schemas.microsoft.com/office/drawing/2014/main" id="{4C8C1175-1B27-4ADE-92B4-152812EEE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Authentication</a:t>
            </a:r>
            <a:endParaRPr dirty="0"/>
          </a:p>
        </p:txBody>
      </p:sp>
      <p:sp>
        <p:nvSpPr>
          <p:cNvPr id="5" name="Google Shape;387;p58">
            <a:extLst>
              <a:ext uri="{FF2B5EF4-FFF2-40B4-BE49-F238E27FC236}">
                <a16:creationId xmlns:a16="http://schemas.microsoft.com/office/drawing/2014/main" id="{6F40E6CE-6030-4E40-9275-E5F223D58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417837"/>
            <a:ext cx="12192000" cy="51499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3200" dirty="0"/>
              <a:t> </a:t>
            </a:r>
            <a:r>
              <a:rPr lang="en-US" sz="3733" dirty="0"/>
              <a:t>X509 Client Certs </a:t>
            </a:r>
            <a:r>
              <a:rPr lang="en-US" sz="2667" dirty="0"/>
              <a:t>(CN used as user, Org fields as group) No way to revoke them!! – </a:t>
            </a:r>
            <a:r>
              <a:rPr lang="en-US" sz="2667" dirty="0" err="1"/>
              <a:t>wip</a:t>
            </a:r>
            <a:r>
              <a:rPr lang="en-US" sz="2667" dirty="0"/>
              <a:t> </a:t>
            </a:r>
            <a:r>
              <a:rPr lang="en-US" sz="2667" dirty="0">
                <a:sym typeface="Wingdings" pitchFamily="2" charset="2"/>
              </a:rPr>
              <a:t></a:t>
            </a:r>
            <a:endParaRPr lang="en-US" sz="2667" dirty="0"/>
          </a:p>
          <a:p>
            <a:pPr indent="-507987">
              <a:buSzPts val="2400"/>
            </a:pPr>
            <a:r>
              <a:rPr lang="en-US" sz="3733" dirty="0"/>
              <a:t>Static Password File </a:t>
            </a:r>
            <a:r>
              <a:rPr lang="en-US" sz="2667" dirty="0"/>
              <a:t>(password,user,uid,"group1,group2,group3")</a:t>
            </a:r>
          </a:p>
          <a:p>
            <a:pPr indent="-507987">
              <a:buSzPts val="2400"/>
            </a:pPr>
            <a:r>
              <a:rPr lang="en-US" sz="3733" dirty="0"/>
              <a:t>Static Token File </a:t>
            </a:r>
            <a:r>
              <a:rPr lang="en-US" sz="2667" dirty="0"/>
              <a:t>(token,user,uid,"group1,group2,group3")</a:t>
            </a:r>
          </a:p>
          <a:p>
            <a:pPr indent="-507987">
              <a:buSzPts val="2400"/>
            </a:pPr>
            <a:r>
              <a:rPr lang="en-US" sz="3733" dirty="0"/>
              <a:t>Bearer Token </a:t>
            </a:r>
            <a:r>
              <a:rPr lang="en-US" sz="2667" dirty="0"/>
              <a:t>(Authorization: Bearer 31ada4fd-ade)</a:t>
            </a:r>
          </a:p>
          <a:p>
            <a:pPr indent="-507987">
              <a:buSzPts val="2400"/>
            </a:pPr>
            <a:r>
              <a:rPr lang="en-US" sz="3733" dirty="0"/>
              <a:t>Bootstrap Tokens </a:t>
            </a:r>
            <a:r>
              <a:rPr lang="en-US" sz="2667" dirty="0"/>
              <a:t>(Authorization: Bearer 781292.db7bc3a58fc5f07e)</a:t>
            </a:r>
          </a:p>
          <a:p>
            <a:pPr indent="-507987">
              <a:buSzPts val="2400"/>
            </a:pPr>
            <a:r>
              <a:rPr lang="en-US" sz="3733" dirty="0"/>
              <a:t>Service Account Tokens </a:t>
            </a:r>
            <a:r>
              <a:rPr lang="en-US" sz="2667" dirty="0"/>
              <a:t>(signed by API server’s private TLS key or specified by file)</a:t>
            </a:r>
          </a:p>
          <a:p>
            <a:pPr indent="-507987">
              <a:buSzPts val="2400"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418079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6;p58">
            <a:extLst>
              <a:ext uri="{FF2B5EF4-FFF2-40B4-BE49-F238E27FC236}">
                <a16:creationId xmlns:a16="http://schemas.microsoft.com/office/drawing/2014/main" id="{5FEC2FB6-803B-40D6-AAC2-418703465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Role - Authorization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58C7F-8485-459F-9319-F83CE798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00201"/>
            <a:ext cx="5591908" cy="3475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902CA-2565-4021-B709-82D87169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08" y="1600202"/>
            <a:ext cx="6600093" cy="402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EFA68-D0C2-4B9D-9C2E-01AABA051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954" y="4986202"/>
            <a:ext cx="8886093" cy="18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6;p58">
            <a:extLst>
              <a:ext uri="{FF2B5EF4-FFF2-40B4-BE49-F238E27FC236}">
                <a16:creationId xmlns:a16="http://schemas.microsoft.com/office/drawing/2014/main" id="{C82A5D7B-B477-4F49-B807-B89FEE463F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en" dirty="0" err="1"/>
              <a:t>RoleBinding</a:t>
            </a:r>
            <a:r>
              <a:rPr lang="en" dirty="0"/>
              <a:t> - Authorization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C98B0-2A1E-427D-9336-FD639236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7" y="1580803"/>
            <a:ext cx="10117016" cy="49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2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6;p58">
            <a:extLst>
              <a:ext uri="{FF2B5EF4-FFF2-40B4-BE49-F238E27FC236}">
                <a16:creationId xmlns:a16="http://schemas.microsoft.com/office/drawing/2014/main" id="{770E17BE-B22A-4DF1-8CEE-C1C8221E49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en" dirty="0" err="1"/>
              <a:t>RoleBinding</a:t>
            </a:r>
            <a:r>
              <a:rPr lang="en" dirty="0"/>
              <a:t> - Authorization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4DA6B-281F-40AC-B641-2AE9EF6B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0" y="1524000"/>
            <a:ext cx="971842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1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4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197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Wingdings</vt:lpstr>
      <vt:lpstr>Office Theme</vt:lpstr>
      <vt:lpstr>1_Office Theme</vt:lpstr>
      <vt:lpstr>Dell Tech 2019</vt:lpstr>
      <vt:lpstr>1_Dell Tech 2019</vt:lpstr>
      <vt:lpstr>Kubernetes Workshop: Develop and Deploy a Microservices Application on Kubernetes  </vt:lpstr>
      <vt:lpstr>Workshop Agenda</vt:lpstr>
      <vt:lpstr>Building a Microservice Application on Kubernetes</vt:lpstr>
      <vt:lpstr>Challenges of Microservices</vt:lpstr>
      <vt:lpstr>PowerPoint Presentation</vt:lpstr>
      <vt:lpstr>Authentication</vt:lpstr>
      <vt:lpstr>Role - Authorization</vt:lpstr>
      <vt:lpstr>RoleBinding - Authorization</vt:lpstr>
      <vt:lpstr>RoleBinding - Authorization</vt:lpstr>
      <vt:lpstr>Admission Control</vt:lpstr>
      <vt:lpstr>Introduction to Skaffold &amp; Cloud code</vt:lpstr>
      <vt:lpstr>Configure the pipeline to your Kubernetes Cluster</vt:lpstr>
      <vt:lpstr>Lab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Chunduru, NagendraKumar</dc:creator>
  <cp:lastModifiedBy>Roy, Nilanjan</cp:lastModifiedBy>
  <cp:revision>20</cp:revision>
  <dcterms:created xsi:type="dcterms:W3CDTF">2020-06-03T10:13:35Z</dcterms:created>
  <dcterms:modified xsi:type="dcterms:W3CDTF">2020-07-10T06:06:02Z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Nagendra.Chunduru@emc.com</vt:lpwstr>
  </property>
  <property fmtid="{D5CDD505-2E9C-101B-9397-08002B2CF9AE}" pid="5" name="MSIP_Label_7de70ee2-0cb4-4d60-aee5-75ef2c4c8a90_SetDate">
    <vt:lpwstr>2020-06-03T10:18:15.9793717Z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c13e1400-4e86-4a83-91fb-2f66471310c9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Nagendra.Chunduru@emc.com</vt:lpwstr>
  </property>
  <property fmtid="{D5CDD505-2E9C-101B-9397-08002B2CF9AE}" pid="13" name="MSIP_Label_da6fab74-d5af-4af7-a9a4-78d84655a626_SetDate">
    <vt:lpwstr>2020-06-03T10:18:15.9793717Z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c13e1400-4e86-4a83-91fb-2f66471310c9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