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3"/>
  </p:notesMasterIdLst>
  <p:sldIdLst>
    <p:sldId id="256" r:id="rId2"/>
    <p:sldId id="257" r:id="rId3"/>
    <p:sldId id="258" r:id="rId4"/>
    <p:sldId id="259" r:id="rId5"/>
    <p:sldId id="260" r:id="rId6"/>
    <p:sldId id="261" r:id="rId7"/>
    <p:sldId id="322" r:id="rId8"/>
    <p:sldId id="262" r:id="rId9"/>
    <p:sldId id="263" r:id="rId10"/>
    <p:sldId id="264" r:id="rId11"/>
    <p:sldId id="265" r:id="rId12"/>
    <p:sldId id="323" r:id="rId13"/>
    <p:sldId id="267" r:id="rId14"/>
    <p:sldId id="324" r:id="rId15"/>
    <p:sldId id="325" r:id="rId16"/>
    <p:sldId id="326" r:id="rId17"/>
    <p:sldId id="327" r:id="rId18"/>
    <p:sldId id="335" r:id="rId19"/>
    <p:sldId id="336" r:id="rId20"/>
    <p:sldId id="333" r:id="rId21"/>
    <p:sldId id="334" r:id="rId22"/>
    <p:sldId id="338" r:id="rId23"/>
    <p:sldId id="337" r:id="rId24"/>
    <p:sldId id="339" r:id="rId25"/>
    <p:sldId id="340" r:id="rId26"/>
    <p:sldId id="332" r:id="rId27"/>
    <p:sldId id="328"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Lst>
  <p:sldSz cx="12192000" cy="6858000"/>
  <p:notesSz cx="6858000" cy="9144000"/>
  <p:embeddedFontLst>
    <p:embeddedFont>
      <p:font typeface="Gill Sans" charset="0"/>
      <p:regular r:id="rId84"/>
      <p:bold r:id="rId85"/>
    </p:embeddedFont>
    <p:embeddedFont>
      <p:font typeface="Gill Sans MT" pitchFamily="34" charset="0"/>
      <p:regular r:id="rId86"/>
      <p:bold r:id="rId87"/>
      <p:italic r:id="rId88"/>
      <p:boldItalic r:id="rId89"/>
    </p:embeddedFont>
    <p:embeddedFont>
      <p:font typeface="Verdana" pitchFamily="34" charset="0"/>
      <p:regular r:id="rId90"/>
      <p:bold r:id="rId91"/>
      <p:italic r:id="rId92"/>
      <p:boldItalic r:id="rId93"/>
    </p:embeddedFont>
    <p:embeddedFont>
      <p:font typeface="Calibri" pitchFamily="34"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8" roundtripDataSignature="AMtx7mjlXNTTgO3lEwaRgg6v3u5hKd4jx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BB8B6A8-7E20-48B9-990C-8601C867DE00}">
  <a:tblStyle styleId="{ABB8B6A8-7E20-48B9-990C-8601C867DE00}"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0"/>
          </a:solidFill>
        </a:fill>
      </a:tcStyle>
    </a:wholeTbl>
    <a:band1H>
      <a:tcTxStyle/>
      <a:tcStyle>
        <a:tcBdr/>
        <a:fill>
          <a:solidFill>
            <a:srgbClr val="CCDBE1"/>
          </a:solidFill>
        </a:fill>
      </a:tcStyle>
    </a:band1H>
    <a:band2H>
      <a:tcTxStyle/>
      <a:tcStyle>
        <a:tcBdr/>
      </a:tcStyle>
    </a:band2H>
    <a:band1V>
      <a:tcTxStyle/>
      <a:tcStyle>
        <a:tcBdr/>
        <a:fill>
          <a:solidFill>
            <a:srgbClr val="CCDBE1"/>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AB9DF67-B4A8-4C35-9E12-63212B29A682}" styleName="Table_1">
    <a:wholeTbl>
      <a:tcTxStyle b="off" i="off">
        <a:font>
          <a:latin typeface="Gill Sans MT"/>
          <a:ea typeface="Gill Sans MT"/>
          <a:cs typeface="Gill Sans M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9DF61A-9493-469E-969F-7F3D18484742}"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58" d="100"/>
          <a:sy n="58" d="100"/>
        </p:scale>
        <p:origin x="-1122" y="-9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1.fntdata"/><Relationship Id="rId89" Type="http://schemas.openxmlformats.org/officeDocument/2006/relationships/font" Target="fonts/font6.fntdata"/><Relationship Id="rId97"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4.fntdata"/><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7.fntdata"/><Relationship Id="rId95"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2.fntdata"/><Relationship Id="rId93" Type="http://schemas.openxmlformats.org/officeDocument/2006/relationships/font" Target="fonts/font10.fntdata"/><Relationship Id="rId98"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5.fntdata"/><Relationship Id="rId91" Type="http://schemas.openxmlformats.org/officeDocument/2006/relationships/font" Target="fonts/font8.fntdata"/><Relationship Id="rId96"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3.fntdata"/><Relationship Id="rId94" Type="http://schemas.openxmlformats.org/officeDocument/2006/relationships/font" Target="fonts/font11.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8697d7adc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8697d7a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012a03a8b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12a03a8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00f9ca91d0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00f9ca91d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00f9ca91d0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00f9ca91d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00f9ca91d0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00f9ca91d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00f9ca91d0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00f9ca91d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5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5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p6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9" name="Google Shape;489;p6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6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6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p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8" name="Google Shape;558;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6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2" name="Google Shape;572;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8" name="Google Shape;578;p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3" name="Google Shape;583;p7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8" name="Google Shape;628;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3" name="Google Shape;633;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9" name="Google Shape;639;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92"/>
          <p:cNvSpPr txBox="1">
            <a:spLocks noGrp="1"/>
          </p:cNvSpPr>
          <p:nvPr>
            <p:ph type="ctrTitle"/>
          </p:nvPr>
        </p:nvSpPr>
        <p:spPr>
          <a:xfrm>
            <a:off x="1910080" y="359898"/>
            <a:ext cx="987552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92"/>
          <p:cNvSpPr txBox="1">
            <a:spLocks noGrp="1"/>
          </p:cNvSpPr>
          <p:nvPr>
            <p:ph type="subTitle" idx="1"/>
          </p:nvPr>
        </p:nvSpPr>
        <p:spPr>
          <a:xfrm>
            <a:off x="1910080" y="1850064"/>
            <a:ext cx="987552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92"/>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2"/>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2"/>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2" name="Google Shape;22;p92"/>
          <p:cNvSpPr/>
          <p:nvPr/>
        </p:nvSpPr>
        <p:spPr>
          <a:xfrm>
            <a:off x="1228577" y="1413802"/>
            <a:ext cx="280416"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a:path>
            <a:tileRect/>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3" name="Google Shape;23;p92"/>
          <p:cNvSpPr/>
          <p:nvPr/>
        </p:nvSpPr>
        <p:spPr>
          <a:xfrm>
            <a:off x="1542901" y="1345016"/>
            <a:ext cx="85344"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01"/>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01"/>
          <p:cNvSpPr txBox="1">
            <a:spLocks noGrp="1"/>
          </p:cNvSpPr>
          <p:nvPr>
            <p:ph type="body" idx="1"/>
          </p:nvPr>
        </p:nvSpPr>
        <p:spPr>
          <a:xfrm rot="5400000">
            <a:off x="4512564" y="-1150620"/>
            <a:ext cx="4800600" cy="999744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01"/>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1"/>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1"/>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02"/>
          <p:cNvSpPr txBox="1">
            <a:spLocks noGrp="1"/>
          </p:cNvSpPr>
          <p:nvPr>
            <p:ph type="title"/>
          </p:nvPr>
        </p:nvSpPr>
        <p:spPr>
          <a:xfrm rot="5400000">
            <a:off x="7437437" y="1981203"/>
            <a:ext cx="5851525" cy="2438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02"/>
          <p:cNvSpPr txBox="1">
            <a:spLocks noGrp="1"/>
          </p:cNvSpPr>
          <p:nvPr>
            <p:ph type="body" idx="1"/>
          </p:nvPr>
        </p:nvSpPr>
        <p:spPr>
          <a:xfrm rot="5400000">
            <a:off x="2306637" y="-507996"/>
            <a:ext cx="5851525" cy="74168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02"/>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02"/>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02"/>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93"/>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93"/>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93"/>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3"/>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3"/>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94"/>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94"/>
          <p:cNvSpPr txBox="1">
            <a:spLocks noGrp="1"/>
          </p:cNvSpPr>
          <p:nvPr>
            <p:ph type="body" idx="1"/>
          </p:nvPr>
        </p:nvSpPr>
        <p:spPr>
          <a:xfrm>
            <a:off x="1914144" y="1524000"/>
            <a:ext cx="48768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3" name="Google Shape;33;p94"/>
          <p:cNvSpPr txBox="1">
            <a:spLocks noGrp="1"/>
          </p:cNvSpPr>
          <p:nvPr>
            <p:ph type="body" idx="2"/>
          </p:nvPr>
        </p:nvSpPr>
        <p:spPr>
          <a:xfrm>
            <a:off x="7034784" y="1524000"/>
            <a:ext cx="48768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4" name="Google Shape;34;p94"/>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4"/>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4"/>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
        <p:cNvGrpSpPr/>
        <p:nvPr/>
      </p:nvGrpSpPr>
      <p:grpSpPr>
        <a:xfrm>
          <a:off x="0" y="0"/>
          <a:ext cx="0" cy="0"/>
          <a:chOff x="0" y="0"/>
          <a:chExt cx="0" cy="0"/>
        </a:xfrm>
      </p:grpSpPr>
      <p:sp>
        <p:nvSpPr>
          <p:cNvPr id="38" name="Google Shape;38;p95"/>
          <p:cNvSpPr/>
          <p:nvPr/>
        </p:nvSpPr>
        <p:spPr>
          <a:xfrm>
            <a:off x="1353312" y="0"/>
            <a:ext cx="10838688"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39" name="Google Shape;39;p95"/>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5"/>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5"/>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2" name="Google Shape;42;p95"/>
          <p:cNvSpPr/>
          <p:nvPr/>
        </p:nvSpPr>
        <p:spPr>
          <a:xfrm>
            <a:off x="1353312" y="-54"/>
            <a:ext cx="97536"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3"/>
        <p:cNvGrpSpPr/>
        <p:nvPr/>
      </p:nvGrpSpPr>
      <p:grpSpPr>
        <a:xfrm>
          <a:off x="0" y="0"/>
          <a:ext cx="0" cy="0"/>
          <a:chOff x="0" y="0"/>
          <a:chExt cx="0" cy="0"/>
        </a:xfrm>
      </p:grpSpPr>
      <p:sp>
        <p:nvSpPr>
          <p:cNvPr id="44" name="Google Shape;44;p96"/>
          <p:cNvSpPr/>
          <p:nvPr/>
        </p:nvSpPr>
        <p:spPr>
          <a:xfrm>
            <a:off x="3043853" y="-54"/>
            <a:ext cx="9144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5" name="Google Shape;45;p96"/>
          <p:cNvSpPr txBox="1">
            <a:spLocks noGrp="1"/>
          </p:cNvSpPr>
          <p:nvPr>
            <p:ph type="title"/>
          </p:nvPr>
        </p:nvSpPr>
        <p:spPr>
          <a:xfrm>
            <a:off x="3437856" y="2600325"/>
            <a:ext cx="85344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96"/>
          <p:cNvSpPr txBox="1">
            <a:spLocks noGrp="1"/>
          </p:cNvSpPr>
          <p:nvPr>
            <p:ph type="body" idx="1"/>
          </p:nvPr>
        </p:nvSpPr>
        <p:spPr>
          <a:xfrm>
            <a:off x="3437856" y="1066800"/>
            <a:ext cx="85344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96"/>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6"/>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6"/>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50" name="Google Shape;50;p96"/>
          <p:cNvSpPr/>
          <p:nvPr/>
        </p:nvSpPr>
        <p:spPr>
          <a:xfrm>
            <a:off x="3048000" y="0"/>
            <a:ext cx="1016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1" name="Google Shape;51;p96"/>
          <p:cNvSpPr/>
          <p:nvPr/>
        </p:nvSpPr>
        <p:spPr>
          <a:xfrm>
            <a:off x="2896428" y="2814656"/>
            <a:ext cx="280416"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a:path>
            <a:tileRect/>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52" name="Google Shape;52;p96"/>
          <p:cNvSpPr/>
          <p:nvPr/>
        </p:nvSpPr>
        <p:spPr>
          <a:xfrm>
            <a:off x="3210752" y="2745870"/>
            <a:ext cx="85344"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97"/>
          <p:cNvSpPr txBox="1">
            <a:spLocks noGrp="1"/>
          </p:cNvSpPr>
          <p:nvPr>
            <p:ph type="title"/>
          </p:nvPr>
        </p:nvSpPr>
        <p:spPr>
          <a:xfrm>
            <a:off x="609600" y="5160336"/>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7"/>
          <p:cNvSpPr txBox="1">
            <a:spLocks noGrp="1"/>
          </p:cNvSpPr>
          <p:nvPr>
            <p:ph type="body" idx="1"/>
          </p:nvPr>
        </p:nvSpPr>
        <p:spPr>
          <a:xfrm>
            <a:off x="609600" y="328278"/>
            <a:ext cx="536448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97"/>
          <p:cNvSpPr txBox="1">
            <a:spLocks noGrp="1"/>
          </p:cNvSpPr>
          <p:nvPr>
            <p:ph type="body" idx="2"/>
          </p:nvPr>
        </p:nvSpPr>
        <p:spPr>
          <a:xfrm>
            <a:off x="6217920" y="328278"/>
            <a:ext cx="536448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97"/>
          <p:cNvSpPr txBox="1">
            <a:spLocks noGrp="1"/>
          </p:cNvSpPr>
          <p:nvPr>
            <p:ph type="body" idx="3"/>
          </p:nvPr>
        </p:nvSpPr>
        <p:spPr>
          <a:xfrm>
            <a:off x="609600" y="969336"/>
            <a:ext cx="536448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97"/>
          <p:cNvSpPr txBox="1">
            <a:spLocks noGrp="1"/>
          </p:cNvSpPr>
          <p:nvPr>
            <p:ph type="body" idx="4"/>
          </p:nvPr>
        </p:nvSpPr>
        <p:spPr>
          <a:xfrm>
            <a:off x="6217920" y="969336"/>
            <a:ext cx="536448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97"/>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7"/>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7"/>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98"/>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8"/>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8"/>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8"/>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99"/>
          <p:cNvSpPr txBox="1">
            <a:spLocks noGrp="1"/>
          </p:cNvSpPr>
          <p:nvPr>
            <p:ph type="title"/>
          </p:nvPr>
        </p:nvSpPr>
        <p:spPr>
          <a:xfrm>
            <a:off x="609600" y="216778"/>
            <a:ext cx="508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9"/>
          <p:cNvSpPr txBox="1">
            <a:spLocks noGrp="1"/>
          </p:cNvSpPr>
          <p:nvPr>
            <p:ph type="body" idx="1"/>
          </p:nvPr>
        </p:nvSpPr>
        <p:spPr>
          <a:xfrm>
            <a:off x="609600" y="1406964"/>
            <a:ext cx="508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9"/>
          <p:cNvSpPr txBox="1">
            <a:spLocks noGrp="1"/>
          </p:cNvSpPr>
          <p:nvPr>
            <p:ph type="body" idx="2"/>
          </p:nvPr>
        </p:nvSpPr>
        <p:spPr>
          <a:xfrm>
            <a:off x="609600" y="2133601"/>
            <a:ext cx="108712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9"/>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9"/>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9"/>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0"/>
          <p:cNvSpPr txBox="1">
            <a:spLocks noGrp="1"/>
          </p:cNvSpPr>
          <p:nvPr>
            <p:ph type="title"/>
          </p:nvPr>
        </p:nvSpPr>
        <p:spPr>
          <a:xfrm>
            <a:off x="7849195" y="1066800"/>
            <a:ext cx="36576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0"/>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0"/>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0"/>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79" name="Google Shape;79;p100"/>
          <p:cNvSpPr/>
          <p:nvPr/>
        </p:nvSpPr>
        <p:spPr>
          <a:xfrm>
            <a:off x="1016000" y="1066800"/>
            <a:ext cx="6096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0" name="Google Shape;80;p100"/>
          <p:cNvSpPr>
            <a:spLocks noGrp="1"/>
          </p:cNvSpPr>
          <p:nvPr>
            <p:ph type="pic" idx="2"/>
          </p:nvPr>
        </p:nvSpPr>
        <p:spPr>
          <a:xfrm>
            <a:off x="1117600" y="1143004"/>
            <a:ext cx="5892800" cy="3514531"/>
          </a:xfrm>
          <a:prstGeom prst="roundRect">
            <a:avLst>
              <a:gd name="adj" fmla="val 783"/>
            </a:avLst>
          </a:prstGeom>
          <a:solidFill>
            <a:schemeClr val="lt2"/>
          </a:solidFill>
          <a:ln>
            <a:noFill/>
          </a:ln>
        </p:spPr>
      </p:sp>
      <p:sp>
        <p:nvSpPr>
          <p:cNvPr id="81" name="Google Shape;81;p100"/>
          <p:cNvSpPr/>
          <p:nvPr/>
        </p:nvSpPr>
        <p:spPr>
          <a:xfrm rot="-2131329">
            <a:off x="528967" y="954341"/>
            <a:ext cx="9144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2" name="Google Shape;82;p100"/>
          <p:cNvSpPr/>
          <p:nvPr/>
        </p:nvSpPr>
        <p:spPr>
          <a:xfrm rot="2103354" flipH="1">
            <a:off x="6671556" y="936786"/>
            <a:ext cx="865632"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3" name="Google Shape;83;p100"/>
          <p:cNvSpPr txBox="1">
            <a:spLocks noGrp="1"/>
          </p:cNvSpPr>
          <p:nvPr>
            <p:ph type="body" idx="1"/>
          </p:nvPr>
        </p:nvSpPr>
        <p:spPr>
          <a:xfrm>
            <a:off x="1117600" y="4800600"/>
            <a:ext cx="58928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91"/>
          <p:cNvSpPr/>
          <p:nvPr/>
        </p:nvSpPr>
        <p:spPr>
          <a:xfrm>
            <a:off x="-1087902" y="-815922"/>
            <a:ext cx="2185183"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91"/>
          <p:cNvSpPr/>
          <p:nvPr/>
        </p:nvSpPr>
        <p:spPr>
          <a:xfrm>
            <a:off x="225089" y="21103"/>
            <a:ext cx="2269588"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91"/>
          <p:cNvSpPr/>
          <p:nvPr/>
        </p:nvSpPr>
        <p:spPr>
          <a:xfrm rot="2315675">
            <a:off x="243842" y="1055077"/>
            <a:ext cx="1500956"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a:path>
            <a:tileRect/>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91"/>
          <p:cNvSpPr/>
          <p:nvPr/>
        </p:nvSpPr>
        <p:spPr>
          <a:xfrm>
            <a:off x="1350498" y="-54"/>
            <a:ext cx="10841503"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91"/>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1"/>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91"/>
          <p:cNvSpPr txBox="1">
            <a:spLocks noGrp="1"/>
          </p:cNvSpPr>
          <p:nvPr>
            <p:ph type="dt" idx="10"/>
          </p:nvPr>
        </p:nvSpPr>
        <p:spPr>
          <a:xfrm>
            <a:off x="4775200" y="6305550"/>
            <a:ext cx="28448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91"/>
          <p:cNvSpPr txBox="1">
            <a:spLocks noGrp="1"/>
          </p:cNvSpPr>
          <p:nvPr>
            <p:ph type="ftr" idx="11"/>
          </p:nvPr>
        </p:nvSpPr>
        <p:spPr>
          <a:xfrm>
            <a:off x="7620000" y="6305550"/>
            <a:ext cx="38608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91"/>
          <p:cNvSpPr txBox="1">
            <a:spLocks noGrp="1"/>
          </p:cNvSpPr>
          <p:nvPr>
            <p:ph type="sldNum" idx="12"/>
          </p:nvPr>
        </p:nvSpPr>
        <p:spPr>
          <a:xfrm>
            <a:off x="11484864" y="6305550"/>
            <a:ext cx="6096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5" name="Google Shape;15;p91"/>
          <p:cNvSpPr/>
          <p:nvPr/>
        </p:nvSpPr>
        <p:spPr>
          <a:xfrm>
            <a:off x="1353312" y="-54"/>
            <a:ext cx="97536"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hAluLUqaB0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2318800" y="3606778"/>
            <a:ext cx="8574600" cy="905700"/>
          </a:xfrm>
          <a:prstGeom prst="rect">
            <a:avLst/>
          </a:prstGeom>
          <a:noFill/>
          <a:ln>
            <a:noFill/>
          </a:ln>
        </p:spPr>
        <p:txBody>
          <a:bodyPr spcFirstLastPara="1" wrap="square" lIns="91425" tIns="45700" rIns="91425" bIns="45700" anchor="b" anchorCtr="0">
            <a:normAutofit fontScale="90000"/>
          </a:bodyPr>
          <a:lstStyle/>
          <a:p>
            <a:pPr lvl="0" algn="ctr">
              <a:buSzPct val="100000"/>
            </a:pPr>
            <a:r>
              <a:rPr lang="en-US" dirty="0" smtClean="0"/>
              <a:t/>
            </a:r>
            <a:br>
              <a:rPr lang="en-US" dirty="0" smtClean="0"/>
            </a:br>
            <a:r>
              <a:rPr lang="en-US" dirty="0" smtClean="0"/>
              <a:t/>
            </a:r>
            <a:br>
              <a:rPr lang="en-US" dirty="0" smtClean="0"/>
            </a:br>
            <a:r>
              <a:rPr lang="en-US" dirty="0" smtClean="0"/>
              <a:t>Unit VI</a:t>
            </a:r>
            <a:r>
              <a:rPr lang="en-US" dirty="0"/>
              <a:t/>
            </a:r>
            <a:br>
              <a:rPr lang="en-US" dirty="0"/>
            </a:br>
            <a:r>
              <a:rPr lang="en-US" dirty="0" smtClean="0"/>
              <a:t/>
            </a:r>
            <a:br>
              <a:rPr lang="en-US" dirty="0" smtClean="0"/>
            </a:br>
            <a:r>
              <a:rPr lang="en-US" dirty="0" smtClean="0"/>
              <a:t/>
            </a:r>
            <a:br>
              <a:rPr lang="en-US" dirty="0" smtClean="0"/>
            </a:br>
            <a:r>
              <a:rPr lang="en-US" dirty="0" smtClean="0"/>
              <a:t>File handling</a:t>
            </a:r>
            <a:r>
              <a:rPr lang="en-US" dirty="0"/>
              <a:t/>
            </a:r>
            <a:br>
              <a:rPr lang="en-US" dirty="0"/>
            </a:br>
            <a:r>
              <a:rPr lang="en-US" dirty="0"/>
              <a:t>Data Hierarchy, Streams and </a:t>
            </a:r>
            <a:r>
              <a:rPr lang="en-US" dirty="0" smtClean="0"/>
              <a:t>Files</a:t>
            </a:r>
            <a:br>
              <a:rPr lang="en-US" dirty="0" smtClean="0"/>
            </a:br>
            <a:r>
              <a:rPr lang="en-US" dirty="0" smtClean="0"/>
              <a:t/>
            </a:r>
            <a:br>
              <a:rPr lang="en-US" dirty="0" smtClean="0"/>
            </a:br>
            <a:r>
              <a:rPr lang="en-US" dirty="0" smtClean="0">
                <a:hlinkClick r:id="rId3"/>
              </a:rPr>
              <a:t>https://www.youtube.com/watch?v=hAluLUqaB0s</a:t>
            </a:r>
            <a:r>
              <a:rPr lang="en-US" dirty="0" smtClean="0"/>
              <a:t/>
            </a:r>
            <a:br>
              <a:rPr lang="en-US" dirty="0" smtClean="0"/>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File Input and Output Streams</a:t>
            </a:r>
            <a:endParaRPr/>
          </a:p>
        </p:txBody>
      </p:sp>
      <p:sp>
        <p:nvSpPr>
          <p:cNvPr id="154" name="Google Shape;154;p9"/>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120903" algn="l" rtl="0">
              <a:lnSpc>
                <a:spcPct val="100000"/>
              </a:lnSpc>
              <a:spcBef>
                <a:spcPts val="0"/>
              </a:spcBef>
              <a:spcAft>
                <a:spcPts val="0"/>
              </a:spcAft>
              <a:buSzPts val="2560"/>
              <a:buNone/>
            </a:pPr>
            <a:endParaRPr/>
          </a:p>
        </p:txBody>
      </p:sp>
      <p:pic>
        <p:nvPicPr>
          <p:cNvPr id="155" name="Google Shape;155;p9"/>
          <p:cNvPicPr preferRelativeResize="0"/>
          <p:nvPr/>
        </p:nvPicPr>
        <p:blipFill rotWithShape="1">
          <a:blip r:embed="rId3">
            <a:alphaModFix/>
          </a:blip>
          <a:srcRect/>
          <a:stretch/>
        </p:blipFill>
        <p:spPr>
          <a:xfrm>
            <a:off x="2071688" y="1452563"/>
            <a:ext cx="8048625" cy="395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ctrTitle"/>
          </p:nvPr>
        </p:nvSpPr>
        <p:spPr>
          <a:xfrm>
            <a:off x="1330960" y="2416636"/>
            <a:ext cx="10358120" cy="1472184"/>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562214"/>
              </a:buClr>
              <a:buSzPts val="4300"/>
              <a:buFont typeface="Gill Sans"/>
              <a:buNone/>
            </a:pPr>
            <a:r>
              <a:rPr lang="en-US" dirty="0"/>
              <a:t>Stream Classes, Formatted Console I/O Stream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Classes for File stream operations</a:t>
            </a:r>
            <a:br>
              <a:rPr lang="en-IN" b="1" dirty="0" smtClean="0"/>
            </a:br>
            <a:endParaRPr lang="en-IN" dirty="0"/>
          </a:p>
        </p:txBody>
      </p:sp>
      <p:sp>
        <p:nvSpPr>
          <p:cNvPr id="3" name="Text Placeholder 2"/>
          <p:cNvSpPr>
            <a:spLocks noGrp="1"/>
          </p:cNvSpPr>
          <p:nvPr>
            <p:ph type="body" idx="1"/>
          </p:nvPr>
        </p:nvSpPr>
        <p:spPr/>
        <p:txBody>
          <a:bodyPr/>
          <a:lstStyle/>
          <a:p>
            <a:endParaRPr lang="en-IN" dirty="0"/>
          </a:p>
        </p:txBody>
      </p:sp>
      <p:pic>
        <p:nvPicPr>
          <p:cNvPr id="4" name="Picture 3" descr="CPP-File-Handling.png"/>
          <p:cNvPicPr>
            <a:picLocks noChangeAspect="1"/>
          </p:cNvPicPr>
          <p:nvPr/>
        </p:nvPicPr>
        <p:blipFill>
          <a:blip r:embed="rId2"/>
          <a:stretch>
            <a:fillRect/>
          </a:stretch>
        </p:blipFill>
        <p:spPr>
          <a:xfrm>
            <a:off x="1501356" y="1539240"/>
            <a:ext cx="10324883" cy="4282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C++ Stream Classes</a:t>
            </a:r>
            <a:endParaRPr/>
          </a:p>
        </p:txBody>
      </p:sp>
      <p:sp>
        <p:nvSpPr>
          <p:cNvPr id="172" name="Google Shape;172;p13"/>
          <p:cNvSpPr/>
          <p:nvPr/>
        </p:nvSpPr>
        <p:spPr>
          <a:xfrm>
            <a:off x="5924111" y="1669234"/>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ios</a:t>
            </a:r>
            <a:endParaRPr sz="2000" b="0" i="0" u="none" strike="noStrike" cap="none">
              <a:solidFill>
                <a:schemeClr val="dk1"/>
              </a:solidFill>
              <a:latin typeface="Times New Roman"/>
              <a:ea typeface="Times New Roman"/>
              <a:cs typeface="Times New Roman"/>
              <a:sym typeface="Times New Roman"/>
            </a:endParaRPr>
          </a:p>
        </p:txBody>
      </p:sp>
      <p:sp>
        <p:nvSpPr>
          <p:cNvPr id="173" name="Google Shape;173;p13"/>
          <p:cNvSpPr/>
          <p:nvPr/>
        </p:nvSpPr>
        <p:spPr>
          <a:xfrm>
            <a:off x="5924111" y="2878590"/>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streambuf</a:t>
            </a:r>
            <a:endParaRPr sz="2000" b="0" i="0" u="none" strike="noStrike" cap="none">
              <a:solidFill>
                <a:schemeClr val="dk1"/>
              </a:solidFill>
              <a:latin typeface="Times New Roman"/>
              <a:ea typeface="Times New Roman"/>
              <a:cs typeface="Times New Roman"/>
              <a:sym typeface="Times New Roman"/>
            </a:endParaRPr>
          </a:p>
        </p:txBody>
      </p:sp>
      <p:cxnSp>
        <p:nvCxnSpPr>
          <p:cNvPr id="174" name="Google Shape;174;p13"/>
          <p:cNvCxnSpPr>
            <a:stCxn id="172" idx="2"/>
            <a:endCxn id="173" idx="0"/>
          </p:cNvCxnSpPr>
          <p:nvPr/>
        </p:nvCxnSpPr>
        <p:spPr>
          <a:xfrm>
            <a:off x="6765624" y="2212573"/>
            <a:ext cx="0" cy="666000"/>
          </a:xfrm>
          <a:prstGeom prst="straightConnector1">
            <a:avLst/>
          </a:prstGeom>
          <a:noFill/>
          <a:ln w="9525" cap="flat" cmpd="sng">
            <a:solidFill>
              <a:schemeClr val="dk1"/>
            </a:solidFill>
            <a:prstDash val="solid"/>
            <a:round/>
            <a:headEnd type="none" w="sm" len="sm"/>
            <a:tailEnd type="triangle" w="med" len="med"/>
          </a:ln>
        </p:spPr>
      </p:cxnSp>
      <p:sp>
        <p:nvSpPr>
          <p:cNvPr id="175" name="Google Shape;175;p13"/>
          <p:cNvSpPr txBox="1"/>
          <p:nvPr/>
        </p:nvSpPr>
        <p:spPr>
          <a:xfrm>
            <a:off x="6848058" y="2302722"/>
            <a:ext cx="11794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Pointer</a:t>
            </a:r>
            <a:endParaRPr/>
          </a:p>
        </p:txBody>
      </p:sp>
      <p:sp>
        <p:nvSpPr>
          <p:cNvPr id="176" name="Google Shape;176;p13"/>
          <p:cNvSpPr/>
          <p:nvPr/>
        </p:nvSpPr>
        <p:spPr>
          <a:xfrm>
            <a:off x="2252869" y="2771089"/>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istream</a:t>
            </a:r>
            <a:endParaRPr sz="2000">
              <a:solidFill>
                <a:schemeClr val="dk1"/>
              </a:solidFill>
              <a:latin typeface="Times New Roman"/>
              <a:ea typeface="Times New Roman"/>
              <a:cs typeface="Times New Roman"/>
              <a:sym typeface="Times New Roman"/>
            </a:endParaRPr>
          </a:p>
        </p:txBody>
      </p:sp>
      <p:cxnSp>
        <p:nvCxnSpPr>
          <p:cNvPr id="177" name="Google Shape;177;p13"/>
          <p:cNvCxnSpPr>
            <a:stCxn id="172" idx="1"/>
            <a:endCxn id="176" idx="0"/>
          </p:cNvCxnSpPr>
          <p:nvPr/>
        </p:nvCxnSpPr>
        <p:spPr>
          <a:xfrm flipH="1">
            <a:off x="3094511" y="1940903"/>
            <a:ext cx="2829600" cy="830100"/>
          </a:xfrm>
          <a:prstGeom prst="bentConnector2">
            <a:avLst/>
          </a:prstGeom>
          <a:noFill/>
          <a:ln w="9525" cap="flat" cmpd="sng">
            <a:solidFill>
              <a:schemeClr val="dk1"/>
            </a:solidFill>
            <a:prstDash val="solid"/>
            <a:round/>
            <a:headEnd type="none" w="sm" len="sm"/>
            <a:tailEnd type="triangle" w="med" len="med"/>
          </a:ln>
        </p:spPr>
      </p:cxnSp>
      <p:sp>
        <p:nvSpPr>
          <p:cNvPr id="178" name="Google Shape;178;p13"/>
          <p:cNvSpPr/>
          <p:nvPr/>
        </p:nvSpPr>
        <p:spPr>
          <a:xfrm>
            <a:off x="8691711" y="2789975"/>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ostream</a:t>
            </a:r>
            <a:endParaRPr sz="2000">
              <a:solidFill>
                <a:schemeClr val="dk1"/>
              </a:solidFill>
              <a:latin typeface="Times New Roman"/>
              <a:ea typeface="Times New Roman"/>
              <a:cs typeface="Times New Roman"/>
              <a:sym typeface="Times New Roman"/>
            </a:endParaRPr>
          </a:p>
        </p:txBody>
      </p:sp>
      <p:cxnSp>
        <p:nvCxnSpPr>
          <p:cNvPr id="179" name="Google Shape;179;p13"/>
          <p:cNvCxnSpPr>
            <a:stCxn id="172" idx="3"/>
          </p:cNvCxnSpPr>
          <p:nvPr/>
        </p:nvCxnSpPr>
        <p:spPr>
          <a:xfrm>
            <a:off x="7607137" y="1940903"/>
            <a:ext cx="2093100" cy="821400"/>
          </a:xfrm>
          <a:prstGeom prst="bentConnector3">
            <a:avLst>
              <a:gd name="adj1" fmla="val 100015"/>
            </a:avLst>
          </a:prstGeom>
          <a:noFill/>
          <a:ln w="9525" cap="flat" cmpd="sng">
            <a:solidFill>
              <a:schemeClr val="dk1"/>
            </a:solidFill>
            <a:prstDash val="solid"/>
            <a:round/>
            <a:headEnd type="none" w="sm" len="sm"/>
            <a:tailEnd type="triangle" w="med" len="med"/>
          </a:ln>
        </p:spPr>
      </p:cxnSp>
      <p:sp>
        <p:nvSpPr>
          <p:cNvPr id="180" name="Google Shape;180;p13"/>
          <p:cNvSpPr/>
          <p:nvPr/>
        </p:nvSpPr>
        <p:spPr>
          <a:xfrm>
            <a:off x="5950222" y="4051849"/>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iostream</a:t>
            </a:r>
            <a:endParaRPr/>
          </a:p>
        </p:txBody>
      </p:sp>
      <p:cxnSp>
        <p:nvCxnSpPr>
          <p:cNvPr id="181" name="Google Shape;181;p13"/>
          <p:cNvCxnSpPr>
            <a:endCxn id="180" idx="1"/>
          </p:cNvCxnSpPr>
          <p:nvPr/>
        </p:nvCxnSpPr>
        <p:spPr>
          <a:xfrm>
            <a:off x="3663322" y="3323918"/>
            <a:ext cx="2286900" cy="999600"/>
          </a:xfrm>
          <a:prstGeom prst="bentConnector3">
            <a:avLst>
              <a:gd name="adj1" fmla="val 163"/>
            </a:avLst>
          </a:prstGeom>
          <a:noFill/>
          <a:ln w="9525" cap="flat" cmpd="sng">
            <a:solidFill>
              <a:schemeClr val="dk1"/>
            </a:solidFill>
            <a:prstDash val="solid"/>
            <a:round/>
            <a:headEnd type="none" w="sm" len="sm"/>
            <a:tailEnd type="triangle" w="med" len="med"/>
          </a:ln>
        </p:spPr>
      </p:cxnSp>
      <p:cxnSp>
        <p:nvCxnSpPr>
          <p:cNvPr id="182" name="Google Shape;182;p13"/>
          <p:cNvCxnSpPr>
            <a:endCxn id="180" idx="3"/>
          </p:cNvCxnSpPr>
          <p:nvPr/>
        </p:nvCxnSpPr>
        <p:spPr>
          <a:xfrm flipH="1">
            <a:off x="7633248" y="3317018"/>
            <a:ext cx="1920600" cy="1006500"/>
          </a:xfrm>
          <a:prstGeom prst="bentConnector3">
            <a:avLst>
              <a:gd name="adj1" fmla="val 1700"/>
            </a:avLst>
          </a:prstGeom>
          <a:noFill/>
          <a:ln w="9525" cap="flat" cmpd="sng">
            <a:solidFill>
              <a:schemeClr val="dk1"/>
            </a:solidFill>
            <a:prstDash val="solid"/>
            <a:round/>
            <a:headEnd type="none" w="sm" len="sm"/>
            <a:tailEnd type="triangle" w="med" len="med"/>
          </a:ln>
        </p:spPr>
      </p:cxnSp>
      <p:sp>
        <p:nvSpPr>
          <p:cNvPr id="183" name="Google Shape;183;p13"/>
          <p:cNvSpPr/>
          <p:nvPr/>
        </p:nvSpPr>
        <p:spPr>
          <a:xfrm>
            <a:off x="7200843" y="1018442"/>
            <a:ext cx="2332381" cy="612648"/>
          </a:xfrm>
          <a:prstGeom prst="wedgeEllipseCallout">
            <a:avLst>
              <a:gd name="adj1" fmla="val -20833"/>
              <a:gd name="adj2" fmla="val 62500"/>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General I /O stream class</a:t>
            </a:r>
            <a:endParaRPr/>
          </a:p>
        </p:txBody>
      </p:sp>
      <p:sp>
        <p:nvSpPr>
          <p:cNvPr id="184" name="Google Shape;184;p13"/>
          <p:cNvSpPr/>
          <p:nvPr/>
        </p:nvSpPr>
        <p:spPr>
          <a:xfrm>
            <a:off x="2111703" y="3248066"/>
            <a:ext cx="104277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input</a:t>
            </a:r>
            <a:endParaRPr sz="1800">
              <a:solidFill>
                <a:schemeClr val="dk1"/>
              </a:solidFill>
              <a:latin typeface="Gill Sans"/>
              <a:ea typeface="Gill Sans"/>
              <a:cs typeface="Gill Sans"/>
              <a:sym typeface="Gill Sans"/>
            </a:endParaRPr>
          </a:p>
        </p:txBody>
      </p:sp>
      <p:sp>
        <p:nvSpPr>
          <p:cNvPr id="185" name="Google Shape;185;p13"/>
          <p:cNvSpPr/>
          <p:nvPr/>
        </p:nvSpPr>
        <p:spPr>
          <a:xfrm>
            <a:off x="8758653" y="3323844"/>
            <a:ext cx="7745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output</a:t>
            </a:r>
            <a:endParaRPr sz="1800">
              <a:solidFill>
                <a:schemeClr val="dk1"/>
              </a:solidFill>
              <a:latin typeface="Gill Sans"/>
              <a:ea typeface="Gill Sans"/>
              <a:cs typeface="Gill Sans"/>
              <a:sym typeface="Gill Sans"/>
            </a:endParaRPr>
          </a:p>
        </p:txBody>
      </p:sp>
      <p:sp>
        <p:nvSpPr>
          <p:cNvPr id="186" name="Google Shape;186;p13"/>
          <p:cNvSpPr/>
          <p:nvPr/>
        </p:nvSpPr>
        <p:spPr>
          <a:xfrm>
            <a:off x="313877" y="2297392"/>
            <a:ext cx="1856559" cy="612648"/>
          </a:xfrm>
          <a:prstGeom prst="flowChartMagneticTap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Input stream class</a:t>
            </a:r>
            <a:endParaRPr/>
          </a:p>
        </p:txBody>
      </p:sp>
      <p:sp>
        <p:nvSpPr>
          <p:cNvPr id="187" name="Google Shape;187;p13"/>
          <p:cNvSpPr/>
          <p:nvPr/>
        </p:nvSpPr>
        <p:spPr>
          <a:xfrm>
            <a:off x="10055755" y="2197472"/>
            <a:ext cx="1949784" cy="612648"/>
          </a:xfrm>
          <a:prstGeom prst="wedgeEllipseCallout">
            <a:avLst>
              <a:gd name="adj1" fmla="val -20833"/>
              <a:gd name="adj2" fmla="val 62500"/>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Output stream class</a:t>
            </a:r>
            <a:endParaRPr/>
          </a:p>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normAutofit fontScale="92500" lnSpcReduction="20000"/>
          </a:bodyPr>
          <a:lstStyle/>
          <a:p>
            <a:r>
              <a:rPr lang="en-IN" dirty="0" smtClean="0">
                <a:solidFill>
                  <a:srgbClr val="FF0000"/>
                </a:solidFill>
              </a:rPr>
              <a:t>1. </a:t>
            </a:r>
            <a:r>
              <a:rPr lang="en-IN" dirty="0" err="1" smtClean="0">
                <a:solidFill>
                  <a:srgbClr val="FF0000"/>
                </a:solidFill>
              </a:rPr>
              <a:t>ios</a:t>
            </a:r>
            <a:r>
              <a:rPr lang="en-IN" dirty="0" smtClean="0">
                <a:solidFill>
                  <a:srgbClr val="FF0000"/>
                </a:solidFill>
              </a:rPr>
              <a:t>:- </a:t>
            </a:r>
          </a:p>
          <a:p>
            <a:pPr>
              <a:buFont typeface="Wingdings" pitchFamily="2" charset="2"/>
              <a:buChar char="Ø"/>
            </a:pPr>
            <a:r>
              <a:rPr lang="en-IN" sz="2400" dirty="0" err="1" smtClean="0"/>
              <a:t>ios</a:t>
            </a:r>
            <a:r>
              <a:rPr lang="en-IN" sz="2400" dirty="0" smtClean="0"/>
              <a:t> stands for input output stream.</a:t>
            </a:r>
          </a:p>
          <a:p>
            <a:pPr>
              <a:buFont typeface="Wingdings" pitchFamily="2" charset="2"/>
              <a:buChar char="Ø"/>
            </a:pPr>
            <a:r>
              <a:rPr lang="en-IN" sz="2400" dirty="0" smtClean="0"/>
              <a:t>This class is the base class for other classes in this class hierarchy.</a:t>
            </a:r>
          </a:p>
          <a:p>
            <a:pPr>
              <a:buFont typeface="Wingdings" pitchFamily="2" charset="2"/>
              <a:buChar char="Ø"/>
            </a:pPr>
            <a:r>
              <a:rPr lang="en-IN" sz="2400" dirty="0" smtClean="0"/>
              <a:t>This class contains the necessary facilities that are used by all the other derived classes for input and output operations</a:t>
            </a:r>
          </a:p>
          <a:p>
            <a:r>
              <a:rPr lang="en-IN" sz="2400" dirty="0" smtClean="0">
                <a:solidFill>
                  <a:srgbClr val="FF0000"/>
                </a:solidFill>
              </a:rPr>
              <a:t>2. </a:t>
            </a:r>
            <a:r>
              <a:rPr lang="en-IN" sz="2400" dirty="0" err="1" smtClean="0">
                <a:solidFill>
                  <a:srgbClr val="FF0000"/>
                </a:solidFill>
              </a:rPr>
              <a:t>istream</a:t>
            </a:r>
            <a:r>
              <a:rPr lang="en-IN" sz="2400" dirty="0" smtClean="0">
                <a:solidFill>
                  <a:srgbClr val="FF0000"/>
                </a:solidFill>
              </a:rPr>
              <a:t>:-</a:t>
            </a:r>
          </a:p>
          <a:p>
            <a:pPr>
              <a:buFont typeface="Wingdings" pitchFamily="2" charset="2"/>
              <a:buChar char="Ø"/>
            </a:pPr>
            <a:r>
              <a:rPr lang="en-IN" sz="2400" dirty="0" err="1" smtClean="0"/>
              <a:t>istream</a:t>
            </a:r>
            <a:r>
              <a:rPr lang="en-IN" sz="2400" dirty="0" smtClean="0"/>
              <a:t> stands for input stream.</a:t>
            </a:r>
          </a:p>
          <a:p>
            <a:pPr>
              <a:buFont typeface="Wingdings" pitchFamily="2" charset="2"/>
              <a:buChar char="Ø"/>
            </a:pPr>
            <a:r>
              <a:rPr lang="en-IN" sz="2400" dirty="0" smtClean="0"/>
              <a:t>This class is derived from the class ‘</a:t>
            </a:r>
            <a:r>
              <a:rPr lang="en-IN" sz="2400" dirty="0" err="1" smtClean="0"/>
              <a:t>ios</a:t>
            </a:r>
            <a:r>
              <a:rPr lang="en-IN" sz="2400" dirty="0" smtClean="0"/>
              <a:t>’.</a:t>
            </a:r>
          </a:p>
          <a:p>
            <a:pPr>
              <a:buFont typeface="Wingdings" pitchFamily="2" charset="2"/>
              <a:buChar char="Ø"/>
            </a:pPr>
            <a:r>
              <a:rPr lang="en-IN" sz="2400" dirty="0" smtClean="0"/>
              <a:t>This class handle input stream.</a:t>
            </a:r>
          </a:p>
          <a:p>
            <a:pPr>
              <a:buFont typeface="Wingdings" pitchFamily="2" charset="2"/>
              <a:buChar char="Ø"/>
            </a:pPr>
            <a:r>
              <a:rPr lang="en-IN" sz="2400" dirty="0" smtClean="0"/>
              <a:t>The extraction operator(&gt;&gt;) is overloaded in this class to handle input streams from files to the program execution.</a:t>
            </a:r>
          </a:p>
          <a:p>
            <a:pPr>
              <a:buFont typeface="Wingdings" pitchFamily="2" charset="2"/>
              <a:buChar char="Ø"/>
            </a:pPr>
            <a:r>
              <a:rPr lang="en-IN" sz="2400" dirty="0" smtClean="0"/>
              <a:t>This class declares input functions such as get(), </a:t>
            </a:r>
            <a:r>
              <a:rPr lang="en-IN" sz="2400" dirty="0" err="1" smtClean="0"/>
              <a:t>getline</a:t>
            </a:r>
            <a:r>
              <a:rPr lang="en-IN" sz="2400" dirty="0" smtClean="0"/>
              <a:t>() and read().</a:t>
            </a:r>
            <a:br>
              <a:rPr lang="en-IN" sz="2400" dirty="0" smtClean="0"/>
            </a:br>
            <a:r>
              <a:rPr lang="en-IN" sz="2400" dirty="0" smtClean="0"/>
              <a:t> </a:t>
            </a:r>
          </a:p>
          <a:p>
            <a:pPr>
              <a:buFont typeface="Wingdings" pitchFamily="2" charset="2"/>
              <a:buChar char="Ø"/>
            </a:pP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14144" y="259080"/>
            <a:ext cx="9997440" cy="5989320"/>
          </a:xfrm>
        </p:spPr>
        <p:txBody>
          <a:bodyPr>
            <a:normAutofit fontScale="85000" lnSpcReduction="20000"/>
          </a:bodyPr>
          <a:lstStyle/>
          <a:p>
            <a:r>
              <a:rPr lang="en-IN" dirty="0" smtClean="0">
                <a:solidFill>
                  <a:srgbClr val="FF0000"/>
                </a:solidFill>
              </a:rPr>
              <a:t>3.ostream:-</a:t>
            </a:r>
          </a:p>
          <a:p>
            <a:pPr>
              <a:buFont typeface="Wingdings" pitchFamily="2" charset="2"/>
              <a:buChar char="Ø"/>
            </a:pPr>
            <a:r>
              <a:rPr lang="en-IN" dirty="0" err="1" smtClean="0"/>
              <a:t>ostream</a:t>
            </a:r>
            <a:r>
              <a:rPr lang="en-IN" dirty="0" smtClean="0"/>
              <a:t> stands for output stream.</a:t>
            </a:r>
          </a:p>
          <a:p>
            <a:pPr>
              <a:buFont typeface="Wingdings" pitchFamily="2" charset="2"/>
              <a:buChar char="Ø"/>
            </a:pPr>
            <a:r>
              <a:rPr lang="en-IN" dirty="0" smtClean="0"/>
              <a:t>This class is derived from the class ‘</a:t>
            </a:r>
            <a:r>
              <a:rPr lang="en-IN" dirty="0" err="1" smtClean="0"/>
              <a:t>ios</a:t>
            </a:r>
            <a:r>
              <a:rPr lang="en-IN" dirty="0" smtClean="0"/>
              <a:t>’.</a:t>
            </a:r>
          </a:p>
          <a:p>
            <a:pPr>
              <a:buFont typeface="Wingdings" pitchFamily="2" charset="2"/>
              <a:buChar char="Ø"/>
            </a:pPr>
            <a:r>
              <a:rPr lang="en-IN" dirty="0" smtClean="0"/>
              <a:t>This class handle output stream.</a:t>
            </a:r>
          </a:p>
          <a:p>
            <a:pPr>
              <a:buFont typeface="Wingdings" pitchFamily="2" charset="2"/>
              <a:buChar char="Ø"/>
            </a:pPr>
            <a:r>
              <a:rPr lang="en-IN" dirty="0" smtClean="0"/>
              <a:t>The insertion operator(&lt;&lt;) is overloaded in this class to handle output streams to files from the program execution.</a:t>
            </a:r>
          </a:p>
          <a:p>
            <a:pPr>
              <a:buFont typeface="Wingdings" pitchFamily="2" charset="2"/>
              <a:buChar char="Ø"/>
            </a:pPr>
            <a:r>
              <a:rPr lang="en-IN" dirty="0" smtClean="0"/>
              <a:t>This class declares output functions such as put() and write().</a:t>
            </a:r>
          </a:p>
          <a:p>
            <a:r>
              <a:rPr lang="en-IN" dirty="0" smtClean="0">
                <a:solidFill>
                  <a:srgbClr val="FF0000"/>
                </a:solidFill>
              </a:rPr>
              <a:t>4. </a:t>
            </a:r>
            <a:r>
              <a:rPr lang="en-IN" dirty="0" err="1" smtClean="0">
                <a:solidFill>
                  <a:srgbClr val="FF0000"/>
                </a:solidFill>
              </a:rPr>
              <a:t>streambuf</a:t>
            </a:r>
            <a:r>
              <a:rPr lang="en-IN" dirty="0" smtClean="0">
                <a:solidFill>
                  <a:srgbClr val="FF0000"/>
                </a:solidFill>
              </a:rPr>
              <a:t>:-</a:t>
            </a:r>
          </a:p>
          <a:p>
            <a:pPr marL="651510" indent="-514350">
              <a:buFont typeface="Wingdings" pitchFamily="2" charset="2"/>
              <a:buChar char="Ø"/>
            </a:pPr>
            <a:r>
              <a:rPr lang="en-IN" dirty="0" smtClean="0"/>
              <a:t>This class contains a pointer which points to the buffer which is used to manage the input and output streams.</a:t>
            </a:r>
          </a:p>
          <a:p>
            <a:r>
              <a:rPr lang="en-IN" dirty="0" smtClean="0">
                <a:solidFill>
                  <a:srgbClr val="FF0000"/>
                </a:solidFill>
              </a:rPr>
              <a:t>5. </a:t>
            </a:r>
            <a:r>
              <a:rPr lang="en-IN" dirty="0" err="1" smtClean="0">
                <a:solidFill>
                  <a:srgbClr val="FF0000"/>
                </a:solidFill>
              </a:rPr>
              <a:t>fstreambase</a:t>
            </a:r>
            <a:r>
              <a:rPr lang="en-IN" dirty="0" smtClean="0">
                <a:solidFill>
                  <a:srgbClr val="FF0000"/>
                </a:solidFill>
              </a:rPr>
              <a:t>:-</a:t>
            </a:r>
          </a:p>
          <a:p>
            <a:pPr marL="651510" indent="-514350">
              <a:buFont typeface="Wingdings" pitchFamily="2" charset="2"/>
              <a:buChar char="Ø"/>
            </a:pPr>
            <a:r>
              <a:rPr lang="en-IN" dirty="0" smtClean="0"/>
              <a:t>This class provides operations common to the file streams. Serves as a base for </a:t>
            </a:r>
            <a:r>
              <a:rPr lang="en-IN" dirty="0" err="1" smtClean="0"/>
              <a:t>fstream</a:t>
            </a:r>
            <a:r>
              <a:rPr lang="en-IN" dirty="0" smtClean="0"/>
              <a:t>, </a:t>
            </a:r>
            <a:r>
              <a:rPr lang="en-IN" dirty="0" err="1" smtClean="0"/>
              <a:t>ifstream</a:t>
            </a:r>
            <a:r>
              <a:rPr lang="en-IN" dirty="0" smtClean="0"/>
              <a:t> and </a:t>
            </a:r>
            <a:r>
              <a:rPr lang="en-IN" dirty="0" err="1" smtClean="0"/>
              <a:t>ofstream</a:t>
            </a:r>
            <a:r>
              <a:rPr lang="en-IN" dirty="0" smtClean="0"/>
              <a:t> class. </a:t>
            </a:r>
          </a:p>
          <a:p>
            <a:pPr marL="651510" indent="-514350">
              <a:buFont typeface="Wingdings" pitchFamily="2" charset="2"/>
              <a:buChar char="Ø"/>
            </a:pPr>
            <a:r>
              <a:rPr lang="en-IN" dirty="0" smtClean="0"/>
              <a:t>This class contains open() and close() function.</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14144" y="320040"/>
            <a:ext cx="9997440" cy="5928360"/>
          </a:xfrm>
        </p:spPr>
        <p:txBody>
          <a:bodyPr>
            <a:normAutofit fontScale="70000" lnSpcReduction="20000"/>
          </a:bodyPr>
          <a:lstStyle/>
          <a:p>
            <a:r>
              <a:rPr lang="en-IN" dirty="0" smtClean="0">
                <a:solidFill>
                  <a:srgbClr val="FF0000"/>
                </a:solidFill>
              </a:rPr>
              <a:t>6. </a:t>
            </a:r>
            <a:r>
              <a:rPr lang="en-IN" dirty="0" err="1" smtClean="0">
                <a:solidFill>
                  <a:srgbClr val="FF0000"/>
                </a:solidFill>
              </a:rPr>
              <a:t>ifstream</a:t>
            </a:r>
            <a:r>
              <a:rPr lang="en-IN" dirty="0" smtClean="0">
                <a:solidFill>
                  <a:srgbClr val="FF0000"/>
                </a:solidFill>
              </a:rPr>
              <a:t>:-</a:t>
            </a:r>
          </a:p>
          <a:p>
            <a:r>
              <a:rPr lang="en-IN" dirty="0" smtClean="0"/>
              <a:t>This class provides input operations.</a:t>
            </a:r>
          </a:p>
          <a:p>
            <a:r>
              <a:rPr lang="en-IN" dirty="0" smtClean="0"/>
              <a:t>It contains open() function with default input mode. </a:t>
            </a:r>
          </a:p>
          <a:p>
            <a:r>
              <a:rPr lang="en-IN" dirty="0" smtClean="0"/>
              <a:t>Inherits the functions get(), </a:t>
            </a:r>
            <a:r>
              <a:rPr lang="en-IN" dirty="0" err="1" smtClean="0"/>
              <a:t>getline</a:t>
            </a:r>
            <a:r>
              <a:rPr lang="en-IN" dirty="0" smtClean="0"/>
              <a:t>(), read(), </a:t>
            </a:r>
            <a:r>
              <a:rPr lang="en-IN" dirty="0" err="1" smtClean="0"/>
              <a:t>seekg</a:t>
            </a:r>
            <a:r>
              <a:rPr lang="en-IN" dirty="0" smtClean="0"/>
              <a:t>() and </a:t>
            </a:r>
            <a:r>
              <a:rPr lang="en-IN" dirty="0" err="1" smtClean="0"/>
              <a:t>tellg</a:t>
            </a:r>
            <a:r>
              <a:rPr lang="en-IN" dirty="0" smtClean="0"/>
              <a:t>() functions from the </a:t>
            </a:r>
            <a:r>
              <a:rPr lang="en-IN" dirty="0" err="1" smtClean="0"/>
              <a:t>istream</a:t>
            </a:r>
            <a:r>
              <a:rPr lang="en-IN" dirty="0" smtClean="0"/>
              <a:t>.</a:t>
            </a:r>
          </a:p>
          <a:p>
            <a:r>
              <a:rPr lang="en-IN" dirty="0" smtClean="0">
                <a:solidFill>
                  <a:srgbClr val="FF0000"/>
                </a:solidFill>
              </a:rPr>
              <a:t>7. </a:t>
            </a:r>
            <a:r>
              <a:rPr lang="en-IN" dirty="0" err="1" smtClean="0">
                <a:solidFill>
                  <a:srgbClr val="FF0000"/>
                </a:solidFill>
              </a:rPr>
              <a:t>ofstream</a:t>
            </a:r>
            <a:r>
              <a:rPr lang="en-IN" dirty="0" smtClean="0">
                <a:solidFill>
                  <a:srgbClr val="FF0000"/>
                </a:solidFill>
              </a:rPr>
              <a:t>:-</a:t>
            </a:r>
          </a:p>
          <a:p>
            <a:r>
              <a:rPr lang="en-IN" dirty="0" smtClean="0"/>
              <a:t>This class provides output operations.</a:t>
            </a:r>
          </a:p>
          <a:p>
            <a:r>
              <a:rPr lang="en-IN" dirty="0" smtClean="0"/>
              <a:t>It contains open() function with default output mode. </a:t>
            </a:r>
          </a:p>
          <a:p>
            <a:r>
              <a:rPr lang="en-IN" dirty="0" smtClean="0"/>
              <a:t>Inherits the functions put(),  write(), </a:t>
            </a:r>
            <a:r>
              <a:rPr lang="en-IN" dirty="0" err="1" smtClean="0"/>
              <a:t>seekp</a:t>
            </a:r>
            <a:r>
              <a:rPr lang="en-IN" dirty="0" smtClean="0"/>
              <a:t>() and </a:t>
            </a:r>
            <a:r>
              <a:rPr lang="en-IN" dirty="0" err="1" smtClean="0"/>
              <a:t>tellp</a:t>
            </a:r>
            <a:r>
              <a:rPr lang="en-IN" dirty="0" smtClean="0"/>
              <a:t>() functions from the </a:t>
            </a:r>
            <a:r>
              <a:rPr lang="en-IN" dirty="0" err="1" smtClean="0"/>
              <a:t>ostream</a:t>
            </a:r>
            <a:r>
              <a:rPr lang="en-IN" dirty="0" smtClean="0"/>
              <a:t>.</a:t>
            </a:r>
          </a:p>
          <a:p>
            <a:r>
              <a:rPr lang="en-IN" dirty="0" smtClean="0">
                <a:solidFill>
                  <a:srgbClr val="FF0000"/>
                </a:solidFill>
              </a:rPr>
              <a:t>8. </a:t>
            </a:r>
            <a:r>
              <a:rPr lang="en-IN" dirty="0" err="1" smtClean="0">
                <a:solidFill>
                  <a:srgbClr val="FF0000"/>
                </a:solidFill>
              </a:rPr>
              <a:t>fstream</a:t>
            </a:r>
            <a:r>
              <a:rPr lang="en-IN" dirty="0" smtClean="0">
                <a:solidFill>
                  <a:srgbClr val="FF0000"/>
                </a:solidFill>
              </a:rPr>
              <a:t>:-</a:t>
            </a:r>
          </a:p>
          <a:p>
            <a:r>
              <a:rPr lang="en-IN" dirty="0" smtClean="0"/>
              <a:t>This class provides support for simultaneous input and output operations.</a:t>
            </a:r>
          </a:p>
          <a:p>
            <a:r>
              <a:rPr lang="en-IN" dirty="0" smtClean="0"/>
              <a:t>Inherits all the functions from </a:t>
            </a:r>
            <a:r>
              <a:rPr lang="en-IN" dirty="0" err="1" smtClean="0"/>
              <a:t>istream</a:t>
            </a:r>
            <a:r>
              <a:rPr lang="en-IN" dirty="0" smtClean="0"/>
              <a:t> and </a:t>
            </a:r>
            <a:r>
              <a:rPr lang="en-IN" dirty="0" err="1" smtClean="0"/>
              <a:t>ostream</a:t>
            </a:r>
            <a:r>
              <a:rPr lang="en-IN" dirty="0" smtClean="0"/>
              <a:t> classes through </a:t>
            </a:r>
            <a:r>
              <a:rPr lang="en-IN" dirty="0" err="1" smtClean="0"/>
              <a:t>iostream</a:t>
            </a:r>
            <a:r>
              <a:rPr lang="en-IN" dirty="0" smtClean="0"/>
              <a:t>.</a:t>
            </a:r>
          </a:p>
          <a:p>
            <a:r>
              <a:rPr lang="en-IN" dirty="0" smtClean="0">
                <a:solidFill>
                  <a:srgbClr val="FF0000"/>
                </a:solidFill>
              </a:rPr>
              <a:t>9. </a:t>
            </a:r>
            <a:r>
              <a:rPr lang="en-IN" dirty="0" err="1" smtClean="0">
                <a:solidFill>
                  <a:srgbClr val="FF0000"/>
                </a:solidFill>
              </a:rPr>
              <a:t>filebuf</a:t>
            </a:r>
            <a:r>
              <a:rPr lang="en-IN" dirty="0" smtClean="0">
                <a:solidFill>
                  <a:srgbClr val="FF0000"/>
                </a:solidFill>
              </a:rPr>
              <a:t>:-</a:t>
            </a:r>
          </a:p>
          <a:p>
            <a:r>
              <a:rPr lang="en-IN" dirty="0" smtClean="0"/>
              <a:t>Its purpose is to set the file buffers to read and write.</a:t>
            </a:r>
          </a:p>
          <a:p>
            <a:r>
              <a:rPr lang="en-IN" dirty="0" smtClean="0"/>
              <a:t>We can also use file buffer member function to determine the length of the file.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r>
              <a:rPr lang="en-IN" dirty="0" smtClean="0"/>
              <a:t>In C++, files are mainly dealt by using three classes </a:t>
            </a:r>
            <a:r>
              <a:rPr lang="en-IN" dirty="0" err="1" smtClean="0"/>
              <a:t>fstream</a:t>
            </a:r>
            <a:r>
              <a:rPr lang="en-IN" dirty="0" smtClean="0"/>
              <a:t>, </a:t>
            </a:r>
            <a:r>
              <a:rPr lang="en-IN" dirty="0" err="1" smtClean="0"/>
              <a:t>ifstream</a:t>
            </a:r>
            <a:r>
              <a:rPr lang="en-IN" dirty="0" smtClean="0"/>
              <a:t>, </a:t>
            </a:r>
            <a:r>
              <a:rPr lang="en-IN" dirty="0" err="1" smtClean="0"/>
              <a:t>ofstream</a:t>
            </a:r>
            <a:r>
              <a:rPr lang="en-IN" dirty="0" smtClean="0"/>
              <a:t> available in </a:t>
            </a:r>
            <a:r>
              <a:rPr lang="en-IN" dirty="0" err="1" smtClean="0"/>
              <a:t>fstream</a:t>
            </a:r>
            <a:r>
              <a:rPr lang="en-IN" dirty="0" smtClean="0"/>
              <a:t> </a:t>
            </a:r>
            <a:r>
              <a:rPr lang="en-IN" dirty="0" err="1" smtClean="0"/>
              <a:t>headerfile</a:t>
            </a:r>
            <a:r>
              <a:rPr lang="en-IN" dirty="0" smtClean="0"/>
              <a:t>. </a:t>
            </a:r>
            <a:br>
              <a:rPr lang="en-IN" dirty="0" smtClean="0"/>
            </a:br>
            <a:r>
              <a:rPr lang="en-IN" b="1" dirty="0" err="1" smtClean="0">
                <a:solidFill>
                  <a:srgbClr val="FF0000"/>
                </a:solidFill>
              </a:rPr>
              <a:t>ofstream</a:t>
            </a:r>
            <a:r>
              <a:rPr lang="en-IN" b="1" dirty="0" smtClean="0">
                <a:solidFill>
                  <a:srgbClr val="FF0000"/>
                </a:solidFill>
              </a:rPr>
              <a:t>:</a:t>
            </a:r>
            <a:r>
              <a:rPr lang="en-IN" dirty="0" smtClean="0">
                <a:solidFill>
                  <a:srgbClr val="FF0000"/>
                </a:solidFill>
              </a:rPr>
              <a:t> </a:t>
            </a:r>
            <a:r>
              <a:rPr lang="en-IN" dirty="0" smtClean="0"/>
              <a:t>Stream class to write on files </a:t>
            </a:r>
            <a:br>
              <a:rPr lang="en-IN" dirty="0" smtClean="0"/>
            </a:br>
            <a:r>
              <a:rPr lang="en-IN" b="1" dirty="0" err="1" smtClean="0">
                <a:solidFill>
                  <a:srgbClr val="FF0000"/>
                </a:solidFill>
              </a:rPr>
              <a:t>ifstream</a:t>
            </a:r>
            <a:r>
              <a:rPr lang="en-IN" b="1" dirty="0" smtClean="0">
                <a:solidFill>
                  <a:srgbClr val="FF0000"/>
                </a:solidFill>
              </a:rPr>
              <a:t>:</a:t>
            </a:r>
            <a:r>
              <a:rPr lang="en-IN" dirty="0" smtClean="0"/>
              <a:t> Stream class to read from files </a:t>
            </a:r>
            <a:br>
              <a:rPr lang="en-IN" dirty="0" smtClean="0"/>
            </a:br>
            <a:r>
              <a:rPr lang="en-IN" b="1" dirty="0" err="1" smtClean="0">
                <a:solidFill>
                  <a:srgbClr val="FF0000"/>
                </a:solidFill>
              </a:rPr>
              <a:t>fstream</a:t>
            </a:r>
            <a:r>
              <a:rPr lang="en-IN" b="1" dirty="0" smtClean="0">
                <a:solidFill>
                  <a:srgbClr val="FF0000"/>
                </a:solidFill>
              </a:rPr>
              <a:t>:</a:t>
            </a:r>
            <a:r>
              <a:rPr lang="en-IN" dirty="0" smtClean="0"/>
              <a:t> Stream class to both read and write from/to files. </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File Operations in C++</a:t>
            </a:r>
            <a:br>
              <a:rPr lang="en-IN" b="1" dirty="0" smtClean="0"/>
            </a:br>
            <a:endParaRPr lang="en-IN" dirty="0"/>
          </a:p>
        </p:txBody>
      </p:sp>
      <p:sp>
        <p:nvSpPr>
          <p:cNvPr id="3" name="Text Placeholder 2"/>
          <p:cNvSpPr>
            <a:spLocks noGrp="1"/>
          </p:cNvSpPr>
          <p:nvPr>
            <p:ph type="body" idx="1"/>
          </p:nvPr>
        </p:nvSpPr>
        <p:spPr/>
        <p:txBody>
          <a:bodyPr/>
          <a:lstStyle/>
          <a:p>
            <a:r>
              <a:rPr lang="en-IN" dirty="0" smtClean="0"/>
              <a:t>C++ provides us with four different operations for file handling. They are: </a:t>
            </a:r>
          </a:p>
          <a:p>
            <a:r>
              <a:rPr lang="en-IN" b="1" dirty="0" smtClean="0"/>
              <a:t>open()</a:t>
            </a:r>
            <a:r>
              <a:rPr lang="en-IN" dirty="0" smtClean="0"/>
              <a:t> – This is used to create a file.</a:t>
            </a:r>
          </a:p>
          <a:p>
            <a:r>
              <a:rPr lang="en-IN" b="1" dirty="0" smtClean="0"/>
              <a:t>read()  – </a:t>
            </a:r>
            <a:r>
              <a:rPr lang="en-IN" dirty="0" smtClean="0"/>
              <a:t>This is used to read the data from the file.</a:t>
            </a:r>
          </a:p>
          <a:p>
            <a:r>
              <a:rPr lang="en-IN" b="1" dirty="0" smtClean="0"/>
              <a:t>write() – </a:t>
            </a:r>
            <a:r>
              <a:rPr lang="en-IN" dirty="0" smtClean="0"/>
              <a:t>This is used to write new data to file.</a:t>
            </a:r>
          </a:p>
          <a:p>
            <a:r>
              <a:rPr lang="en-IN" b="1" dirty="0" smtClean="0"/>
              <a:t>close() – </a:t>
            </a:r>
            <a:r>
              <a:rPr lang="en-IN" dirty="0" smtClean="0"/>
              <a:t>This is used to close the file.</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Opening files in C++</a:t>
            </a:r>
            <a:br>
              <a:rPr lang="en-IN" b="1" dirty="0" smtClean="0"/>
            </a:br>
            <a:endParaRPr lang="en-IN" dirty="0"/>
          </a:p>
        </p:txBody>
      </p:sp>
      <p:sp>
        <p:nvSpPr>
          <p:cNvPr id="3" name="Text Placeholder 2"/>
          <p:cNvSpPr>
            <a:spLocks noGrp="1"/>
          </p:cNvSpPr>
          <p:nvPr>
            <p:ph type="body" idx="1"/>
          </p:nvPr>
        </p:nvSpPr>
        <p:spPr/>
        <p:txBody>
          <a:bodyPr>
            <a:normAutofit lnSpcReduction="10000"/>
          </a:bodyPr>
          <a:lstStyle/>
          <a:p>
            <a:pPr marL="651510" indent="-514350">
              <a:buFont typeface="Wingdings" pitchFamily="2" charset="2"/>
              <a:buChar char="Ø"/>
            </a:pPr>
            <a:r>
              <a:rPr lang="en-IN" dirty="0" smtClean="0"/>
              <a:t>To read or enter data to a file, we need to open it first. This can be performed with the help of ‘</a:t>
            </a:r>
            <a:r>
              <a:rPr lang="en-IN" dirty="0" err="1" smtClean="0"/>
              <a:t>ifstream</a:t>
            </a:r>
            <a:r>
              <a:rPr lang="en-IN" dirty="0" smtClean="0"/>
              <a:t>’ for reading and ‘</a:t>
            </a:r>
            <a:r>
              <a:rPr lang="en-IN" dirty="0" err="1" smtClean="0"/>
              <a:t>fstream</a:t>
            </a:r>
            <a:r>
              <a:rPr lang="en-IN" dirty="0" smtClean="0"/>
              <a:t>’ or ‘</a:t>
            </a:r>
            <a:r>
              <a:rPr lang="en-IN" dirty="0" err="1" smtClean="0"/>
              <a:t>ofstream</a:t>
            </a:r>
            <a:r>
              <a:rPr lang="en-IN" dirty="0" smtClean="0"/>
              <a:t>’ for writing or appending to the file. </a:t>
            </a:r>
          </a:p>
          <a:p>
            <a:pPr marL="651510" indent="-514350">
              <a:buFont typeface="Wingdings" pitchFamily="2" charset="2"/>
              <a:buChar char="Ø"/>
            </a:pPr>
            <a:r>
              <a:rPr lang="en-IN" dirty="0" smtClean="0"/>
              <a:t>All these three objects have open() function pre-built in them.</a:t>
            </a:r>
          </a:p>
          <a:p>
            <a:r>
              <a:rPr lang="en-IN" b="1" dirty="0" smtClean="0">
                <a:solidFill>
                  <a:srgbClr val="FF0000"/>
                </a:solidFill>
              </a:rPr>
              <a:t>Syntax:</a:t>
            </a:r>
          </a:p>
          <a:p>
            <a:pPr>
              <a:buNone/>
            </a:pPr>
            <a:endParaRPr lang="en-IN" dirty="0" smtClean="0">
              <a:solidFill>
                <a:srgbClr val="FF0000"/>
              </a:solidFill>
            </a:endParaRPr>
          </a:p>
          <a:p>
            <a:r>
              <a:rPr lang="en-IN" dirty="0" smtClean="0">
                <a:solidFill>
                  <a:srgbClr val="FF0000"/>
                </a:solidFill>
              </a:rPr>
              <a:t>open( </a:t>
            </a:r>
            <a:r>
              <a:rPr lang="en-IN" dirty="0" err="1" smtClean="0">
                <a:solidFill>
                  <a:srgbClr val="FF0000"/>
                </a:solidFill>
              </a:rPr>
              <a:t>FileName</a:t>
            </a:r>
            <a:r>
              <a:rPr lang="en-IN" dirty="0" smtClean="0">
                <a:solidFill>
                  <a:srgbClr val="FF0000"/>
                </a:solidFill>
              </a:rPr>
              <a:t> , Mode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f8697d7adc_0_5"/>
          <p:cNvSpPr txBox="1">
            <a:spLocks noGrp="1"/>
          </p:cNvSpPr>
          <p:nvPr>
            <p:ph type="ctrTitle"/>
          </p:nvPr>
        </p:nvSpPr>
        <p:spPr>
          <a:xfrm>
            <a:off x="1910080" y="359898"/>
            <a:ext cx="9875400" cy="14721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n-US"/>
              <a:t>Introduction</a:t>
            </a:r>
            <a:endParaRPr/>
          </a:p>
        </p:txBody>
      </p:sp>
      <p:sp>
        <p:nvSpPr>
          <p:cNvPr id="106" name="Google Shape;106;gf8697d7adc_0_5"/>
          <p:cNvSpPr txBox="1">
            <a:spLocks noGrp="1"/>
          </p:cNvSpPr>
          <p:nvPr>
            <p:ph type="subTitle" idx="1"/>
          </p:nvPr>
        </p:nvSpPr>
        <p:spPr>
          <a:xfrm>
            <a:off x="1910075" y="1850072"/>
            <a:ext cx="9875400" cy="4151700"/>
          </a:xfrm>
          <a:prstGeom prst="rect">
            <a:avLst/>
          </a:prstGeom>
        </p:spPr>
        <p:txBody>
          <a:bodyPr spcFirstLastPara="1" wrap="square" lIns="91425" tIns="0" rIns="91425" bIns="45700" anchor="t" anchorCtr="0">
            <a:normAutofit/>
          </a:bodyPr>
          <a:lstStyle/>
          <a:p>
            <a:pPr marL="457200" lvl="0" indent="-360680" algn="l" rtl="0">
              <a:spcBef>
                <a:spcPts val="600"/>
              </a:spcBef>
              <a:spcAft>
                <a:spcPts val="0"/>
              </a:spcAft>
              <a:buSzPts val="2080"/>
              <a:buChar char="❖"/>
            </a:pPr>
            <a:r>
              <a:rPr lang="en-US"/>
              <a:t>All programs we looked earlier </a:t>
            </a:r>
            <a:endParaRPr/>
          </a:p>
          <a:p>
            <a:pPr marL="914400" lvl="0" indent="0" algn="l" rtl="0">
              <a:spcBef>
                <a:spcPts val="600"/>
              </a:spcBef>
              <a:spcAft>
                <a:spcPts val="0"/>
              </a:spcAft>
              <a:buNone/>
            </a:pPr>
            <a:r>
              <a:rPr lang="en-US"/>
              <a:t>Input data from keyboard</a:t>
            </a:r>
            <a:endParaRPr/>
          </a:p>
          <a:p>
            <a:pPr marL="457200" lvl="0" indent="457200" algn="l" rtl="0">
              <a:spcBef>
                <a:spcPts val="600"/>
              </a:spcBef>
              <a:spcAft>
                <a:spcPts val="0"/>
              </a:spcAft>
              <a:buClr>
                <a:schemeClr val="dk1"/>
              </a:buClr>
              <a:buSzPts val="1100"/>
              <a:buFont typeface="Arial"/>
              <a:buNone/>
            </a:pPr>
            <a:r>
              <a:rPr lang="en-US"/>
              <a:t>output data to the screen</a:t>
            </a:r>
            <a:endParaRPr/>
          </a:p>
          <a:p>
            <a:pPr marL="457200" lvl="0" indent="-360680" algn="l" rtl="0">
              <a:spcBef>
                <a:spcPts val="600"/>
              </a:spcBef>
              <a:spcAft>
                <a:spcPts val="0"/>
              </a:spcAft>
              <a:buSzPts val="2080"/>
              <a:buChar char="❖"/>
            </a:pPr>
            <a:r>
              <a:rPr lang="en-US"/>
              <a:t>Output would be lost as soon as we exit from the program</a:t>
            </a:r>
            <a:endParaRPr/>
          </a:p>
          <a:p>
            <a:pPr marL="457200" lvl="0" indent="457200" algn="l" rtl="0">
              <a:spcBef>
                <a:spcPts val="600"/>
              </a:spcBef>
              <a:spcAft>
                <a:spcPts val="0"/>
              </a:spcAft>
              <a:buNone/>
            </a:pPr>
            <a:r>
              <a:rPr lang="en-US"/>
              <a:t>How do we use secondary storage device</a:t>
            </a:r>
            <a:endParaRPr/>
          </a:p>
          <a:p>
            <a:pPr marL="457200" lvl="0" indent="457200" algn="l" rtl="0">
              <a:spcBef>
                <a:spcPts val="600"/>
              </a:spcBef>
              <a:spcAft>
                <a:spcPts val="0"/>
              </a:spcAft>
              <a:buNone/>
            </a:pPr>
            <a:r>
              <a:rPr lang="en-US"/>
              <a:t>We can use secondary storage devices</a:t>
            </a:r>
            <a:endParaRPr/>
          </a:p>
          <a:p>
            <a:pPr marL="457200" lvl="0" indent="457200" algn="l" rtl="0">
              <a:spcBef>
                <a:spcPts val="600"/>
              </a:spcBef>
              <a:spcAft>
                <a:spcPts val="0"/>
              </a:spcAft>
              <a:buClr>
                <a:schemeClr val="dk1"/>
              </a:buClr>
              <a:buSzPts val="1100"/>
              <a:buFont typeface="Arial"/>
              <a:buNone/>
            </a:pPr>
            <a:r>
              <a:rPr lang="en-US"/>
              <a:t>Data is packaged up on the storage device as data structures called </a:t>
            </a:r>
            <a:r>
              <a:rPr lang="en-US">
                <a:solidFill>
                  <a:schemeClr val="accent3"/>
                </a:solidFill>
              </a:rPr>
              <a:t>files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1026" name="Picture 2"/>
          <p:cNvPicPr>
            <a:picLocks noChangeAspect="1" noChangeArrowheads="1"/>
          </p:cNvPicPr>
          <p:nvPr/>
        </p:nvPicPr>
        <p:blipFill>
          <a:blip r:embed="rId2"/>
          <a:srcRect l="24476" t="29741" r="19907" b="10991"/>
          <a:stretch>
            <a:fillRect/>
          </a:stretch>
        </p:blipFill>
        <p:spPr bwMode="auto">
          <a:xfrm>
            <a:off x="2459420" y="1466192"/>
            <a:ext cx="7236372" cy="43355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639762"/>
          </a:xfrm>
        </p:spPr>
        <p:txBody>
          <a:bodyPr>
            <a:normAutofit fontScale="90000"/>
          </a:bodyPr>
          <a:lstStyle/>
          <a:p>
            <a:r>
              <a:rPr lang="en-IN" b="1" dirty="0" smtClean="0"/>
              <a:t>Program for Opening File:</a:t>
            </a:r>
            <a:endParaRPr lang="en-IN" b="1" dirty="0"/>
          </a:p>
        </p:txBody>
      </p:sp>
      <p:sp>
        <p:nvSpPr>
          <p:cNvPr id="3" name="Text Placeholder 2"/>
          <p:cNvSpPr>
            <a:spLocks noGrp="1"/>
          </p:cNvSpPr>
          <p:nvPr>
            <p:ph type="body" idx="1"/>
          </p:nvPr>
        </p:nvSpPr>
        <p:spPr>
          <a:xfrm>
            <a:off x="1472184" y="929640"/>
            <a:ext cx="4730496" cy="5745480"/>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endParaRPr lang="en-IN" dirty="0" smtClean="0"/>
          </a:p>
          <a:p>
            <a:pPr>
              <a:buNone/>
            </a:pPr>
            <a:r>
              <a:rPr lang="en-IN" sz="8000" dirty="0" smtClean="0"/>
              <a:t>#include&lt;</a:t>
            </a:r>
            <a:r>
              <a:rPr lang="en-IN" sz="8000" dirty="0" err="1" smtClean="0"/>
              <a:t>iostream</a:t>
            </a:r>
            <a:r>
              <a:rPr lang="en-IN" sz="8000" dirty="0" smtClean="0"/>
              <a:t>&gt;        </a:t>
            </a:r>
          </a:p>
          <a:p>
            <a:pPr>
              <a:buNone/>
            </a:pPr>
            <a:r>
              <a:rPr lang="en-IN" sz="8000" dirty="0" smtClean="0">
                <a:solidFill>
                  <a:srgbClr val="FF0000"/>
                </a:solidFill>
              </a:rPr>
              <a:t>#include&lt;</a:t>
            </a:r>
            <a:r>
              <a:rPr lang="en-IN" sz="8000" dirty="0" err="1" smtClean="0">
                <a:solidFill>
                  <a:srgbClr val="FF0000"/>
                </a:solidFill>
              </a:rPr>
              <a:t>fstream</a:t>
            </a:r>
            <a:r>
              <a:rPr lang="en-IN" sz="8000" dirty="0" smtClean="0">
                <a:solidFill>
                  <a:srgbClr val="FF0000"/>
                </a:solidFill>
              </a:rPr>
              <a:t>&gt;</a:t>
            </a:r>
          </a:p>
          <a:p>
            <a:pPr>
              <a:buNone/>
            </a:pPr>
            <a:r>
              <a:rPr lang="en-IN" sz="8000" dirty="0" smtClean="0"/>
              <a:t>using namespace std;</a:t>
            </a:r>
          </a:p>
          <a:p>
            <a:pPr>
              <a:buNone/>
            </a:pPr>
            <a:r>
              <a:rPr lang="en-IN" sz="8000" dirty="0" err="1" smtClean="0"/>
              <a:t>int</a:t>
            </a:r>
            <a:r>
              <a:rPr lang="en-IN" sz="8000" dirty="0" smtClean="0"/>
              <a:t> main(){</a:t>
            </a:r>
          </a:p>
          <a:p>
            <a:pPr>
              <a:buNone/>
            </a:pPr>
            <a:r>
              <a:rPr lang="en-IN" sz="8000" dirty="0" smtClean="0"/>
              <a:t>    </a:t>
            </a:r>
            <a:r>
              <a:rPr lang="en-IN" sz="8000" dirty="0" err="1" smtClean="0">
                <a:solidFill>
                  <a:srgbClr val="FF0000"/>
                </a:solidFill>
              </a:rPr>
              <a:t>fstream</a:t>
            </a:r>
            <a:r>
              <a:rPr lang="en-IN" sz="8000" dirty="0" smtClean="0">
                <a:solidFill>
                  <a:srgbClr val="FF0000"/>
                </a:solidFill>
              </a:rPr>
              <a:t> </a:t>
            </a:r>
            <a:r>
              <a:rPr lang="en-IN" sz="8000" dirty="0" err="1" smtClean="0">
                <a:solidFill>
                  <a:srgbClr val="FF0000"/>
                </a:solidFill>
              </a:rPr>
              <a:t>FileName</a:t>
            </a:r>
            <a:r>
              <a:rPr lang="en-IN" sz="8000" dirty="0" smtClean="0">
                <a:solidFill>
                  <a:srgbClr val="FF0000"/>
                </a:solidFill>
              </a:rPr>
              <a:t>;</a:t>
            </a:r>
            <a:r>
              <a:rPr lang="en-IN" sz="8000" dirty="0" smtClean="0"/>
              <a:t>               </a:t>
            </a:r>
          </a:p>
          <a:p>
            <a:pPr>
              <a:buNone/>
            </a:pPr>
            <a:r>
              <a:rPr lang="en-IN" sz="8000" dirty="0" smtClean="0"/>
              <a:t>    </a:t>
            </a:r>
            <a:r>
              <a:rPr lang="en-IN" sz="8000" dirty="0" err="1" smtClean="0">
                <a:solidFill>
                  <a:srgbClr val="FF0000"/>
                </a:solidFill>
              </a:rPr>
              <a:t>FileName.open</a:t>
            </a:r>
            <a:r>
              <a:rPr lang="en-IN" sz="8000" dirty="0" smtClean="0">
                <a:solidFill>
                  <a:srgbClr val="FF0000"/>
                </a:solidFill>
              </a:rPr>
              <a:t>("</a:t>
            </a:r>
            <a:r>
              <a:rPr lang="en-IN" sz="8000" dirty="0" err="1" smtClean="0">
                <a:solidFill>
                  <a:srgbClr val="FF0000"/>
                </a:solidFill>
              </a:rPr>
              <a:t>FileName</a:t>
            </a:r>
            <a:r>
              <a:rPr lang="en-IN" sz="8000" dirty="0" smtClean="0">
                <a:solidFill>
                  <a:srgbClr val="FF0000"/>
                </a:solidFill>
              </a:rPr>
              <a:t>", </a:t>
            </a:r>
            <a:r>
              <a:rPr lang="en-IN" sz="8000" dirty="0" err="1" smtClean="0">
                <a:solidFill>
                  <a:srgbClr val="FF0000"/>
                </a:solidFill>
              </a:rPr>
              <a:t>ios</a:t>
            </a:r>
            <a:r>
              <a:rPr lang="en-IN" sz="8000" dirty="0" smtClean="0">
                <a:solidFill>
                  <a:srgbClr val="FF0000"/>
                </a:solidFill>
              </a:rPr>
              <a:t>::out);   </a:t>
            </a:r>
            <a:r>
              <a:rPr lang="en-IN" sz="8000" dirty="0" smtClean="0"/>
              <a:t> </a:t>
            </a:r>
          </a:p>
          <a:p>
            <a:pPr>
              <a:buNone/>
            </a:pPr>
            <a:r>
              <a:rPr lang="en-IN" sz="8000" dirty="0" smtClean="0"/>
              <a:t>    if (!</a:t>
            </a:r>
            <a:r>
              <a:rPr lang="en-IN" sz="8000" dirty="0" err="1" smtClean="0"/>
              <a:t>FileName</a:t>
            </a:r>
            <a:r>
              <a:rPr lang="en-IN" sz="8000" dirty="0" smtClean="0"/>
              <a:t>){                 </a:t>
            </a:r>
          </a:p>
          <a:p>
            <a:pPr>
              <a:buNone/>
            </a:pPr>
            <a:r>
              <a:rPr lang="en-IN" sz="8000" dirty="0" smtClean="0"/>
              <a:t>        </a:t>
            </a:r>
            <a:r>
              <a:rPr lang="en-IN" sz="8000" dirty="0" err="1" smtClean="0"/>
              <a:t>cout</a:t>
            </a:r>
            <a:r>
              <a:rPr lang="en-IN" sz="8000" dirty="0" smtClean="0"/>
              <a:t>&lt;&lt;"Error while creating the file";    </a:t>
            </a:r>
          </a:p>
          <a:p>
            <a:pPr>
              <a:buNone/>
            </a:pPr>
            <a:r>
              <a:rPr lang="en-IN" sz="8000" dirty="0" smtClean="0"/>
              <a:t>    }</a:t>
            </a:r>
          </a:p>
          <a:p>
            <a:pPr>
              <a:buNone/>
            </a:pPr>
            <a:r>
              <a:rPr lang="en-IN" sz="8000" dirty="0" smtClean="0"/>
              <a:t>    else{</a:t>
            </a:r>
          </a:p>
          <a:p>
            <a:pPr>
              <a:buNone/>
            </a:pPr>
            <a:r>
              <a:rPr lang="en-IN" sz="8000" dirty="0" smtClean="0"/>
              <a:t>        </a:t>
            </a:r>
            <a:r>
              <a:rPr lang="en-IN" sz="8000" dirty="0" err="1" smtClean="0"/>
              <a:t>cout</a:t>
            </a:r>
            <a:r>
              <a:rPr lang="en-IN" sz="8000" dirty="0" smtClean="0"/>
              <a:t>&lt;&lt;"File created successfully";    </a:t>
            </a:r>
          </a:p>
          <a:p>
            <a:pPr>
              <a:buNone/>
            </a:pPr>
            <a:r>
              <a:rPr lang="en-IN" sz="8000" dirty="0" smtClean="0"/>
              <a:t>       </a:t>
            </a:r>
            <a:r>
              <a:rPr lang="en-IN" sz="8000" dirty="0" smtClean="0">
                <a:solidFill>
                  <a:srgbClr val="FF0000"/>
                </a:solidFill>
              </a:rPr>
              <a:t> </a:t>
            </a:r>
            <a:r>
              <a:rPr lang="en-IN" sz="8000" dirty="0" err="1" smtClean="0">
                <a:solidFill>
                  <a:srgbClr val="FF0000"/>
                </a:solidFill>
              </a:rPr>
              <a:t>FileName.close</a:t>
            </a:r>
            <a:r>
              <a:rPr lang="en-IN" sz="8000" dirty="0" smtClean="0">
                <a:solidFill>
                  <a:srgbClr val="FF0000"/>
                </a:solidFill>
              </a:rPr>
              <a:t>();   </a:t>
            </a:r>
            <a:r>
              <a:rPr lang="en-IN" sz="8000" dirty="0" smtClean="0"/>
              <a:t>        </a:t>
            </a:r>
          </a:p>
          <a:p>
            <a:pPr>
              <a:buNone/>
            </a:pPr>
            <a:r>
              <a:rPr lang="en-IN" sz="8000" dirty="0" smtClean="0"/>
              <a:t>    }</a:t>
            </a:r>
          </a:p>
          <a:p>
            <a:pPr>
              <a:buNone/>
            </a:pPr>
            <a:r>
              <a:rPr lang="en-IN" sz="8000" dirty="0" smtClean="0"/>
              <a:t>    return 0;</a:t>
            </a:r>
          </a:p>
          <a:p>
            <a:pPr>
              <a:buNone/>
            </a:pPr>
            <a:r>
              <a:rPr lang="en-IN" sz="8000" dirty="0" smtClean="0"/>
              <a:t>}</a:t>
            </a:r>
          </a:p>
          <a:p>
            <a:endParaRPr lang="en-IN" sz="8000" dirty="0"/>
          </a:p>
        </p:txBody>
      </p:sp>
      <p:sp>
        <p:nvSpPr>
          <p:cNvPr id="5" name="TextBox 4"/>
          <p:cNvSpPr txBox="1"/>
          <p:nvPr/>
        </p:nvSpPr>
        <p:spPr>
          <a:xfrm>
            <a:off x="6324600" y="2849880"/>
            <a:ext cx="5288280" cy="738664"/>
          </a:xfrm>
          <a:prstGeom prst="rect">
            <a:avLst/>
          </a:prstGeom>
          <a:noFill/>
        </p:spPr>
        <p:txBody>
          <a:bodyPr wrap="square" rtlCol="0">
            <a:spAutoFit/>
          </a:bodyPr>
          <a:lstStyle/>
          <a:p>
            <a:r>
              <a:rPr lang="en-IN" dirty="0" smtClean="0">
                <a:solidFill>
                  <a:srgbClr val="00B050"/>
                </a:solidFill>
              </a:rPr>
              <a:t>//On the above-created object, we have to apply the open() function to create a new file, and the mode is set to ‘out’ which will allow us to write into the file.</a:t>
            </a:r>
            <a:endParaRPr lang="en-IN" dirty="0">
              <a:solidFill>
                <a:srgbClr val="00B050"/>
              </a:solidFill>
            </a:endParaRPr>
          </a:p>
        </p:txBody>
      </p:sp>
      <p:sp>
        <p:nvSpPr>
          <p:cNvPr id="6" name="TextBox 5"/>
          <p:cNvSpPr txBox="1"/>
          <p:nvPr/>
        </p:nvSpPr>
        <p:spPr>
          <a:xfrm>
            <a:off x="6781800" y="4175760"/>
            <a:ext cx="2834640" cy="738664"/>
          </a:xfrm>
          <a:prstGeom prst="rect">
            <a:avLst/>
          </a:prstGeom>
          <a:noFill/>
        </p:spPr>
        <p:txBody>
          <a:bodyPr wrap="square" rtlCol="0">
            <a:spAutoFit/>
          </a:bodyPr>
          <a:lstStyle/>
          <a:p>
            <a:r>
              <a:rPr lang="en-IN" b="1" dirty="0" smtClean="0"/>
              <a:t>Output</a:t>
            </a:r>
          </a:p>
          <a:p>
            <a:r>
              <a:rPr lang="en-IN" dirty="0" smtClean="0"/>
              <a:t>File created successfully</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578802"/>
          </a:xfrm>
        </p:spPr>
        <p:txBody>
          <a:bodyPr>
            <a:normAutofit fontScale="90000"/>
          </a:bodyPr>
          <a:lstStyle/>
          <a:p>
            <a:r>
              <a:rPr lang="en-IN" dirty="0" smtClean="0"/>
              <a:t>Example : </a:t>
            </a:r>
            <a:r>
              <a:rPr lang="en-IN" b="1" dirty="0" smtClean="0"/>
              <a:t>Writing to File</a:t>
            </a:r>
            <a:br>
              <a:rPr lang="en-IN" b="1" dirty="0" smtClean="0"/>
            </a:br>
            <a:endParaRPr lang="en-IN" dirty="0"/>
          </a:p>
        </p:txBody>
      </p:sp>
      <p:sp>
        <p:nvSpPr>
          <p:cNvPr id="3" name="Text Placeholder 2"/>
          <p:cNvSpPr>
            <a:spLocks noGrp="1"/>
          </p:cNvSpPr>
          <p:nvPr>
            <p:ph type="body" idx="1"/>
          </p:nvPr>
        </p:nvSpPr>
        <p:spPr>
          <a:xfrm>
            <a:off x="1914144" y="716280"/>
            <a:ext cx="9997440" cy="5532120"/>
          </a:xfrm>
        </p:spPr>
        <p:txBody>
          <a:bodyPr>
            <a:normAutofit lnSpcReduction="10000"/>
          </a:bodyPr>
          <a:lstStyle/>
          <a:p>
            <a:r>
              <a:rPr lang="en-IN" dirty="0" smtClean="0"/>
              <a:t>To write data to </a:t>
            </a:r>
            <a:r>
              <a:rPr lang="en-IN" dirty="0" smtClean="0">
                <a:solidFill>
                  <a:srgbClr val="FF0000"/>
                </a:solidFill>
              </a:rPr>
              <a:t>file which we created </a:t>
            </a:r>
            <a:r>
              <a:rPr lang="en-IN" dirty="0" smtClean="0"/>
              <a:t>before.</a:t>
            </a:r>
          </a:p>
          <a:p>
            <a:r>
              <a:rPr lang="en-IN" dirty="0" smtClean="0"/>
              <a:t>We need to use </a:t>
            </a:r>
            <a:r>
              <a:rPr lang="en-IN" dirty="0" err="1" smtClean="0">
                <a:solidFill>
                  <a:srgbClr val="C00000"/>
                </a:solidFill>
              </a:rPr>
              <a:t>fstream</a:t>
            </a:r>
            <a:r>
              <a:rPr lang="en-IN" dirty="0" smtClean="0">
                <a:solidFill>
                  <a:srgbClr val="C00000"/>
                </a:solidFill>
              </a:rPr>
              <a:t> or </a:t>
            </a:r>
            <a:r>
              <a:rPr lang="en-IN" dirty="0" err="1" smtClean="0">
                <a:solidFill>
                  <a:srgbClr val="C00000"/>
                </a:solidFill>
              </a:rPr>
              <a:t>ofstream</a:t>
            </a:r>
            <a:r>
              <a:rPr lang="en-IN" dirty="0" smtClean="0">
                <a:solidFill>
                  <a:srgbClr val="C00000"/>
                </a:solidFill>
              </a:rPr>
              <a:t> object </a:t>
            </a:r>
            <a:r>
              <a:rPr lang="en-IN" dirty="0" smtClean="0"/>
              <a:t>to write data into the file and to do so; we will use stream </a:t>
            </a:r>
            <a:r>
              <a:rPr lang="en-IN" dirty="0" smtClean="0">
                <a:solidFill>
                  <a:srgbClr val="7030A0"/>
                </a:solidFill>
              </a:rPr>
              <a:t>insertion operator (&lt;&lt;) </a:t>
            </a:r>
            <a:r>
              <a:rPr lang="en-IN" dirty="0" smtClean="0"/>
              <a:t>along with the text enclosed within the double-quotes.</a:t>
            </a:r>
          </a:p>
          <a:p>
            <a:r>
              <a:rPr lang="en-IN" dirty="0" smtClean="0"/>
              <a:t>With the help of open() function, we will create a new file named ‘</a:t>
            </a:r>
            <a:r>
              <a:rPr lang="en-IN" dirty="0" err="1" smtClean="0"/>
              <a:t>FileName</a:t>
            </a:r>
            <a:r>
              <a:rPr lang="en-IN" dirty="0" smtClean="0"/>
              <a:t>’(or any other) and then we will set the mode to </a:t>
            </a:r>
            <a:r>
              <a:rPr lang="en-IN" dirty="0" smtClean="0">
                <a:solidFill>
                  <a:srgbClr val="7030A0"/>
                </a:solidFill>
              </a:rPr>
              <a:t>‘</a:t>
            </a:r>
            <a:r>
              <a:rPr lang="en-IN" dirty="0" err="1" smtClean="0">
                <a:solidFill>
                  <a:srgbClr val="7030A0"/>
                </a:solidFill>
              </a:rPr>
              <a:t>ios</a:t>
            </a:r>
            <a:r>
              <a:rPr lang="en-IN" dirty="0" smtClean="0">
                <a:solidFill>
                  <a:srgbClr val="7030A0"/>
                </a:solidFill>
              </a:rPr>
              <a:t>::out’ </a:t>
            </a:r>
            <a:r>
              <a:rPr lang="en-IN" dirty="0" smtClean="0"/>
              <a:t>as we have to write the data to file.</a:t>
            </a:r>
          </a:p>
          <a:p>
            <a:r>
              <a:rPr lang="en-IN" b="1" dirty="0" smtClean="0">
                <a:solidFill>
                  <a:srgbClr val="FF0000"/>
                </a:solidFill>
              </a:rPr>
              <a:t>Syntax:</a:t>
            </a:r>
            <a:endParaRPr lang="en-IN" dirty="0" smtClean="0">
              <a:solidFill>
                <a:srgbClr val="FF0000"/>
              </a:solidFill>
            </a:endParaRPr>
          </a:p>
          <a:p>
            <a:r>
              <a:rPr lang="en-IN" dirty="0" err="1" smtClean="0">
                <a:solidFill>
                  <a:srgbClr val="FF0000"/>
                </a:solidFill>
              </a:rPr>
              <a:t>FileName</a:t>
            </a:r>
            <a:r>
              <a:rPr lang="en-IN" dirty="0" smtClean="0">
                <a:solidFill>
                  <a:srgbClr val="FF0000"/>
                </a:solidFill>
              </a:rPr>
              <a:t>&lt;&lt;"Insert the text here";</a:t>
            </a:r>
          </a:p>
          <a:p>
            <a:pPr>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Program for Writing to File:</a:t>
            </a:r>
            <a:br>
              <a:rPr lang="en-IN" b="1" dirty="0" smtClean="0"/>
            </a:br>
            <a:endParaRPr lang="en-IN" dirty="0"/>
          </a:p>
        </p:txBody>
      </p:sp>
      <p:sp>
        <p:nvSpPr>
          <p:cNvPr id="3" name="Text Placeholder 2"/>
          <p:cNvSpPr>
            <a:spLocks noGrp="1"/>
          </p:cNvSpPr>
          <p:nvPr>
            <p:ph type="body" idx="1"/>
          </p:nvPr>
        </p:nvSpPr>
        <p:spPr>
          <a:xfrm>
            <a:off x="1914144" y="960120"/>
            <a:ext cx="9997440" cy="5288280"/>
          </a:xfrm>
        </p:spPr>
        <p:txBody>
          <a:bodyPr>
            <a:normAutofit fontScale="40000" lnSpcReduction="20000"/>
          </a:bodyPr>
          <a:lstStyle/>
          <a:p>
            <a:pPr>
              <a:buNone/>
            </a:pPr>
            <a:r>
              <a:rPr lang="en-IN" sz="5100" b="1" dirty="0" smtClean="0">
                <a:solidFill>
                  <a:srgbClr val="FF0000"/>
                </a:solidFill>
              </a:rPr>
              <a:t>#include&lt;</a:t>
            </a:r>
            <a:r>
              <a:rPr lang="en-IN" sz="5100" b="1" dirty="0" err="1" smtClean="0">
                <a:solidFill>
                  <a:srgbClr val="FF0000"/>
                </a:solidFill>
              </a:rPr>
              <a:t>iostream</a:t>
            </a:r>
            <a:r>
              <a:rPr lang="en-IN" sz="5100" b="1" dirty="0" smtClean="0">
                <a:solidFill>
                  <a:srgbClr val="FF0000"/>
                </a:solidFill>
              </a:rPr>
              <a:t>&gt;                         </a:t>
            </a:r>
          </a:p>
          <a:p>
            <a:pPr>
              <a:buNone/>
            </a:pPr>
            <a:r>
              <a:rPr lang="en-IN" sz="5100" b="1" dirty="0" smtClean="0">
                <a:solidFill>
                  <a:srgbClr val="FF0000"/>
                </a:solidFill>
              </a:rPr>
              <a:t>#include&lt;</a:t>
            </a:r>
            <a:r>
              <a:rPr lang="en-IN" sz="5100" b="1" dirty="0" err="1" smtClean="0">
                <a:solidFill>
                  <a:srgbClr val="FF0000"/>
                </a:solidFill>
              </a:rPr>
              <a:t>fstream</a:t>
            </a:r>
            <a:r>
              <a:rPr lang="en-IN" sz="5100" b="1" dirty="0" smtClean="0">
                <a:solidFill>
                  <a:srgbClr val="FF0000"/>
                </a:solidFill>
              </a:rPr>
              <a:t>&gt; </a:t>
            </a:r>
            <a:r>
              <a:rPr lang="en-IN" sz="5100" b="1" dirty="0" smtClean="0"/>
              <a:t>                           </a:t>
            </a:r>
          </a:p>
          <a:p>
            <a:pPr>
              <a:buNone/>
            </a:pPr>
            <a:r>
              <a:rPr lang="en-IN" sz="5100" b="1" dirty="0" smtClean="0"/>
              <a:t>using namespace std;</a:t>
            </a:r>
          </a:p>
          <a:p>
            <a:pPr>
              <a:buNone/>
            </a:pPr>
            <a:r>
              <a:rPr lang="en-IN" sz="5100" b="1" dirty="0" err="1" smtClean="0"/>
              <a:t>int</a:t>
            </a:r>
            <a:r>
              <a:rPr lang="en-IN" sz="5100" b="1" dirty="0" smtClean="0"/>
              <a:t> main() {</a:t>
            </a:r>
          </a:p>
          <a:p>
            <a:pPr>
              <a:buNone/>
            </a:pPr>
            <a:r>
              <a:rPr lang="en-IN" sz="5100" b="1" dirty="0" smtClean="0"/>
              <a:t>    </a:t>
            </a:r>
            <a:r>
              <a:rPr lang="en-IN" sz="5100" b="1" dirty="0" err="1" smtClean="0">
                <a:solidFill>
                  <a:srgbClr val="FF0000"/>
                </a:solidFill>
              </a:rPr>
              <a:t>fstream</a:t>
            </a:r>
            <a:r>
              <a:rPr lang="en-IN" sz="5100" b="1" dirty="0" smtClean="0">
                <a:solidFill>
                  <a:srgbClr val="FF0000"/>
                </a:solidFill>
              </a:rPr>
              <a:t> </a:t>
            </a:r>
            <a:r>
              <a:rPr lang="en-IN" sz="5100" b="1" dirty="0" err="1" smtClean="0">
                <a:solidFill>
                  <a:srgbClr val="FF0000"/>
                </a:solidFill>
              </a:rPr>
              <a:t>FileName</a:t>
            </a:r>
            <a:r>
              <a:rPr lang="en-IN" sz="5100" b="1" dirty="0" smtClean="0">
                <a:solidFill>
                  <a:srgbClr val="FF0000"/>
                </a:solidFill>
              </a:rPr>
              <a:t>;    </a:t>
            </a:r>
            <a:r>
              <a:rPr lang="en-IN" sz="5100" b="1" dirty="0" smtClean="0"/>
              <a:t>                   </a:t>
            </a:r>
          </a:p>
          <a:p>
            <a:pPr>
              <a:buNone/>
            </a:pPr>
            <a:r>
              <a:rPr lang="en-IN" sz="5100" b="1" dirty="0" smtClean="0"/>
              <a:t>   </a:t>
            </a:r>
            <a:r>
              <a:rPr lang="en-IN" sz="5100" b="1" dirty="0" smtClean="0">
                <a:solidFill>
                  <a:srgbClr val="FF0000"/>
                </a:solidFill>
              </a:rPr>
              <a:t> </a:t>
            </a:r>
            <a:r>
              <a:rPr lang="en-IN" sz="5100" b="1" dirty="0" err="1" smtClean="0">
                <a:solidFill>
                  <a:srgbClr val="FF0000"/>
                </a:solidFill>
              </a:rPr>
              <a:t>FileName.open</a:t>
            </a:r>
            <a:r>
              <a:rPr lang="en-IN" sz="5100" b="1" dirty="0" smtClean="0">
                <a:solidFill>
                  <a:srgbClr val="FF0000"/>
                </a:solidFill>
              </a:rPr>
              <a:t>("FileName.txt", </a:t>
            </a:r>
            <a:r>
              <a:rPr lang="en-IN" sz="5100" b="1" dirty="0" err="1" smtClean="0">
                <a:solidFill>
                  <a:srgbClr val="FF0000"/>
                </a:solidFill>
              </a:rPr>
              <a:t>ios</a:t>
            </a:r>
            <a:r>
              <a:rPr lang="en-IN" sz="5100" b="1" dirty="0" smtClean="0">
                <a:solidFill>
                  <a:srgbClr val="FF0000"/>
                </a:solidFill>
              </a:rPr>
              <a:t>::out);       </a:t>
            </a:r>
            <a:r>
              <a:rPr lang="en-IN" sz="5100" b="1" dirty="0" smtClean="0"/>
              <a:t>         </a:t>
            </a:r>
          </a:p>
          <a:p>
            <a:pPr>
              <a:buNone/>
            </a:pPr>
            <a:r>
              <a:rPr lang="en-IN" sz="5100" b="1" dirty="0" smtClean="0"/>
              <a:t>    if (!</a:t>
            </a:r>
            <a:r>
              <a:rPr lang="en-IN" sz="5100" b="1" dirty="0" err="1" smtClean="0"/>
              <a:t>FileName</a:t>
            </a:r>
            <a:r>
              <a:rPr lang="en-IN" sz="5100" b="1" dirty="0" smtClean="0"/>
              <a:t>) {                            </a:t>
            </a:r>
          </a:p>
          <a:p>
            <a:pPr>
              <a:buNone/>
            </a:pPr>
            <a:r>
              <a:rPr lang="en-IN" sz="5100" b="1" dirty="0" smtClean="0"/>
              <a:t>        </a:t>
            </a:r>
            <a:r>
              <a:rPr lang="en-IN" sz="5100" b="1" dirty="0" err="1" smtClean="0"/>
              <a:t>cout</a:t>
            </a:r>
            <a:r>
              <a:rPr lang="en-IN" sz="5100" b="1" dirty="0" smtClean="0"/>
              <a:t>&lt;&lt;" Error while creating the file ";          </a:t>
            </a:r>
          </a:p>
          <a:p>
            <a:pPr>
              <a:buNone/>
            </a:pPr>
            <a:r>
              <a:rPr lang="en-IN" sz="5100" b="1" dirty="0" smtClean="0"/>
              <a:t>    }</a:t>
            </a:r>
          </a:p>
          <a:p>
            <a:pPr>
              <a:buNone/>
            </a:pPr>
            <a:r>
              <a:rPr lang="en-IN" sz="5100" b="1" dirty="0" smtClean="0"/>
              <a:t>    else {</a:t>
            </a:r>
          </a:p>
          <a:p>
            <a:pPr>
              <a:buNone/>
            </a:pPr>
            <a:r>
              <a:rPr lang="en-IN" sz="5100" b="1" dirty="0" smtClean="0"/>
              <a:t>        </a:t>
            </a:r>
            <a:r>
              <a:rPr lang="en-IN" sz="5100" b="1" dirty="0" err="1" smtClean="0"/>
              <a:t>cout</a:t>
            </a:r>
            <a:r>
              <a:rPr lang="en-IN" sz="5100" b="1" dirty="0" smtClean="0"/>
              <a:t>&lt;&lt;"File created and data got written to file";    </a:t>
            </a:r>
          </a:p>
          <a:p>
            <a:pPr>
              <a:buNone/>
            </a:pPr>
            <a:r>
              <a:rPr lang="en-IN" sz="5100" b="1" dirty="0" smtClean="0"/>
              <a:t>  </a:t>
            </a:r>
            <a:r>
              <a:rPr lang="en-IN" sz="6000" b="1" dirty="0" smtClean="0">
                <a:solidFill>
                  <a:srgbClr val="00B050"/>
                </a:solidFill>
              </a:rPr>
              <a:t>      </a:t>
            </a:r>
            <a:r>
              <a:rPr lang="en-IN" sz="6000" b="1" dirty="0" err="1" smtClean="0">
                <a:solidFill>
                  <a:srgbClr val="00B050"/>
                </a:solidFill>
              </a:rPr>
              <a:t>FileName</a:t>
            </a:r>
            <a:r>
              <a:rPr lang="en-IN" sz="6000" b="1" dirty="0" smtClean="0">
                <a:solidFill>
                  <a:srgbClr val="00B050"/>
                </a:solidFill>
              </a:rPr>
              <a:t>&lt;&lt;"This is a blog posted on Great Learning";  </a:t>
            </a:r>
          </a:p>
          <a:p>
            <a:pPr>
              <a:buNone/>
            </a:pPr>
            <a:r>
              <a:rPr lang="en-IN" sz="5100" b="1" dirty="0" smtClean="0"/>
              <a:t>        </a:t>
            </a:r>
            <a:r>
              <a:rPr lang="en-IN" sz="5100" b="1" dirty="0" err="1" smtClean="0">
                <a:solidFill>
                  <a:srgbClr val="FF0000"/>
                </a:solidFill>
              </a:rPr>
              <a:t>FileName.close</a:t>
            </a:r>
            <a:r>
              <a:rPr lang="en-IN" sz="5100" b="1" dirty="0" smtClean="0">
                <a:solidFill>
                  <a:srgbClr val="FF0000"/>
                </a:solidFill>
              </a:rPr>
              <a:t>();    </a:t>
            </a:r>
            <a:r>
              <a:rPr lang="en-IN" sz="5100" b="1" dirty="0" smtClean="0"/>
              <a:t>               </a:t>
            </a:r>
          </a:p>
          <a:p>
            <a:pPr>
              <a:buNone/>
            </a:pPr>
            <a:r>
              <a:rPr lang="en-IN" sz="5100" b="1" dirty="0" smtClean="0"/>
              <a:t>    }</a:t>
            </a:r>
          </a:p>
          <a:p>
            <a:pPr>
              <a:buNone/>
            </a:pPr>
            <a:r>
              <a:rPr lang="en-IN" sz="5100" b="1" dirty="0" smtClean="0"/>
              <a:t>    return 0;</a:t>
            </a:r>
          </a:p>
          <a:p>
            <a:pPr>
              <a:buNone/>
            </a:pPr>
            <a:r>
              <a:rPr lang="en-IN" sz="5100" b="1" dirty="0" smtClean="0"/>
              <a:t>}</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Reading from file in C++</a:t>
            </a:r>
            <a:br>
              <a:rPr lang="en-IN" b="1" dirty="0" smtClean="0"/>
            </a:br>
            <a:endParaRPr lang="en-IN" dirty="0"/>
          </a:p>
        </p:txBody>
      </p:sp>
      <p:sp>
        <p:nvSpPr>
          <p:cNvPr id="3" name="Text Placeholder 2"/>
          <p:cNvSpPr>
            <a:spLocks noGrp="1"/>
          </p:cNvSpPr>
          <p:nvPr>
            <p:ph type="body" idx="1"/>
          </p:nvPr>
        </p:nvSpPr>
        <p:spPr/>
        <p:txBody>
          <a:bodyPr/>
          <a:lstStyle/>
          <a:p>
            <a:r>
              <a:rPr lang="en-IN" b="1" dirty="0" smtClean="0">
                <a:solidFill>
                  <a:srgbClr val="FF0000"/>
                </a:solidFill>
              </a:rPr>
              <a:t>Syntax:</a:t>
            </a:r>
          </a:p>
          <a:p>
            <a:endParaRPr lang="en-IN" dirty="0" smtClean="0">
              <a:solidFill>
                <a:srgbClr val="FF0000"/>
              </a:solidFill>
            </a:endParaRPr>
          </a:p>
          <a:p>
            <a:r>
              <a:rPr lang="en-IN" dirty="0" err="1" smtClean="0">
                <a:solidFill>
                  <a:srgbClr val="FF0000"/>
                </a:solidFill>
              </a:rPr>
              <a:t>FileName</a:t>
            </a:r>
            <a:r>
              <a:rPr lang="en-IN" dirty="0" smtClean="0">
                <a:solidFill>
                  <a:srgbClr val="FF0000"/>
                </a:solidFill>
              </a:rPr>
              <a:t>&gt;&gt;Variable;</a:t>
            </a:r>
          </a:p>
          <a:p>
            <a:pPr>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14144" y="228600"/>
            <a:ext cx="9997440" cy="6019800"/>
          </a:xfrm>
        </p:spPr>
        <p:txBody>
          <a:bodyPr>
            <a:normAutofit fontScale="25000" lnSpcReduction="20000"/>
          </a:bodyPr>
          <a:lstStyle/>
          <a:p>
            <a:pPr>
              <a:buNone/>
            </a:pPr>
            <a:r>
              <a:rPr lang="en-IN" sz="7200" b="1" dirty="0" smtClean="0"/>
              <a:t>#include&lt;</a:t>
            </a:r>
            <a:r>
              <a:rPr lang="en-IN" sz="7200" b="1" dirty="0" err="1" smtClean="0"/>
              <a:t>iostream</a:t>
            </a:r>
            <a:r>
              <a:rPr lang="en-IN" sz="7200" b="1" dirty="0" smtClean="0"/>
              <a:t>&gt;                        </a:t>
            </a:r>
          </a:p>
          <a:p>
            <a:pPr>
              <a:buNone/>
            </a:pPr>
            <a:r>
              <a:rPr lang="en-IN" sz="7200" b="1" dirty="0" smtClean="0">
                <a:solidFill>
                  <a:srgbClr val="FF0000"/>
                </a:solidFill>
              </a:rPr>
              <a:t>#include &lt;</a:t>
            </a:r>
            <a:r>
              <a:rPr lang="en-IN" sz="7200" b="1" dirty="0" err="1" smtClean="0">
                <a:solidFill>
                  <a:srgbClr val="FF0000"/>
                </a:solidFill>
              </a:rPr>
              <a:t>fstream</a:t>
            </a:r>
            <a:r>
              <a:rPr lang="en-IN" sz="7200" b="1" dirty="0" smtClean="0">
                <a:solidFill>
                  <a:srgbClr val="FF0000"/>
                </a:solidFill>
              </a:rPr>
              <a:t>&gt;   </a:t>
            </a:r>
            <a:r>
              <a:rPr lang="en-IN" sz="7200" b="1" dirty="0" smtClean="0"/>
              <a:t>                     </a:t>
            </a:r>
          </a:p>
          <a:p>
            <a:pPr>
              <a:buNone/>
            </a:pPr>
            <a:r>
              <a:rPr lang="en-IN" sz="7200" b="1" dirty="0" smtClean="0"/>
              <a:t>using namespace std;</a:t>
            </a:r>
          </a:p>
          <a:p>
            <a:pPr>
              <a:buNone/>
            </a:pPr>
            <a:r>
              <a:rPr lang="en-IN" sz="7200" b="1" dirty="0" err="1" smtClean="0"/>
              <a:t>int</a:t>
            </a:r>
            <a:r>
              <a:rPr lang="en-IN" sz="7200" b="1" dirty="0" smtClean="0"/>
              <a:t> main() {</a:t>
            </a:r>
          </a:p>
          <a:p>
            <a:pPr>
              <a:buNone/>
            </a:pPr>
            <a:r>
              <a:rPr lang="en-IN" sz="7200" b="1" dirty="0" smtClean="0"/>
              <a:t>    </a:t>
            </a:r>
            <a:r>
              <a:rPr lang="en-IN" sz="7200" b="1" dirty="0" err="1" smtClean="0">
                <a:solidFill>
                  <a:srgbClr val="FF0000"/>
                </a:solidFill>
              </a:rPr>
              <a:t>fstream</a:t>
            </a:r>
            <a:r>
              <a:rPr lang="en-IN" sz="7200" b="1" dirty="0" smtClean="0">
                <a:solidFill>
                  <a:srgbClr val="FF0000"/>
                </a:solidFill>
              </a:rPr>
              <a:t> </a:t>
            </a:r>
            <a:r>
              <a:rPr lang="en-IN" sz="7200" b="1" dirty="0" err="1" smtClean="0">
                <a:solidFill>
                  <a:srgbClr val="FF0000"/>
                </a:solidFill>
              </a:rPr>
              <a:t>FileName</a:t>
            </a:r>
            <a:r>
              <a:rPr lang="en-IN" sz="7200" b="1" dirty="0" smtClean="0">
                <a:solidFill>
                  <a:srgbClr val="FF0000"/>
                </a:solidFill>
              </a:rPr>
              <a:t>;   </a:t>
            </a:r>
            <a:r>
              <a:rPr lang="en-IN" sz="7200" b="1" dirty="0" smtClean="0"/>
              <a:t>                </a:t>
            </a:r>
          </a:p>
          <a:p>
            <a:pPr>
              <a:buNone/>
            </a:pPr>
            <a:r>
              <a:rPr lang="en-IN" sz="7200" b="1" dirty="0" smtClean="0"/>
              <a:t>    </a:t>
            </a:r>
            <a:r>
              <a:rPr lang="en-IN" sz="7200" b="1" dirty="0" err="1" smtClean="0">
                <a:solidFill>
                  <a:srgbClr val="FF0000"/>
                </a:solidFill>
              </a:rPr>
              <a:t>FileName.open</a:t>
            </a:r>
            <a:r>
              <a:rPr lang="en-IN" sz="7200" b="1" dirty="0" smtClean="0">
                <a:solidFill>
                  <a:srgbClr val="FF0000"/>
                </a:solidFill>
              </a:rPr>
              <a:t>("FileName.txt", </a:t>
            </a:r>
            <a:r>
              <a:rPr lang="en-IN" sz="7200" b="1" dirty="0" err="1" smtClean="0">
                <a:solidFill>
                  <a:srgbClr val="00B050"/>
                </a:solidFill>
              </a:rPr>
              <a:t>ios</a:t>
            </a:r>
            <a:r>
              <a:rPr lang="en-IN" sz="7200" b="1" dirty="0" smtClean="0">
                <a:solidFill>
                  <a:srgbClr val="00B050"/>
                </a:solidFill>
              </a:rPr>
              <a:t>::in</a:t>
            </a:r>
            <a:r>
              <a:rPr lang="en-IN" sz="7200" b="1" dirty="0" smtClean="0">
                <a:solidFill>
                  <a:srgbClr val="FF0000"/>
                </a:solidFill>
              </a:rPr>
              <a:t>);  </a:t>
            </a:r>
            <a:r>
              <a:rPr lang="en-IN" sz="7200" b="1" dirty="0" smtClean="0"/>
              <a:t>       </a:t>
            </a:r>
          </a:p>
          <a:p>
            <a:pPr>
              <a:buNone/>
            </a:pPr>
            <a:r>
              <a:rPr lang="en-IN" sz="7200" b="1" dirty="0" smtClean="0"/>
              <a:t>    if (!</a:t>
            </a:r>
            <a:r>
              <a:rPr lang="en-IN" sz="7200" b="1" dirty="0" err="1" smtClean="0"/>
              <a:t>FileName</a:t>
            </a:r>
            <a:r>
              <a:rPr lang="en-IN" sz="7200" b="1" dirty="0" smtClean="0"/>
              <a:t>) {                        </a:t>
            </a:r>
          </a:p>
          <a:p>
            <a:pPr>
              <a:buNone/>
            </a:pPr>
            <a:r>
              <a:rPr lang="en-IN" sz="7200" b="1" dirty="0" smtClean="0"/>
              <a:t>        </a:t>
            </a:r>
            <a:r>
              <a:rPr lang="en-IN" sz="7200" b="1" dirty="0" err="1" smtClean="0"/>
              <a:t>cout</a:t>
            </a:r>
            <a:r>
              <a:rPr lang="en-IN" sz="7200" b="1" dirty="0" smtClean="0"/>
              <a:t>&lt;&lt;"File doesn’t exist.";          </a:t>
            </a:r>
          </a:p>
          <a:p>
            <a:pPr>
              <a:buNone/>
            </a:pPr>
            <a:r>
              <a:rPr lang="en-IN" sz="7200" b="1" dirty="0" smtClean="0"/>
              <a:t>    }</a:t>
            </a:r>
          </a:p>
          <a:p>
            <a:pPr>
              <a:buNone/>
            </a:pPr>
            <a:r>
              <a:rPr lang="en-IN" sz="7200" b="1" dirty="0" smtClean="0"/>
              <a:t>    else {</a:t>
            </a:r>
          </a:p>
          <a:p>
            <a:pPr>
              <a:buNone/>
            </a:pPr>
            <a:r>
              <a:rPr lang="en-IN" sz="7200" b="1" dirty="0" smtClean="0"/>
              <a:t>        char x;                     </a:t>
            </a:r>
          </a:p>
          <a:p>
            <a:pPr>
              <a:buNone/>
            </a:pPr>
            <a:r>
              <a:rPr lang="en-IN" sz="7200" b="1" dirty="0" smtClean="0"/>
              <a:t>        while (1) {         </a:t>
            </a:r>
          </a:p>
          <a:p>
            <a:pPr>
              <a:buNone/>
            </a:pPr>
            <a:r>
              <a:rPr lang="en-IN" sz="7200" b="1" dirty="0" smtClean="0"/>
              <a:t>            </a:t>
            </a:r>
            <a:r>
              <a:rPr lang="en-IN" sz="7200" b="1" dirty="0" err="1" smtClean="0"/>
              <a:t>FileName</a:t>
            </a:r>
            <a:r>
              <a:rPr lang="en-IN" sz="7200" b="1" dirty="0" smtClean="0"/>
              <a:t>&gt;&gt;x;              </a:t>
            </a:r>
          </a:p>
          <a:p>
            <a:pPr>
              <a:buNone/>
            </a:pPr>
            <a:r>
              <a:rPr lang="en-IN" sz="7200" b="1" dirty="0" smtClean="0"/>
              <a:t>            if(FileName.eof())          </a:t>
            </a:r>
          </a:p>
          <a:p>
            <a:pPr>
              <a:buNone/>
            </a:pPr>
            <a:r>
              <a:rPr lang="en-IN" sz="7200" b="1" dirty="0" smtClean="0"/>
              <a:t>                break;              </a:t>
            </a:r>
          </a:p>
          <a:p>
            <a:pPr>
              <a:buNone/>
            </a:pPr>
            <a:r>
              <a:rPr lang="en-IN" sz="7200" b="1" dirty="0" smtClean="0"/>
              <a:t>            </a:t>
            </a:r>
            <a:r>
              <a:rPr lang="en-IN" sz="7200" b="1" dirty="0" err="1" smtClean="0"/>
              <a:t>cout</a:t>
            </a:r>
            <a:r>
              <a:rPr lang="en-IN" sz="7200" b="1" dirty="0" smtClean="0"/>
              <a:t>&lt;&lt;x;                  </a:t>
            </a:r>
          </a:p>
          <a:p>
            <a:pPr>
              <a:buNone/>
            </a:pPr>
            <a:r>
              <a:rPr lang="en-IN" sz="7200" b="1" dirty="0" smtClean="0"/>
              <a:t>        }</a:t>
            </a:r>
          </a:p>
          <a:p>
            <a:pPr>
              <a:buNone/>
            </a:pPr>
            <a:r>
              <a:rPr lang="en-IN" sz="7200" b="1" dirty="0" smtClean="0"/>
              <a:t>    }</a:t>
            </a:r>
          </a:p>
          <a:p>
            <a:pPr>
              <a:buNone/>
            </a:pPr>
            <a:r>
              <a:rPr lang="en-IN" sz="7200" b="1" dirty="0" smtClean="0"/>
              <a:t>  </a:t>
            </a:r>
            <a:r>
              <a:rPr lang="en-IN" sz="7200" b="1" dirty="0" smtClean="0">
                <a:solidFill>
                  <a:srgbClr val="FF0000"/>
                </a:solidFill>
              </a:rPr>
              <a:t>  </a:t>
            </a:r>
            <a:r>
              <a:rPr lang="en-IN" sz="7200" b="1" dirty="0" err="1" smtClean="0">
                <a:solidFill>
                  <a:srgbClr val="FF0000"/>
                </a:solidFill>
              </a:rPr>
              <a:t>FileName.close</a:t>
            </a:r>
            <a:r>
              <a:rPr lang="en-IN" sz="7200" b="1" dirty="0" smtClean="0">
                <a:solidFill>
                  <a:srgbClr val="FF0000"/>
                </a:solidFill>
              </a:rPr>
              <a:t>();   </a:t>
            </a:r>
            <a:r>
              <a:rPr lang="en-IN" sz="7200" b="1" dirty="0" smtClean="0"/>
              <a:t>                </a:t>
            </a:r>
          </a:p>
          <a:p>
            <a:pPr>
              <a:buNone/>
            </a:pPr>
            <a:r>
              <a:rPr lang="en-IN" sz="7200" b="1" dirty="0" smtClean="0"/>
              <a:t>    return 0;</a:t>
            </a:r>
          </a:p>
          <a:p>
            <a:pPr>
              <a:buNone/>
            </a:pPr>
            <a:r>
              <a:rPr lang="en-IN" sz="7200" b="1" dirty="0" smtClean="0"/>
              <a: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664" y="0"/>
            <a:ext cx="9997440" cy="1143000"/>
          </a:xfrm>
        </p:spPr>
        <p:txBody>
          <a:bodyPr/>
          <a:lstStyle/>
          <a:p>
            <a:r>
              <a:rPr lang="en-IN" dirty="0" smtClean="0"/>
              <a:t>Lets Start</a:t>
            </a:r>
            <a:endParaRPr lang="en-IN" dirty="0"/>
          </a:p>
        </p:txBody>
      </p:sp>
      <p:sp>
        <p:nvSpPr>
          <p:cNvPr id="3" name="Text Placeholder 2"/>
          <p:cNvSpPr>
            <a:spLocks noGrp="1"/>
          </p:cNvSpPr>
          <p:nvPr>
            <p:ph type="body" idx="1"/>
          </p:nvPr>
        </p:nvSpPr>
        <p:spPr>
          <a:xfrm>
            <a:off x="1914144" y="990600"/>
            <a:ext cx="9997440" cy="5257800"/>
          </a:xfrm>
        </p:spPr>
        <p:txBody>
          <a:bodyPr>
            <a:normAutofit fontScale="70000" lnSpcReduction="20000"/>
          </a:bodyPr>
          <a:lstStyle/>
          <a:p>
            <a:r>
              <a:rPr lang="en-IN" dirty="0" smtClean="0"/>
              <a:t>First step to open the particular file for read or write operation. We can open file by </a:t>
            </a:r>
            <a:br>
              <a:rPr lang="en-IN" dirty="0" smtClean="0"/>
            </a:br>
            <a:r>
              <a:rPr lang="en-IN" dirty="0" smtClean="0">
                <a:solidFill>
                  <a:srgbClr val="FF0000"/>
                </a:solidFill>
              </a:rPr>
              <a:t>1. passing file name in constructor at the time of object creation </a:t>
            </a:r>
            <a:br>
              <a:rPr lang="en-IN" dirty="0" smtClean="0">
                <a:solidFill>
                  <a:srgbClr val="FF0000"/>
                </a:solidFill>
              </a:rPr>
            </a:br>
            <a:r>
              <a:rPr lang="en-IN" dirty="0" smtClean="0">
                <a:solidFill>
                  <a:srgbClr val="FF0000"/>
                </a:solidFill>
              </a:rPr>
              <a:t>2. using the open method</a:t>
            </a:r>
            <a:r>
              <a:rPr lang="en-IN" dirty="0" smtClean="0"/>
              <a:t> </a:t>
            </a:r>
          </a:p>
          <a:p>
            <a:r>
              <a:rPr lang="en-IN" b="1" dirty="0" smtClean="0"/>
              <a:t>For e.g.</a:t>
            </a:r>
            <a:r>
              <a:rPr lang="en-IN" dirty="0" smtClean="0"/>
              <a:t>  </a:t>
            </a:r>
          </a:p>
          <a:p>
            <a:r>
              <a:rPr lang="en-IN" sz="3400" b="1" dirty="0" smtClean="0"/>
              <a:t>Open File by using constructor</a:t>
            </a:r>
            <a:r>
              <a:rPr lang="en-IN" sz="3400" dirty="0" smtClean="0"/>
              <a:t> </a:t>
            </a:r>
            <a:br>
              <a:rPr lang="en-IN" sz="3400" dirty="0" smtClean="0"/>
            </a:br>
            <a:r>
              <a:rPr lang="en-IN" sz="3400" dirty="0" err="1" smtClean="0"/>
              <a:t>ifstream</a:t>
            </a:r>
            <a:r>
              <a:rPr lang="en-IN" sz="3400" dirty="0" smtClean="0"/>
              <a:t> (const char* filename, </a:t>
            </a:r>
            <a:r>
              <a:rPr lang="en-IN" sz="3400" dirty="0" err="1" smtClean="0"/>
              <a:t>ios_base</a:t>
            </a:r>
            <a:r>
              <a:rPr lang="en-IN" sz="3400" dirty="0" smtClean="0"/>
              <a:t>::</a:t>
            </a:r>
            <a:r>
              <a:rPr lang="en-IN" sz="3400" dirty="0" err="1" smtClean="0"/>
              <a:t>openmode</a:t>
            </a:r>
            <a:r>
              <a:rPr lang="en-IN" sz="3400" dirty="0" smtClean="0"/>
              <a:t> mode = </a:t>
            </a:r>
            <a:r>
              <a:rPr lang="en-IN" sz="3400" dirty="0" err="1" smtClean="0"/>
              <a:t>ios_base</a:t>
            </a:r>
            <a:r>
              <a:rPr lang="en-IN" sz="3400" dirty="0" smtClean="0"/>
              <a:t>::in); </a:t>
            </a:r>
            <a:br>
              <a:rPr lang="en-IN" sz="3400" dirty="0" smtClean="0"/>
            </a:br>
            <a:r>
              <a:rPr lang="en-IN" sz="3400" dirty="0" err="1" smtClean="0"/>
              <a:t>ifstream</a:t>
            </a:r>
            <a:r>
              <a:rPr lang="en-IN" sz="3400" dirty="0" smtClean="0"/>
              <a:t> fin(filename, </a:t>
            </a:r>
            <a:r>
              <a:rPr lang="en-IN" sz="3400" dirty="0" err="1" smtClean="0"/>
              <a:t>openmode</a:t>
            </a:r>
            <a:r>
              <a:rPr lang="en-IN" sz="3400" dirty="0" smtClean="0"/>
              <a:t>) by default </a:t>
            </a:r>
            <a:r>
              <a:rPr lang="en-IN" sz="3400" dirty="0" err="1" smtClean="0"/>
              <a:t>openmode</a:t>
            </a:r>
            <a:r>
              <a:rPr lang="en-IN" sz="3400" dirty="0" smtClean="0"/>
              <a:t> = </a:t>
            </a:r>
            <a:r>
              <a:rPr lang="en-IN" sz="3400" dirty="0" err="1" smtClean="0"/>
              <a:t>ios</a:t>
            </a:r>
            <a:r>
              <a:rPr lang="en-IN" sz="3400" dirty="0" smtClean="0"/>
              <a:t>::in </a:t>
            </a:r>
            <a:br>
              <a:rPr lang="en-IN" sz="3400" dirty="0" smtClean="0"/>
            </a:br>
            <a:r>
              <a:rPr lang="en-IN" sz="3400" dirty="0" err="1" smtClean="0"/>
              <a:t>ifstream</a:t>
            </a:r>
            <a:r>
              <a:rPr lang="en-IN" sz="3400" dirty="0" smtClean="0"/>
              <a:t> fin(“filename”);</a:t>
            </a:r>
          </a:p>
          <a:p>
            <a:pPr>
              <a:buNone/>
            </a:pPr>
            <a:endParaRPr lang="en-IN" sz="3400" dirty="0" smtClean="0"/>
          </a:p>
          <a:p>
            <a:r>
              <a:rPr lang="en-IN" sz="3400" b="1" dirty="0" smtClean="0"/>
              <a:t>Open File by using open method</a:t>
            </a:r>
            <a:r>
              <a:rPr lang="en-IN" sz="3400" dirty="0" smtClean="0"/>
              <a:t> </a:t>
            </a:r>
            <a:br>
              <a:rPr lang="en-IN" sz="3400" dirty="0" smtClean="0"/>
            </a:br>
            <a:r>
              <a:rPr lang="en-IN" sz="3400" dirty="0" smtClean="0"/>
              <a:t>Calling of default constructor </a:t>
            </a:r>
            <a:br>
              <a:rPr lang="en-IN" sz="3400" dirty="0" smtClean="0"/>
            </a:br>
            <a:r>
              <a:rPr lang="en-IN" sz="3400" dirty="0" err="1" smtClean="0"/>
              <a:t>ifstream</a:t>
            </a:r>
            <a:r>
              <a:rPr lang="en-IN" sz="3400" dirty="0" smtClean="0"/>
              <a:t> fin;</a:t>
            </a:r>
            <a:br>
              <a:rPr lang="en-IN" sz="3400" dirty="0" smtClean="0"/>
            </a:br>
            <a:r>
              <a:rPr lang="en-IN" sz="3400" dirty="0" err="1" smtClean="0"/>
              <a:t>fin.open</a:t>
            </a:r>
            <a:r>
              <a:rPr lang="en-IN" sz="3400" dirty="0" smtClean="0"/>
              <a:t>(filename, </a:t>
            </a:r>
            <a:r>
              <a:rPr lang="en-IN" sz="3400" dirty="0" err="1" smtClean="0"/>
              <a:t>openmode</a:t>
            </a:r>
            <a:r>
              <a:rPr lang="en-IN" sz="3400" dirty="0" smtClean="0"/>
              <a:t>) </a:t>
            </a:r>
            <a:br>
              <a:rPr lang="en-IN" sz="3400" dirty="0" smtClean="0"/>
            </a:br>
            <a:r>
              <a:rPr lang="en-IN" sz="3400" dirty="0" err="1" smtClean="0"/>
              <a:t>fin.open</a:t>
            </a:r>
            <a:r>
              <a:rPr lang="en-IN" sz="3400" dirty="0" smtClean="0"/>
              <a:t>(“filename”); </a:t>
            </a:r>
            <a:br>
              <a:rPr lang="en-IN" sz="3400" dirty="0" smtClean="0"/>
            </a:br>
            <a:r>
              <a:rPr lang="en-IN" sz="3400" dirty="0" smtClean="0"/>
              <a:t> </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 </a:t>
            </a:r>
            <a:r>
              <a:rPr lang="en-IN" sz="3200" dirty="0" smtClean="0">
                <a:solidFill>
                  <a:srgbClr val="FF0000"/>
                </a:solidFill>
              </a:rPr>
              <a:t>To read and write a File in C++</a:t>
            </a:r>
            <a:endParaRPr lang="en-IN" sz="3200" dirty="0">
              <a:solidFill>
                <a:srgbClr val="FF0000"/>
              </a:solidFill>
            </a:endParaRPr>
          </a:p>
        </p:txBody>
      </p:sp>
      <p:sp>
        <p:nvSpPr>
          <p:cNvPr id="3" name="Text Placeholder 2"/>
          <p:cNvSpPr>
            <a:spLocks noGrp="1"/>
          </p:cNvSpPr>
          <p:nvPr>
            <p:ph type="body" idx="1"/>
          </p:nvPr>
        </p:nvSpPr>
        <p:spPr/>
        <p:txBody>
          <a:bodyPr/>
          <a:lstStyle/>
          <a:p>
            <a:r>
              <a:rPr lang="en-IN" dirty="0" smtClean="0">
                <a:solidFill>
                  <a:srgbClr val="7030A0"/>
                </a:solidFill>
              </a:rPr>
              <a:t>Input : </a:t>
            </a:r>
            <a:r>
              <a:rPr lang="en-IN" dirty="0" smtClean="0"/>
              <a:t>Welcome to the department of Computer Engineering</a:t>
            </a:r>
          </a:p>
          <a:p>
            <a:endParaRPr lang="en-IN" dirty="0" smtClean="0"/>
          </a:p>
          <a:p>
            <a:r>
              <a:rPr lang="en-IN" dirty="0" smtClean="0">
                <a:solidFill>
                  <a:srgbClr val="7030A0"/>
                </a:solidFill>
              </a:rPr>
              <a:t>Output : </a:t>
            </a:r>
            <a:r>
              <a:rPr lang="en-IN" dirty="0" smtClean="0"/>
              <a:t>Welcome to the department of Computer Engineering</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Streams classes for console operation</a:t>
            </a:r>
            <a:endParaRPr/>
          </a:p>
        </p:txBody>
      </p:sp>
      <p:pic>
        <p:nvPicPr>
          <p:cNvPr id="193" name="Google Shape;193;p14" descr="stream-classes-for-console-operations"/>
          <p:cNvPicPr preferRelativeResize="0"/>
          <p:nvPr/>
        </p:nvPicPr>
        <p:blipFill rotWithShape="1">
          <a:blip r:embed="rId3">
            <a:alphaModFix/>
          </a:blip>
          <a:srcRect/>
          <a:stretch/>
        </p:blipFill>
        <p:spPr>
          <a:xfrm>
            <a:off x="1914144" y="1417638"/>
            <a:ext cx="9997440" cy="52879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Formatted Console I/O Stream</a:t>
            </a:r>
            <a:endParaRPr/>
          </a:p>
        </p:txBody>
      </p:sp>
      <p:sp>
        <p:nvSpPr>
          <p:cNvPr id="199" name="Google Shape;199;p15"/>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600"/>
              <a:buChar char="⚫"/>
            </a:pPr>
            <a:r>
              <a:rPr lang="en-US" sz="2000">
                <a:latin typeface="Times New Roman"/>
                <a:ea typeface="Times New Roman"/>
                <a:cs typeface="Times New Roman"/>
                <a:sym typeface="Times New Roman"/>
              </a:rPr>
              <a:t>The features are</a:t>
            </a:r>
            <a:endParaRPr/>
          </a:p>
          <a:p>
            <a:pPr marL="800100" lvl="1" indent="-342900" algn="l" rtl="0">
              <a:lnSpc>
                <a:spcPct val="100000"/>
              </a:lnSpc>
              <a:spcBef>
                <a:spcPts val="550"/>
              </a:spcBef>
              <a:spcAft>
                <a:spcPts val="0"/>
              </a:spcAft>
              <a:buSzPts val="2000"/>
              <a:buFont typeface="Gill Sans"/>
              <a:buAutoNum type="arabicPeriod"/>
            </a:pPr>
            <a:r>
              <a:rPr lang="en-US" sz="2000">
                <a:latin typeface="Times New Roman"/>
                <a:ea typeface="Times New Roman"/>
                <a:cs typeface="Times New Roman"/>
                <a:sym typeface="Times New Roman"/>
              </a:rPr>
              <a:t> ios class functions and flags</a:t>
            </a:r>
            <a:endParaRPr/>
          </a:p>
          <a:p>
            <a:pPr marL="800100" lvl="1" indent="-342900" algn="l" rtl="0">
              <a:lnSpc>
                <a:spcPct val="100000"/>
              </a:lnSpc>
              <a:spcBef>
                <a:spcPts val="550"/>
              </a:spcBef>
              <a:spcAft>
                <a:spcPts val="0"/>
              </a:spcAft>
              <a:buSzPts val="2000"/>
              <a:buFont typeface="Gill Sans"/>
              <a:buAutoNum type="arabicPeriod"/>
            </a:pPr>
            <a:r>
              <a:rPr lang="en-US" sz="2000">
                <a:latin typeface="Times New Roman"/>
                <a:ea typeface="Times New Roman"/>
                <a:cs typeface="Times New Roman"/>
                <a:sym typeface="Times New Roman"/>
              </a:rPr>
              <a:t>Manipulators User-defined output functions</a:t>
            </a:r>
            <a:endParaRPr/>
          </a:p>
          <a:p>
            <a:pPr marL="800100" lvl="1" indent="-342900" algn="l" rtl="0">
              <a:lnSpc>
                <a:spcPct val="100000"/>
              </a:lnSpc>
              <a:spcBef>
                <a:spcPts val="550"/>
              </a:spcBef>
              <a:spcAft>
                <a:spcPts val="0"/>
              </a:spcAft>
              <a:buSzPts val="2000"/>
              <a:buFont typeface="Gill Sans"/>
              <a:buAutoNum type="arabicPeriod"/>
            </a:pPr>
            <a:r>
              <a:rPr lang="en-US" sz="2000">
                <a:latin typeface="Times New Roman"/>
                <a:ea typeface="Times New Roman"/>
                <a:cs typeface="Times New Roman"/>
                <a:sym typeface="Times New Roman"/>
              </a:rPr>
              <a:t>User-defined output 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1350264" y="0"/>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dirty="0"/>
              <a:t>Flow of Data</a:t>
            </a:r>
            <a:endParaRPr/>
          </a:p>
        </p:txBody>
      </p:sp>
      <p:pic>
        <p:nvPicPr>
          <p:cNvPr id="113" name="Google Shape;113;p3"/>
          <p:cNvPicPr preferRelativeResize="0"/>
          <p:nvPr/>
        </p:nvPicPr>
        <p:blipFill rotWithShape="1">
          <a:blip r:embed="rId3">
            <a:alphaModFix/>
          </a:blip>
          <a:srcRect/>
          <a:stretch/>
        </p:blipFill>
        <p:spPr>
          <a:xfrm>
            <a:off x="1771979" y="740013"/>
            <a:ext cx="8097630" cy="3237627"/>
          </a:xfrm>
          <a:prstGeom prst="rect">
            <a:avLst/>
          </a:prstGeom>
          <a:noFill/>
          <a:ln>
            <a:noFill/>
          </a:ln>
        </p:spPr>
      </p:pic>
      <p:sp>
        <p:nvSpPr>
          <p:cNvPr id="5" name="TextBox 4"/>
          <p:cNvSpPr txBox="1"/>
          <p:nvPr/>
        </p:nvSpPr>
        <p:spPr>
          <a:xfrm>
            <a:off x="1722120" y="4617720"/>
            <a:ext cx="10469880" cy="1938992"/>
          </a:xfrm>
          <a:prstGeom prst="rect">
            <a:avLst/>
          </a:prstGeom>
          <a:noFill/>
        </p:spPr>
        <p:txBody>
          <a:bodyPr wrap="square" rtlCol="0">
            <a:spAutoFit/>
          </a:bodyPr>
          <a:lstStyle/>
          <a:p>
            <a:pPr algn="just"/>
            <a:r>
              <a:rPr lang="en-IN" sz="2000" i="1" dirty="0" smtClean="0">
                <a:latin typeface="Times New Roman" pitchFamily="18" charset="0"/>
                <a:cs typeface="Times New Roman" pitchFamily="18" charset="0"/>
              </a:rPr>
              <a:t>We give input to the executing program and the execution program gives back the output. The sequence of bytes given as input to the executing program and the sequence of bytes that comes as output from the executing program are called stream.</a:t>
            </a:r>
          </a:p>
          <a:p>
            <a:pPr algn="just"/>
            <a:endParaRPr lang="en-IN" sz="2000" i="1" dirty="0" smtClean="0">
              <a:latin typeface="Times New Roman" pitchFamily="18" charset="0"/>
              <a:cs typeface="Times New Roman" pitchFamily="18" charset="0"/>
            </a:endParaRPr>
          </a:p>
          <a:p>
            <a:pPr algn="just"/>
            <a:endParaRPr lang="en-IN" sz="2000" i="1" dirty="0" smtClean="0">
              <a:latin typeface="Times New Roman" pitchFamily="18" charset="0"/>
              <a:cs typeface="Times New Roman" pitchFamily="18" charset="0"/>
            </a:endParaRPr>
          </a:p>
          <a:p>
            <a:pPr algn="just"/>
            <a:r>
              <a:rPr lang="en-IN" sz="2000" i="1" dirty="0" smtClean="0">
                <a:latin typeface="Times New Roman" pitchFamily="18" charset="0"/>
                <a:cs typeface="Times New Roman" pitchFamily="18" charset="0"/>
              </a:rPr>
              <a:t>In other words, </a:t>
            </a:r>
            <a:r>
              <a:rPr lang="en-IN" sz="2000" i="1" dirty="0" smtClean="0">
                <a:solidFill>
                  <a:srgbClr val="FF0000"/>
                </a:solidFill>
                <a:latin typeface="Times New Roman" pitchFamily="18" charset="0"/>
                <a:cs typeface="Times New Roman" pitchFamily="18" charset="0"/>
              </a:rPr>
              <a:t>streams are nothing but the flow of data in a sequence.</a:t>
            </a:r>
            <a:endParaRPr lang="en-IN" sz="2000" i="1" dirty="0">
              <a:solidFill>
                <a:srgbClr val="FF0000"/>
              </a:solidFill>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ios class function</a:t>
            </a:r>
            <a:endParaRPr/>
          </a:p>
        </p:txBody>
      </p:sp>
      <p:graphicFrame>
        <p:nvGraphicFramePr>
          <p:cNvPr id="205" name="Google Shape;205;p16"/>
          <p:cNvGraphicFramePr/>
          <p:nvPr/>
        </p:nvGraphicFramePr>
        <p:xfrm>
          <a:off x="1914144" y="2057400"/>
          <a:ext cx="9101500" cy="3163465"/>
        </p:xfrm>
        <a:graphic>
          <a:graphicData uri="http://schemas.openxmlformats.org/drawingml/2006/table">
            <a:tbl>
              <a:tblPr firstRow="1" bandRow="1">
                <a:noFill/>
                <a:tableStyleId>{ABB8B6A8-7E20-48B9-990C-8601C867DE00}</a:tableStyleId>
              </a:tblPr>
              <a:tblGrid>
                <a:gridCol w="1895225"/>
                <a:gridCol w="7206275"/>
              </a:tblGrid>
              <a:tr h="504675">
                <a:tc>
                  <a:txBody>
                    <a:bodyPr/>
                    <a:lstStyle/>
                    <a:p>
                      <a:pPr marL="0" marR="0" lvl="0" indent="0" algn="l" rtl="0">
                        <a:spcBef>
                          <a:spcPts val="0"/>
                        </a:spcBef>
                        <a:spcAft>
                          <a:spcPts val="0"/>
                        </a:spcAft>
                        <a:buNone/>
                      </a:pPr>
                      <a:r>
                        <a:rPr lang="en-US" sz="1800" u="none" strike="noStrike" cap="none">
                          <a:solidFill>
                            <a:schemeClr val="dk1"/>
                          </a:solidFill>
                          <a:latin typeface="Times New Roman"/>
                          <a:ea typeface="Times New Roman"/>
                          <a:cs typeface="Times New Roman"/>
                          <a:sym typeface="Times New Roman"/>
                        </a:rPr>
                        <a:t>Function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Task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4675">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width()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To specify the required size for displaying an output value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4675">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precision()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To specify the number of digits to be displayed after the decimal point of a float value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4675">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fill()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To specify a character that is used to fill the unused portion of a field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4675">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setf()</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To specify format flags that can control the form of output display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4675">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unsetf()</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To clear the flags specified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width()</a:t>
            </a:r>
            <a:endParaRPr/>
          </a:p>
        </p:txBody>
      </p:sp>
      <p:sp>
        <p:nvSpPr>
          <p:cNvPr id="211" name="Google Shape;211;p17"/>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fontScale="92500" lnSpcReduction="10000"/>
          </a:bodyPr>
          <a:lstStyle/>
          <a:p>
            <a:pPr marL="365760" lvl="0" indent="-283464" algn="l" rtl="0">
              <a:lnSpc>
                <a:spcPct val="100000"/>
              </a:lnSpc>
              <a:spcBef>
                <a:spcPts val="0"/>
              </a:spcBef>
              <a:spcAft>
                <a:spcPts val="0"/>
              </a:spcAft>
              <a:buSzPct val="80000"/>
              <a:buChar char="⚫"/>
            </a:pPr>
            <a:r>
              <a:rPr lang="en-US">
                <a:latin typeface="Times New Roman"/>
                <a:ea typeface="Times New Roman"/>
                <a:cs typeface="Times New Roman"/>
                <a:sym typeface="Times New Roman"/>
              </a:rPr>
              <a:t>The width of the field to be used while displaying the output. Since it is a member function, it has to be invoked on an object</a:t>
            </a:r>
            <a:endParaRPr/>
          </a:p>
          <a:p>
            <a:pPr marL="365760" lvl="0" indent="-283464" algn="l" rtl="0">
              <a:lnSpc>
                <a:spcPct val="100000"/>
              </a:lnSpc>
              <a:spcBef>
                <a:spcPts val="600"/>
              </a:spcBef>
              <a:spcAft>
                <a:spcPts val="0"/>
              </a:spcAft>
              <a:buSzPct val="80000"/>
              <a:buChar char="⚫"/>
            </a:pPr>
            <a:r>
              <a:rPr lang="en-US">
                <a:latin typeface="Times New Roman"/>
                <a:ea typeface="Times New Roman"/>
                <a:cs typeface="Times New Roman"/>
                <a:sym typeface="Times New Roman"/>
              </a:rPr>
              <a:t>Syntax: cout.width(w);</a:t>
            </a:r>
            <a:endParaRPr/>
          </a:p>
          <a:p>
            <a:pPr marL="457200" lvl="1" indent="0" algn="l" rtl="0">
              <a:lnSpc>
                <a:spcPct val="100000"/>
              </a:lnSpc>
              <a:spcBef>
                <a:spcPts val="550"/>
              </a:spcBef>
              <a:spcAft>
                <a:spcPts val="0"/>
              </a:spcAft>
              <a:buSzPct val="100000"/>
              <a:buNone/>
            </a:pPr>
            <a:r>
              <a:rPr lang="en-US">
                <a:latin typeface="Times New Roman"/>
                <a:ea typeface="Times New Roman"/>
                <a:cs typeface="Times New Roman"/>
                <a:sym typeface="Times New Roman"/>
              </a:rPr>
              <a:t>Where w is the filed width</a:t>
            </a:r>
            <a:endParaRPr/>
          </a:p>
          <a:p>
            <a:pPr marL="365760" lvl="0" indent="-283464" algn="l" rtl="0">
              <a:lnSpc>
                <a:spcPct val="100000"/>
              </a:lnSpc>
              <a:spcBef>
                <a:spcPts val="600"/>
              </a:spcBef>
              <a:spcAft>
                <a:spcPts val="0"/>
              </a:spcAft>
              <a:buSzPct val="80000"/>
              <a:buChar char="⚫"/>
            </a:pPr>
            <a:r>
              <a:rPr lang="en-US">
                <a:latin typeface="Times New Roman"/>
                <a:ea typeface="Times New Roman"/>
                <a:cs typeface="Times New Roman"/>
                <a:sym typeface="Times New Roman"/>
              </a:rPr>
              <a:t>For example, the statements</a:t>
            </a:r>
            <a:endParaRPr/>
          </a:p>
          <a:p>
            <a:pPr marL="0"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cout.width(7);</a:t>
            </a:r>
            <a:endParaRPr/>
          </a:p>
          <a:p>
            <a:pPr marL="0"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cout&lt;&lt;543&lt;&lt;12&lt;&lt;“\n”;</a:t>
            </a:r>
            <a:endParaRPr/>
          </a:p>
          <a:p>
            <a:pPr marL="0"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will produce the following output</a:t>
            </a:r>
            <a:endParaRPr/>
          </a:p>
          <a:p>
            <a:pPr marL="0"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a:t>
            </a:r>
            <a:endParaRPr/>
          </a:p>
          <a:p>
            <a:pPr marL="57150" lvl="0" indent="0" algn="l" rtl="0">
              <a:lnSpc>
                <a:spcPct val="100000"/>
              </a:lnSpc>
              <a:spcBef>
                <a:spcPts val="600"/>
              </a:spcBef>
              <a:spcAft>
                <a:spcPts val="0"/>
              </a:spcAft>
              <a:buSzPct val="80000"/>
              <a:buNone/>
            </a:pPr>
            <a:endParaRPr>
              <a:latin typeface="Times New Roman"/>
              <a:ea typeface="Times New Roman"/>
              <a:cs typeface="Times New Roman"/>
              <a:sym typeface="Times New Roman"/>
            </a:endParaRPr>
          </a:p>
        </p:txBody>
      </p:sp>
      <p:grpSp>
        <p:nvGrpSpPr>
          <p:cNvPr id="212" name="Google Shape;212;p17"/>
          <p:cNvGrpSpPr/>
          <p:nvPr/>
        </p:nvGrpSpPr>
        <p:grpSpPr>
          <a:xfrm>
            <a:off x="2632390" y="5764908"/>
            <a:ext cx="5565222" cy="700523"/>
            <a:chOff x="1466199" y="5340839"/>
            <a:chExt cx="5565222" cy="700523"/>
          </a:xfrm>
        </p:grpSpPr>
        <p:sp>
          <p:nvSpPr>
            <p:cNvPr id="213" name="Google Shape;213;p17"/>
            <p:cNvSpPr/>
            <p:nvPr/>
          </p:nvSpPr>
          <p:spPr>
            <a:xfrm>
              <a:off x="1466199" y="5344510"/>
              <a:ext cx="5565222" cy="696852"/>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214" name="Google Shape;214;p17"/>
            <p:cNvCxnSpPr/>
            <p:nvPr/>
          </p:nvCxnSpPr>
          <p:spPr>
            <a:xfrm>
              <a:off x="6369269" y="5344510"/>
              <a:ext cx="0" cy="696852"/>
            </a:xfrm>
            <a:prstGeom prst="straightConnector1">
              <a:avLst/>
            </a:prstGeom>
            <a:noFill/>
            <a:ln w="9525" cap="flat" cmpd="sng">
              <a:solidFill>
                <a:schemeClr val="dk1"/>
              </a:solidFill>
              <a:prstDash val="solid"/>
              <a:round/>
              <a:headEnd type="none" w="sm" len="sm"/>
              <a:tailEnd type="none" w="sm" len="sm"/>
            </a:ln>
          </p:spPr>
        </p:cxnSp>
        <p:cxnSp>
          <p:nvCxnSpPr>
            <p:cNvPr id="215" name="Google Shape;215;p17"/>
            <p:cNvCxnSpPr/>
            <p:nvPr/>
          </p:nvCxnSpPr>
          <p:spPr>
            <a:xfrm>
              <a:off x="5701862" y="5344510"/>
              <a:ext cx="0" cy="696852"/>
            </a:xfrm>
            <a:prstGeom prst="straightConnector1">
              <a:avLst/>
            </a:prstGeom>
            <a:noFill/>
            <a:ln w="9525" cap="flat" cmpd="sng">
              <a:solidFill>
                <a:schemeClr val="dk1"/>
              </a:solidFill>
              <a:prstDash val="solid"/>
              <a:round/>
              <a:headEnd type="none" w="sm" len="sm"/>
              <a:tailEnd type="none" w="sm" len="sm"/>
            </a:ln>
          </p:spPr>
        </p:cxnSp>
        <p:cxnSp>
          <p:nvCxnSpPr>
            <p:cNvPr id="216" name="Google Shape;216;p17"/>
            <p:cNvCxnSpPr/>
            <p:nvPr/>
          </p:nvCxnSpPr>
          <p:spPr>
            <a:xfrm>
              <a:off x="4975668" y="5344510"/>
              <a:ext cx="0" cy="696852"/>
            </a:xfrm>
            <a:prstGeom prst="straightConnector1">
              <a:avLst/>
            </a:prstGeom>
            <a:noFill/>
            <a:ln w="9525" cap="flat" cmpd="sng">
              <a:solidFill>
                <a:schemeClr val="dk1"/>
              </a:solidFill>
              <a:prstDash val="solid"/>
              <a:round/>
              <a:headEnd type="none" w="sm" len="sm"/>
              <a:tailEnd type="none" w="sm" len="sm"/>
            </a:ln>
          </p:spPr>
        </p:cxnSp>
        <p:cxnSp>
          <p:nvCxnSpPr>
            <p:cNvPr id="217" name="Google Shape;217;p17"/>
            <p:cNvCxnSpPr/>
            <p:nvPr/>
          </p:nvCxnSpPr>
          <p:spPr>
            <a:xfrm>
              <a:off x="4114800" y="5344510"/>
              <a:ext cx="0" cy="696852"/>
            </a:xfrm>
            <a:prstGeom prst="straightConnector1">
              <a:avLst/>
            </a:prstGeom>
            <a:noFill/>
            <a:ln w="9525" cap="flat" cmpd="sng">
              <a:solidFill>
                <a:schemeClr val="dk1"/>
              </a:solidFill>
              <a:prstDash val="solid"/>
              <a:round/>
              <a:headEnd type="none" w="sm" len="sm"/>
              <a:tailEnd type="none" w="sm" len="sm"/>
            </a:ln>
          </p:spPr>
        </p:cxnSp>
        <p:cxnSp>
          <p:nvCxnSpPr>
            <p:cNvPr id="218" name="Google Shape;218;p17"/>
            <p:cNvCxnSpPr/>
            <p:nvPr/>
          </p:nvCxnSpPr>
          <p:spPr>
            <a:xfrm>
              <a:off x="3242442" y="5340839"/>
              <a:ext cx="0" cy="696852"/>
            </a:xfrm>
            <a:prstGeom prst="straightConnector1">
              <a:avLst/>
            </a:prstGeom>
            <a:noFill/>
            <a:ln w="9525" cap="flat" cmpd="sng">
              <a:solidFill>
                <a:schemeClr val="dk1"/>
              </a:solidFill>
              <a:prstDash val="solid"/>
              <a:round/>
              <a:headEnd type="none" w="sm" len="sm"/>
              <a:tailEnd type="none" w="sm" len="sm"/>
            </a:ln>
          </p:spPr>
        </p:cxnSp>
        <p:cxnSp>
          <p:nvCxnSpPr>
            <p:cNvPr id="219" name="Google Shape;219;p17"/>
            <p:cNvCxnSpPr/>
            <p:nvPr/>
          </p:nvCxnSpPr>
          <p:spPr>
            <a:xfrm>
              <a:off x="2359572" y="5340839"/>
              <a:ext cx="0" cy="696852"/>
            </a:xfrm>
            <a:prstGeom prst="straightConnector1">
              <a:avLst/>
            </a:prstGeom>
            <a:noFill/>
            <a:ln w="9525" cap="flat" cmpd="sng">
              <a:solidFill>
                <a:schemeClr val="dk1"/>
              </a:solidFill>
              <a:prstDash val="solid"/>
              <a:round/>
              <a:headEnd type="none" w="sm" len="sm"/>
              <a:tailEnd type="none" w="sm" len="sm"/>
            </a:ln>
          </p:spPr>
        </p:cxnSp>
        <p:sp>
          <p:nvSpPr>
            <p:cNvPr id="220" name="Google Shape;220;p17"/>
            <p:cNvSpPr txBox="1"/>
            <p:nvPr/>
          </p:nvSpPr>
          <p:spPr>
            <a:xfrm>
              <a:off x="6428056" y="5497028"/>
              <a:ext cx="52026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2</a:t>
              </a:r>
              <a:endParaRPr/>
            </a:p>
          </p:txBody>
        </p:sp>
        <p:sp>
          <p:nvSpPr>
            <p:cNvPr id="221" name="Google Shape;221;p17"/>
            <p:cNvSpPr txBox="1"/>
            <p:nvPr/>
          </p:nvSpPr>
          <p:spPr>
            <a:xfrm>
              <a:off x="5737962" y="5497028"/>
              <a:ext cx="52026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1</a:t>
              </a:r>
              <a:endParaRPr/>
            </a:p>
          </p:txBody>
        </p:sp>
        <p:sp>
          <p:nvSpPr>
            <p:cNvPr id="222" name="Google Shape;222;p17"/>
            <p:cNvSpPr txBox="1"/>
            <p:nvPr/>
          </p:nvSpPr>
          <p:spPr>
            <a:xfrm>
              <a:off x="5070555" y="5497028"/>
              <a:ext cx="52026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3</a:t>
              </a:r>
              <a:endParaRPr/>
            </a:p>
          </p:txBody>
        </p:sp>
        <p:sp>
          <p:nvSpPr>
            <p:cNvPr id="223" name="Google Shape;223;p17"/>
            <p:cNvSpPr txBox="1"/>
            <p:nvPr/>
          </p:nvSpPr>
          <p:spPr>
            <a:xfrm>
              <a:off x="4308262" y="5497028"/>
              <a:ext cx="52026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4</a:t>
              </a:r>
              <a:endParaRPr/>
            </a:p>
          </p:txBody>
        </p:sp>
        <p:sp>
          <p:nvSpPr>
            <p:cNvPr id="224" name="Google Shape;224;p17"/>
            <p:cNvSpPr txBox="1"/>
            <p:nvPr/>
          </p:nvSpPr>
          <p:spPr>
            <a:xfrm>
              <a:off x="3491574" y="5497028"/>
              <a:ext cx="52026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5</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Setting Precision: precision()</a:t>
            </a:r>
            <a:endParaRPr/>
          </a:p>
        </p:txBody>
      </p:sp>
      <p:sp>
        <p:nvSpPr>
          <p:cNvPr id="230" name="Google Shape;230;p18"/>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600"/>
              <a:buChar char="⚫"/>
            </a:pPr>
            <a:r>
              <a:rPr lang="en-US" sz="2000">
                <a:latin typeface="Times New Roman"/>
                <a:ea typeface="Times New Roman"/>
                <a:cs typeface="Times New Roman"/>
                <a:sym typeface="Times New Roman"/>
              </a:rPr>
              <a:t>By default, floating numbers are printed with six digits after decimal point. </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However, we can specify the number of digits to be displayed after the decimal point </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Syntax: cout.precision(d);</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Example: cout.precision(2);</a:t>
            </a:r>
            <a:endParaRPr/>
          </a:p>
          <a:p>
            <a:pPr marL="457200" lvl="1" indent="0" algn="l" rtl="0">
              <a:lnSpc>
                <a:spcPct val="100000"/>
              </a:lnSpc>
              <a:spcBef>
                <a:spcPts val="550"/>
              </a:spcBef>
              <a:spcAft>
                <a:spcPts val="0"/>
              </a:spcAft>
              <a:buSzPts val="2000"/>
              <a:buNone/>
            </a:pPr>
            <a:r>
              <a:rPr lang="en-US" sz="2000">
                <a:latin typeface="Times New Roman"/>
                <a:ea typeface="Times New Roman"/>
                <a:cs typeface="Times New Roman"/>
                <a:sym typeface="Times New Roman"/>
              </a:rPr>
              <a:t>cout&lt;&lt;1.347&lt;&lt;endl;</a:t>
            </a:r>
            <a:endParaRPr/>
          </a:p>
        </p:txBody>
      </p:sp>
      <p:grpSp>
        <p:nvGrpSpPr>
          <p:cNvPr id="231" name="Google Shape;231;p18"/>
          <p:cNvGrpSpPr/>
          <p:nvPr/>
        </p:nvGrpSpPr>
        <p:grpSpPr>
          <a:xfrm>
            <a:off x="4447301" y="4337952"/>
            <a:ext cx="3128029" cy="728273"/>
            <a:chOff x="1466208" y="5313130"/>
            <a:chExt cx="6460200" cy="728273"/>
          </a:xfrm>
        </p:grpSpPr>
        <p:sp>
          <p:nvSpPr>
            <p:cNvPr id="232" name="Google Shape;232;p18"/>
            <p:cNvSpPr/>
            <p:nvPr/>
          </p:nvSpPr>
          <p:spPr>
            <a:xfrm>
              <a:off x="1466208" y="5344504"/>
              <a:ext cx="6460200" cy="696900"/>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233" name="Google Shape;233;p18"/>
            <p:cNvCxnSpPr/>
            <p:nvPr/>
          </p:nvCxnSpPr>
          <p:spPr>
            <a:xfrm>
              <a:off x="5481601" y="5344510"/>
              <a:ext cx="0" cy="696852"/>
            </a:xfrm>
            <a:prstGeom prst="straightConnector1">
              <a:avLst/>
            </a:prstGeom>
            <a:noFill/>
            <a:ln w="9525" cap="flat" cmpd="sng">
              <a:solidFill>
                <a:schemeClr val="dk1"/>
              </a:solidFill>
              <a:prstDash val="solid"/>
              <a:round/>
              <a:headEnd type="none" w="sm" len="sm"/>
              <a:tailEnd type="none" w="sm" len="sm"/>
            </a:ln>
          </p:spPr>
        </p:cxnSp>
        <p:cxnSp>
          <p:nvCxnSpPr>
            <p:cNvPr id="234" name="Google Shape;234;p18"/>
            <p:cNvCxnSpPr/>
            <p:nvPr/>
          </p:nvCxnSpPr>
          <p:spPr>
            <a:xfrm>
              <a:off x="4711078" y="5344510"/>
              <a:ext cx="0" cy="696852"/>
            </a:xfrm>
            <a:prstGeom prst="straightConnector1">
              <a:avLst/>
            </a:prstGeom>
            <a:noFill/>
            <a:ln w="9525" cap="flat" cmpd="sng">
              <a:solidFill>
                <a:schemeClr val="dk1"/>
              </a:solidFill>
              <a:prstDash val="solid"/>
              <a:round/>
              <a:headEnd type="none" w="sm" len="sm"/>
              <a:tailEnd type="none" w="sm" len="sm"/>
            </a:ln>
          </p:spPr>
        </p:cxnSp>
        <p:cxnSp>
          <p:nvCxnSpPr>
            <p:cNvPr id="235" name="Google Shape;235;p18"/>
            <p:cNvCxnSpPr/>
            <p:nvPr/>
          </p:nvCxnSpPr>
          <p:spPr>
            <a:xfrm>
              <a:off x="3766442" y="5313130"/>
              <a:ext cx="0" cy="696852"/>
            </a:xfrm>
            <a:prstGeom prst="straightConnector1">
              <a:avLst/>
            </a:prstGeom>
            <a:noFill/>
            <a:ln w="9525" cap="flat" cmpd="sng">
              <a:solidFill>
                <a:schemeClr val="dk1"/>
              </a:solidFill>
              <a:prstDash val="solid"/>
              <a:round/>
              <a:headEnd type="none" w="sm" len="sm"/>
              <a:tailEnd type="none" w="sm" len="sm"/>
            </a:ln>
          </p:spPr>
        </p:cxnSp>
        <p:sp>
          <p:nvSpPr>
            <p:cNvPr id="236" name="Google Shape;236;p18"/>
            <p:cNvSpPr txBox="1"/>
            <p:nvPr/>
          </p:nvSpPr>
          <p:spPr>
            <a:xfrm>
              <a:off x="6018290" y="5476891"/>
              <a:ext cx="5202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3</a:t>
              </a:r>
              <a:endParaRPr/>
            </a:p>
          </p:txBody>
        </p:sp>
        <p:sp>
          <p:nvSpPr>
            <p:cNvPr id="237" name="Google Shape;237;p18"/>
            <p:cNvSpPr txBox="1"/>
            <p:nvPr/>
          </p:nvSpPr>
          <p:spPr>
            <a:xfrm>
              <a:off x="4033645" y="5497028"/>
              <a:ext cx="52026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1</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9"/>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Filling and Padding: fill()</a:t>
            </a:r>
            <a:endParaRPr/>
          </a:p>
        </p:txBody>
      </p:sp>
      <p:sp>
        <p:nvSpPr>
          <p:cNvPr id="243" name="Google Shape;243;p19"/>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Autofit/>
          </a:bodyPr>
          <a:lstStyle/>
          <a:p>
            <a:pPr marL="365760" lvl="0" indent="-283464" algn="l" rtl="0">
              <a:lnSpc>
                <a:spcPct val="100000"/>
              </a:lnSpc>
              <a:spcBef>
                <a:spcPts val="0"/>
              </a:spcBef>
              <a:spcAft>
                <a:spcPts val="0"/>
              </a:spcAft>
              <a:buSzPts val="1600"/>
              <a:buChar char="⚫"/>
            </a:pPr>
            <a:r>
              <a:rPr lang="en-US" sz="2000">
                <a:latin typeface="Times New Roman"/>
                <a:ea typeface="Times New Roman"/>
                <a:cs typeface="Times New Roman"/>
                <a:sym typeface="Times New Roman"/>
              </a:rPr>
              <a:t>To fill the unused positions by any desired character.</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Syntax: cout.fill(ch);</a:t>
            </a:r>
            <a:endParaRPr/>
          </a:p>
          <a:p>
            <a:pPr marL="457200" lvl="1" indent="0" algn="l" rtl="0">
              <a:lnSpc>
                <a:spcPct val="100000"/>
              </a:lnSpc>
              <a:spcBef>
                <a:spcPts val="550"/>
              </a:spcBef>
              <a:spcAft>
                <a:spcPts val="0"/>
              </a:spcAft>
              <a:buSzPts val="2000"/>
              <a:buNone/>
            </a:pPr>
            <a:r>
              <a:rPr lang="en-US" sz="2000">
                <a:latin typeface="Times New Roman"/>
                <a:ea typeface="Times New Roman"/>
                <a:cs typeface="Times New Roman"/>
                <a:sym typeface="Times New Roman"/>
              </a:rPr>
              <a:t>where, ch represents the character which is used for filling the unused position</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Example:</a:t>
            </a:r>
            <a:endParaRPr/>
          </a:p>
          <a:p>
            <a:pPr marL="457200" lvl="1" indent="0" algn="l" rtl="0">
              <a:lnSpc>
                <a:spcPct val="100000"/>
              </a:lnSpc>
              <a:spcBef>
                <a:spcPts val="550"/>
              </a:spcBef>
              <a:spcAft>
                <a:spcPts val="0"/>
              </a:spcAft>
              <a:buSzPts val="2000"/>
              <a:buNone/>
            </a:pPr>
            <a:r>
              <a:rPr lang="en-US" sz="2000">
                <a:latin typeface="Times New Roman"/>
                <a:ea typeface="Times New Roman"/>
                <a:cs typeface="Times New Roman"/>
                <a:sym typeface="Times New Roman"/>
              </a:rPr>
              <a:t>cout.fill(‘*’);</a:t>
            </a:r>
            <a:endParaRPr/>
          </a:p>
          <a:p>
            <a:pPr marL="457200" lvl="1" indent="0" algn="l" rtl="0">
              <a:lnSpc>
                <a:spcPct val="100000"/>
              </a:lnSpc>
              <a:spcBef>
                <a:spcPts val="550"/>
              </a:spcBef>
              <a:spcAft>
                <a:spcPts val="0"/>
              </a:spcAft>
              <a:buSzPts val="2000"/>
              <a:buNone/>
            </a:pPr>
            <a:r>
              <a:rPr lang="en-US" sz="2000">
                <a:latin typeface="Times New Roman"/>
                <a:ea typeface="Times New Roman"/>
                <a:cs typeface="Times New Roman"/>
                <a:sym typeface="Times New Roman"/>
              </a:rPr>
              <a:t>cout.width(10);</a:t>
            </a:r>
            <a:endParaRPr/>
          </a:p>
          <a:p>
            <a:pPr marL="457200" lvl="1" indent="0" algn="l" rtl="0">
              <a:lnSpc>
                <a:spcPct val="100000"/>
              </a:lnSpc>
              <a:spcBef>
                <a:spcPts val="550"/>
              </a:spcBef>
              <a:spcAft>
                <a:spcPts val="0"/>
              </a:spcAft>
              <a:buSzPts val="2000"/>
              <a:buNone/>
            </a:pPr>
            <a:r>
              <a:rPr lang="en-US" sz="2000">
                <a:latin typeface="Times New Roman"/>
                <a:ea typeface="Times New Roman"/>
                <a:cs typeface="Times New Roman"/>
                <a:sym typeface="Times New Roman"/>
              </a:rPr>
              <a:t>cout&lt;&lt;5250&lt;&lt;“\n”;</a:t>
            </a:r>
            <a:endParaRPr/>
          </a:p>
          <a:p>
            <a:pPr marL="457200" lvl="1" indent="0" algn="l" rtl="0">
              <a:lnSpc>
                <a:spcPct val="100000"/>
              </a:lnSpc>
              <a:spcBef>
                <a:spcPts val="550"/>
              </a:spcBef>
              <a:spcAft>
                <a:spcPts val="0"/>
              </a:spcAft>
              <a:buSzPts val="1800"/>
              <a:buNone/>
            </a:pPr>
            <a:endParaRPr sz="1800">
              <a:latin typeface="Times New Roman"/>
              <a:ea typeface="Times New Roman"/>
              <a:cs typeface="Times New Roman"/>
              <a:sym typeface="Times New Roman"/>
            </a:endParaRPr>
          </a:p>
          <a:p>
            <a:pPr marL="0" lvl="0" indent="0" algn="l" rtl="0">
              <a:lnSpc>
                <a:spcPct val="100000"/>
              </a:lnSpc>
              <a:spcBef>
                <a:spcPts val="600"/>
              </a:spcBef>
              <a:spcAft>
                <a:spcPts val="0"/>
              </a:spcAft>
              <a:buSzPts val="2560"/>
              <a:buNone/>
            </a:pPr>
            <a:r>
              <a:rPr lang="en-US">
                <a:latin typeface="Times New Roman"/>
                <a:ea typeface="Times New Roman"/>
                <a:cs typeface="Times New Roman"/>
                <a:sym typeface="Times New Roman"/>
              </a:rPr>
              <a:t>	</a:t>
            </a:r>
            <a:endParaRPr/>
          </a:p>
          <a:p>
            <a:pPr marL="0" lvl="0" indent="0" algn="l" rtl="0">
              <a:lnSpc>
                <a:spcPct val="100000"/>
              </a:lnSpc>
              <a:spcBef>
                <a:spcPts val="600"/>
              </a:spcBef>
              <a:spcAft>
                <a:spcPts val="0"/>
              </a:spcAft>
              <a:buSzPts val="2560"/>
              <a:buNone/>
            </a:pPr>
            <a:endParaRPr>
              <a:latin typeface="Times New Roman"/>
              <a:ea typeface="Times New Roman"/>
              <a:cs typeface="Times New Roman"/>
              <a:sym typeface="Times New Roman"/>
            </a:endParaRPr>
          </a:p>
        </p:txBody>
      </p:sp>
      <p:grpSp>
        <p:nvGrpSpPr>
          <p:cNvPr id="244" name="Google Shape;244;p19"/>
          <p:cNvGrpSpPr/>
          <p:nvPr/>
        </p:nvGrpSpPr>
        <p:grpSpPr>
          <a:xfrm>
            <a:off x="3455582" y="5121442"/>
            <a:ext cx="5646820" cy="589547"/>
            <a:chOff x="3455582" y="5121442"/>
            <a:chExt cx="5646820" cy="589547"/>
          </a:xfrm>
        </p:grpSpPr>
        <p:grpSp>
          <p:nvGrpSpPr>
            <p:cNvPr id="245" name="Google Shape;245;p19"/>
            <p:cNvGrpSpPr/>
            <p:nvPr/>
          </p:nvGrpSpPr>
          <p:grpSpPr>
            <a:xfrm>
              <a:off x="3455582" y="5121442"/>
              <a:ext cx="5646820" cy="577516"/>
              <a:chOff x="1010654" y="5069305"/>
              <a:chExt cx="5646820" cy="577516"/>
            </a:xfrm>
          </p:grpSpPr>
          <p:sp>
            <p:nvSpPr>
              <p:cNvPr id="246" name="Google Shape;246;p19"/>
              <p:cNvSpPr/>
              <p:nvPr/>
            </p:nvSpPr>
            <p:spPr>
              <a:xfrm>
                <a:off x="1010654" y="5069305"/>
                <a:ext cx="5646820" cy="577516"/>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47" name="Google Shape;247;p19"/>
              <p:cNvSpPr txBox="1"/>
              <p:nvPr/>
            </p:nvSpPr>
            <p:spPr>
              <a:xfrm>
                <a:off x="1604211" y="5213684"/>
                <a:ext cx="47594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a:t>
                </a:r>
                <a:endParaRPr/>
              </a:p>
            </p:txBody>
          </p:sp>
          <p:sp>
            <p:nvSpPr>
              <p:cNvPr id="248" name="Google Shape;248;p19"/>
              <p:cNvSpPr txBox="1"/>
              <p:nvPr/>
            </p:nvSpPr>
            <p:spPr>
              <a:xfrm>
                <a:off x="2144150" y="5213684"/>
                <a:ext cx="5191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a:t>
                </a:r>
                <a:endParaRPr/>
              </a:p>
            </p:txBody>
          </p:sp>
          <p:sp>
            <p:nvSpPr>
              <p:cNvPr id="249" name="Google Shape;249;p19"/>
              <p:cNvSpPr txBox="1"/>
              <p:nvPr/>
            </p:nvSpPr>
            <p:spPr>
              <a:xfrm>
                <a:off x="2697778" y="5185428"/>
                <a:ext cx="45980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a:t>
                </a:r>
                <a:endParaRPr/>
              </a:p>
            </p:txBody>
          </p:sp>
          <p:sp>
            <p:nvSpPr>
              <p:cNvPr id="250" name="Google Shape;250;p19"/>
              <p:cNvSpPr txBox="1"/>
              <p:nvPr/>
            </p:nvSpPr>
            <p:spPr>
              <a:xfrm>
                <a:off x="3280702" y="5209673"/>
                <a:ext cx="446375"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a:t>
                </a:r>
                <a:endParaRPr/>
              </a:p>
            </p:txBody>
          </p:sp>
          <p:sp>
            <p:nvSpPr>
              <p:cNvPr id="251" name="Google Shape;251;p19"/>
              <p:cNvSpPr txBox="1"/>
              <p:nvPr/>
            </p:nvSpPr>
            <p:spPr>
              <a:xfrm>
                <a:off x="3858309" y="5205662"/>
                <a:ext cx="36886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a:t>
                </a:r>
                <a:endParaRPr/>
              </a:p>
            </p:txBody>
          </p:sp>
          <p:sp>
            <p:nvSpPr>
              <p:cNvPr id="252" name="Google Shape;252;p19"/>
              <p:cNvSpPr txBox="1"/>
              <p:nvPr/>
            </p:nvSpPr>
            <p:spPr>
              <a:xfrm>
                <a:off x="4435644" y="5185428"/>
                <a:ext cx="37437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5</a:t>
                </a:r>
                <a:endParaRPr/>
              </a:p>
            </p:txBody>
          </p:sp>
          <p:sp>
            <p:nvSpPr>
              <p:cNvPr id="253" name="Google Shape;253;p19"/>
              <p:cNvSpPr txBox="1"/>
              <p:nvPr/>
            </p:nvSpPr>
            <p:spPr>
              <a:xfrm>
                <a:off x="4955661" y="5173397"/>
                <a:ext cx="52803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2</a:t>
                </a:r>
                <a:endParaRPr/>
              </a:p>
            </p:txBody>
          </p:sp>
          <p:sp>
            <p:nvSpPr>
              <p:cNvPr id="254" name="Google Shape;254;p19"/>
              <p:cNvSpPr txBox="1"/>
              <p:nvPr/>
            </p:nvSpPr>
            <p:spPr>
              <a:xfrm>
                <a:off x="5606716" y="5173397"/>
                <a:ext cx="37437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5</a:t>
                </a:r>
                <a:endParaRPr/>
              </a:p>
            </p:txBody>
          </p:sp>
          <p:sp>
            <p:nvSpPr>
              <p:cNvPr id="255" name="Google Shape;255;p19"/>
              <p:cNvSpPr txBox="1"/>
              <p:nvPr/>
            </p:nvSpPr>
            <p:spPr>
              <a:xfrm>
                <a:off x="6098747" y="5173397"/>
                <a:ext cx="44381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0</a:t>
                </a:r>
                <a:endParaRPr/>
              </a:p>
            </p:txBody>
          </p:sp>
          <p:sp>
            <p:nvSpPr>
              <p:cNvPr id="256" name="Google Shape;256;p19"/>
              <p:cNvSpPr txBox="1"/>
              <p:nvPr/>
            </p:nvSpPr>
            <p:spPr>
              <a:xfrm>
                <a:off x="1120338" y="5237927"/>
                <a:ext cx="33678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a:t>
                </a:r>
                <a:endParaRPr/>
              </a:p>
            </p:txBody>
          </p:sp>
        </p:grpSp>
        <p:cxnSp>
          <p:nvCxnSpPr>
            <p:cNvPr id="257" name="Google Shape;257;p19"/>
            <p:cNvCxnSpPr/>
            <p:nvPr/>
          </p:nvCxnSpPr>
          <p:spPr>
            <a:xfrm>
              <a:off x="4049139" y="5121442"/>
              <a:ext cx="0" cy="577516"/>
            </a:xfrm>
            <a:prstGeom prst="straightConnector1">
              <a:avLst/>
            </a:prstGeom>
            <a:noFill/>
            <a:ln w="9525" cap="flat" cmpd="sng">
              <a:solidFill>
                <a:schemeClr val="dk1"/>
              </a:solidFill>
              <a:prstDash val="solid"/>
              <a:round/>
              <a:headEnd type="none" w="sm" len="sm"/>
              <a:tailEnd type="none" w="sm" len="sm"/>
            </a:ln>
          </p:spPr>
        </p:cxnSp>
        <p:cxnSp>
          <p:nvCxnSpPr>
            <p:cNvPr id="258" name="Google Shape;258;p19"/>
            <p:cNvCxnSpPr/>
            <p:nvPr/>
          </p:nvCxnSpPr>
          <p:spPr>
            <a:xfrm>
              <a:off x="4589678" y="5133473"/>
              <a:ext cx="0" cy="577516"/>
            </a:xfrm>
            <a:prstGeom prst="straightConnector1">
              <a:avLst/>
            </a:prstGeom>
            <a:noFill/>
            <a:ln w="9525" cap="flat" cmpd="sng">
              <a:solidFill>
                <a:schemeClr val="dk1"/>
              </a:solidFill>
              <a:prstDash val="solid"/>
              <a:round/>
              <a:headEnd type="none" w="sm" len="sm"/>
              <a:tailEnd type="none" w="sm" len="sm"/>
            </a:ln>
          </p:spPr>
        </p:cxnSp>
        <p:cxnSp>
          <p:nvCxnSpPr>
            <p:cNvPr id="259" name="Google Shape;259;p19"/>
            <p:cNvCxnSpPr/>
            <p:nvPr/>
          </p:nvCxnSpPr>
          <p:spPr>
            <a:xfrm>
              <a:off x="5156558" y="5133473"/>
              <a:ext cx="0" cy="577516"/>
            </a:xfrm>
            <a:prstGeom prst="straightConnector1">
              <a:avLst/>
            </a:prstGeom>
            <a:noFill/>
            <a:ln w="9525" cap="flat" cmpd="sng">
              <a:solidFill>
                <a:schemeClr val="dk1"/>
              </a:solidFill>
              <a:prstDash val="solid"/>
              <a:round/>
              <a:headEnd type="none" w="sm" len="sm"/>
              <a:tailEnd type="none" w="sm" len="sm"/>
            </a:ln>
          </p:spPr>
        </p:cxnSp>
        <p:cxnSp>
          <p:nvCxnSpPr>
            <p:cNvPr id="260" name="Google Shape;260;p19"/>
            <p:cNvCxnSpPr/>
            <p:nvPr/>
          </p:nvCxnSpPr>
          <p:spPr>
            <a:xfrm>
              <a:off x="5616363" y="5133473"/>
              <a:ext cx="0" cy="577516"/>
            </a:xfrm>
            <a:prstGeom prst="straightConnector1">
              <a:avLst/>
            </a:prstGeom>
            <a:noFill/>
            <a:ln w="9525" cap="flat" cmpd="sng">
              <a:solidFill>
                <a:schemeClr val="dk1"/>
              </a:solidFill>
              <a:prstDash val="solid"/>
              <a:round/>
              <a:headEnd type="none" w="sm" len="sm"/>
              <a:tailEnd type="none" w="sm" len="sm"/>
            </a:ln>
          </p:spPr>
        </p:cxnSp>
        <p:cxnSp>
          <p:nvCxnSpPr>
            <p:cNvPr id="261" name="Google Shape;261;p19"/>
            <p:cNvCxnSpPr/>
            <p:nvPr/>
          </p:nvCxnSpPr>
          <p:spPr>
            <a:xfrm>
              <a:off x="6185857" y="5133473"/>
              <a:ext cx="0" cy="577516"/>
            </a:xfrm>
            <a:prstGeom prst="straightConnector1">
              <a:avLst/>
            </a:prstGeom>
            <a:noFill/>
            <a:ln w="9525" cap="flat" cmpd="sng">
              <a:solidFill>
                <a:schemeClr val="dk1"/>
              </a:solidFill>
              <a:prstDash val="solid"/>
              <a:round/>
              <a:headEnd type="none" w="sm" len="sm"/>
              <a:tailEnd type="none" w="sm" len="sm"/>
            </a:ln>
          </p:spPr>
        </p:cxnSp>
        <p:cxnSp>
          <p:nvCxnSpPr>
            <p:cNvPr id="262" name="Google Shape;262;p19"/>
            <p:cNvCxnSpPr/>
            <p:nvPr/>
          </p:nvCxnSpPr>
          <p:spPr>
            <a:xfrm>
              <a:off x="6672105" y="5133473"/>
              <a:ext cx="0" cy="577516"/>
            </a:xfrm>
            <a:prstGeom prst="straightConnector1">
              <a:avLst/>
            </a:prstGeom>
            <a:noFill/>
            <a:ln w="9525" cap="flat" cmpd="sng">
              <a:solidFill>
                <a:schemeClr val="dk1"/>
              </a:solidFill>
              <a:prstDash val="solid"/>
              <a:round/>
              <a:headEnd type="none" w="sm" len="sm"/>
              <a:tailEnd type="none" w="sm" len="sm"/>
            </a:ln>
          </p:spPr>
        </p:cxnSp>
        <p:cxnSp>
          <p:nvCxnSpPr>
            <p:cNvPr id="263" name="Google Shape;263;p19"/>
            <p:cNvCxnSpPr/>
            <p:nvPr/>
          </p:nvCxnSpPr>
          <p:spPr>
            <a:xfrm>
              <a:off x="7268796" y="5133473"/>
              <a:ext cx="0" cy="577516"/>
            </a:xfrm>
            <a:prstGeom prst="straightConnector1">
              <a:avLst/>
            </a:prstGeom>
            <a:noFill/>
            <a:ln w="9525" cap="flat" cmpd="sng">
              <a:solidFill>
                <a:schemeClr val="dk1"/>
              </a:solidFill>
              <a:prstDash val="solid"/>
              <a:round/>
              <a:headEnd type="none" w="sm" len="sm"/>
              <a:tailEnd type="none" w="sm" len="sm"/>
            </a:ln>
          </p:spPr>
        </p:cxnSp>
        <p:cxnSp>
          <p:nvCxnSpPr>
            <p:cNvPr id="264" name="Google Shape;264;p19"/>
            <p:cNvCxnSpPr/>
            <p:nvPr/>
          </p:nvCxnSpPr>
          <p:spPr>
            <a:xfrm>
              <a:off x="7928623" y="5131912"/>
              <a:ext cx="0" cy="577516"/>
            </a:xfrm>
            <a:prstGeom prst="straightConnector1">
              <a:avLst/>
            </a:prstGeom>
            <a:noFill/>
            <a:ln w="9525" cap="flat" cmpd="sng">
              <a:solidFill>
                <a:schemeClr val="dk1"/>
              </a:solidFill>
              <a:prstDash val="solid"/>
              <a:round/>
              <a:headEnd type="none" w="sm" len="sm"/>
              <a:tailEnd type="none" w="sm" len="sm"/>
            </a:ln>
          </p:spPr>
        </p:cxnSp>
        <p:cxnSp>
          <p:nvCxnSpPr>
            <p:cNvPr id="265" name="Google Shape;265;p19"/>
            <p:cNvCxnSpPr/>
            <p:nvPr/>
          </p:nvCxnSpPr>
          <p:spPr>
            <a:xfrm>
              <a:off x="8531023" y="5131912"/>
              <a:ext cx="0" cy="577516"/>
            </a:xfrm>
            <a:prstGeom prst="straightConnector1">
              <a:avLst/>
            </a:prstGeom>
            <a:noFill/>
            <a:ln w="9525" cap="flat" cmpd="sng">
              <a:solidFill>
                <a:schemeClr val="dk1"/>
              </a:solidFill>
              <a:prstDash val="solid"/>
              <a:round/>
              <a:headEnd type="none" w="sm" len="sm"/>
              <a:tailEnd type="none" w="sm" len="sm"/>
            </a:ln>
          </p:spPr>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0"/>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istream class</a:t>
            </a:r>
            <a:endParaRPr/>
          </a:p>
        </p:txBody>
      </p:sp>
      <p:sp>
        <p:nvSpPr>
          <p:cNvPr id="271" name="Google Shape;271;p20"/>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600"/>
              <a:buChar char="⚫"/>
            </a:pPr>
            <a:r>
              <a:rPr lang="en-US" sz="2000">
                <a:latin typeface="Times New Roman"/>
                <a:ea typeface="Times New Roman"/>
                <a:cs typeface="Times New Roman"/>
                <a:sym typeface="Times New Roman"/>
              </a:rPr>
              <a:t>The istream class, which is derived from ios, performs input-specific activities, or extraction</a:t>
            </a:r>
            <a:endParaRPr/>
          </a:p>
          <a:p>
            <a:pPr marL="0" lvl="0" indent="0" algn="l" rtl="0">
              <a:lnSpc>
                <a:spcPct val="100000"/>
              </a:lnSpc>
              <a:spcBef>
                <a:spcPts val="600"/>
              </a:spcBef>
              <a:spcAft>
                <a:spcPts val="0"/>
              </a:spcAft>
              <a:buSzPts val="1600"/>
              <a:buNone/>
            </a:pPr>
            <a:endParaRPr sz="2000">
              <a:latin typeface="Times New Roman"/>
              <a:ea typeface="Times New Roman"/>
              <a:cs typeface="Times New Roman"/>
              <a:sym typeface="Times New Roman"/>
            </a:endParaRPr>
          </a:p>
          <a:p>
            <a:pPr marL="0" lvl="0" indent="0" algn="l" rtl="0">
              <a:lnSpc>
                <a:spcPct val="100000"/>
              </a:lnSpc>
              <a:spcBef>
                <a:spcPts val="600"/>
              </a:spcBef>
              <a:spcAft>
                <a:spcPts val="0"/>
              </a:spcAft>
              <a:buSzPts val="1600"/>
              <a:buNone/>
            </a:pPr>
            <a:endParaRPr sz="2000">
              <a:latin typeface="Times New Roman"/>
              <a:ea typeface="Times New Roman"/>
              <a:cs typeface="Times New Roman"/>
              <a:sym typeface="Times New Roman"/>
            </a:endParaRPr>
          </a:p>
        </p:txBody>
      </p:sp>
      <p:grpSp>
        <p:nvGrpSpPr>
          <p:cNvPr id="272" name="Google Shape;272;p20"/>
          <p:cNvGrpSpPr/>
          <p:nvPr/>
        </p:nvGrpSpPr>
        <p:grpSpPr>
          <a:xfrm>
            <a:off x="4518468" y="3003428"/>
            <a:ext cx="1577532" cy="667731"/>
            <a:chOff x="4518468" y="3668248"/>
            <a:chExt cx="1577532" cy="667731"/>
          </a:xfrm>
        </p:grpSpPr>
        <p:sp>
          <p:nvSpPr>
            <p:cNvPr id="273" name="Google Shape;273;p20"/>
            <p:cNvSpPr/>
            <p:nvPr/>
          </p:nvSpPr>
          <p:spPr>
            <a:xfrm>
              <a:off x="4518468" y="3668248"/>
              <a:ext cx="1577532" cy="612648"/>
            </a:xfrm>
            <a:prstGeom prst="flowChartInputOutpu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74" name="Google Shape;274;p20"/>
            <p:cNvSpPr txBox="1"/>
            <p:nvPr/>
          </p:nvSpPr>
          <p:spPr>
            <a:xfrm>
              <a:off x="4975668" y="3689648"/>
              <a:ext cx="92063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Disk file</a:t>
              </a:r>
              <a:endParaRPr/>
            </a:p>
          </p:txBody>
        </p:sp>
      </p:grpSp>
      <p:sp>
        <p:nvSpPr>
          <p:cNvPr id="275" name="Google Shape;275;p20"/>
          <p:cNvSpPr/>
          <p:nvPr/>
        </p:nvSpPr>
        <p:spPr>
          <a:xfrm>
            <a:off x="4518468" y="5029200"/>
            <a:ext cx="1576551" cy="898635"/>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Program</a:t>
            </a:r>
            <a:endParaRPr/>
          </a:p>
        </p:txBody>
      </p:sp>
      <p:cxnSp>
        <p:nvCxnSpPr>
          <p:cNvPr id="276" name="Google Shape;276;p20"/>
          <p:cNvCxnSpPr>
            <a:stCxn id="273" idx="5"/>
            <a:endCxn id="275" idx="3"/>
          </p:cNvCxnSpPr>
          <p:nvPr/>
        </p:nvCxnSpPr>
        <p:spPr>
          <a:xfrm>
            <a:off x="5938247" y="3309752"/>
            <a:ext cx="156900" cy="2168700"/>
          </a:xfrm>
          <a:prstGeom prst="bentConnector3">
            <a:avLst>
              <a:gd name="adj1" fmla="val 818985"/>
            </a:avLst>
          </a:prstGeom>
          <a:noFill/>
          <a:ln w="9525" cap="flat" cmpd="sng">
            <a:solidFill>
              <a:schemeClr val="dk1"/>
            </a:solidFill>
            <a:prstDash val="solid"/>
            <a:round/>
            <a:headEnd type="none" w="sm" len="sm"/>
            <a:tailEnd type="triangle" w="med" len="med"/>
          </a:ln>
        </p:spPr>
      </p:cxnSp>
      <p:cxnSp>
        <p:nvCxnSpPr>
          <p:cNvPr id="277" name="Google Shape;277;p20"/>
          <p:cNvCxnSpPr>
            <a:stCxn id="275" idx="1"/>
            <a:endCxn id="273" idx="2"/>
          </p:cNvCxnSpPr>
          <p:nvPr/>
        </p:nvCxnSpPr>
        <p:spPr>
          <a:xfrm rot="10800000" flipH="1">
            <a:off x="4518468" y="3309817"/>
            <a:ext cx="157800" cy="2168700"/>
          </a:xfrm>
          <a:prstGeom prst="bentConnector3">
            <a:avLst>
              <a:gd name="adj1" fmla="val -944133"/>
            </a:avLst>
          </a:prstGeom>
          <a:noFill/>
          <a:ln w="9525" cap="flat" cmpd="sng">
            <a:solidFill>
              <a:schemeClr val="dk1"/>
            </a:solidFill>
            <a:prstDash val="solid"/>
            <a:round/>
            <a:headEnd type="none" w="sm" len="sm"/>
            <a:tailEnd type="triangle" w="med" len="med"/>
          </a:ln>
        </p:spPr>
      </p:cxnSp>
      <p:sp>
        <p:nvSpPr>
          <p:cNvPr id="278" name="Google Shape;278;p20"/>
          <p:cNvSpPr txBox="1"/>
          <p:nvPr/>
        </p:nvSpPr>
        <p:spPr>
          <a:xfrm>
            <a:off x="7499033" y="3844059"/>
            <a:ext cx="1408485"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rPr>
              <a:t>INPUT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extraction &gt;&gt;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get()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read()</a:t>
            </a:r>
            <a:endParaRPr/>
          </a:p>
        </p:txBody>
      </p:sp>
      <p:sp>
        <p:nvSpPr>
          <p:cNvPr id="279" name="Google Shape;279;p20"/>
          <p:cNvSpPr txBox="1"/>
          <p:nvPr/>
        </p:nvSpPr>
        <p:spPr>
          <a:xfrm>
            <a:off x="3127836" y="3844059"/>
            <a:ext cx="1408485"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Times New Roman"/>
                <a:ea typeface="Times New Roman"/>
                <a:cs typeface="Times New Roman"/>
                <a:sym typeface="Times New Roman"/>
              </a:rPr>
              <a:t>OUTPUT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insertion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&lt;&lt;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put()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write()</a:t>
            </a:r>
            <a:endParaRPr/>
          </a:p>
        </p:txBody>
      </p:sp>
      <p:sp>
        <p:nvSpPr>
          <p:cNvPr id="280" name="Google Shape;280;p20"/>
          <p:cNvSpPr txBox="1"/>
          <p:nvPr/>
        </p:nvSpPr>
        <p:spPr>
          <a:xfrm>
            <a:off x="3183210" y="3429000"/>
            <a:ext cx="129331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Destination</a:t>
            </a:r>
            <a:endParaRPr/>
          </a:p>
        </p:txBody>
      </p:sp>
      <p:sp>
        <p:nvSpPr>
          <p:cNvPr id="281" name="Google Shape;281;p20"/>
          <p:cNvSpPr/>
          <p:nvPr/>
        </p:nvSpPr>
        <p:spPr>
          <a:xfrm>
            <a:off x="6131708" y="3363354"/>
            <a:ext cx="8258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Source</a:t>
            </a:r>
            <a:endParaRPr/>
          </a:p>
        </p:txBody>
      </p:sp>
      <p:sp>
        <p:nvSpPr>
          <p:cNvPr id="282" name="Google Shape;282;p20"/>
          <p:cNvSpPr txBox="1"/>
          <p:nvPr/>
        </p:nvSpPr>
        <p:spPr>
          <a:xfrm rot="-5400000">
            <a:off x="1808229" y="4190537"/>
            <a:ext cx="18924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ostream</a:t>
            </a:r>
            <a:endParaRPr sz="1800">
              <a:solidFill>
                <a:schemeClr val="dk1"/>
              </a:solidFill>
              <a:latin typeface="Times New Roman"/>
              <a:ea typeface="Times New Roman"/>
              <a:cs typeface="Times New Roman"/>
              <a:sym typeface="Times New Roman"/>
            </a:endParaRPr>
          </a:p>
        </p:txBody>
      </p:sp>
      <p:sp>
        <p:nvSpPr>
          <p:cNvPr id="283" name="Google Shape;283;p20"/>
          <p:cNvSpPr txBox="1"/>
          <p:nvPr/>
        </p:nvSpPr>
        <p:spPr>
          <a:xfrm rot="-5400000">
            <a:off x="6000900" y="4138145"/>
            <a:ext cx="18924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istream</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1"/>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istream functions</a:t>
            </a:r>
            <a:endParaRPr/>
          </a:p>
        </p:txBody>
      </p:sp>
      <p:graphicFrame>
        <p:nvGraphicFramePr>
          <p:cNvPr id="289" name="Google Shape;289;p21"/>
          <p:cNvGraphicFramePr/>
          <p:nvPr/>
        </p:nvGraphicFramePr>
        <p:xfrm>
          <a:off x="2014330" y="2057400"/>
          <a:ext cx="9001325" cy="1828840"/>
        </p:xfrm>
        <a:graphic>
          <a:graphicData uri="http://schemas.openxmlformats.org/drawingml/2006/table">
            <a:tbl>
              <a:tblPr firstRow="1" bandRow="1">
                <a:noFill/>
                <a:tableStyleId>{ABB8B6A8-7E20-48B9-990C-8601C867DE00}</a:tableStyleId>
              </a:tblPr>
              <a:tblGrid>
                <a:gridCol w="1617875"/>
                <a:gridCol w="7383450"/>
              </a:tblGrid>
              <a:tr h="370850">
                <a:tc>
                  <a:txBody>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Function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Purpose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2400" b="0" i="0" u="none" strike="noStrike">
                          <a:solidFill>
                            <a:schemeClr val="dk1"/>
                          </a:solidFill>
                          <a:latin typeface="Times New Roman"/>
                          <a:ea typeface="Times New Roman"/>
                          <a:cs typeface="Times New Roman"/>
                          <a:sym typeface="Times New Roman"/>
                        </a:rPr>
                        <a:t>&gt;&gt;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chemeClr val="dk1"/>
                          </a:solidFill>
                          <a:latin typeface="Times New Roman"/>
                          <a:ea typeface="Times New Roman"/>
                          <a:cs typeface="Times New Roman"/>
                          <a:sym typeface="Times New Roman"/>
                        </a:rPr>
                        <a:t>Formatted extraction for all basic (and overloaded) types</a:t>
                      </a:r>
                      <a:endParaRPr sz="24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a:solidFill>
                            <a:schemeClr val="dk1"/>
                          </a:solidFill>
                          <a:latin typeface="Times New Roman"/>
                          <a:ea typeface="Times New Roman"/>
                          <a:cs typeface="Times New Roman"/>
                          <a:sym typeface="Times New Roman"/>
                        </a:rPr>
                        <a:t>get(ch);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2400" b="0" i="0" u="none" strike="noStrike">
                          <a:solidFill>
                            <a:schemeClr val="dk1"/>
                          </a:solidFill>
                          <a:latin typeface="Times New Roman"/>
                          <a:ea typeface="Times New Roman"/>
                          <a:cs typeface="Times New Roman"/>
                          <a:sym typeface="Times New Roman"/>
                        </a:rPr>
                        <a:t> Extract one character into ch</a:t>
                      </a:r>
                      <a:endParaRPr sz="24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get(str)</a:t>
                      </a:r>
                      <a:endParaRPr sz="24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Extract characters into array str, until ‘\n’</a:t>
                      </a:r>
                      <a:endParaRPr sz="2400" b="0" i="0"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9"/>
          <p:cNvSpPr txBox="1">
            <a:spLocks noGrp="1"/>
          </p:cNvSpPr>
          <p:nvPr>
            <p:ph type="ctrTitle"/>
          </p:nvPr>
        </p:nvSpPr>
        <p:spPr>
          <a:xfrm>
            <a:off x="1910080" y="1660664"/>
            <a:ext cx="9875520" cy="1472184"/>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562214"/>
              </a:buClr>
              <a:buSzPts val="4300"/>
              <a:buFont typeface="Gill Sans"/>
              <a:buNone/>
            </a:pPr>
            <a:r>
              <a:rPr lang="en-US"/>
              <a:t>Stream classes and errors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0"/>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ostream class</a:t>
            </a:r>
            <a:endParaRPr/>
          </a:p>
        </p:txBody>
      </p:sp>
      <p:sp>
        <p:nvSpPr>
          <p:cNvPr id="300" name="Google Shape;300;p30"/>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600"/>
              <a:buChar char="⚫"/>
            </a:pPr>
            <a:r>
              <a:rPr lang="en-US" sz="2000">
                <a:latin typeface="Times New Roman"/>
                <a:ea typeface="Times New Roman"/>
                <a:cs typeface="Times New Roman"/>
                <a:sym typeface="Times New Roman"/>
              </a:rPr>
              <a:t>The ostream class handles output or insertion activities</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ostream functions</a:t>
            </a:r>
            <a:endParaRPr/>
          </a:p>
          <a:p>
            <a:pPr marL="0" lvl="0" indent="0" algn="l" rtl="0">
              <a:lnSpc>
                <a:spcPct val="100000"/>
              </a:lnSpc>
              <a:spcBef>
                <a:spcPts val="600"/>
              </a:spcBef>
              <a:spcAft>
                <a:spcPts val="0"/>
              </a:spcAft>
              <a:buSzPts val="1600"/>
              <a:buNone/>
            </a:pPr>
            <a:endParaRPr sz="2000">
              <a:latin typeface="Times New Roman"/>
              <a:ea typeface="Times New Roman"/>
              <a:cs typeface="Times New Roman"/>
              <a:sym typeface="Times New Roman"/>
            </a:endParaRPr>
          </a:p>
          <a:p>
            <a:pPr marL="0" lvl="0" indent="0" algn="l" rtl="0">
              <a:lnSpc>
                <a:spcPct val="100000"/>
              </a:lnSpc>
              <a:spcBef>
                <a:spcPts val="600"/>
              </a:spcBef>
              <a:spcAft>
                <a:spcPts val="0"/>
              </a:spcAft>
              <a:buSzPts val="1600"/>
              <a:buNone/>
            </a:pPr>
            <a:endParaRPr sz="2000">
              <a:latin typeface="Times New Roman"/>
              <a:ea typeface="Times New Roman"/>
              <a:cs typeface="Times New Roman"/>
              <a:sym typeface="Times New Roman"/>
            </a:endParaRPr>
          </a:p>
        </p:txBody>
      </p:sp>
      <p:graphicFrame>
        <p:nvGraphicFramePr>
          <p:cNvPr id="301" name="Google Shape;301;p30"/>
          <p:cNvGraphicFramePr/>
          <p:nvPr/>
        </p:nvGraphicFramePr>
        <p:xfrm>
          <a:off x="2149856" y="3171318"/>
          <a:ext cx="8128000" cy="1854250"/>
        </p:xfrm>
        <a:graphic>
          <a:graphicData uri="http://schemas.openxmlformats.org/drawingml/2006/table">
            <a:tbl>
              <a:tblPr firstRow="1" bandRow="1">
                <a:noFill/>
                <a:tableStyleId>{ABB8B6A8-7E20-48B9-990C-8601C867DE00}</a:tableStyleId>
              </a:tblPr>
              <a:tblGrid>
                <a:gridCol w="1612350"/>
                <a:gridCol w="6515650"/>
              </a:tblGrid>
              <a:tr h="370850">
                <a:tc>
                  <a:txBody>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Function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Purpose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&lt;&lt;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Formatted insertion for all basic (and overloaded) types</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put(ch) </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Insert character ch into stream</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flush() </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Flush buffer contents and insert newline</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write(str, SIZE) </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b="0" i="0" u="none" strike="noStrike">
                          <a:solidFill>
                            <a:schemeClr val="dk1"/>
                          </a:solidFill>
                          <a:latin typeface="Times New Roman"/>
                          <a:ea typeface="Times New Roman"/>
                          <a:cs typeface="Times New Roman"/>
                          <a:sym typeface="Times New Roman"/>
                        </a:rPr>
                        <a:t>Insert SIZE characters from array str into file</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1"/>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Reading the strings with getline()</a:t>
            </a:r>
            <a:endParaRPr/>
          </a:p>
        </p:txBody>
      </p:sp>
      <p:sp>
        <p:nvSpPr>
          <p:cNvPr id="307" name="Google Shape;307;p31"/>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82296" lvl="0" indent="0" algn="l" rtl="0">
              <a:lnSpc>
                <a:spcPct val="100000"/>
              </a:lnSpc>
              <a:spcBef>
                <a:spcPts val="0"/>
              </a:spcBef>
              <a:spcAft>
                <a:spcPts val="0"/>
              </a:spcAft>
              <a:buSzPts val="1600"/>
              <a:buNone/>
            </a:pPr>
            <a:r>
              <a:rPr lang="en-US" sz="2000">
                <a:latin typeface="Times New Roman"/>
                <a:ea typeface="Times New Roman"/>
                <a:cs typeface="Times New Roman"/>
                <a:sym typeface="Times New Roman"/>
              </a:rPr>
              <a:t>int main(){	</a:t>
            </a:r>
            <a:endParaRPr/>
          </a:p>
          <a:p>
            <a:pPr marL="82296" lvl="0" indent="0"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int size=20;	</a:t>
            </a:r>
            <a:endParaRPr/>
          </a:p>
          <a:p>
            <a:pPr marL="82296" lvl="0" indent="0"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char city[20];   </a:t>
            </a:r>
            <a:endParaRPr/>
          </a:p>
          <a:p>
            <a:pPr marL="82296" lvl="0" indent="0"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cout&lt;&lt;"enter the city name: \n";    </a:t>
            </a:r>
            <a:endParaRPr/>
          </a:p>
          <a:p>
            <a:pPr marL="82296" lvl="0" indent="0"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cin.getline(city,size);	</a:t>
            </a:r>
            <a:endParaRPr/>
          </a:p>
          <a:p>
            <a:pPr marL="82296" lvl="0" indent="0"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cout&lt;&lt;"New city name is: "&lt;&lt;city&lt;&lt;"\n\n";</a:t>
            </a:r>
            <a:endParaRPr/>
          </a:p>
          <a:p>
            <a:pPr marL="82296" lvl="0" indent="0"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
        <p:nvSpPr>
          <p:cNvPr id="308" name="Google Shape;308;p31"/>
          <p:cNvSpPr txBox="1"/>
          <p:nvPr/>
        </p:nvSpPr>
        <p:spPr>
          <a:xfrm>
            <a:off x="8067028" y="4251642"/>
            <a:ext cx="3087756" cy="1477328"/>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INPUT 1:</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enter the city name: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New Delhi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New city name is: New Delhi    </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Displaying String with write()</a:t>
            </a:r>
            <a:endParaRPr/>
          </a:p>
        </p:txBody>
      </p:sp>
      <p:sp>
        <p:nvSpPr>
          <p:cNvPr id="314" name="Google Shape;314;p32"/>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82296" lvl="0" indent="0" algn="l" rtl="0">
              <a:lnSpc>
                <a:spcPct val="100000"/>
              </a:lnSpc>
              <a:spcBef>
                <a:spcPts val="0"/>
              </a:spcBef>
              <a:spcAft>
                <a:spcPts val="0"/>
              </a:spcAft>
              <a:buSzPts val="1440"/>
              <a:buNone/>
            </a:pPr>
            <a:r>
              <a:rPr lang="en-US" sz="1800">
                <a:latin typeface="Times New Roman"/>
                <a:ea typeface="Times New Roman"/>
                <a:cs typeface="Times New Roman"/>
                <a:sym typeface="Times New Roman"/>
              </a:rPr>
              <a:t>int main(){</a:t>
            </a:r>
            <a:endParaRPr/>
          </a:p>
          <a:p>
            <a:pPr marL="82296" lvl="0" indent="0" algn="l" rtl="0">
              <a:lnSpc>
                <a:spcPct val="100000"/>
              </a:lnSpc>
              <a:spcBef>
                <a:spcPts val="600"/>
              </a:spcBef>
              <a:spcAft>
                <a:spcPts val="0"/>
              </a:spcAft>
              <a:buSzPts val="1440"/>
              <a:buNone/>
            </a:pPr>
            <a:r>
              <a:rPr lang="en-US" sz="1800">
                <a:latin typeface="Times New Roman"/>
                <a:ea typeface="Times New Roman"/>
                <a:cs typeface="Times New Roman"/>
                <a:sym typeface="Times New Roman"/>
              </a:rPr>
              <a:t>	char *str=“Programming”;</a:t>
            </a:r>
            <a:endParaRPr/>
          </a:p>
          <a:p>
            <a:pPr marL="82296" lvl="0" indent="0" algn="l" rtl="0">
              <a:lnSpc>
                <a:spcPct val="100000"/>
              </a:lnSpc>
              <a:spcBef>
                <a:spcPts val="600"/>
              </a:spcBef>
              <a:spcAft>
                <a:spcPts val="0"/>
              </a:spcAft>
              <a:buSzPts val="1440"/>
              <a:buNone/>
            </a:pPr>
            <a:r>
              <a:rPr lang="en-US" sz="1800">
                <a:latin typeface="Times New Roman"/>
                <a:ea typeface="Times New Roman"/>
                <a:cs typeface="Times New Roman"/>
                <a:sym typeface="Times New Roman"/>
              </a:rPr>
              <a:t>	int n=strlen(str);</a:t>
            </a:r>
            <a:endParaRPr/>
          </a:p>
          <a:p>
            <a:pPr marL="82296" lvl="0" indent="0" algn="l" rtl="0">
              <a:lnSpc>
                <a:spcPct val="100000"/>
              </a:lnSpc>
              <a:spcBef>
                <a:spcPts val="600"/>
              </a:spcBef>
              <a:spcAft>
                <a:spcPts val="0"/>
              </a:spcAft>
              <a:buSzPts val="1440"/>
              <a:buNone/>
            </a:pPr>
            <a:r>
              <a:rPr lang="en-US" sz="1800">
                <a:latin typeface="Times New Roman"/>
                <a:ea typeface="Times New Roman"/>
                <a:cs typeface="Times New Roman"/>
                <a:sym typeface="Times New Roman"/>
              </a:rPr>
              <a:t>	for(int i=1;i&lt;=n;i++)</a:t>
            </a:r>
            <a:endParaRPr/>
          </a:p>
          <a:p>
            <a:pPr marL="82296" lvl="0" indent="0" algn="l" rtl="0">
              <a:lnSpc>
                <a:spcPct val="100000"/>
              </a:lnSpc>
              <a:spcBef>
                <a:spcPts val="600"/>
              </a:spcBef>
              <a:spcAft>
                <a:spcPts val="0"/>
              </a:spcAft>
              <a:buSzPts val="1440"/>
              <a:buNone/>
            </a:pPr>
            <a:r>
              <a:rPr lang="en-US" sz="1800">
                <a:latin typeface="Times New Roman"/>
                <a:ea typeface="Times New Roman"/>
                <a:cs typeface="Times New Roman"/>
                <a:sym typeface="Times New Roman"/>
              </a:rPr>
              <a:t>	{</a:t>
            </a:r>
            <a:endParaRPr/>
          </a:p>
          <a:p>
            <a:pPr marL="82296" lvl="0" indent="0" algn="l" rtl="0">
              <a:lnSpc>
                <a:spcPct val="100000"/>
              </a:lnSpc>
              <a:spcBef>
                <a:spcPts val="600"/>
              </a:spcBef>
              <a:spcAft>
                <a:spcPts val="0"/>
              </a:spcAft>
              <a:buSzPts val="1440"/>
              <a:buNone/>
            </a:pPr>
            <a:r>
              <a:rPr lang="en-US" sz="1800">
                <a:latin typeface="Times New Roman"/>
                <a:ea typeface="Times New Roman"/>
                <a:cs typeface="Times New Roman"/>
                <a:sym typeface="Times New Roman"/>
              </a:rPr>
              <a:t>		cout.write(str, i);</a:t>
            </a:r>
            <a:endParaRPr/>
          </a:p>
          <a:p>
            <a:pPr marL="82296" lvl="0" indent="0" algn="l" rtl="0">
              <a:lnSpc>
                <a:spcPct val="100000"/>
              </a:lnSpc>
              <a:spcBef>
                <a:spcPts val="600"/>
              </a:spcBef>
              <a:spcAft>
                <a:spcPts val="0"/>
              </a:spcAft>
              <a:buSzPts val="1440"/>
              <a:buNone/>
            </a:pPr>
            <a:r>
              <a:rPr lang="en-US" sz="1800">
                <a:latin typeface="Times New Roman"/>
                <a:ea typeface="Times New Roman"/>
                <a:cs typeface="Times New Roman"/>
                <a:sym typeface="Times New Roman"/>
              </a:rPr>
              <a:t>		cout&lt;&lt;“\n”;</a:t>
            </a:r>
            <a:endParaRPr/>
          </a:p>
          <a:p>
            <a:pPr marL="82296" lvl="0" indent="0" algn="l" rtl="0">
              <a:lnSpc>
                <a:spcPct val="100000"/>
              </a:lnSpc>
              <a:spcBef>
                <a:spcPts val="600"/>
              </a:spcBef>
              <a:spcAft>
                <a:spcPts val="0"/>
              </a:spcAft>
              <a:buSzPts val="1440"/>
              <a:buNone/>
            </a:pPr>
            <a:r>
              <a:rPr lang="en-US" sz="1800">
                <a:latin typeface="Times New Roman"/>
                <a:ea typeface="Times New Roman"/>
                <a:cs typeface="Times New Roman"/>
                <a:sym typeface="Times New Roman"/>
              </a:rPr>
              <a:t>	}</a:t>
            </a:r>
            <a:endParaRPr/>
          </a:p>
          <a:p>
            <a:pPr marL="82296" lvl="0" indent="0" algn="l" rtl="0">
              <a:lnSpc>
                <a:spcPct val="100000"/>
              </a:lnSpc>
              <a:spcBef>
                <a:spcPts val="600"/>
              </a:spcBef>
              <a:spcAft>
                <a:spcPts val="0"/>
              </a:spcAft>
              <a:buSzPts val="1440"/>
              <a:buNone/>
            </a:pPr>
            <a:r>
              <a:rPr lang="en-US" sz="1800">
                <a:latin typeface="Times New Roman"/>
                <a:ea typeface="Times New Roman"/>
                <a:cs typeface="Times New Roman"/>
                <a:sym typeface="Times New Roman"/>
              </a:rPr>
              <a:t>	return 0;</a:t>
            </a:r>
            <a:endParaRPr/>
          </a:p>
          <a:p>
            <a:pPr marL="82296" lvl="0" indent="0" algn="l" rtl="0">
              <a:lnSpc>
                <a:spcPct val="100000"/>
              </a:lnSpc>
              <a:spcBef>
                <a:spcPts val="600"/>
              </a:spcBef>
              <a:spcAft>
                <a:spcPts val="0"/>
              </a:spcAft>
              <a:buSzPts val="1440"/>
              <a:buNone/>
            </a:pPr>
            <a:r>
              <a:rPr lang="en-US" sz="1800">
                <a:latin typeface="Times New Roman"/>
                <a:ea typeface="Times New Roman"/>
                <a:cs typeface="Times New Roman"/>
                <a:sym typeface="Times New Roman"/>
              </a:rPr>
              <a:t>}</a:t>
            </a:r>
            <a:endParaRPr/>
          </a:p>
        </p:txBody>
      </p:sp>
      <p:sp>
        <p:nvSpPr>
          <p:cNvPr id="315" name="Google Shape;315;p32"/>
          <p:cNvSpPr txBox="1"/>
          <p:nvPr/>
        </p:nvSpPr>
        <p:spPr>
          <a:xfrm>
            <a:off x="8163338" y="1895060"/>
            <a:ext cx="2438401" cy="3693319"/>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Output</a:t>
            </a:r>
            <a:endParaRPr/>
          </a:p>
          <a:p>
            <a:pPr marL="0" marR="0" lvl="0" indent="0" algn="l" rtl="0">
              <a:spcBef>
                <a:spcPts val="0"/>
              </a:spcBef>
              <a:spcAft>
                <a:spcPts val="0"/>
              </a:spcAft>
              <a:buNone/>
            </a:pPr>
            <a:r>
              <a:rPr lang="en-US" sz="1800" b="0" i="0">
                <a:solidFill>
                  <a:schemeClr val="dk1"/>
                </a:solidFill>
                <a:latin typeface="courier-new"/>
                <a:ea typeface="courier-new"/>
                <a:cs typeface="courier-new"/>
                <a:sym typeface="courier-new"/>
              </a:rPr>
              <a:t>P               </a:t>
            </a:r>
            <a:endParaRPr/>
          </a:p>
          <a:p>
            <a:pPr marL="0" marR="0" lvl="0" indent="0" algn="l" rtl="0">
              <a:spcBef>
                <a:spcPts val="0"/>
              </a:spcBef>
              <a:spcAft>
                <a:spcPts val="0"/>
              </a:spcAft>
              <a:buNone/>
            </a:pPr>
            <a:r>
              <a:rPr lang="en-US" sz="1800" b="0" i="0">
                <a:solidFill>
                  <a:schemeClr val="dk1"/>
                </a:solidFill>
                <a:latin typeface="courier-new"/>
                <a:ea typeface="courier-new"/>
                <a:cs typeface="courier-new"/>
                <a:sym typeface="courier-new"/>
              </a:rPr>
              <a:t>Pr            </a:t>
            </a:r>
            <a:r>
              <a:rPr lang="en-US" sz="1800" b="0" i="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b="0" i="0">
                <a:solidFill>
                  <a:schemeClr val="dk1"/>
                </a:solidFill>
                <a:latin typeface="Times New Roman"/>
                <a:ea typeface="Times New Roman"/>
                <a:cs typeface="Times New Roman"/>
                <a:sym typeface="Times New Roman"/>
              </a:rPr>
              <a:t>Pro                                 Prog                               Progr                              Progra                            Program                         Programm                      Programmi                     Programmin                   Programming</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Streams Usage</a:t>
            </a:r>
            <a:endParaRPr/>
          </a:p>
        </p:txBody>
      </p:sp>
      <p:sp>
        <p:nvSpPr>
          <p:cNvPr id="119" name="Google Shape;119;p4"/>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120903" algn="l" rtl="0">
              <a:lnSpc>
                <a:spcPct val="100000"/>
              </a:lnSpc>
              <a:spcBef>
                <a:spcPts val="0"/>
              </a:spcBef>
              <a:spcAft>
                <a:spcPts val="0"/>
              </a:spcAft>
              <a:buSzPts val="2560"/>
              <a:buNone/>
            </a:pPr>
            <a:endParaRPr/>
          </a:p>
        </p:txBody>
      </p:sp>
      <p:pic>
        <p:nvPicPr>
          <p:cNvPr id="120" name="Google Shape;120;p4"/>
          <p:cNvPicPr preferRelativeResize="0"/>
          <p:nvPr/>
        </p:nvPicPr>
        <p:blipFill rotWithShape="1">
          <a:blip r:embed="rId3">
            <a:alphaModFix/>
          </a:blip>
          <a:srcRect/>
          <a:stretch/>
        </p:blipFill>
        <p:spPr>
          <a:xfrm>
            <a:off x="1914135" y="1502218"/>
            <a:ext cx="6924675" cy="4752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012a03a8b7_0_0"/>
          <p:cNvSpPr txBox="1">
            <a:spLocks noGrp="1"/>
          </p:cNvSpPr>
          <p:nvPr>
            <p:ph type="title"/>
          </p:nvPr>
        </p:nvSpPr>
        <p:spPr>
          <a:xfrm>
            <a:off x="1914144" y="274638"/>
            <a:ext cx="99975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Standard Error Stream</a:t>
            </a:r>
            <a:endParaRPr/>
          </a:p>
        </p:txBody>
      </p:sp>
      <p:sp>
        <p:nvSpPr>
          <p:cNvPr id="321" name="Google Shape;321;g1012a03a8b7_0_0"/>
          <p:cNvSpPr txBox="1">
            <a:spLocks noGrp="1"/>
          </p:cNvSpPr>
          <p:nvPr>
            <p:ph type="body" idx="1"/>
          </p:nvPr>
        </p:nvSpPr>
        <p:spPr>
          <a:xfrm>
            <a:off x="1914144" y="1447800"/>
            <a:ext cx="9997500" cy="4800600"/>
          </a:xfrm>
          <a:prstGeom prst="rect">
            <a:avLst/>
          </a:prstGeom>
        </p:spPr>
        <p:txBody>
          <a:bodyPr spcFirstLastPara="1" wrap="square" lIns="91425" tIns="45700" rIns="91425" bIns="45700" anchor="t" anchorCtr="0">
            <a:normAutofit/>
          </a:bodyPr>
          <a:lstStyle/>
          <a:p>
            <a:pPr marL="457200" lvl="0" indent="-320040" algn="l" rtl="0">
              <a:spcBef>
                <a:spcPts val="600"/>
              </a:spcBef>
              <a:spcAft>
                <a:spcPts val="0"/>
              </a:spcAft>
              <a:buSzPts val="1440"/>
              <a:buChar char="⚫"/>
            </a:pPr>
            <a:r>
              <a:rPr lang="en-US"/>
              <a:t>cerr is object of ostream class</a:t>
            </a:r>
            <a:endParaRPr/>
          </a:p>
          <a:p>
            <a:pPr marL="457200" lvl="0" indent="-320040" algn="l" rtl="0">
              <a:spcBef>
                <a:spcPts val="0"/>
              </a:spcBef>
              <a:spcAft>
                <a:spcPts val="0"/>
              </a:spcAft>
              <a:buSzPts val="1440"/>
              <a:buChar char="⚫"/>
            </a:pPr>
            <a:r>
              <a:rPr lang="en-US"/>
              <a:t>It is attached to standard error device</a:t>
            </a:r>
            <a:endParaRPr/>
          </a:p>
          <a:p>
            <a:pPr marL="457200" lvl="0" indent="-320040" algn="l" rtl="0">
              <a:spcBef>
                <a:spcPts val="0"/>
              </a:spcBef>
              <a:spcAft>
                <a:spcPts val="0"/>
              </a:spcAft>
              <a:buSzPts val="1440"/>
              <a:buChar char="⚫"/>
            </a:pPr>
            <a:r>
              <a:rPr lang="en-US"/>
              <a:t>Object cerr is unbuffered </a:t>
            </a:r>
            <a:endParaRPr/>
          </a:p>
          <a:p>
            <a:pPr marL="457200" lvl="0" indent="-320040" algn="l" rtl="0">
              <a:spcBef>
                <a:spcPts val="0"/>
              </a:spcBef>
              <a:spcAft>
                <a:spcPts val="0"/>
              </a:spcAft>
              <a:buSzPts val="1440"/>
              <a:buChar char="⚫"/>
            </a:pPr>
            <a:r>
              <a:rPr lang="en-US"/>
              <a:t>cerr is also used to with &lt;&lt; put operator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3"/>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Manipulator</a:t>
            </a:r>
            <a:endParaRPr/>
          </a:p>
        </p:txBody>
      </p:sp>
      <p:sp>
        <p:nvSpPr>
          <p:cNvPr id="327" name="Google Shape;327;p33"/>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600"/>
              <a:buChar char="⚫"/>
            </a:pPr>
            <a:r>
              <a:rPr lang="en-US" sz="2000">
                <a:latin typeface="Times New Roman"/>
                <a:ea typeface="Times New Roman"/>
                <a:cs typeface="Times New Roman"/>
                <a:sym typeface="Times New Roman"/>
              </a:rPr>
              <a:t>Manipulators are special functions that can be included in the I/O statements to alter the format parameters of a stream</a:t>
            </a:r>
            <a:endParaRPr sz="2000">
              <a:latin typeface="Times New Roman"/>
              <a:ea typeface="Times New Roman"/>
              <a:cs typeface="Times New Roman"/>
              <a:sym typeface="Times New Roman"/>
            </a:endParaRPr>
          </a:p>
          <a:p>
            <a:pPr marL="365760" lvl="0" indent="-308864" algn="l" rtl="0">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To access manipulator, the file&lt;iomanip&gt; should be included in the program</a:t>
            </a:r>
            <a:endParaRPr sz="20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ios Manipulators with Arguments</a:t>
            </a:r>
            <a:endParaRPr/>
          </a:p>
        </p:txBody>
      </p:sp>
      <p:graphicFrame>
        <p:nvGraphicFramePr>
          <p:cNvPr id="333" name="Google Shape;333;p35"/>
          <p:cNvGraphicFramePr/>
          <p:nvPr/>
        </p:nvGraphicFramePr>
        <p:xfrm>
          <a:off x="1914144" y="2057400"/>
          <a:ext cx="9101525" cy="2595950"/>
        </p:xfrm>
        <a:graphic>
          <a:graphicData uri="http://schemas.openxmlformats.org/drawingml/2006/table">
            <a:tbl>
              <a:tblPr firstRow="1" bandRow="1">
                <a:noFill/>
                <a:tableStyleId>{ABB8B6A8-7E20-48B9-990C-8601C867DE00}</a:tableStyleId>
              </a:tblPr>
              <a:tblGrid>
                <a:gridCol w="1986425"/>
                <a:gridCol w="2353575"/>
                <a:gridCol w="4761525"/>
              </a:tblGrid>
              <a:tr h="370850">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Manipulator</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Argument</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Purpose</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setw()</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field width (int)</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Set field width for output</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setfill()</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fill character (int)</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Set fill character for output</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setprecision()</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precision (int)</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Set precision</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setiosflags()</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formatting flags (long)</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Set specified flags</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resetiosflags()</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formatting flags (long)</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Clear specified flags</a:t>
                      </a:r>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endl</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“\n”</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Insert newline and flush stream</a:t>
                      </a:r>
                      <a:endParaRPr sz="1800">
                        <a:solidFill>
                          <a:srgbClr val="000000"/>
                        </a:solidFill>
                        <a:latin typeface="Times New Roman"/>
                        <a:ea typeface="Times New Roman"/>
                        <a:cs typeface="Times New Roman"/>
                        <a:sym typeface="Times New Roman"/>
                      </a:endParaRPr>
                    </a:p>
                  </a:txBody>
                  <a:tcPr marL="105025" marR="10502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6"/>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Stream Errors</a:t>
            </a:r>
            <a:endParaRPr/>
          </a:p>
        </p:txBody>
      </p:sp>
      <p:sp>
        <p:nvSpPr>
          <p:cNvPr id="339" name="Google Shape;339;p36"/>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600"/>
              <a:buChar char="⚫"/>
            </a:pPr>
            <a:r>
              <a:rPr lang="en-US" sz="2000">
                <a:latin typeface="Times New Roman"/>
                <a:ea typeface="Times New Roman"/>
                <a:cs typeface="Times New Roman"/>
                <a:sym typeface="Times New Roman"/>
              </a:rPr>
              <a:t>The stream error-status flags constitute an ios enum member that reports errors that occurred in an input or output operation</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Error Status Flag</a:t>
            </a:r>
            <a:endParaRPr/>
          </a:p>
          <a:p>
            <a:pPr marL="0" lvl="0" indent="0" algn="l" rtl="0">
              <a:lnSpc>
                <a:spcPct val="100000"/>
              </a:lnSpc>
              <a:spcBef>
                <a:spcPts val="600"/>
              </a:spcBef>
              <a:spcAft>
                <a:spcPts val="0"/>
              </a:spcAft>
              <a:buSzPts val="1600"/>
              <a:buNone/>
            </a:pPr>
            <a:endParaRPr sz="2000">
              <a:latin typeface="Times New Roman"/>
              <a:ea typeface="Times New Roman"/>
              <a:cs typeface="Times New Roman"/>
              <a:sym typeface="Times New Roman"/>
            </a:endParaRPr>
          </a:p>
        </p:txBody>
      </p:sp>
      <p:graphicFrame>
        <p:nvGraphicFramePr>
          <p:cNvPr id="340" name="Google Shape;340;p36"/>
          <p:cNvGraphicFramePr/>
          <p:nvPr/>
        </p:nvGraphicFramePr>
        <p:xfrm>
          <a:off x="2389809" y="2960204"/>
          <a:ext cx="8128000" cy="2225100"/>
        </p:xfrm>
        <a:graphic>
          <a:graphicData uri="http://schemas.openxmlformats.org/drawingml/2006/table">
            <a:tbl>
              <a:tblPr firstRow="1" bandRow="1">
                <a:noFill/>
                <a:tableStyleId>{ABB8B6A8-7E20-48B9-990C-8601C867DE00}</a:tableStyleId>
              </a:tblPr>
              <a:tblGrid>
                <a:gridCol w="1771375"/>
                <a:gridCol w="6356625"/>
              </a:tblGrid>
              <a:tr h="370850">
                <a:tc>
                  <a:txBody>
                    <a:bodyPr/>
                    <a:lstStyle/>
                    <a:p>
                      <a:pPr marL="0" marR="0" lvl="0" indent="0" algn="l" rtl="0">
                        <a:spcBef>
                          <a:spcPts val="0"/>
                        </a:spcBef>
                        <a:spcAft>
                          <a:spcPts val="0"/>
                        </a:spcAft>
                        <a:buNone/>
                      </a:pPr>
                      <a:r>
                        <a:rPr lang="en-US" sz="1800" b="1" i="0" u="none" strike="noStrike">
                          <a:solidFill>
                            <a:schemeClr val="dk1"/>
                          </a:solidFill>
                          <a:latin typeface="Times New Roman"/>
                          <a:ea typeface="Times New Roman"/>
                          <a:cs typeface="Times New Roman"/>
                          <a:sym typeface="Times New Roman"/>
                        </a:rPr>
                        <a:t>Name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1" i="0" u="none" strike="noStrike">
                          <a:solidFill>
                            <a:schemeClr val="dk1"/>
                          </a:solidFill>
                          <a:latin typeface="Times New Roman"/>
                          <a:ea typeface="Times New Roman"/>
                          <a:cs typeface="Times New Roman"/>
                          <a:sym typeface="Times New Roman"/>
                        </a:rPr>
                        <a:t>Meaning</a:t>
                      </a:r>
                      <a:endParaRPr sz="1800" b="1" i="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goodbit</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a:solidFill>
                            <a:schemeClr val="dk1"/>
                          </a:solidFill>
                          <a:latin typeface="Times New Roman"/>
                          <a:ea typeface="Times New Roman"/>
                          <a:cs typeface="Times New Roman"/>
                          <a:sym typeface="Times New Roman"/>
                        </a:rPr>
                        <a:t>No errors (no flags set, value = 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eofbit</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a:solidFill>
                            <a:schemeClr val="dk1"/>
                          </a:solidFill>
                          <a:latin typeface="Times New Roman"/>
                          <a:ea typeface="Times New Roman"/>
                          <a:cs typeface="Times New Roman"/>
                          <a:sym typeface="Times New Roman"/>
                        </a:rPr>
                        <a:t>Reached end of file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failbit</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a:solidFill>
                            <a:schemeClr val="dk1"/>
                          </a:solidFill>
                          <a:latin typeface="Times New Roman"/>
                          <a:ea typeface="Times New Roman"/>
                          <a:cs typeface="Times New Roman"/>
                          <a:sym typeface="Times New Roman"/>
                        </a:rPr>
                        <a:t>Operation failed (user error, premature EOF)</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badbit</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a:solidFill>
                            <a:schemeClr val="dk1"/>
                          </a:solidFill>
                          <a:latin typeface="Times New Roman"/>
                          <a:ea typeface="Times New Roman"/>
                          <a:cs typeface="Times New Roman"/>
                          <a:sym typeface="Times New Roman"/>
                        </a:rPr>
                        <a:t>Invalid operation (no associated streambuf)</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hardfail</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a:solidFill>
                            <a:schemeClr val="dk1"/>
                          </a:solidFill>
                          <a:latin typeface="Times New Roman"/>
                          <a:ea typeface="Times New Roman"/>
                          <a:cs typeface="Times New Roman"/>
                          <a:sym typeface="Times New Roman"/>
                        </a:rPr>
                        <a:t>Unrecoverable error</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Functions for Error Flags</a:t>
            </a:r>
            <a:endParaRPr/>
          </a:p>
        </p:txBody>
      </p:sp>
      <p:graphicFrame>
        <p:nvGraphicFramePr>
          <p:cNvPr id="346" name="Google Shape;346;p37"/>
          <p:cNvGraphicFramePr/>
          <p:nvPr/>
        </p:nvGraphicFramePr>
        <p:xfrm>
          <a:off x="1934220" y="1446589"/>
          <a:ext cx="9872650" cy="2494340"/>
        </p:xfrm>
        <a:graphic>
          <a:graphicData uri="http://schemas.openxmlformats.org/drawingml/2006/table">
            <a:tbl>
              <a:tblPr firstRow="1" bandRow="1">
                <a:noFill/>
                <a:tableStyleId>{ABB8B6A8-7E20-48B9-990C-8601C867DE00}</a:tableStyleId>
              </a:tblPr>
              <a:tblGrid>
                <a:gridCol w="1732950"/>
                <a:gridCol w="8139700"/>
              </a:tblGrid>
              <a:tr h="370850">
                <a:tc>
                  <a:txBody>
                    <a:bodyPr/>
                    <a:lstStyle/>
                    <a:p>
                      <a:pPr marL="0" marR="0" lvl="0" indent="0" algn="l" rtl="0">
                        <a:spcBef>
                          <a:spcPts val="0"/>
                        </a:spcBef>
                        <a:spcAft>
                          <a:spcPts val="0"/>
                        </a:spcAft>
                        <a:buNone/>
                      </a:pPr>
                      <a:r>
                        <a:rPr lang="en-US" sz="1800" b="1" i="0" u="none" strike="noStrike">
                          <a:solidFill>
                            <a:schemeClr val="dk1"/>
                          </a:solidFill>
                          <a:latin typeface="Times New Roman"/>
                          <a:ea typeface="Times New Roman"/>
                          <a:cs typeface="Times New Roman"/>
                          <a:sym typeface="Times New Roman"/>
                        </a:rPr>
                        <a:t>Function</a:t>
                      </a:r>
                      <a:endParaRPr sz="1800" b="1" i="0" u="none" strike="noStrik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strike="noStrike">
                          <a:solidFill>
                            <a:schemeClr val="dk1"/>
                          </a:solidFill>
                          <a:latin typeface="Times New Roman"/>
                          <a:ea typeface="Times New Roman"/>
                          <a:cs typeface="Times New Roman"/>
                          <a:sym typeface="Times New Roman"/>
                        </a:rPr>
                        <a:t>Purpose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int = eof(); </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Returns true if EOF flag set</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int = fail(); </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a:solidFill>
                            <a:schemeClr val="dk1"/>
                          </a:solidFill>
                          <a:latin typeface="Times New Roman"/>
                          <a:ea typeface="Times New Roman"/>
                          <a:cs typeface="Times New Roman"/>
                          <a:sym typeface="Times New Roman"/>
                        </a:rPr>
                        <a:t>Returns true if failbit or badbit or hardfail flag set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int = bad(); </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a:solidFill>
                            <a:schemeClr val="dk1"/>
                          </a:solidFill>
                          <a:latin typeface="Times New Roman"/>
                          <a:ea typeface="Times New Roman"/>
                          <a:cs typeface="Times New Roman"/>
                          <a:sym typeface="Times New Roman"/>
                        </a:rPr>
                        <a:t>Returns true if badbit or hardfail flag set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int = good(); </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a:solidFill>
                            <a:schemeClr val="dk1"/>
                          </a:solidFill>
                          <a:latin typeface="Times New Roman"/>
                          <a:ea typeface="Times New Roman"/>
                          <a:cs typeface="Times New Roman"/>
                          <a:sym typeface="Times New Roman"/>
                        </a:rPr>
                        <a:t>Returns true if everything OK; no flags set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228600">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clear(int=0); </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b="0" i="0" u="none" strike="noStrike">
                          <a:solidFill>
                            <a:schemeClr val="dk1"/>
                          </a:solidFill>
                          <a:latin typeface="Times New Roman"/>
                          <a:ea typeface="Times New Roman"/>
                          <a:cs typeface="Times New Roman"/>
                          <a:sym typeface="Times New Roman"/>
                        </a:rPr>
                        <a:t>With no argument, clears all unused bit error bits; otherwise sets specified flags, as in clear(ios::failbit)</a:t>
                      </a:r>
                      <a:endParaRPr sz="180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grpSp>
        <p:nvGrpSpPr>
          <p:cNvPr id="347" name="Google Shape;347;p37"/>
          <p:cNvGrpSpPr/>
          <p:nvPr/>
        </p:nvGrpSpPr>
        <p:grpSpPr>
          <a:xfrm>
            <a:off x="3080429" y="4306955"/>
            <a:ext cx="3790122" cy="503582"/>
            <a:chOff x="3922643" y="2729948"/>
            <a:chExt cx="3790122" cy="503582"/>
          </a:xfrm>
        </p:grpSpPr>
        <p:sp>
          <p:nvSpPr>
            <p:cNvPr id="348" name="Google Shape;348;p37"/>
            <p:cNvSpPr/>
            <p:nvPr/>
          </p:nvSpPr>
          <p:spPr>
            <a:xfrm>
              <a:off x="3922643" y="2729948"/>
              <a:ext cx="3790122" cy="503582"/>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349" name="Google Shape;349;p37"/>
            <p:cNvCxnSpPr/>
            <p:nvPr/>
          </p:nvCxnSpPr>
          <p:spPr>
            <a:xfrm>
              <a:off x="4359965" y="2729948"/>
              <a:ext cx="0" cy="503582"/>
            </a:xfrm>
            <a:prstGeom prst="straightConnector1">
              <a:avLst/>
            </a:prstGeom>
            <a:noFill/>
            <a:ln w="9525" cap="flat" cmpd="sng">
              <a:solidFill>
                <a:schemeClr val="dk1"/>
              </a:solidFill>
              <a:prstDash val="solid"/>
              <a:round/>
              <a:headEnd type="none" w="sm" len="sm"/>
              <a:tailEnd type="none" w="sm" len="sm"/>
            </a:ln>
          </p:spPr>
        </p:cxnSp>
        <p:cxnSp>
          <p:nvCxnSpPr>
            <p:cNvPr id="350" name="Google Shape;350;p37"/>
            <p:cNvCxnSpPr/>
            <p:nvPr/>
          </p:nvCxnSpPr>
          <p:spPr>
            <a:xfrm>
              <a:off x="4797287" y="2729948"/>
              <a:ext cx="0" cy="503582"/>
            </a:xfrm>
            <a:prstGeom prst="straightConnector1">
              <a:avLst/>
            </a:prstGeom>
            <a:noFill/>
            <a:ln w="9525" cap="flat" cmpd="sng">
              <a:solidFill>
                <a:schemeClr val="dk1"/>
              </a:solidFill>
              <a:prstDash val="solid"/>
              <a:round/>
              <a:headEnd type="none" w="sm" len="sm"/>
              <a:tailEnd type="none" w="sm" len="sm"/>
            </a:ln>
          </p:spPr>
        </p:cxnSp>
        <p:cxnSp>
          <p:nvCxnSpPr>
            <p:cNvPr id="351" name="Google Shape;351;p37"/>
            <p:cNvCxnSpPr/>
            <p:nvPr/>
          </p:nvCxnSpPr>
          <p:spPr>
            <a:xfrm>
              <a:off x="5208104" y="2729948"/>
              <a:ext cx="0" cy="503582"/>
            </a:xfrm>
            <a:prstGeom prst="straightConnector1">
              <a:avLst/>
            </a:prstGeom>
            <a:noFill/>
            <a:ln w="9525" cap="flat" cmpd="sng">
              <a:solidFill>
                <a:schemeClr val="dk1"/>
              </a:solidFill>
              <a:prstDash val="solid"/>
              <a:round/>
              <a:headEnd type="none" w="sm" len="sm"/>
              <a:tailEnd type="none" w="sm" len="sm"/>
            </a:ln>
          </p:spPr>
        </p:cxnSp>
        <p:cxnSp>
          <p:nvCxnSpPr>
            <p:cNvPr id="352" name="Google Shape;352;p37"/>
            <p:cNvCxnSpPr/>
            <p:nvPr/>
          </p:nvCxnSpPr>
          <p:spPr>
            <a:xfrm>
              <a:off x="5671930" y="2729948"/>
              <a:ext cx="0" cy="503582"/>
            </a:xfrm>
            <a:prstGeom prst="straightConnector1">
              <a:avLst/>
            </a:prstGeom>
            <a:noFill/>
            <a:ln w="9525" cap="flat" cmpd="sng">
              <a:solidFill>
                <a:schemeClr val="dk1"/>
              </a:solidFill>
              <a:prstDash val="solid"/>
              <a:round/>
              <a:headEnd type="none" w="sm" len="sm"/>
              <a:tailEnd type="none" w="sm" len="sm"/>
            </a:ln>
          </p:spPr>
        </p:cxnSp>
        <p:cxnSp>
          <p:nvCxnSpPr>
            <p:cNvPr id="353" name="Google Shape;353;p37"/>
            <p:cNvCxnSpPr/>
            <p:nvPr/>
          </p:nvCxnSpPr>
          <p:spPr>
            <a:xfrm>
              <a:off x="6215270" y="2729948"/>
              <a:ext cx="0" cy="503582"/>
            </a:xfrm>
            <a:prstGeom prst="straightConnector1">
              <a:avLst/>
            </a:prstGeom>
            <a:noFill/>
            <a:ln w="9525" cap="flat" cmpd="sng">
              <a:solidFill>
                <a:schemeClr val="dk1"/>
              </a:solidFill>
              <a:prstDash val="solid"/>
              <a:round/>
              <a:headEnd type="none" w="sm" len="sm"/>
              <a:tailEnd type="none" w="sm" len="sm"/>
            </a:ln>
          </p:spPr>
        </p:cxnSp>
        <p:cxnSp>
          <p:nvCxnSpPr>
            <p:cNvPr id="354" name="Google Shape;354;p37"/>
            <p:cNvCxnSpPr/>
            <p:nvPr/>
          </p:nvCxnSpPr>
          <p:spPr>
            <a:xfrm>
              <a:off x="6785113" y="2729948"/>
              <a:ext cx="0" cy="503582"/>
            </a:xfrm>
            <a:prstGeom prst="straightConnector1">
              <a:avLst/>
            </a:prstGeom>
            <a:noFill/>
            <a:ln w="9525" cap="flat" cmpd="sng">
              <a:solidFill>
                <a:schemeClr val="dk1"/>
              </a:solidFill>
              <a:prstDash val="solid"/>
              <a:round/>
              <a:headEnd type="none" w="sm" len="sm"/>
              <a:tailEnd type="none" w="sm" len="sm"/>
            </a:ln>
          </p:spPr>
        </p:cxnSp>
        <p:cxnSp>
          <p:nvCxnSpPr>
            <p:cNvPr id="355" name="Google Shape;355;p37"/>
            <p:cNvCxnSpPr/>
            <p:nvPr/>
          </p:nvCxnSpPr>
          <p:spPr>
            <a:xfrm>
              <a:off x="7262191" y="2729948"/>
              <a:ext cx="0" cy="503582"/>
            </a:xfrm>
            <a:prstGeom prst="straightConnector1">
              <a:avLst/>
            </a:prstGeom>
            <a:noFill/>
            <a:ln w="9525" cap="flat" cmpd="sng">
              <a:solidFill>
                <a:schemeClr val="dk1"/>
              </a:solidFill>
              <a:prstDash val="solid"/>
              <a:round/>
              <a:headEnd type="none" w="sm" len="sm"/>
              <a:tailEnd type="none" w="sm" len="sm"/>
            </a:ln>
          </p:spPr>
        </p:cxnSp>
      </p:grpSp>
      <p:cxnSp>
        <p:nvCxnSpPr>
          <p:cNvPr id="356" name="Google Shape;356;p37"/>
          <p:cNvCxnSpPr/>
          <p:nvPr/>
        </p:nvCxnSpPr>
        <p:spPr>
          <a:xfrm rot="-5400000" flipH="1">
            <a:off x="6551339" y="4911788"/>
            <a:ext cx="447000" cy="244500"/>
          </a:xfrm>
          <a:prstGeom prst="bentConnector3">
            <a:avLst>
              <a:gd name="adj1" fmla="val 100398"/>
            </a:avLst>
          </a:prstGeom>
          <a:noFill/>
          <a:ln w="9525" cap="flat" cmpd="sng">
            <a:solidFill>
              <a:schemeClr val="dk1"/>
            </a:solidFill>
            <a:prstDash val="solid"/>
            <a:round/>
            <a:headEnd type="none" w="sm" len="sm"/>
            <a:tailEnd type="none" w="sm" len="sm"/>
          </a:ln>
        </p:spPr>
      </p:cxnSp>
      <p:sp>
        <p:nvSpPr>
          <p:cNvPr id="357" name="Google Shape;357;p37"/>
          <p:cNvSpPr txBox="1"/>
          <p:nvPr/>
        </p:nvSpPr>
        <p:spPr>
          <a:xfrm>
            <a:off x="7033239" y="5103634"/>
            <a:ext cx="15276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Gill Sans"/>
                <a:ea typeface="Gill Sans"/>
                <a:cs typeface="Gill Sans"/>
                <a:sym typeface="Gill Sans"/>
              </a:rPr>
              <a:t>eofbit 0x01</a:t>
            </a:r>
            <a:endParaRPr/>
          </a:p>
        </p:txBody>
      </p:sp>
      <p:cxnSp>
        <p:nvCxnSpPr>
          <p:cNvPr id="358" name="Google Shape;358;p37"/>
          <p:cNvCxnSpPr>
            <a:endCxn id="359" idx="1"/>
          </p:cNvCxnSpPr>
          <p:nvPr/>
        </p:nvCxnSpPr>
        <p:spPr>
          <a:xfrm>
            <a:off x="6109180" y="4810588"/>
            <a:ext cx="915600" cy="770100"/>
          </a:xfrm>
          <a:prstGeom prst="bentConnector3">
            <a:avLst>
              <a:gd name="adj1" fmla="val 13820"/>
            </a:avLst>
          </a:prstGeom>
          <a:noFill/>
          <a:ln w="9525" cap="flat" cmpd="sng">
            <a:solidFill>
              <a:schemeClr val="dk1"/>
            </a:solidFill>
            <a:prstDash val="solid"/>
            <a:round/>
            <a:headEnd type="none" w="sm" len="sm"/>
            <a:tailEnd type="none" w="sm" len="sm"/>
          </a:ln>
        </p:spPr>
      </p:cxnSp>
      <p:sp>
        <p:nvSpPr>
          <p:cNvPr id="359" name="Google Shape;359;p37"/>
          <p:cNvSpPr txBox="1"/>
          <p:nvPr/>
        </p:nvSpPr>
        <p:spPr>
          <a:xfrm>
            <a:off x="7024780" y="5411411"/>
            <a:ext cx="147099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failbit 0x02</a:t>
            </a:r>
            <a:endParaRPr/>
          </a:p>
        </p:txBody>
      </p:sp>
      <p:cxnSp>
        <p:nvCxnSpPr>
          <p:cNvPr id="360" name="Google Shape;360;p37"/>
          <p:cNvCxnSpPr/>
          <p:nvPr/>
        </p:nvCxnSpPr>
        <p:spPr>
          <a:xfrm rot="-5400000" flipH="1">
            <a:off x="5546083" y="4879271"/>
            <a:ext cx="1099800" cy="942000"/>
          </a:xfrm>
          <a:prstGeom prst="bentConnector3">
            <a:avLst>
              <a:gd name="adj1" fmla="val 100615"/>
            </a:avLst>
          </a:prstGeom>
          <a:noFill/>
          <a:ln w="9525" cap="flat" cmpd="sng">
            <a:solidFill>
              <a:schemeClr val="dk1"/>
            </a:solidFill>
            <a:prstDash val="solid"/>
            <a:round/>
            <a:headEnd type="none" w="sm" len="sm"/>
            <a:tailEnd type="none" w="sm" len="sm"/>
          </a:ln>
        </p:spPr>
      </p:cxnSp>
      <p:sp>
        <p:nvSpPr>
          <p:cNvPr id="361" name="Google Shape;361;p37"/>
          <p:cNvSpPr txBox="1"/>
          <p:nvPr/>
        </p:nvSpPr>
        <p:spPr>
          <a:xfrm>
            <a:off x="6628625" y="5731034"/>
            <a:ext cx="147099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badbit 0x03</a:t>
            </a:r>
            <a:endParaRPr/>
          </a:p>
        </p:txBody>
      </p:sp>
      <p:cxnSp>
        <p:nvCxnSpPr>
          <p:cNvPr id="362" name="Google Shape;362;p37"/>
          <p:cNvCxnSpPr/>
          <p:nvPr/>
        </p:nvCxnSpPr>
        <p:spPr>
          <a:xfrm rot="-5400000" flipH="1">
            <a:off x="4937044" y="4936266"/>
            <a:ext cx="1456800" cy="1167600"/>
          </a:xfrm>
          <a:prstGeom prst="bentConnector3">
            <a:avLst>
              <a:gd name="adj1" fmla="val 99121"/>
            </a:avLst>
          </a:prstGeom>
          <a:noFill/>
          <a:ln w="9525" cap="flat" cmpd="sng">
            <a:solidFill>
              <a:schemeClr val="dk1"/>
            </a:solidFill>
            <a:prstDash val="solid"/>
            <a:round/>
            <a:headEnd type="none" w="sm" len="sm"/>
            <a:tailEnd type="none" w="sm" len="sm"/>
          </a:ln>
        </p:spPr>
      </p:cxnSp>
      <p:sp>
        <p:nvSpPr>
          <p:cNvPr id="363" name="Google Shape;363;p37"/>
          <p:cNvSpPr txBox="1"/>
          <p:nvPr/>
        </p:nvSpPr>
        <p:spPr>
          <a:xfrm>
            <a:off x="6567015" y="6111709"/>
            <a:ext cx="147099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hardbit 0x04</a:t>
            </a:r>
            <a:endParaRPr/>
          </a:p>
        </p:txBody>
      </p:sp>
      <p:sp>
        <p:nvSpPr>
          <p:cNvPr id="364" name="Google Shape;364;p37"/>
          <p:cNvSpPr txBox="1"/>
          <p:nvPr/>
        </p:nvSpPr>
        <p:spPr>
          <a:xfrm>
            <a:off x="3080429" y="4960885"/>
            <a:ext cx="183033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Unused bits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8"/>
          <p:cNvSpPr txBox="1">
            <a:spLocks noGrp="1"/>
          </p:cNvSpPr>
          <p:nvPr>
            <p:ph type="ctrTitle"/>
          </p:nvPr>
        </p:nvSpPr>
        <p:spPr>
          <a:xfrm>
            <a:off x="2928401" y="1380068"/>
            <a:ext cx="8574622" cy="1349277"/>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562214"/>
              </a:buClr>
              <a:buSzPct val="100000"/>
              <a:buFont typeface="Gill Sans"/>
              <a:buNone/>
            </a:pPr>
            <a:r>
              <a:rPr lang="en-US"/>
              <a:t>Unit IV</a:t>
            </a:r>
            <a:br>
              <a:rPr lang="en-US"/>
            </a:br>
            <a:r>
              <a:rPr lang="en-US"/>
              <a:t>Files and Streams</a:t>
            </a:r>
            <a:br>
              <a:rPr lang="en-US"/>
            </a:br>
            <a:r>
              <a:rPr lang="en-US"/>
              <a:t>-</a:t>
            </a:r>
            <a:br>
              <a:rPr lang="en-US"/>
            </a:br>
            <a:r>
              <a:rPr lang="en-US"/>
              <a:t>File Stream Classes for File Operation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9"/>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File Stream Classes for File Operation</a:t>
            </a:r>
            <a:endParaRPr/>
          </a:p>
        </p:txBody>
      </p:sp>
      <p:grpSp>
        <p:nvGrpSpPr>
          <p:cNvPr id="375" name="Google Shape;375;p39"/>
          <p:cNvGrpSpPr/>
          <p:nvPr/>
        </p:nvGrpSpPr>
        <p:grpSpPr>
          <a:xfrm>
            <a:off x="2252869" y="1669234"/>
            <a:ext cx="8121868" cy="2925954"/>
            <a:chOff x="2252869" y="1669234"/>
            <a:chExt cx="8121868" cy="2925954"/>
          </a:xfrm>
        </p:grpSpPr>
        <p:sp>
          <p:nvSpPr>
            <p:cNvPr id="376" name="Google Shape;376;p39"/>
            <p:cNvSpPr/>
            <p:nvPr/>
          </p:nvSpPr>
          <p:spPr>
            <a:xfrm>
              <a:off x="5924111" y="1669234"/>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ios</a:t>
              </a:r>
              <a:endParaRPr sz="2000">
                <a:solidFill>
                  <a:schemeClr val="dk1"/>
                </a:solidFill>
                <a:latin typeface="Times New Roman"/>
                <a:ea typeface="Times New Roman"/>
                <a:cs typeface="Times New Roman"/>
                <a:sym typeface="Times New Roman"/>
              </a:endParaRPr>
            </a:p>
          </p:txBody>
        </p:sp>
        <p:sp>
          <p:nvSpPr>
            <p:cNvPr id="377" name="Google Shape;377;p39"/>
            <p:cNvSpPr/>
            <p:nvPr/>
          </p:nvSpPr>
          <p:spPr>
            <a:xfrm>
              <a:off x="5937167" y="2672054"/>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streambuf</a:t>
              </a:r>
              <a:endParaRPr sz="2000">
                <a:solidFill>
                  <a:schemeClr val="dk1"/>
                </a:solidFill>
                <a:latin typeface="Times New Roman"/>
                <a:ea typeface="Times New Roman"/>
                <a:cs typeface="Times New Roman"/>
                <a:sym typeface="Times New Roman"/>
              </a:endParaRPr>
            </a:p>
          </p:txBody>
        </p:sp>
        <p:cxnSp>
          <p:nvCxnSpPr>
            <p:cNvPr id="378" name="Google Shape;378;p39"/>
            <p:cNvCxnSpPr>
              <a:stCxn id="376" idx="2"/>
              <a:endCxn id="377" idx="0"/>
            </p:cNvCxnSpPr>
            <p:nvPr/>
          </p:nvCxnSpPr>
          <p:spPr>
            <a:xfrm>
              <a:off x="6765624" y="2212573"/>
              <a:ext cx="13200" cy="459600"/>
            </a:xfrm>
            <a:prstGeom prst="straightConnector1">
              <a:avLst/>
            </a:prstGeom>
            <a:noFill/>
            <a:ln w="9525" cap="flat" cmpd="sng">
              <a:solidFill>
                <a:schemeClr val="dk1"/>
              </a:solidFill>
              <a:prstDash val="solid"/>
              <a:round/>
              <a:headEnd type="none" w="sm" len="sm"/>
              <a:tailEnd type="triangle" w="med" len="med"/>
            </a:ln>
          </p:spPr>
        </p:cxnSp>
        <p:sp>
          <p:nvSpPr>
            <p:cNvPr id="379" name="Google Shape;379;p39"/>
            <p:cNvSpPr/>
            <p:nvPr/>
          </p:nvSpPr>
          <p:spPr>
            <a:xfrm>
              <a:off x="2252869" y="2771089"/>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istream</a:t>
              </a:r>
              <a:endParaRPr sz="2000">
                <a:solidFill>
                  <a:schemeClr val="dk1"/>
                </a:solidFill>
                <a:latin typeface="Times New Roman"/>
                <a:ea typeface="Times New Roman"/>
                <a:cs typeface="Times New Roman"/>
                <a:sym typeface="Times New Roman"/>
              </a:endParaRPr>
            </a:p>
          </p:txBody>
        </p:sp>
        <p:cxnSp>
          <p:nvCxnSpPr>
            <p:cNvPr id="380" name="Google Shape;380;p39"/>
            <p:cNvCxnSpPr>
              <a:stCxn id="376" idx="1"/>
              <a:endCxn id="379" idx="0"/>
            </p:cNvCxnSpPr>
            <p:nvPr/>
          </p:nvCxnSpPr>
          <p:spPr>
            <a:xfrm flipH="1">
              <a:off x="3094511" y="1940903"/>
              <a:ext cx="2829600" cy="830100"/>
            </a:xfrm>
            <a:prstGeom prst="bentConnector2">
              <a:avLst/>
            </a:prstGeom>
            <a:noFill/>
            <a:ln w="9525" cap="flat" cmpd="sng">
              <a:solidFill>
                <a:schemeClr val="dk1"/>
              </a:solidFill>
              <a:prstDash val="solid"/>
              <a:round/>
              <a:headEnd type="none" w="sm" len="sm"/>
              <a:tailEnd type="triangle" w="med" len="med"/>
            </a:ln>
          </p:spPr>
        </p:cxnSp>
        <p:sp>
          <p:nvSpPr>
            <p:cNvPr id="381" name="Google Shape;381;p39"/>
            <p:cNvSpPr/>
            <p:nvPr/>
          </p:nvSpPr>
          <p:spPr>
            <a:xfrm>
              <a:off x="8691711" y="2789975"/>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ostream</a:t>
              </a:r>
              <a:endParaRPr sz="2000">
                <a:solidFill>
                  <a:schemeClr val="dk1"/>
                </a:solidFill>
                <a:latin typeface="Times New Roman"/>
                <a:ea typeface="Times New Roman"/>
                <a:cs typeface="Times New Roman"/>
                <a:sym typeface="Times New Roman"/>
              </a:endParaRPr>
            </a:p>
          </p:txBody>
        </p:sp>
        <p:cxnSp>
          <p:nvCxnSpPr>
            <p:cNvPr id="382" name="Google Shape;382;p39"/>
            <p:cNvCxnSpPr>
              <a:stCxn id="376" idx="3"/>
            </p:cNvCxnSpPr>
            <p:nvPr/>
          </p:nvCxnSpPr>
          <p:spPr>
            <a:xfrm>
              <a:off x="7607137" y="1940903"/>
              <a:ext cx="2093100" cy="821400"/>
            </a:xfrm>
            <a:prstGeom prst="bentConnector3">
              <a:avLst>
                <a:gd name="adj1" fmla="val 100020"/>
              </a:avLst>
            </a:prstGeom>
            <a:noFill/>
            <a:ln w="9525" cap="flat" cmpd="sng">
              <a:solidFill>
                <a:schemeClr val="dk1"/>
              </a:solidFill>
              <a:prstDash val="solid"/>
              <a:round/>
              <a:headEnd type="none" w="sm" len="sm"/>
              <a:tailEnd type="triangle" w="med" len="med"/>
            </a:ln>
          </p:spPr>
        </p:cxnSp>
        <p:sp>
          <p:nvSpPr>
            <p:cNvPr id="383" name="Google Shape;383;p39"/>
            <p:cNvSpPr/>
            <p:nvPr/>
          </p:nvSpPr>
          <p:spPr>
            <a:xfrm>
              <a:off x="5950222" y="4051849"/>
              <a:ext cx="1683026"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iostream</a:t>
              </a:r>
              <a:endParaRPr/>
            </a:p>
          </p:txBody>
        </p:sp>
        <p:cxnSp>
          <p:nvCxnSpPr>
            <p:cNvPr id="384" name="Google Shape;384;p39"/>
            <p:cNvCxnSpPr>
              <a:endCxn id="383" idx="1"/>
            </p:cNvCxnSpPr>
            <p:nvPr/>
          </p:nvCxnSpPr>
          <p:spPr>
            <a:xfrm>
              <a:off x="3936022" y="3068618"/>
              <a:ext cx="2014200" cy="1254900"/>
            </a:xfrm>
            <a:prstGeom prst="bentConnector3">
              <a:avLst>
                <a:gd name="adj1" fmla="val 50000"/>
              </a:avLst>
            </a:prstGeom>
            <a:noFill/>
            <a:ln w="9525" cap="flat" cmpd="sng">
              <a:solidFill>
                <a:schemeClr val="dk1"/>
              </a:solidFill>
              <a:prstDash val="solid"/>
              <a:round/>
              <a:headEnd type="none" w="sm" len="sm"/>
              <a:tailEnd type="triangle" w="med" len="med"/>
            </a:ln>
          </p:spPr>
        </p:cxnSp>
        <p:cxnSp>
          <p:nvCxnSpPr>
            <p:cNvPr id="385" name="Google Shape;385;p39"/>
            <p:cNvCxnSpPr>
              <a:stCxn id="381" idx="1"/>
              <a:endCxn id="383" idx="3"/>
            </p:cNvCxnSpPr>
            <p:nvPr/>
          </p:nvCxnSpPr>
          <p:spPr>
            <a:xfrm flipH="1">
              <a:off x="7633311" y="3061645"/>
              <a:ext cx="1058400" cy="1261800"/>
            </a:xfrm>
            <a:prstGeom prst="bentConnector3">
              <a:avLst>
                <a:gd name="adj1" fmla="val 50000"/>
              </a:avLst>
            </a:prstGeom>
            <a:noFill/>
            <a:ln w="9525" cap="flat" cmpd="sng">
              <a:solidFill>
                <a:schemeClr val="dk1"/>
              </a:solidFill>
              <a:prstDash val="solid"/>
              <a:round/>
              <a:headEnd type="none" w="sm" len="sm"/>
              <a:tailEnd type="triangle" w="med" len="med"/>
            </a:ln>
          </p:spPr>
        </p:cxnSp>
      </p:grpSp>
      <p:cxnSp>
        <p:nvCxnSpPr>
          <p:cNvPr id="386" name="Google Shape;386;p39"/>
          <p:cNvCxnSpPr>
            <a:stCxn id="379" idx="2"/>
            <a:endCxn id="387" idx="0"/>
          </p:cNvCxnSpPr>
          <p:nvPr/>
        </p:nvCxnSpPr>
        <p:spPr>
          <a:xfrm>
            <a:off x="3094382" y="3314428"/>
            <a:ext cx="4500" cy="1770600"/>
          </a:xfrm>
          <a:prstGeom prst="straightConnector1">
            <a:avLst/>
          </a:prstGeom>
          <a:noFill/>
          <a:ln w="9525" cap="flat" cmpd="sng">
            <a:solidFill>
              <a:schemeClr val="dk1"/>
            </a:solidFill>
            <a:prstDash val="solid"/>
            <a:round/>
            <a:headEnd type="none" w="sm" len="sm"/>
            <a:tailEnd type="triangle" w="med" len="med"/>
          </a:ln>
        </p:spPr>
      </p:cxnSp>
      <p:cxnSp>
        <p:nvCxnSpPr>
          <p:cNvPr id="388" name="Google Shape;388;p39"/>
          <p:cNvCxnSpPr/>
          <p:nvPr/>
        </p:nvCxnSpPr>
        <p:spPr>
          <a:xfrm>
            <a:off x="9067595" y="3333852"/>
            <a:ext cx="0" cy="1751314"/>
          </a:xfrm>
          <a:prstGeom prst="straightConnector1">
            <a:avLst/>
          </a:prstGeom>
          <a:noFill/>
          <a:ln w="9525" cap="flat" cmpd="sng">
            <a:solidFill>
              <a:schemeClr val="dk1"/>
            </a:solidFill>
            <a:prstDash val="solid"/>
            <a:round/>
            <a:headEnd type="none" w="sm" len="sm"/>
            <a:tailEnd type="triangle" w="med" len="med"/>
          </a:ln>
        </p:spPr>
      </p:cxnSp>
      <p:grpSp>
        <p:nvGrpSpPr>
          <p:cNvPr id="389" name="Google Shape;389;p39"/>
          <p:cNvGrpSpPr/>
          <p:nvPr/>
        </p:nvGrpSpPr>
        <p:grpSpPr>
          <a:xfrm>
            <a:off x="6778680" y="3215393"/>
            <a:ext cx="5226860" cy="2412573"/>
            <a:chOff x="6778680" y="3215393"/>
            <a:chExt cx="5226860" cy="2412573"/>
          </a:xfrm>
        </p:grpSpPr>
        <p:sp>
          <p:nvSpPr>
            <p:cNvPr id="390" name="Google Shape;390;p39"/>
            <p:cNvSpPr/>
            <p:nvPr/>
          </p:nvSpPr>
          <p:spPr>
            <a:xfrm>
              <a:off x="10601456" y="5084627"/>
              <a:ext cx="1404084"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filebuf</a:t>
              </a:r>
              <a:endParaRPr sz="2000">
                <a:solidFill>
                  <a:schemeClr val="dk1"/>
                </a:solidFill>
                <a:latin typeface="Times New Roman"/>
                <a:ea typeface="Times New Roman"/>
                <a:cs typeface="Times New Roman"/>
                <a:sym typeface="Times New Roman"/>
              </a:endParaRPr>
            </a:p>
          </p:txBody>
        </p:sp>
        <p:cxnSp>
          <p:nvCxnSpPr>
            <p:cNvPr id="391" name="Google Shape;391;p39"/>
            <p:cNvCxnSpPr>
              <a:stCxn id="377" idx="2"/>
              <a:endCxn id="390" idx="0"/>
            </p:cNvCxnSpPr>
            <p:nvPr/>
          </p:nvCxnSpPr>
          <p:spPr>
            <a:xfrm rot="-5400000" flipH="1">
              <a:off x="8106480" y="1887593"/>
              <a:ext cx="1869300" cy="4524900"/>
            </a:xfrm>
            <a:prstGeom prst="bentConnector3">
              <a:avLst>
                <a:gd name="adj1" fmla="val 28641"/>
              </a:avLst>
            </a:prstGeom>
            <a:noFill/>
            <a:ln w="9525" cap="flat" cmpd="sng">
              <a:solidFill>
                <a:schemeClr val="dk1"/>
              </a:solidFill>
              <a:prstDash val="solid"/>
              <a:round/>
              <a:headEnd type="none" w="sm" len="sm"/>
              <a:tailEnd type="stealth" w="med" len="med"/>
            </a:ln>
          </p:spPr>
        </p:cxnSp>
      </p:grpSp>
      <p:grpSp>
        <p:nvGrpSpPr>
          <p:cNvPr id="392" name="Google Shape;392;p39"/>
          <p:cNvGrpSpPr/>
          <p:nvPr/>
        </p:nvGrpSpPr>
        <p:grpSpPr>
          <a:xfrm>
            <a:off x="2261641" y="5085166"/>
            <a:ext cx="3688581" cy="1230527"/>
            <a:chOff x="2261641" y="5085166"/>
            <a:chExt cx="3688581" cy="1230527"/>
          </a:xfrm>
        </p:grpSpPr>
        <p:sp>
          <p:nvSpPr>
            <p:cNvPr id="387" name="Google Shape;387;p39"/>
            <p:cNvSpPr/>
            <p:nvPr/>
          </p:nvSpPr>
          <p:spPr>
            <a:xfrm>
              <a:off x="2261641" y="5085166"/>
              <a:ext cx="1674254"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ifstream</a:t>
              </a:r>
              <a:endParaRPr sz="2000">
                <a:solidFill>
                  <a:schemeClr val="dk1"/>
                </a:solidFill>
                <a:latin typeface="Times New Roman"/>
                <a:ea typeface="Times New Roman"/>
                <a:cs typeface="Times New Roman"/>
                <a:sym typeface="Times New Roman"/>
              </a:endParaRPr>
            </a:p>
          </p:txBody>
        </p:sp>
        <p:cxnSp>
          <p:nvCxnSpPr>
            <p:cNvPr id="393" name="Google Shape;393;p39"/>
            <p:cNvCxnSpPr>
              <a:stCxn id="394" idx="1"/>
              <a:endCxn id="387" idx="2"/>
            </p:cNvCxnSpPr>
            <p:nvPr/>
          </p:nvCxnSpPr>
          <p:spPr>
            <a:xfrm rot="10800000">
              <a:off x="3098722" y="5628393"/>
              <a:ext cx="2851500" cy="687300"/>
            </a:xfrm>
            <a:prstGeom prst="bentConnector2">
              <a:avLst/>
            </a:prstGeom>
            <a:noFill/>
            <a:ln w="9525" cap="flat" cmpd="sng">
              <a:solidFill>
                <a:schemeClr val="dk1"/>
              </a:solidFill>
              <a:prstDash val="solid"/>
              <a:round/>
              <a:headEnd type="none" w="sm" len="sm"/>
              <a:tailEnd type="stealth" w="med" len="med"/>
            </a:ln>
          </p:spPr>
        </p:cxnSp>
      </p:grpSp>
      <p:grpSp>
        <p:nvGrpSpPr>
          <p:cNvPr id="395" name="Google Shape;395;p39"/>
          <p:cNvGrpSpPr/>
          <p:nvPr/>
        </p:nvGrpSpPr>
        <p:grpSpPr>
          <a:xfrm>
            <a:off x="7659360" y="5084628"/>
            <a:ext cx="2313644" cy="1231065"/>
            <a:chOff x="7659360" y="5084628"/>
            <a:chExt cx="2313644" cy="1231065"/>
          </a:xfrm>
        </p:grpSpPr>
        <p:sp>
          <p:nvSpPr>
            <p:cNvPr id="396" name="Google Shape;396;p39"/>
            <p:cNvSpPr/>
            <p:nvPr/>
          </p:nvSpPr>
          <p:spPr>
            <a:xfrm>
              <a:off x="8397983" y="5084628"/>
              <a:ext cx="1575021"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ofstream</a:t>
              </a:r>
              <a:endParaRPr sz="2000">
                <a:solidFill>
                  <a:schemeClr val="dk1"/>
                </a:solidFill>
                <a:latin typeface="Times New Roman"/>
                <a:ea typeface="Times New Roman"/>
                <a:cs typeface="Times New Roman"/>
                <a:sym typeface="Times New Roman"/>
              </a:endParaRPr>
            </a:p>
          </p:txBody>
        </p:sp>
        <p:cxnSp>
          <p:nvCxnSpPr>
            <p:cNvPr id="397" name="Google Shape;397;p39"/>
            <p:cNvCxnSpPr>
              <a:stCxn id="394" idx="3"/>
              <a:endCxn id="396" idx="2"/>
            </p:cNvCxnSpPr>
            <p:nvPr/>
          </p:nvCxnSpPr>
          <p:spPr>
            <a:xfrm rot="10800000" flipH="1">
              <a:off x="7659360" y="5628093"/>
              <a:ext cx="1526100" cy="687600"/>
            </a:xfrm>
            <a:prstGeom prst="bentConnector2">
              <a:avLst/>
            </a:prstGeom>
            <a:noFill/>
            <a:ln w="9525" cap="flat" cmpd="sng">
              <a:solidFill>
                <a:schemeClr val="dk1"/>
              </a:solidFill>
              <a:prstDash val="solid"/>
              <a:round/>
              <a:headEnd type="none" w="sm" len="sm"/>
              <a:tailEnd type="stealth" w="med" len="med"/>
            </a:ln>
          </p:spPr>
        </p:cxnSp>
      </p:grpSp>
      <p:grpSp>
        <p:nvGrpSpPr>
          <p:cNvPr id="398" name="Google Shape;398;p39"/>
          <p:cNvGrpSpPr/>
          <p:nvPr/>
        </p:nvGrpSpPr>
        <p:grpSpPr>
          <a:xfrm>
            <a:off x="5911056" y="1798519"/>
            <a:ext cx="1748304" cy="4788844"/>
            <a:chOff x="5911056" y="1798519"/>
            <a:chExt cx="1748304" cy="4788844"/>
          </a:xfrm>
        </p:grpSpPr>
        <p:sp>
          <p:nvSpPr>
            <p:cNvPr id="394" name="Google Shape;394;p39"/>
            <p:cNvSpPr/>
            <p:nvPr/>
          </p:nvSpPr>
          <p:spPr>
            <a:xfrm>
              <a:off x="5950222" y="6044024"/>
              <a:ext cx="1709138"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fstream base</a:t>
              </a:r>
              <a:endParaRPr/>
            </a:p>
          </p:txBody>
        </p:sp>
        <p:cxnSp>
          <p:nvCxnSpPr>
            <p:cNvPr id="399" name="Google Shape;399;p39"/>
            <p:cNvCxnSpPr/>
            <p:nvPr/>
          </p:nvCxnSpPr>
          <p:spPr>
            <a:xfrm rot="-5400000" flipH="1">
              <a:off x="3943918" y="3765657"/>
              <a:ext cx="4788844" cy="854568"/>
            </a:xfrm>
            <a:prstGeom prst="bentConnector5">
              <a:avLst>
                <a:gd name="adj1" fmla="val 222"/>
                <a:gd name="adj2" fmla="val -504175"/>
                <a:gd name="adj3" fmla="val 104774"/>
              </a:avLst>
            </a:prstGeom>
            <a:noFill/>
            <a:ln w="9525" cap="flat" cmpd="sng">
              <a:solidFill>
                <a:schemeClr val="dk1"/>
              </a:solidFill>
              <a:prstDash val="solid"/>
              <a:round/>
              <a:headEnd type="none" w="sm" len="sm"/>
              <a:tailEnd type="stealth" w="med" len="med"/>
            </a:ln>
          </p:spPr>
        </p:cxnSp>
      </p:grpSp>
      <p:cxnSp>
        <p:nvCxnSpPr>
          <p:cNvPr id="400" name="Google Shape;400;p39"/>
          <p:cNvCxnSpPr/>
          <p:nvPr/>
        </p:nvCxnSpPr>
        <p:spPr>
          <a:xfrm>
            <a:off x="1497127" y="4788371"/>
            <a:ext cx="10563106" cy="0"/>
          </a:xfrm>
          <a:prstGeom prst="straightConnector1">
            <a:avLst/>
          </a:prstGeom>
          <a:noFill/>
          <a:ln w="9525" cap="flat" cmpd="sng">
            <a:solidFill>
              <a:srgbClr val="FF0000"/>
            </a:solidFill>
            <a:prstDash val="dash"/>
            <a:round/>
            <a:headEnd type="none" w="sm" len="sm"/>
            <a:tailEnd type="none" w="sm" len="sm"/>
          </a:ln>
        </p:spPr>
      </p:cxnSp>
      <p:grpSp>
        <p:nvGrpSpPr>
          <p:cNvPr id="401" name="Google Shape;401;p39"/>
          <p:cNvGrpSpPr/>
          <p:nvPr/>
        </p:nvGrpSpPr>
        <p:grpSpPr>
          <a:xfrm>
            <a:off x="5937167" y="5112375"/>
            <a:ext cx="1709138" cy="931649"/>
            <a:chOff x="5937167" y="5112375"/>
            <a:chExt cx="1709138" cy="931649"/>
          </a:xfrm>
        </p:grpSpPr>
        <p:sp>
          <p:nvSpPr>
            <p:cNvPr id="402" name="Google Shape;402;p39"/>
            <p:cNvSpPr/>
            <p:nvPr/>
          </p:nvSpPr>
          <p:spPr>
            <a:xfrm>
              <a:off x="5937167" y="5112375"/>
              <a:ext cx="1709138" cy="543339"/>
            </a:xfrm>
            <a:prstGeom prst="rect">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fstream</a:t>
              </a:r>
              <a:endParaRPr sz="2000">
                <a:solidFill>
                  <a:schemeClr val="dk1"/>
                </a:solidFill>
                <a:latin typeface="Times New Roman"/>
                <a:ea typeface="Times New Roman"/>
                <a:cs typeface="Times New Roman"/>
                <a:sym typeface="Times New Roman"/>
              </a:endParaRPr>
            </a:p>
          </p:txBody>
        </p:sp>
        <p:cxnSp>
          <p:nvCxnSpPr>
            <p:cNvPr id="403" name="Google Shape;403;p39"/>
            <p:cNvCxnSpPr>
              <a:stCxn id="394" idx="0"/>
              <a:endCxn id="402" idx="2"/>
            </p:cNvCxnSpPr>
            <p:nvPr/>
          </p:nvCxnSpPr>
          <p:spPr>
            <a:xfrm rot="10800000">
              <a:off x="6791591" y="5655824"/>
              <a:ext cx="13200" cy="388200"/>
            </a:xfrm>
            <a:prstGeom prst="straightConnector1">
              <a:avLst/>
            </a:prstGeom>
            <a:noFill/>
            <a:ln w="9525" cap="flat" cmpd="sng">
              <a:solidFill>
                <a:schemeClr val="dk1"/>
              </a:solidFill>
              <a:prstDash val="solid"/>
              <a:round/>
              <a:headEnd type="none" w="sm" len="sm"/>
              <a:tailEnd type="stealth" w="med" len="med"/>
            </a:ln>
          </p:spPr>
        </p:cxnSp>
      </p:grpSp>
      <p:cxnSp>
        <p:nvCxnSpPr>
          <p:cNvPr id="404" name="Google Shape;404;p39"/>
          <p:cNvCxnSpPr>
            <a:stCxn id="383" idx="2"/>
            <a:endCxn id="402" idx="0"/>
          </p:cNvCxnSpPr>
          <p:nvPr/>
        </p:nvCxnSpPr>
        <p:spPr>
          <a:xfrm>
            <a:off x="6791735" y="4595188"/>
            <a:ext cx="0" cy="517200"/>
          </a:xfrm>
          <a:prstGeom prst="straightConnector1">
            <a:avLst/>
          </a:prstGeom>
          <a:noFill/>
          <a:ln w="9525" cap="flat" cmpd="sng">
            <a:solidFill>
              <a:schemeClr val="dk1"/>
            </a:solidFill>
            <a:prstDash val="solid"/>
            <a:round/>
            <a:headEnd type="none" w="sm" len="sm"/>
            <a:tailEnd type="stealth" w="med" len="med"/>
          </a:ln>
        </p:spPr>
      </p:cxnSp>
      <p:sp>
        <p:nvSpPr>
          <p:cNvPr id="405" name="Google Shape;405;p39"/>
          <p:cNvSpPr txBox="1"/>
          <p:nvPr/>
        </p:nvSpPr>
        <p:spPr>
          <a:xfrm>
            <a:off x="138165" y="3511458"/>
            <a:ext cx="11794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iostream file</a:t>
            </a:r>
            <a:endParaRPr/>
          </a:p>
        </p:txBody>
      </p:sp>
      <p:sp>
        <p:nvSpPr>
          <p:cNvPr id="406" name="Google Shape;406;p39"/>
          <p:cNvSpPr txBox="1"/>
          <p:nvPr/>
        </p:nvSpPr>
        <p:spPr>
          <a:xfrm>
            <a:off x="138164" y="5627966"/>
            <a:ext cx="11794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Times New Roman"/>
                <a:ea typeface="Times New Roman"/>
                <a:cs typeface="Times New Roman"/>
                <a:sym typeface="Times New Roman"/>
              </a:rPr>
              <a:t>fstream file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File Stream Classes</a:t>
            </a:r>
            <a:endParaRPr/>
          </a:p>
        </p:txBody>
      </p:sp>
      <p:graphicFrame>
        <p:nvGraphicFramePr>
          <p:cNvPr id="412" name="Google Shape;412;p40"/>
          <p:cNvGraphicFramePr/>
          <p:nvPr/>
        </p:nvGraphicFramePr>
        <p:xfrm>
          <a:off x="1837251" y="2065986"/>
          <a:ext cx="9996500" cy="4028490"/>
        </p:xfrm>
        <a:graphic>
          <a:graphicData uri="http://schemas.openxmlformats.org/drawingml/2006/table">
            <a:tbl>
              <a:tblPr firstRow="1" bandRow="1">
                <a:noFill/>
                <a:tableStyleId>{0AB9DF67-B4A8-4C35-9E12-63212B29A682}</a:tableStyleId>
              </a:tblPr>
              <a:tblGrid>
                <a:gridCol w="1047625"/>
                <a:gridCol w="2318200"/>
                <a:gridCol w="6630675"/>
              </a:tblGrid>
              <a:tr h="3708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Sr. No.</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Class</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Contents</a:t>
                      </a:r>
                      <a:endParaRPr/>
                    </a:p>
                  </a:txBody>
                  <a:tcPr marL="91450" marR="91450" marT="45725" marB="45725"/>
                </a:tc>
              </a:tr>
              <a:tr h="3708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1</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fstreambase</a:t>
                      </a:r>
                      <a:endParaRPr sz="1800">
                        <a:latin typeface="Times New Roman"/>
                        <a:ea typeface="Times New Roman"/>
                        <a:cs typeface="Times New Roman"/>
                        <a:sym typeface="Times New Roman"/>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provide operations common to the file streams</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contains open() and close() functions</a:t>
                      </a:r>
                      <a:endParaRPr sz="1800">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2</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ifstream</a:t>
                      </a:r>
                      <a:endParaRPr sz="1800">
                        <a:latin typeface="Times New Roman"/>
                        <a:ea typeface="Times New Roman"/>
                        <a:cs typeface="Times New Roman"/>
                        <a:sym typeface="Times New Roman"/>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provides input operations</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contains open() with default input mode</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Inherits get(), getline(), read(), seekg() and tellg() functions from istream</a:t>
                      </a:r>
                      <a:endParaRPr sz="1800">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3</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ofstream</a:t>
                      </a:r>
                      <a:endParaRPr sz="1800">
                        <a:latin typeface="Times New Roman"/>
                        <a:ea typeface="Times New Roman"/>
                        <a:cs typeface="Times New Roman"/>
                        <a:sym typeface="Times New Roman"/>
                      </a:endParaRPr>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provides output operations</a:t>
                      </a:r>
                      <a:endParaRPr sz="1800">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contains open() with default output mode</a:t>
                      </a:r>
                      <a:endParaRPr sz="1800">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Inherits put(), seekp(), tellp() and write() functions from ostream</a:t>
                      </a: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4</a:t>
                      </a:r>
                      <a:endParaRPr/>
                    </a:p>
                  </a:txBody>
                  <a:tcPr marL="91450" marR="91450" marT="45725" marB="45725"/>
                </a:tc>
                <a:tc>
                  <a:txBody>
                    <a:bodyPr/>
                    <a:lstStyle/>
                    <a:p>
                      <a:pPr marL="0" marR="0" lvl="0" indent="0" algn="l" rtl="0">
                        <a:spcBef>
                          <a:spcPts val="0"/>
                        </a:spcBef>
                        <a:spcAft>
                          <a:spcPts val="0"/>
                        </a:spcAft>
                        <a:buNone/>
                      </a:pPr>
                      <a:r>
                        <a:rPr lang="en-US" sz="1800">
                          <a:latin typeface="Times New Roman"/>
                          <a:ea typeface="Times New Roman"/>
                          <a:cs typeface="Times New Roman"/>
                          <a:sym typeface="Times New Roman"/>
                        </a:rPr>
                        <a:t>fstream</a:t>
                      </a:r>
                      <a:endParaRPr sz="1800">
                        <a:latin typeface="Times New Roman"/>
                        <a:ea typeface="Times New Roman"/>
                        <a:cs typeface="Times New Roman"/>
                        <a:sym typeface="Times New Roman"/>
                      </a:endParaRPr>
                    </a:p>
                  </a:txBody>
                  <a:tcPr marL="91450" marR="91450" marT="45725" marB="45725"/>
                </a:tc>
                <a:tc>
                  <a:txBody>
                    <a:bodyPr/>
                    <a:lstStyle/>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Provides support for simultaneous input and  output operations</a:t>
                      </a:r>
                      <a:endParaRPr/>
                    </a:p>
                    <a:p>
                      <a:pPr marL="285750" marR="0" lvl="0" indent="-285750" algn="l" rtl="0">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inherits all the functions from istream, ostream and iostream</a:t>
                      </a:r>
                      <a:endParaRPr sz="1800">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100f9ca91d0_0_11"/>
          <p:cNvSpPr txBox="1">
            <a:spLocks noGrp="1"/>
          </p:cNvSpPr>
          <p:nvPr>
            <p:ph type="title"/>
          </p:nvPr>
        </p:nvSpPr>
        <p:spPr>
          <a:xfrm>
            <a:off x="1914144" y="274638"/>
            <a:ext cx="99975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572314"/>
                </a:solidFill>
                <a:latin typeface="Arial"/>
                <a:ea typeface="Arial"/>
                <a:cs typeface="Arial"/>
                <a:sym typeface="Arial"/>
              </a:rPr>
              <a:t>File Handling Steps</a:t>
            </a:r>
            <a:endParaRPr/>
          </a:p>
        </p:txBody>
      </p:sp>
      <p:sp>
        <p:nvSpPr>
          <p:cNvPr id="418" name="Google Shape;418;g100f9ca91d0_0_11"/>
          <p:cNvSpPr txBox="1">
            <a:spLocks noGrp="1"/>
          </p:cNvSpPr>
          <p:nvPr>
            <p:ph type="body" idx="1"/>
          </p:nvPr>
        </p:nvSpPr>
        <p:spPr>
          <a:xfrm>
            <a:off x="1914144" y="1447800"/>
            <a:ext cx="9997500" cy="4800600"/>
          </a:xfrm>
          <a:prstGeom prst="rect">
            <a:avLst/>
          </a:prstGeom>
        </p:spPr>
        <p:txBody>
          <a:bodyPr spcFirstLastPara="1" wrap="square" lIns="91425" tIns="45700" rIns="91425" bIns="45700" anchor="t" anchorCtr="0">
            <a:normAutofit/>
          </a:bodyPr>
          <a:lstStyle/>
          <a:p>
            <a:pPr marL="0" lvl="0" indent="0" algn="l" rtl="0">
              <a:lnSpc>
                <a:spcPct val="115000"/>
              </a:lnSpc>
              <a:spcBef>
                <a:spcPts val="600"/>
              </a:spcBef>
              <a:spcAft>
                <a:spcPts val="0"/>
              </a:spcAft>
              <a:buClr>
                <a:schemeClr val="dk1"/>
              </a:buClr>
              <a:buSzPts val="1100"/>
              <a:buFont typeface="Arial"/>
              <a:buNone/>
            </a:pPr>
            <a:r>
              <a:rPr lang="en-US" sz="2550">
                <a:solidFill>
                  <a:srgbClr val="3891A7"/>
                </a:solidFill>
                <a:latin typeface="Arial"/>
                <a:ea typeface="Arial"/>
                <a:cs typeface="Arial"/>
                <a:sym typeface="Arial"/>
              </a:rPr>
              <a:t>1.</a:t>
            </a:r>
            <a:r>
              <a:rPr lang="en-US">
                <a:latin typeface="Arial"/>
                <a:ea typeface="Arial"/>
                <a:cs typeface="Arial"/>
                <a:sym typeface="Arial"/>
              </a:rPr>
              <a:t>Open/ Create a File</a:t>
            </a:r>
            <a:endParaRPr>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2550">
                <a:solidFill>
                  <a:srgbClr val="3891A7"/>
                </a:solidFill>
                <a:latin typeface="Arial"/>
                <a:ea typeface="Arial"/>
                <a:cs typeface="Arial"/>
                <a:sym typeface="Arial"/>
              </a:rPr>
              <a:t>2.</a:t>
            </a:r>
            <a:r>
              <a:rPr lang="en-US">
                <a:latin typeface="Arial"/>
                <a:ea typeface="Arial"/>
                <a:cs typeface="Arial"/>
                <a:sym typeface="Arial"/>
              </a:rPr>
              <a:t>Read/ Write a File</a:t>
            </a:r>
            <a:endParaRPr>
              <a:latin typeface="Arial"/>
              <a:ea typeface="Arial"/>
              <a:cs typeface="Arial"/>
              <a:sym typeface="Arial"/>
            </a:endParaRPr>
          </a:p>
          <a:p>
            <a:pPr marL="0" lvl="0" indent="0" algn="l" rtl="0">
              <a:lnSpc>
                <a:spcPct val="115000"/>
              </a:lnSpc>
              <a:spcBef>
                <a:spcPts val="600"/>
              </a:spcBef>
              <a:spcAft>
                <a:spcPts val="0"/>
              </a:spcAft>
              <a:buClr>
                <a:schemeClr val="dk1"/>
              </a:buClr>
              <a:buSzPts val="1100"/>
              <a:buFont typeface="Arial"/>
              <a:buNone/>
            </a:pPr>
            <a:r>
              <a:rPr lang="en-US" sz="2550">
                <a:solidFill>
                  <a:srgbClr val="3891A7"/>
                </a:solidFill>
                <a:latin typeface="Arial"/>
                <a:ea typeface="Arial"/>
                <a:cs typeface="Arial"/>
                <a:sym typeface="Arial"/>
              </a:rPr>
              <a:t>3.</a:t>
            </a:r>
            <a:r>
              <a:rPr lang="en-US">
                <a:latin typeface="Arial"/>
                <a:ea typeface="Arial"/>
                <a:cs typeface="Arial"/>
                <a:sym typeface="Arial"/>
              </a:rPr>
              <a:t>Close File</a:t>
            </a:r>
            <a:endParaRPr>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100f9ca91d0_0_4"/>
          <p:cNvSpPr txBox="1">
            <a:spLocks noGrp="1"/>
          </p:cNvSpPr>
          <p:nvPr>
            <p:ph type="title"/>
          </p:nvPr>
        </p:nvSpPr>
        <p:spPr>
          <a:xfrm>
            <a:off x="1914144" y="274638"/>
            <a:ext cx="99975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572314"/>
                </a:solidFill>
                <a:latin typeface="Arial"/>
                <a:ea typeface="Arial"/>
                <a:cs typeface="Arial"/>
                <a:sym typeface="Arial"/>
              </a:rPr>
              <a:t>Create and Write File(Output)</a:t>
            </a:r>
            <a:endParaRPr/>
          </a:p>
        </p:txBody>
      </p:sp>
      <p:sp>
        <p:nvSpPr>
          <p:cNvPr id="424" name="Google Shape;424;g100f9ca91d0_0_4"/>
          <p:cNvSpPr txBox="1">
            <a:spLocks noGrp="1"/>
          </p:cNvSpPr>
          <p:nvPr>
            <p:ph type="body" idx="1"/>
          </p:nvPr>
        </p:nvSpPr>
        <p:spPr>
          <a:xfrm>
            <a:off x="1914144" y="1447800"/>
            <a:ext cx="9997500" cy="4800600"/>
          </a:xfrm>
          <a:prstGeom prst="rect">
            <a:avLst/>
          </a:prstGeom>
        </p:spPr>
        <p:txBody>
          <a:bodyPr spcFirstLastPara="1" wrap="square" lIns="91425" tIns="45700" rIns="91425" bIns="45700" anchor="t" anchorCtr="0">
            <a:normAutofit fontScale="92500"/>
          </a:bodyPr>
          <a:lstStyle/>
          <a:p>
            <a:pPr marL="457200" lvl="0" indent="-313182" algn="l" rtl="0">
              <a:lnSpc>
                <a:spcPct val="115000"/>
              </a:lnSpc>
              <a:spcBef>
                <a:spcPts val="600"/>
              </a:spcBef>
              <a:spcAft>
                <a:spcPts val="0"/>
              </a:spcAft>
              <a:buSzPct val="45000"/>
              <a:buFont typeface="Arial"/>
              <a:buChar char="⚫"/>
            </a:pPr>
            <a:r>
              <a:rPr lang="en-US">
                <a:latin typeface="Arial"/>
                <a:ea typeface="Arial"/>
                <a:cs typeface="Arial"/>
                <a:sym typeface="Arial"/>
              </a:rPr>
              <a:t>Create object of ofstream class</a:t>
            </a:r>
            <a:endParaRPr>
              <a:latin typeface="Arial"/>
              <a:ea typeface="Arial"/>
              <a:cs typeface="Arial"/>
              <a:sym typeface="Arial"/>
            </a:endParaRPr>
          </a:p>
          <a:p>
            <a:pPr marL="457200" lvl="0" indent="0" algn="l" rtl="0">
              <a:lnSpc>
                <a:spcPct val="115000"/>
              </a:lnSpc>
              <a:spcBef>
                <a:spcPts val="600"/>
              </a:spcBef>
              <a:spcAft>
                <a:spcPts val="0"/>
              </a:spcAft>
              <a:buNone/>
            </a:pPr>
            <a:r>
              <a:rPr lang="en-US" sz="2800">
                <a:solidFill>
                  <a:srgbClr val="3891A7"/>
                </a:solidFill>
                <a:latin typeface="Verdana"/>
                <a:ea typeface="Verdana"/>
                <a:cs typeface="Verdana"/>
                <a:sym typeface="Verdana"/>
              </a:rPr>
              <a:t>◦</a:t>
            </a:r>
            <a:r>
              <a:rPr lang="en-US" sz="2800">
                <a:latin typeface="Arial"/>
                <a:ea typeface="Arial"/>
                <a:cs typeface="Arial"/>
                <a:sym typeface="Arial"/>
              </a:rPr>
              <a:t>ofstream outfile;</a:t>
            </a:r>
            <a:endParaRPr sz="2800">
              <a:latin typeface="Arial"/>
              <a:ea typeface="Arial"/>
              <a:cs typeface="Arial"/>
              <a:sym typeface="Arial"/>
            </a:endParaRPr>
          </a:p>
          <a:p>
            <a:pPr marL="457200" lvl="0" indent="-313182" algn="l" rtl="0">
              <a:lnSpc>
                <a:spcPct val="115000"/>
              </a:lnSpc>
              <a:spcBef>
                <a:spcPts val="600"/>
              </a:spcBef>
              <a:spcAft>
                <a:spcPts val="0"/>
              </a:spcAft>
              <a:buSzPct val="45000"/>
              <a:buFont typeface="Arial"/>
              <a:buChar char="⚫"/>
            </a:pPr>
            <a:r>
              <a:rPr lang="en-US">
                <a:latin typeface="Arial"/>
                <a:ea typeface="Arial"/>
                <a:cs typeface="Arial"/>
                <a:sym typeface="Arial"/>
              </a:rPr>
              <a:t>Call open() function using ofstream object to open a file</a:t>
            </a:r>
            <a:endParaRPr>
              <a:latin typeface="Arial"/>
              <a:ea typeface="Arial"/>
              <a:cs typeface="Arial"/>
              <a:sym typeface="Arial"/>
            </a:endParaRPr>
          </a:p>
          <a:p>
            <a:pPr marL="457200" lvl="0" indent="0" algn="l" rtl="0">
              <a:lnSpc>
                <a:spcPct val="115000"/>
              </a:lnSpc>
              <a:spcBef>
                <a:spcPts val="600"/>
              </a:spcBef>
              <a:spcAft>
                <a:spcPts val="0"/>
              </a:spcAft>
              <a:buNone/>
            </a:pPr>
            <a:r>
              <a:rPr lang="en-US" sz="2800">
                <a:solidFill>
                  <a:srgbClr val="3891A7"/>
                </a:solidFill>
                <a:latin typeface="Verdana"/>
                <a:ea typeface="Verdana"/>
                <a:cs typeface="Verdana"/>
                <a:sym typeface="Verdana"/>
              </a:rPr>
              <a:t>◦</a:t>
            </a:r>
            <a:r>
              <a:rPr lang="en-US" sz="2800">
                <a:latin typeface="Arial"/>
                <a:ea typeface="Arial"/>
                <a:cs typeface="Arial"/>
                <a:sym typeface="Arial"/>
              </a:rPr>
              <a:t>outfile</a:t>
            </a:r>
            <a:r>
              <a:rPr lang="en-US" sz="2200">
                <a:latin typeface="Arial"/>
                <a:ea typeface="Arial"/>
                <a:cs typeface="Arial"/>
                <a:sym typeface="Arial"/>
              </a:rPr>
              <a:t>.</a:t>
            </a:r>
            <a:r>
              <a:rPr lang="en-US" sz="2800">
                <a:latin typeface="Arial"/>
                <a:ea typeface="Arial"/>
                <a:cs typeface="Arial"/>
                <a:sym typeface="Arial"/>
              </a:rPr>
              <a:t>open(“sample.txt”)</a:t>
            </a:r>
            <a:endParaRPr sz="2800">
              <a:latin typeface="Arial"/>
              <a:ea typeface="Arial"/>
              <a:cs typeface="Arial"/>
              <a:sym typeface="Arial"/>
            </a:endParaRPr>
          </a:p>
          <a:p>
            <a:pPr marL="457200" lvl="0" indent="-313182" algn="l" rtl="0">
              <a:lnSpc>
                <a:spcPct val="115000"/>
              </a:lnSpc>
              <a:spcBef>
                <a:spcPts val="600"/>
              </a:spcBef>
              <a:spcAft>
                <a:spcPts val="0"/>
              </a:spcAft>
              <a:buSzPct val="45000"/>
              <a:buFont typeface="Arial"/>
              <a:buChar char="⚫"/>
            </a:pPr>
            <a:r>
              <a:rPr lang="en-US">
                <a:latin typeface="Arial"/>
                <a:ea typeface="Arial"/>
                <a:cs typeface="Arial"/>
                <a:sym typeface="Arial"/>
              </a:rPr>
              <a:t>Write content in file using ofstream object</a:t>
            </a:r>
            <a:endParaRPr>
              <a:latin typeface="Arial"/>
              <a:ea typeface="Arial"/>
              <a:cs typeface="Arial"/>
              <a:sym typeface="Arial"/>
            </a:endParaRPr>
          </a:p>
          <a:p>
            <a:pPr marL="457200" lvl="0" indent="0" algn="l" rtl="0">
              <a:lnSpc>
                <a:spcPct val="115000"/>
              </a:lnSpc>
              <a:spcBef>
                <a:spcPts val="600"/>
              </a:spcBef>
              <a:spcAft>
                <a:spcPts val="0"/>
              </a:spcAft>
              <a:buNone/>
            </a:pPr>
            <a:r>
              <a:rPr lang="en-US" sz="2800">
                <a:solidFill>
                  <a:srgbClr val="3891A7"/>
                </a:solidFill>
                <a:latin typeface="Verdana"/>
                <a:ea typeface="Verdana"/>
                <a:cs typeface="Verdana"/>
                <a:sym typeface="Verdana"/>
              </a:rPr>
              <a:t>◦</a:t>
            </a:r>
            <a:r>
              <a:rPr lang="en-US" sz="2800">
                <a:latin typeface="Arial"/>
                <a:ea typeface="Arial"/>
                <a:cs typeface="Arial"/>
                <a:sym typeface="Arial"/>
              </a:rPr>
              <a:t>outfile&lt;&lt;name;</a:t>
            </a:r>
            <a:endParaRPr sz="2800">
              <a:latin typeface="Arial"/>
              <a:ea typeface="Arial"/>
              <a:cs typeface="Arial"/>
              <a:sym typeface="Arial"/>
            </a:endParaRPr>
          </a:p>
          <a:p>
            <a:pPr marL="457200" lvl="0" indent="-313182" algn="l" rtl="0">
              <a:lnSpc>
                <a:spcPct val="115000"/>
              </a:lnSpc>
              <a:spcBef>
                <a:spcPts val="600"/>
              </a:spcBef>
              <a:spcAft>
                <a:spcPts val="0"/>
              </a:spcAft>
              <a:buSzPct val="45000"/>
              <a:buFont typeface="Arial"/>
              <a:buChar char="⚫"/>
            </a:pPr>
            <a:r>
              <a:rPr lang="en-US">
                <a:latin typeface="Arial"/>
                <a:ea typeface="Arial"/>
                <a:cs typeface="Arial"/>
                <a:sym typeface="Arial"/>
              </a:rPr>
              <a:t>Call close() function using ofstream object to close file</a:t>
            </a:r>
            <a:endParaRPr>
              <a:latin typeface="Arial"/>
              <a:ea typeface="Arial"/>
              <a:cs typeface="Arial"/>
              <a:sym typeface="Arial"/>
            </a:endParaRPr>
          </a:p>
          <a:p>
            <a:pPr marL="457200" lvl="0" indent="0" algn="l" rtl="0">
              <a:lnSpc>
                <a:spcPct val="115000"/>
              </a:lnSpc>
              <a:spcBef>
                <a:spcPts val="600"/>
              </a:spcBef>
              <a:spcAft>
                <a:spcPts val="0"/>
              </a:spcAft>
              <a:buNone/>
            </a:pPr>
            <a:r>
              <a:rPr lang="en-US" sz="2800">
                <a:solidFill>
                  <a:srgbClr val="3891A7"/>
                </a:solidFill>
                <a:latin typeface="Verdana"/>
                <a:ea typeface="Verdana"/>
                <a:cs typeface="Verdana"/>
                <a:sym typeface="Verdana"/>
              </a:rPr>
              <a:t>◦</a:t>
            </a:r>
            <a:r>
              <a:rPr lang="en-US" sz="2800">
                <a:latin typeface="Arial"/>
                <a:ea typeface="Arial"/>
                <a:cs typeface="Arial"/>
                <a:sym typeface="Arial"/>
              </a:rPr>
              <a:t>outfile.close();</a:t>
            </a:r>
            <a:endParaRPr sz="2800">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Data Hierarchy</a:t>
            </a:r>
            <a:endParaRPr/>
          </a:p>
        </p:txBody>
      </p:sp>
      <p:sp>
        <p:nvSpPr>
          <p:cNvPr id="126" name="Google Shape;126;p5"/>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120903" algn="l" rtl="0">
              <a:lnSpc>
                <a:spcPct val="100000"/>
              </a:lnSpc>
              <a:spcBef>
                <a:spcPts val="0"/>
              </a:spcBef>
              <a:spcAft>
                <a:spcPts val="0"/>
              </a:spcAft>
              <a:buSzPts val="2560"/>
              <a:buNone/>
            </a:pPr>
            <a:endParaRPr/>
          </a:p>
        </p:txBody>
      </p:sp>
      <p:pic>
        <p:nvPicPr>
          <p:cNvPr id="127" name="Google Shape;127;p5"/>
          <p:cNvPicPr preferRelativeResize="0"/>
          <p:nvPr/>
        </p:nvPicPr>
        <p:blipFill rotWithShape="1">
          <a:blip r:embed="rId3">
            <a:alphaModFix/>
          </a:blip>
          <a:srcRect/>
          <a:stretch/>
        </p:blipFill>
        <p:spPr>
          <a:xfrm>
            <a:off x="1962385" y="1502999"/>
            <a:ext cx="7901143" cy="409289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100f9ca91d0_0_18"/>
          <p:cNvSpPr txBox="1">
            <a:spLocks noGrp="1"/>
          </p:cNvSpPr>
          <p:nvPr>
            <p:ph type="title"/>
          </p:nvPr>
        </p:nvSpPr>
        <p:spPr>
          <a:xfrm>
            <a:off x="1914144" y="274638"/>
            <a:ext cx="99975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a:solidFill>
                  <a:srgbClr val="572314"/>
                </a:solidFill>
                <a:latin typeface="Arial"/>
                <a:ea typeface="Arial"/>
                <a:cs typeface="Arial"/>
                <a:sym typeface="Arial"/>
              </a:rPr>
              <a:t>Open and Read File(Input)</a:t>
            </a:r>
            <a:endParaRPr/>
          </a:p>
        </p:txBody>
      </p:sp>
      <p:sp>
        <p:nvSpPr>
          <p:cNvPr id="430" name="Google Shape;430;g100f9ca91d0_0_18"/>
          <p:cNvSpPr txBox="1">
            <a:spLocks noGrp="1"/>
          </p:cNvSpPr>
          <p:nvPr>
            <p:ph type="body" idx="1"/>
          </p:nvPr>
        </p:nvSpPr>
        <p:spPr>
          <a:xfrm>
            <a:off x="1914144" y="1447800"/>
            <a:ext cx="9997500" cy="4800600"/>
          </a:xfrm>
          <a:prstGeom prst="rect">
            <a:avLst/>
          </a:prstGeom>
        </p:spPr>
        <p:txBody>
          <a:bodyPr spcFirstLastPara="1" wrap="square" lIns="91425" tIns="45700" rIns="91425" bIns="45700" anchor="t" anchorCtr="0">
            <a:normAutofit fontScale="92500"/>
          </a:bodyPr>
          <a:lstStyle/>
          <a:p>
            <a:pPr marL="457200" lvl="0" indent="-313182" algn="l" rtl="0">
              <a:lnSpc>
                <a:spcPct val="115000"/>
              </a:lnSpc>
              <a:spcBef>
                <a:spcPts val="600"/>
              </a:spcBef>
              <a:spcAft>
                <a:spcPts val="0"/>
              </a:spcAft>
              <a:buSzPct val="45000"/>
              <a:buFont typeface="Arial"/>
              <a:buChar char="⚫"/>
            </a:pPr>
            <a:r>
              <a:rPr lang="en-US">
                <a:latin typeface="Arial"/>
                <a:ea typeface="Arial"/>
                <a:cs typeface="Arial"/>
                <a:sym typeface="Arial"/>
              </a:rPr>
              <a:t>Create object of ifstream class</a:t>
            </a:r>
            <a:endParaRPr>
              <a:latin typeface="Arial"/>
              <a:ea typeface="Arial"/>
              <a:cs typeface="Arial"/>
              <a:sym typeface="Arial"/>
            </a:endParaRPr>
          </a:p>
          <a:p>
            <a:pPr marL="457200" lvl="0" indent="0" algn="l" rtl="0">
              <a:lnSpc>
                <a:spcPct val="115000"/>
              </a:lnSpc>
              <a:spcBef>
                <a:spcPts val="600"/>
              </a:spcBef>
              <a:spcAft>
                <a:spcPts val="0"/>
              </a:spcAft>
              <a:buNone/>
            </a:pPr>
            <a:r>
              <a:rPr lang="en-US" sz="2800">
                <a:solidFill>
                  <a:srgbClr val="3891A7"/>
                </a:solidFill>
                <a:latin typeface="Verdana"/>
                <a:ea typeface="Verdana"/>
                <a:cs typeface="Verdana"/>
                <a:sym typeface="Verdana"/>
              </a:rPr>
              <a:t>◦</a:t>
            </a:r>
            <a:r>
              <a:rPr lang="en-US" sz="2800">
                <a:latin typeface="Arial"/>
                <a:ea typeface="Arial"/>
                <a:cs typeface="Arial"/>
                <a:sym typeface="Arial"/>
              </a:rPr>
              <a:t>ifstream infile;</a:t>
            </a:r>
            <a:endParaRPr sz="2800">
              <a:latin typeface="Arial"/>
              <a:ea typeface="Arial"/>
              <a:cs typeface="Arial"/>
              <a:sym typeface="Arial"/>
            </a:endParaRPr>
          </a:p>
          <a:p>
            <a:pPr marL="457200" lvl="0" indent="-313182" algn="l" rtl="0">
              <a:lnSpc>
                <a:spcPct val="115000"/>
              </a:lnSpc>
              <a:spcBef>
                <a:spcPts val="600"/>
              </a:spcBef>
              <a:spcAft>
                <a:spcPts val="0"/>
              </a:spcAft>
              <a:buSzPct val="45000"/>
              <a:buFont typeface="Arial"/>
              <a:buChar char="⚫"/>
            </a:pPr>
            <a:r>
              <a:rPr lang="en-US">
                <a:latin typeface="Arial"/>
                <a:ea typeface="Arial"/>
                <a:cs typeface="Arial"/>
                <a:sym typeface="Arial"/>
              </a:rPr>
              <a:t>Call open() function using ifstream object to open a file</a:t>
            </a:r>
            <a:endParaRPr>
              <a:latin typeface="Arial"/>
              <a:ea typeface="Arial"/>
              <a:cs typeface="Arial"/>
              <a:sym typeface="Arial"/>
            </a:endParaRPr>
          </a:p>
          <a:p>
            <a:pPr marL="457200" lvl="0" indent="0" algn="l" rtl="0">
              <a:lnSpc>
                <a:spcPct val="115000"/>
              </a:lnSpc>
              <a:spcBef>
                <a:spcPts val="600"/>
              </a:spcBef>
              <a:spcAft>
                <a:spcPts val="0"/>
              </a:spcAft>
              <a:buNone/>
            </a:pPr>
            <a:r>
              <a:rPr lang="en-US" sz="2800">
                <a:solidFill>
                  <a:srgbClr val="3891A7"/>
                </a:solidFill>
                <a:latin typeface="Verdana"/>
                <a:ea typeface="Verdana"/>
                <a:cs typeface="Verdana"/>
                <a:sym typeface="Verdana"/>
              </a:rPr>
              <a:t>◦</a:t>
            </a:r>
            <a:r>
              <a:rPr lang="en-US" sz="2800">
                <a:latin typeface="Arial"/>
                <a:ea typeface="Arial"/>
                <a:cs typeface="Arial"/>
                <a:sym typeface="Arial"/>
              </a:rPr>
              <a:t>infile.open ("sample.txt");</a:t>
            </a:r>
            <a:endParaRPr sz="2800">
              <a:latin typeface="Arial"/>
              <a:ea typeface="Arial"/>
              <a:cs typeface="Arial"/>
              <a:sym typeface="Arial"/>
            </a:endParaRPr>
          </a:p>
          <a:p>
            <a:pPr marL="457200" lvl="0" indent="-313182" algn="l" rtl="0">
              <a:lnSpc>
                <a:spcPct val="115000"/>
              </a:lnSpc>
              <a:spcBef>
                <a:spcPts val="600"/>
              </a:spcBef>
              <a:spcAft>
                <a:spcPts val="0"/>
              </a:spcAft>
              <a:buSzPct val="45000"/>
              <a:buFont typeface="Arial"/>
              <a:buChar char="⚫"/>
            </a:pPr>
            <a:r>
              <a:rPr lang="en-US">
                <a:latin typeface="Arial"/>
                <a:ea typeface="Arial"/>
                <a:cs typeface="Arial"/>
                <a:sym typeface="Arial"/>
              </a:rPr>
              <a:t>Read content in file using ifstream object</a:t>
            </a:r>
            <a:endParaRPr>
              <a:latin typeface="Arial"/>
              <a:ea typeface="Arial"/>
              <a:cs typeface="Arial"/>
              <a:sym typeface="Arial"/>
            </a:endParaRPr>
          </a:p>
          <a:p>
            <a:pPr marL="457200" lvl="0" indent="0" algn="l" rtl="0">
              <a:lnSpc>
                <a:spcPct val="115000"/>
              </a:lnSpc>
              <a:spcBef>
                <a:spcPts val="600"/>
              </a:spcBef>
              <a:spcAft>
                <a:spcPts val="0"/>
              </a:spcAft>
              <a:buNone/>
            </a:pPr>
            <a:r>
              <a:rPr lang="en-US" sz="2800">
                <a:solidFill>
                  <a:srgbClr val="3891A7"/>
                </a:solidFill>
                <a:latin typeface="Verdana"/>
                <a:ea typeface="Verdana"/>
                <a:cs typeface="Verdana"/>
                <a:sym typeface="Verdana"/>
              </a:rPr>
              <a:t>◦</a:t>
            </a:r>
            <a:r>
              <a:rPr lang="en-US" sz="2800">
                <a:latin typeface="Arial"/>
                <a:ea typeface="Arial"/>
                <a:cs typeface="Arial"/>
                <a:sym typeface="Arial"/>
              </a:rPr>
              <a:t>infile &gt;&gt; name;</a:t>
            </a:r>
            <a:endParaRPr sz="2800">
              <a:latin typeface="Arial"/>
              <a:ea typeface="Arial"/>
              <a:cs typeface="Arial"/>
              <a:sym typeface="Arial"/>
            </a:endParaRPr>
          </a:p>
          <a:p>
            <a:pPr marL="457200" lvl="0" indent="-313182" algn="l" rtl="0">
              <a:lnSpc>
                <a:spcPct val="115000"/>
              </a:lnSpc>
              <a:spcBef>
                <a:spcPts val="600"/>
              </a:spcBef>
              <a:spcAft>
                <a:spcPts val="0"/>
              </a:spcAft>
              <a:buSzPct val="45000"/>
              <a:buFont typeface="Arial"/>
              <a:buChar char="⚫"/>
            </a:pPr>
            <a:r>
              <a:rPr lang="en-US">
                <a:latin typeface="Arial"/>
                <a:ea typeface="Arial"/>
                <a:cs typeface="Arial"/>
                <a:sym typeface="Arial"/>
              </a:rPr>
              <a:t>Call close() function using ifstream object to close file</a:t>
            </a:r>
            <a:endParaRPr>
              <a:latin typeface="Arial"/>
              <a:ea typeface="Arial"/>
              <a:cs typeface="Arial"/>
              <a:sym typeface="Arial"/>
            </a:endParaRPr>
          </a:p>
          <a:p>
            <a:pPr marL="457200" lvl="0" indent="0" algn="l" rtl="0">
              <a:lnSpc>
                <a:spcPct val="115000"/>
              </a:lnSpc>
              <a:spcBef>
                <a:spcPts val="600"/>
              </a:spcBef>
              <a:spcAft>
                <a:spcPts val="0"/>
              </a:spcAft>
              <a:buNone/>
            </a:pPr>
            <a:r>
              <a:rPr lang="en-US" sz="2800">
                <a:solidFill>
                  <a:srgbClr val="3891A7"/>
                </a:solidFill>
                <a:latin typeface="Verdana"/>
                <a:ea typeface="Verdana"/>
                <a:cs typeface="Verdana"/>
                <a:sym typeface="Verdana"/>
              </a:rPr>
              <a:t>◦</a:t>
            </a:r>
            <a:r>
              <a:rPr lang="en-US" sz="2800">
                <a:latin typeface="Arial"/>
                <a:ea typeface="Arial"/>
                <a:cs typeface="Arial"/>
                <a:sym typeface="Arial"/>
              </a:rPr>
              <a:t>infile.close();</a:t>
            </a:r>
            <a:endParaRPr sz="2800">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4"/>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File opening </a:t>
            </a:r>
            <a:endParaRPr/>
          </a:p>
        </p:txBody>
      </p:sp>
      <p:sp>
        <p:nvSpPr>
          <p:cNvPr id="436" name="Google Shape;436;p44"/>
          <p:cNvSpPr txBox="1">
            <a:spLocks noGrp="1"/>
          </p:cNvSpPr>
          <p:nvPr>
            <p:ph type="body" idx="1"/>
          </p:nvPr>
        </p:nvSpPr>
        <p:spPr>
          <a:xfrm>
            <a:off x="1914144" y="1524000"/>
            <a:ext cx="4876800" cy="466344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None/>
            </a:pPr>
            <a:r>
              <a:rPr lang="en-US"/>
              <a:t>#include &lt;iostream&gt;</a:t>
            </a:r>
            <a:endParaRPr/>
          </a:p>
          <a:p>
            <a:pPr marL="0" lvl="0" indent="0" algn="l" rtl="0">
              <a:lnSpc>
                <a:spcPct val="100000"/>
              </a:lnSpc>
              <a:spcBef>
                <a:spcPts val="600"/>
              </a:spcBef>
              <a:spcAft>
                <a:spcPts val="0"/>
              </a:spcAft>
              <a:buNone/>
            </a:pPr>
            <a:r>
              <a:rPr lang="en-US"/>
              <a:t>#include &lt;fstream&gt;</a:t>
            </a:r>
            <a:endParaRPr/>
          </a:p>
          <a:p>
            <a:pPr marL="0" lvl="0" indent="0" algn="l" rtl="0">
              <a:lnSpc>
                <a:spcPct val="100000"/>
              </a:lnSpc>
              <a:spcBef>
                <a:spcPts val="600"/>
              </a:spcBef>
              <a:spcAft>
                <a:spcPts val="0"/>
              </a:spcAft>
              <a:buNone/>
            </a:pPr>
            <a:r>
              <a:rPr lang="en-US"/>
              <a:t>using namespace std;</a:t>
            </a:r>
            <a:endParaRPr/>
          </a:p>
          <a:p>
            <a:pPr marL="0" lvl="0" indent="0" algn="l" rtl="0">
              <a:lnSpc>
                <a:spcPct val="100000"/>
              </a:lnSpc>
              <a:spcBef>
                <a:spcPts val="600"/>
              </a:spcBef>
              <a:spcAft>
                <a:spcPts val="0"/>
              </a:spcAft>
              <a:buNone/>
            </a:pPr>
            <a:r>
              <a:rPr lang="en-US"/>
              <a:t>int main () </a:t>
            </a:r>
            <a:endParaRPr/>
          </a:p>
          <a:p>
            <a:pPr marL="0" lvl="0" indent="0" algn="l" rtl="0">
              <a:lnSpc>
                <a:spcPct val="100000"/>
              </a:lnSpc>
              <a:spcBef>
                <a:spcPts val="600"/>
              </a:spcBef>
              <a:spcAft>
                <a:spcPts val="0"/>
              </a:spcAft>
              <a:buNone/>
            </a:pPr>
            <a:r>
              <a:rPr lang="en-US"/>
              <a:t>{</a:t>
            </a:r>
            <a:endParaRPr/>
          </a:p>
          <a:p>
            <a:pPr marL="0" lvl="0" indent="0" algn="l" rtl="0">
              <a:lnSpc>
                <a:spcPct val="100000"/>
              </a:lnSpc>
              <a:spcBef>
                <a:spcPts val="600"/>
              </a:spcBef>
              <a:spcAft>
                <a:spcPts val="0"/>
              </a:spcAft>
              <a:buNone/>
            </a:pPr>
            <a:r>
              <a:rPr lang="en-US"/>
              <a:t>ofstream outfile;</a:t>
            </a:r>
            <a:endParaRPr/>
          </a:p>
          <a:p>
            <a:pPr marL="0" lvl="0" indent="0" algn="l" rtl="0">
              <a:lnSpc>
                <a:spcPct val="100000"/>
              </a:lnSpc>
              <a:spcBef>
                <a:spcPts val="600"/>
              </a:spcBef>
              <a:spcAft>
                <a:spcPts val="0"/>
              </a:spcAft>
              <a:buNone/>
            </a:pPr>
            <a:r>
              <a:rPr lang="en-US"/>
              <a:t>char name[10];</a:t>
            </a:r>
            <a:endParaRPr/>
          </a:p>
          <a:p>
            <a:pPr marL="0" lvl="0" indent="0" algn="l" rtl="0">
              <a:lnSpc>
                <a:spcPct val="100000"/>
              </a:lnSpc>
              <a:spcBef>
                <a:spcPts val="600"/>
              </a:spcBef>
              <a:spcAft>
                <a:spcPts val="0"/>
              </a:spcAft>
              <a:buNone/>
            </a:pPr>
            <a:r>
              <a:rPr lang="en-US"/>
              <a:t>outfile.open("sample.txt");</a:t>
            </a:r>
            <a:endParaRPr/>
          </a:p>
          <a:p>
            <a:pPr marL="0" lvl="0" indent="0" algn="l" rtl="0">
              <a:lnSpc>
                <a:spcPct val="100000"/>
              </a:lnSpc>
              <a:spcBef>
                <a:spcPts val="600"/>
              </a:spcBef>
              <a:spcAft>
                <a:spcPts val="0"/>
              </a:spcAft>
              <a:buNone/>
            </a:pPr>
            <a:r>
              <a:rPr lang="en-US"/>
              <a:t>cout&lt;&lt;"enter name";</a:t>
            </a:r>
            <a:endParaRPr/>
          </a:p>
          <a:p>
            <a:pPr marL="0" lvl="0" indent="0" algn="l" rtl="0">
              <a:lnSpc>
                <a:spcPct val="100000"/>
              </a:lnSpc>
              <a:spcBef>
                <a:spcPts val="600"/>
              </a:spcBef>
              <a:spcAft>
                <a:spcPts val="0"/>
              </a:spcAft>
              <a:buNone/>
            </a:pPr>
            <a:r>
              <a:rPr lang="en-US"/>
              <a:t>cin&gt;&gt;name;</a:t>
            </a:r>
            <a:endParaRPr/>
          </a:p>
          <a:p>
            <a:pPr marL="0" lvl="0" indent="0" algn="l" rtl="0">
              <a:lnSpc>
                <a:spcPct val="100000"/>
              </a:lnSpc>
              <a:spcBef>
                <a:spcPts val="600"/>
              </a:spcBef>
              <a:spcAft>
                <a:spcPts val="0"/>
              </a:spcAft>
              <a:buNone/>
            </a:pPr>
            <a:r>
              <a:rPr lang="en-US"/>
              <a:t>outfile &lt;&lt;name;</a:t>
            </a:r>
            <a:endParaRPr/>
          </a:p>
          <a:p>
            <a:pPr marL="0" lvl="0" indent="0" algn="l" rtl="0">
              <a:lnSpc>
                <a:spcPct val="100000"/>
              </a:lnSpc>
              <a:spcBef>
                <a:spcPts val="600"/>
              </a:spcBef>
              <a:spcAft>
                <a:spcPts val="0"/>
              </a:spcAft>
              <a:buNone/>
            </a:pPr>
            <a:r>
              <a:rPr lang="en-US"/>
              <a:t>outfile.close();</a:t>
            </a:r>
            <a:endParaRPr/>
          </a:p>
          <a:p>
            <a:pPr marL="0" lvl="0" indent="0" algn="l" rtl="0">
              <a:lnSpc>
                <a:spcPct val="100000"/>
              </a:lnSpc>
              <a:spcBef>
                <a:spcPts val="600"/>
              </a:spcBef>
              <a:spcAft>
                <a:spcPts val="0"/>
              </a:spcAft>
              <a:buNone/>
            </a:pPr>
            <a:r>
              <a:rPr lang="en-US"/>
              <a:t>return 0;</a:t>
            </a:r>
            <a:endParaRPr/>
          </a:p>
          <a:p>
            <a:pPr marL="0" lvl="0" indent="0" algn="l" rtl="0">
              <a:lnSpc>
                <a:spcPct val="100000"/>
              </a:lnSpc>
              <a:spcBef>
                <a:spcPts val="600"/>
              </a:spcBef>
              <a:spcAft>
                <a:spcPts val="0"/>
              </a:spcAft>
              <a:buNone/>
            </a:pPr>
            <a:r>
              <a:rPr lang="en-US"/>
              <a:t>}</a:t>
            </a:r>
            <a:endParaRPr/>
          </a:p>
        </p:txBody>
      </p:sp>
      <p:sp>
        <p:nvSpPr>
          <p:cNvPr id="437" name="Google Shape;437;p44"/>
          <p:cNvSpPr txBox="1">
            <a:spLocks noGrp="1"/>
          </p:cNvSpPr>
          <p:nvPr>
            <p:ph type="body" idx="2"/>
          </p:nvPr>
        </p:nvSpPr>
        <p:spPr>
          <a:xfrm>
            <a:off x="7034784" y="1524000"/>
            <a:ext cx="4876800" cy="466344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chemeClr val="dk1"/>
              </a:buClr>
              <a:buSzPct val="39285"/>
              <a:buFont typeface="Arial"/>
              <a:buNone/>
            </a:pPr>
            <a:r>
              <a:rPr lang="en-US"/>
              <a:t>#include &lt;iostream&gt;</a:t>
            </a:r>
            <a:endParaRPr/>
          </a:p>
          <a:p>
            <a:pPr marL="0" lvl="0" indent="0" algn="l" rtl="0">
              <a:spcBef>
                <a:spcPts val="600"/>
              </a:spcBef>
              <a:spcAft>
                <a:spcPts val="0"/>
              </a:spcAft>
              <a:buClr>
                <a:schemeClr val="dk1"/>
              </a:buClr>
              <a:buSzPct val="39285"/>
              <a:buFont typeface="Arial"/>
              <a:buNone/>
            </a:pPr>
            <a:r>
              <a:rPr lang="en-US"/>
              <a:t>#include &lt;fstream&gt;</a:t>
            </a:r>
            <a:endParaRPr/>
          </a:p>
          <a:p>
            <a:pPr marL="0" lvl="0" indent="0" algn="l" rtl="0">
              <a:spcBef>
                <a:spcPts val="600"/>
              </a:spcBef>
              <a:spcAft>
                <a:spcPts val="0"/>
              </a:spcAft>
              <a:buClr>
                <a:schemeClr val="dk1"/>
              </a:buClr>
              <a:buSzPct val="39285"/>
              <a:buFont typeface="Arial"/>
              <a:buNone/>
            </a:pPr>
            <a:r>
              <a:rPr lang="en-US"/>
              <a:t>using namespace std;</a:t>
            </a:r>
            <a:endParaRPr/>
          </a:p>
          <a:p>
            <a:pPr marL="0" lvl="0" indent="0" algn="l" rtl="0">
              <a:lnSpc>
                <a:spcPct val="100000"/>
              </a:lnSpc>
              <a:spcBef>
                <a:spcPts val="600"/>
              </a:spcBef>
              <a:spcAft>
                <a:spcPts val="0"/>
              </a:spcAft>
              <a:buNone/>
            </a:pPr>
            <a:r>
              <a:rPr lang="en-US"/>
              <a:t>int main () </a:t>
            </a:r>
            <a:endParaRPr/>
          </a:p>
          <a:p>
            <a:pPr marL="0" lvl="0" indent="0" algn="l" rtl="0">
              <a:lnSpc>
                <a:spcPct val="100000"/>
              </a:lnSpc>
              <a:spcBef>
                <a:spcPts val="600"/>
              </a:spcBef>
              <a:spcAft>
                <a:spcPts val="0"/>
              </a:spcAft>
              <a:buNone/>
            </a:pPr>
            <a:r>
              <a:rPr lang="en-US"/>
              <a:t>{</a:t>
            </a:r>
            <a:endParaRPr/>
          </a:p>
          <a:p>
            <a:pPr marL="0" lvl="0" indent="0" algn="l" rtl="0">
              <a:lnSpc>
                <a:spcPct val="100000"/>
              </a:lnSpc>
              <a:spcBef>
                <a:spcPts val="600"/>
              </a:spcBef>
              <a:spcAft>
                <a:spcPts val="0"/>
              </a:spcAft>
              <a:buNone/>
            </a:pPr>
            <a:r>
              <a:rPr lang="en-US"/>
              <a:t>ifstream infile;</a:t>
            </a:r>
            <a:endParaRPr/>
          </a:p>
          <a:p>
            <a:pPr marL="0" lvl="0" indent="0" algn="l" rtl="0">
              <a:lnSpc>
                <a:spcPct val="100000"/>
              </a:lnSpc>
              <a:spcBef>
                <a:spcPts val="600"/>
              </a:spcBef>
              <a:spcAft>
                <a:spcPts val="0"/>
              </a:spcAft>
              <a:buNone/>
            </a:pPr>
            <a:r>
              <a:rPr lang="en-US"/>
              <a:t>char name[10];</a:t>
            </a:r>
            <a:endParaRPr/>
          </a:p>
          <a:p>
            <a:pPr marL="0" lvl="0" indent="0" algn="l" rtl="0">
              <a:lnSpc>
                <a:spcPct val="100000"/>
              </a:lnSpc>
              <a:spcBef>
                <a:spcPts val="600"/>
              </a:spcBef>
              <a:spcAft>
                <a:spcPts val="0"/>
              </a:spcAft>
              <a:buNone/>
            </a:pPr>
            <a:r>
              <a:rPr lang="en-US"/>
              <a:t>infile.open ("sample.txt");</a:t>
            </a:r>
            <a:endParaRPr/>
          </a:p>
          <a:p>
            <a:pPr marL="0" lvl="0" indent="0" algn="l" rtl="0">
              <a:lnSpc>
                <a:spcPct val="100000"/>
              </a:lnSpc>
              <a:spcBef>
                <a:spcPts val="600"/>
              </a:spcBef>
              <a:spcAft>
                <a:spcPts val="0"/>
              </a:spcAft>
              <a:buNone/>
            </a:pPr>
            <a:r>
              <a:rPr lang="en-US"/>
              <a:t>infile &gt;&gt; name;</a:t>
            </a:r>
            <a:endParaRPr/>
          </a:p>
          <a:p>
            <a:pPr marL="0" lvl="0" indent="0" algn="l" rtl="0">
              <a:lnSpc>
                <a:spcPct val="100000"/>
              </a:lnSpc>
              <a:spcBef>
                <a:spcPts val="600"/>
              </a:spcBef>
              <a:spcAft>
                <a:spcPts val="0"/>
              </a:spcAft>
              <a:buNone/>
            </a:pPr>
            <a:r>
              <a:rPr lang="en-US"/>
              <a:t>cout&lt;&lt;name;</a:t>
            </a:r>
            <a:endParaRPr/>
          </a:p>
          <a:p>
            <a:pPr marL="0" lvl="0" indent="0" algn="l" rtl="0">
              <a:lnSpc>
                <a:spcPct val="100000"/>
              </a:lnSpc>
              <a:spcBef>
                <a:spcPts val="600"/>
              </a:spcBef>
              <a:spcAft>
                <a:spcPts val="0"/>
              </a:spcAft>
              <a:buNone/>
            </a:pPr>
            <a:r>
              <a:rPr lang="en-US"/>
              <a:t>infile.close();</a:t>
            </a:r>
            <a:endParaRPr/>
          </a:p>
          <a:p>
            <a:pPr marL="0" lvl="0" indent="0" algn="l" rtl="0">
              <a:lnSpc>
                <a:spcPct val="100000"/>
              </a:lnSpc>
              <a:spcBef>
                <a:spcPts val="600"/>
              </a:spcBef>
              <a:spcAft>
                <a:spcPts val="0"/>
              </a:spcAft>
              <a:buNone/>
            </a:pPr>
            <a:r>
              <a:rPr lang="en-US"/>
              <a:t>return 0;</a:t>
            </a:r>
            <a:endParaRPr/>
          </a:p>
          <a:p>
            <a:pPr marL="0" lvl="0" indent="0" algn="l" rtl="0">
              <a:lnSpc>
                <a:spcPct val="100000"/>
              </a:lnSpc>
              <a:spcBef>
                <a:spcPts val="600"/>
              </a:spcBef>
              <a:spcAft>
                <a:spcPts val="0"/>
              </a:spcAft>
              <a:buNone/>
            </a:pPr>
            <a:r>
              <a:rPr lang="en-US"/>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100f9ca91d0_0_29"/>
          <p:cNvSpPr txBox="1">
            <a:spLocks noGrp="1"/>
          </p:cNvSpPr>
          <p:nvPr>
            <p:ph type="title"/>
          </p:nvPr>
        </p:nvSpPr>
        <p:spPr>
          <a:xfrm>
            <a:off x="1914144" y="274638"/>
            <a:ext cx="99975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open(): File modes</a:t>
            </a:r>
            <a:endParaRPr/>
          </a:p>
        </p:txBody>
      </p:sp>
      <p:sp>
        <p:nvSpPr>
          <p:cNvPr id="443" name="Google Shape;443;g100f9ca91d0_0_29"/>
          <p:cNvSpPr txBox="1">
            <a:spLocks noGrp="1"/>
          </p:cNvSpPr>
          <p:nvPr>
            <p:ph type="body" idx="1"/>
          </p:nvPr>
        </p:nvSpPr>
        <p:spPr>
          <a:xfrm>
            <a:off x="1914144" y="1447800"/>
            <a:ext cx="9997500" cy="4800600"/>
          </a:xfrm>
          <a:prstGeom prst="rect">
            <a:avLst/>
          </a:prstGeom>
        </p:spPr>
        <p:txBody>
          <a:bodyPr spcFirstLastPara="1" wrap="square" lIns="91425" tIns="45700" rIns="91425" bIns="45700" anchor="t" anchorCtr="0">
            <a:normAutofit fontScale="92500" lnSpcReduction="10000"/>
          </a:bodyPr>
          <a:lstStyle/>
          <a:p>
            <a:pPr marL="457200" lvl="0" indent="-404812" algn="l" rtl="0">
              <a:lnSpc>
                <a:spcPct val="115000"/>
              </a:lnSpc>
              <a:spcBef>
                <a:spcPts val="600"/>
              </a:spcBef>
              <a:spcAft>
                <a:spcPts val="0"/>
              </a:spcAft>
              <a:buSzPct val="100000"/>
              <a:buFont typeface="Arial"/>
              <a:buChar char="⚫"/>
            </a:pPr>
            <a:r>
              <a:rPr lang="en-US" sz="3000">
                <a:latin typeface="Arial"/>
                <a:ea typeface="Arial"/>
                <a:cs typeface="Arial"/>
                <a:sym typeface="Arial"/>
              </a:rPr>
              <a:t>Syntax:</a:t>
            </a:r>
            <a:endParaRPr sz="3000">
              <a:latin typeface="Arial"/>
              <a:ea typeface="Arial"/>
              <a:cs typeface="Arial"/>
              <a:sym typeface="Arial"/>
            </a:endParaRPr>
          </a:p>
          <a:p>
            <a:pPr marL="635000" lvl="0" indent="0" algn="l" rtl="0">
              <a:lnSpc>
                <a:spcPct val="115000"/>
              </a:lnSpc>
              <a:spcBef>
                <a:spcPts val="500"/>
              </a:spcBef>
              <a:spcAft>
                <a:spcPts val="0"/>
              </a:spcAft>
              <a:buClr>
                <a:schemeClr val="dk1"/>
              </a:buClr>
              <a:buSzPct val="42307"/>
              <a:buFont typeface="Arial"/>
              <a:buNone/>
            </a:pPr>
            <a:r>
              <a:rPr lang="en-US" sz="2600">
                <a:latin typeface="Arial"/>
                <a:ea typeface="Arial"/>
                <a:cs typeface="Arial"/>
                <a:sym typeface="Arial"/>
              </a:rPr>
              <a:t>  stream-object.open(“filename”,  mode);</a:t>
            </a:r>
            <a:endParaRPr sz="2600">
              <a:latin typeface="Arial"/>
              <a:ea typeface="Arial"/>
              <a:cs typeface="Arial"/>
              <a:sym typeface="Arial"/>
            </a:endParaRPr>
          </a:p>
          <a:p>
            <a:pPr marL="457200" lvl="0" indent="-404812" algn="l" rtl="0">
              <a:lnSpc>
                <a:spcPct val="115000"/>
              </a:lnSpc>
              <a:spcBef>
                <a:spcPts val="600"/>
              </a:spcBef>
              <a:spcAft>
                <a:spcPts val="0"/>
              </a:spcAft>
              <a:buSzPct val="100000"/>
              <a:buFont typeface="Arial"/>
              <a:buChar char="⚫"/>
            </a:pPr>
            <a:r>
              <a:rPr lang="en-US" sz="3000">
                <a:latin typeface="Arial"/>
                <a:ea typeface="Arial"/>
                <a:cs typeface="Arial"/>
                <a:sym typeface="Arial"/>
              </a:rPr>
              <a:t>By default ofstream opens file for writing only</a:t>
            </a:r>
            <a:endParaRPr sz="3000">
              <a:latin typeface="Arial"/>
              <a:ea typeface="Arial"/>
              <a:cs typeface="Arial"/>
              <a:sym typeface="Arial"/>
            </a:endParaRPr>
          </a:p>
          <a:p>
            <a:pPr marL="457200" lvl="0" indent="-404812" algn="l" rtl="0">
              <a:lnSpc>
                <a:spcPct val="115000"/>
              </a:lnSpc>
              <a:spcBef>
                <a:spcPts val="0"/>
              </a:spcBef>
              <a:spcAft>
                <a:spcPts val="0"/>
              </a:spcAft>
              <a:buSzPct val="100000"/>
              <a:buFont typeface="Arial"/>
              <a:buChar char="⚫"/>
            </a:pPr>
            <a:r>
              <a:rPr lang="en-US" sz="3000">
                <a:latin typeface="Arial"/>
                <a:ea typeface="Arial"/>
                <a:cs typeface="Arial"/>
                <a:sym typeface="Arial"/>
              </a:rPr>
              <a:t>By default ifstream opens file for reading only</a:t>
            </a:r>
            <a:endParaRPr sz="3000">
              <a:latin typeface="Arial"/>
              <a:ea typeface="Arial"/>
              <a:cs typeface="Arial"/>
              <a:sym typeface="Arial"/>
            </a:endParaRPr>
          </a:p>
          <a:p>
            <a:pPr marL="457200" lvl="0" indent="-404812" algn="l" rtl="0">
              <a:lnSpc>
                <a:spcPct val="115000"/>
              </a:lnSpc>
              <a:spcBef>
                <a:spcPts val="0"/>
              </a:spcBef>
              <a:spcAft>
                <a:spcPts val="0"/>
              </a:spcAft>
              <a:buSzPct val="100000"/>
              <a:buFont typeface="Arial"/>
              <a:buChar char="⚫"/>
            </a:pPr>
            <a:r>
              <a:rPr lang="en-US" sz="3000">
                <a:latin typeface="Arial"/>
                <a:ea typeface="Arial"/>
                <a:cs typeface="Arial"/>
                <a:sym typeface="Arial"/>
              </a:rPr>
              <a:t>Three ways to create a file</a:t>
            </a:r>
            <a:endParaRPr sz="3000">
              <a:latin typeface="Arial"/>
              <a:ea typeface="Arial"/>
              <a:cs typeface="Arial"/>
              <a:sym typeface="Arial"/>
            </a:endParaRPr>
          </a:p>
          <a:p>
            <a:pPr marL="457200" lvl="0" indent="0" algn="l" rtl="0">
              <a:lnSpc>
                <a:spcPct val="115000"/>
              </a:lnSpc>
              <a:spcBef>
                <a:spcPts val="600"/>
              </a:spcBef>
              <a:spcAft>
                <a:spcPts val="0"/>
              </a:spcAft>
              <a:buClr>
                <a:schemeClr val="dk1"/>
              </a:buClr>
              <a:buSzPct val="42307"/>
              <a:buFont typeface="Arial"/>
              <a:buNone/>
            </a:pPr>
            <a:r>
              <a:rPr lang="en-US" sz="2600">
                <a:solidFill>
                  <a:srgbClr val="3891A7"/>
                </a:solidFill>
                <a:latin typeface="Arial"/>
                <a:ea typeface="Arial"/>
                <a:cs typeface="Arial"/>
                <a:sym typeface="Arial"/>
              </a:rPr>
              <a:t>1.</a:t>
            </a:r>
            <a:r>
              <a:rPr lang="en-US" sz="2600">
                <a:latin typeface="Arial"/>
                <a:ea typeface="Arial"/>
                <a:cs typeface="Arial"/>
                <a:sym typeface="Arial"/>
              </a:rPr>
              <a:t>ofstream send(“abc.txt”);      	//constructor</a:t>
            </a:r>
            <a:endParaRPr sz="2600">
              <a:latin typeface="Arial"/>
              <a:ea typeface="Arial"/>
              <a:cs typeface="Arial"/>
              <a:sym typeface="Arial"/>
            </a:endParaRPr>
          </a:p>
          <a:p>
            <a:pPr marL="457200" lvl="0" indent="0" algn="l" rtl="0">
              <a:lnSpc>
                <a:spcPct val="115000"/>
              </a:lnSpc>
              <a:spcBef>
                <a:spcPts val="600"/>
              </a:spcBef>
              <a:spcAft>
                <a:spcPts val="0"/>
              </a:spcAft>
              <a:buClr>
                <a:schemeClr val="dk1"/>
              </a:buClr>
              <a:buSzPct val="42307"/>
              <a:buFont typeface="Arial"/>
              <a:buNone/>
            </a:pPr>
            <a:r>
              <a:rPr lang="en-US" sz="2600">
                <a:solidFill>
                  <a:srgbClr val="3891A7"/>
                </a:solidFill>
                <a:latin typeface="Arial"/>
                <a:ea typeface="Arial"/>
                <a:cs typeface="Arial"/>
                <a:sym typeface="Arial"/>
              </a:rPr>
              <a:t>2.</a:t>
            </a:r>
            <a:r>
              <a:rPr lang="en-US" sz="2600">
                <a:latin typeface="Arial"/>
                <a:ea typeface="Arial"/>
                <a:cs typeface="Arial"/>
                <a:sym typeface="Arial"/>
              </a:rPr>
              <a:t>ofstream  send;  //open() function</a:t>
            </a:r>
            <a:endParaRPr sz="2600">
              <a:latin typeface="Arial"/>
              <a:ea typeface="Arial"/>
              <a:cs typeface="Arial"/>
              <a:sym typeface="Arial"/>
            </a:endParaRPr>
          </a:p>
          <a:p>
            <a:pPr marL="1612900" lvl="0" indent="0" algn="l" rtl="0">
              <a:lnSpc>
                <a:spcPct val="115000"/>
              </a:lnSpc>
              <a:spcBef>
                <a:spcPts val="500"/>
              </a:spcBef>
              <a:spcAft>
                <a:spcPts val="0"/>
              </a:spcAft>
              <a:buClr>
                <a:schemeClr val="dk1"/>
              </a:buClr>
              <a:buSzPct val="50000"/>
              <a:buFont typeface="Arial"/>
              <a:buNone/>
            </a:pPr>
            <a:r>
              <a:rPr lang="en-US" sz="2200">
                <a:latin typeface="Arial"/>
                <a:ea typeface="Arial"/>
                <a:cs typeface="Arial"/>
                <a:sym typeface="Arial"/>
              </a:rPr>
              <a:t>   send.open(“abc.txt”);</a:t>
            </a:r>
            <a:endParaRPr sz="2200">
              <a:latin typeface="Arial"/>
              <a:ea typeface="Arial"/>
              <a:cs typeface="Arial"/>
              <a:sym typeface="Arial"/>
            </a:endParaRPr>
          </a:p>
          <a:p>
            <a:pPr marL="457200" lvl="0" indent="0" algn="l" rtl="0">
              <a:lnSpc>
                <a:spcPct val="115000"/>
              </a:lnSpc>
              <a:spcBef>
                <a:spcPts val="600"/>
              </a:spcBef>
              <a:spcAft>
                <a:spcPts val="0"/>
              </a:spcAft>
              <a:buClr>
                <a:schemeClr val="dk1"/>
              </a:buClr>
              <a:buSzPct val="42307"/>
              <a:buFont typeface="Arial"/>
              <a:buNone/>
            </a:pPr>
            <a:r>
              <a:rPr lang="en-US" sz="2600">
                <a:solidFill>
                  <a:srgbClr val="3891A7"/>
                </a:solidFill>
                <a:latin typeface="Arial"/>
                <a:ea typeface="Arial"/>
                <a:cs typeface="Arial"/>
                <a:sym typeface="Arial"/>
              </a:rPr>
              <a:t>3.</a:t>
            </a:r>
            <a:r>
              <a:rPr lang="en-US" sz="2600">
                <a:latin typeface="Arial"/>
                <a:ea typeface="Arial"/>
                <a:cs typeface="Arial"/>
                <a:sym typeface="Arial"/>
              </a:rPr>
              <a:t>oftsream  send;  //open() function with mode</a:t>
            </a:r>
            <a:endParaRPr sz="2600">
              <a:latin typeface="Arial"/>
              <a:ea typeface="Arial"/>
              <a:cs typeface="Arial"/>
              <a:sym typeface="Arial"/>
            </a:endParaRPr>
          </a:p>
          <a:p>
            <a:pPr marL="457200" lvl="0" indent="0" algn="l" rtl="0">
              <a:lnSpc>
                <a:spcPct val="115000"/>
              </a:lnSpc>
              <a:spcBef>
                <a:spcPts val="600"/>
              </a:spcBef>
              <a:spcAft>
                <a:spcPts val="0"/>
              </a:spcAft>
              <a:buClr>
                <a:schemeClr val="dk1"/>
              </a:buClr>
              <a:buSzPct val="42307"/>
              <a:buFont typeface="Arial"/>
              <a:buNone/>
            </a:pPr>
            <a:r>
              <a:rPr lang="en-US" sz="2600">
                <a:solidFill>
                  <a:srgbClr val="3891A7"/>
                </a:solidFill>
                <a:latin typeface="Arial"/>
                <a:ea typeface="Arial"/>
                <a:cs typeface="Arial"/>
                <a:sym typeface="Arial"/>
              </a:rPr>
              <a:t>4.</a:t>
            </a:r>
            <a:r>
              <a:rPr lang="en-US" sz="2600">
                <a:latin typeface="Arial"/>
                <a:ea typeface="Arial"/>
                <a:cs typeface="Arial"/>
                <a:sym typeface="Arial"/>
              </a:rPr>
              <a:t>send.open(“abc.txt”, ios:: out);</a:t>
            </a:r>
            <a:endParaRPr sz="2600">
              <a:latin typeface="Arial"/>
              <a:ea typeface="Arial"/>
              <a:cs typeface="Arial"/>
              <a:sym typeface="Arial"/>
            </a:endParaRPr>
          </a:p>
          <a:p>
            <a:pPr marL="0" lvl="0" indent="0" algn="l" rtl="0">
              <a:spcBef>
                <a:spcPts val="60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5"/>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File opening modes</a:t>
            </a:r>
            <a:endParaRPr/>
          </a:p>
        </p:txBody>
      </p:sp>
      <p:pic>
        <p:nvPicPr>
          <p:cNvPr id="449" name="Google Shape;449;p45"/>
          <p:cNvPicPr preferRelativeResize="0">
            <a:picLocks noGrp="1"/>
          </p:cNvPicPr>
          <p:nvPr>
            <p:ph type="body" idx="1"/>
          </p:nvPr>
        </p:nvPicPr>
        <p:blipFill rotWithShape="1">
          <a:blip r:embed="rId3">
            <a:alphaModFix/>
          </a:blip>
          <a:srcRect/>
          <a:stretch/>
        </p:blipFill>
        <p:spPr>
          <a:xfrm>
            <a:off x="1703400" y="1892575"/>
            <a:ext cx="9448800" cy="4419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Detecting end of file</a:t>
            </a:r>
            <a:endParaRPr/>
          </a:p>
        </p:txBody>
      </p:sp>
      <p:sp>
        <p:nvSpPr>
          <p:cNvPr id="455" name="Google Shape;455;p47"/>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2560"/>
              <a:buChar char="⚫"/>
            </a:pPr>
            <a:r>
              <a:rPr lang="en-US"/>
              <a:t>eof() is a member function of ios class. It returns a non-zero value if end-of-file condition is encountered and zero otherwise. Hence the above statement terminates the program on reaching the end of file.</a:t>
            </a:r>
            <a:endParaRPr/>
          </a:p>
          <a:p>
            <a:pPr marL="365760" lvl="0" indent="-120903" algn="l" rtl="0">
              <a:lnSpc>
                <a:spcPct val="100000"/>
              </a:lnSpc>
              <a:spcBef>
                <a:spcPts val="600"/>
              </a:spcBef>
              <a:spcAft>
                <a:spcPts val="0"/>
              </a:spcAft>
              <a:buSzPts val="2560"/>
              <a:buNone/>
            </a:pPr>
            <a:endParaRPr/>
          </a:p>
          <a:p>
            <a:pPr marL="365760" lvl="0" indent="-283464" algn="l" rtl="0">
              <a:lnSpc>
                <a:spcPct val="100000"/>
              </a:lnSpc>
              <a:spcBef>
                <a:spcPts val="600"/>
              </a:spcBef>
              <a:spcAft>
                <a:spcPts val="0"/>
              </a:spcAft>
              <a:buSzPts val="2560"/>
              <a:buChar char="⚫"/>
            </a:pPr>
            <a:r>
              <a:rPr lang="en-US"/>
              <a:t>If (fin.eof() !=0) { exit 1; }</a:t>
            </a:r>
            <a:endParaRPr/>
          </a:p>
          <a:p>
            <a:pPr marL="365760" lvl="0" indent="-120903" algn="l" rtl="0">
              <a:lnSpc>
                <a:spcPct val="100000"/>
              </a:lnSpc>
              <a:spcBef>
                <a:spcPts val="600"/>
              </a:spcBef>
              <a:spcAft>
                <a:spcPts val="0"/>
              </a:spcAft>
              <a:buSzPts val="256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6"/>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References</a:t>
            </a:r>
            <a:endParaRPr/>
          </a:p>
        </p:txBody>
      </p:sp>
      <p:sp>
        <p:nvSpPr>
          <p:cNvPr id="461" name="Google Shape;461;p56"/>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440"/>
              <a:buFont typeface="Gill Sans"/>
              <a:buAutoNum type="arabicPeriod"/>
            </a:pPr>
            <a:r>
              <a:rPr lang="en-US" sz="1800">
                <a:latin typeface="Times New Roman"/>
                <a:ea typeface="Times New Roman"/>
                <a:cs typeface="Times New Roman"/>
                <a:sym typeface="Times New Roman"/>
              </a:rPr>
              <a:t>E Balagurusamy Object-Oriented Programming with C++.7th edition.McGraw-Hill  Publication, ISBN 10: 9352607996 ISBN 13: 9789352607990 </a:t>
            </a:r>
            <a:endParaRPr/>
          </a:p>
          <a:p>
            <a:pPr marL="365760" lvl="0" indent="-283464" algn="l" rtl="0">
              <a:lnSpc>
                <a:spcPct val="100000"/>
              </a:lnSpc>
              <a:spcBef>
                <a:spcPts val="600"/>
              </a:spcBef>
              <a:spcAft>
                <a:spcPts val="0"/>
              </a:spcAft>
              <a:buSzPts val="1440"/>
              <a:buFont typeface="Gill Sans"/>
              <a:buAutoNum type="arabicPeriod"/>
            </a:pPr>
            <a:r>
              <a:rPr lang="en-US" sz="1800">
                <a:latin typeface="Times New Roman"/>
                <a:ea typeface="Times New Roman"/>
                <a:cs typeface="Times New Roman"/>
                <a:sym typeface="Times New Roman"/>
              </a:rPr>
              <a:t>Robert Lafore, ― Object-Oriented Programming in C++‖, fourth edition, Sams Publishing, ISBN:0672323087 (ISBN 13: 9780672323089</a:t>
            </a:r>
            <a:endParaRPr/>
          </a:p>
          <a:p>
            <a:pPr marL="0" lvl="0" indent="0" algn="l" rtl="0">
              <a:lnSpc>
                <a:spcPct val="100000"/>
              </a:lnSpc>
              <a:spcBef>
                <a:spcPts val="600"/>
              </a:spcBef>
              <a:spcAft>
                <a:spcPts val="0"/>
              </a:spcAft>
              <a:buSzPts val="2560"/>
              <a:buNone/>
            </a:pPr>
            <a:endParaRPr>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7"/>
          <p:cNvSpPr txBox="1">
            <a:spLocks noGrp="1"/>
          </p:cNvSpPr>
          <p:nvPr>
            <p:ph type="ctrTitle"/>
          </p:nvPr>
        </p:nvSpPr>
        <p:spPr>
          <a:xfrm>
            <a:off x="2928401" y="1380068"/>
            <a:ext cx="8574622" cy="1349277"/>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562214"/>
              </a:buClr>
              <a:buSzPct val="100000"/>
              <a:buFont typeface="Gill Sans"/>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Unit </a:t>
            </a:r>
            <a:r>
              <a:rPr lang="en-US" dirty="0"/>
              <a:t>IV</a:t>
            </a:r>
            <a:br>
              <a:rPr lang="en-US" dirty="0"/>
            </a:br>
            <a:r>
              <a:rPr lang="en-US" dirty="0"/>
              <a:t>Files and Streams</a:t>
            </a:r>
            <a:br>
              <a:rPr lang="en-US" dirty="0"/>
            </a:br>
            <a:r>
              <a:rPr lang="en-US" dirty="0"/>
              <a:t>-</a:t>
            </a:r>
            <a:br>
              <a:rPr lang="en-US" dirty="0"/>
            </a:br>
            <a:r>
              <a:rPr lang="en-US" dirty="0"/>
              <a:t>File Pointer and Error Handling in File I/O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8"/>
          <p:cNvSpPr/>
          <p:nvPr/>
        </p:nvSpPr>
        <p:spPr>
          <a:xfrm>
            <a:off x="1354667" y="1600200"/>
            <a:ext cx="10329333" cy="0"/>
          </a:xfrm>
          <a:custGeom>
            <a:avLst/>
            <a:gdLst/>
            <a:ahLst/>
            <a:cxnLst/>
            <a:rect l="l" t="t" r="r" b="b"/>
            <a:pathLst>
              <a:path w="7747000" h="120000" extrusionOk="0">
                <a:moveTo>
                  <a:pt x="0" y="0"/>
                </a:moveTo>
                <a:lnTo>
                  <a:pt x="7747000" y="0"/>
                </a:lnTo>
              </a:path>
            </a:pathLst>
          </a:custGeom>
          <a:noFill/>
          <a:ln w="9525" cap="flat" cmpd="sng">
            <a:solidFill>
              <a:srgbClr val="9F82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72" name="Google Shape;472;p58"/>
          <p:cNvSpPr txBox="1">
            <a:spLocks noGrp="1"/>
          </p:cNvSpPr>
          <p:nvPr>
            <p:ph type="title"/>
          </p:nvPr>
        </p:nvSpPr>
        <p:spPr>
          <a:xfrm>
            <a:off x="1424092" y="680720"/>
            <a:ext cx="5356013" cy="69596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996633"/>
              </a:buClr>
              <a:buSzPts val="4300"/>
              <a:buFont typeface="Times New Roman"/>
              <a:buNone/>
            </a:pPr>
            <a:r>
              <a:rPr lang="en-US" b="0">
                <a:solidFill>
                  <a:srgbClr val="996633"/>
                </a:solidFill>
                <a:latin typeface="Times New Roman"/>
                <a:ea typeface="Times New Roman"/>
                <a:cs typeface="Times New Roman"/>
                <a:sym typeface="Times New Roman"/>
              </a:rPr>
              <a:t>FILE POINTERS</a:t>
            </a:r>
            <a:endParaRPr/>
          </a:p>
        </p:txBody>
      </p:sp>
      <p:sp>
        <p:nvSpPr>
          <p:cNvPr id="473" name="Google Shape;473;p58"/>
          <p:cNvSpPr txBox="1"/>
          <p:nvPr/>
        </p:nvSpPr>
        <p:spPr>
          <a:xfrm>
            <a:off x="1881292" y="1863090"/>
            <a:ext cx="9701107" cy="2634054"/>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None/>
            </a:pPr>
            <a:r>
              <a:rPr lang="en-US" sz="3200">
                <a:solidFill>
                  <a:srgbClr val="3F1F00"/>
                </a:solidFill>
                <a:latin typeface="Times New Roman"/>
                <a:ea typeface="Times New Roman"/>
                <a:cs typeface="Times New Roman"/>
                <a:sym typeface="Times New Roman"/>
              </a:rPr>
              <a:t>Each file object has two integer values  associated with it :</a:t>
            </a:r>
            <a:endParaRPr sz="3200">
              <a:solidFill>
                <a:schemeClr val="dk1"/>
              </a:solidFill>
              <a:latin typeface="Times New Roman"/>
              <a:ea typeface="Times New Roman"/>
              <a:cs typeface="Times New Roman"/>
              <a:sym typeface="Times New Roman"/>
            </a:endParaRPr>
          </a:p>
          <a:p>
            <a:pPr marL="412750" marR="0" lvl="0" indent="-285750" algn="just" rtl="0">
              <a:lnSpc>
                <a:spcPct val="100000"/>
              </a:lnSpc>
              <a:spcBef>
                <a:spcPts val="700"/>
              </a:spcBef>
              <a:spcAft>
                <a:spcPts val="0"/>
              </a:spcAft>
              <a:buClr>
                <a:srgbClr val="CD9963"/>
              </a:buClr>
              <a:buSzPts val="2800"/>
              <a:buFont typeface="Times New Roman"/>
              <a:buChar char="–"/>
            </a:pPr>
            <a:r>
              <a:rPr lang="en-US" sz="2800">
                <a:solidFill>
                  <a:srgbClr val="3F1F00"/>
                </a:solidFill>
                <a:latin typeface="Times New Roman"/>
                <a:ea typeface="Times New Roman"/>
                <a:cs typeface="Times New Roman"/>
                <a:sym typeface="Times New Roman"/>
              </a:rPr>
              <a:t>get pointer</a:t>
            </a:r>
            <a:endParaRPr sz="2800">
              <a:solidFill>
                <a:schemeClr val="dk1"/>
              </a:solidFill>
              <a:latin typeface="Times New Roman"/>
              <a:ea typeface="Times New Roman"/>
              <a:cs typeface="Times New Roman"/>
              <a:sym typeface="Times New Roman"/>
            </a:endParaRPr>
          </a:p>
          <a:p>
            <a:pPr marL="412750" marR="0" lvl="0" indent="-285750" algn="just" rtl="0">
              <a:lnSpc>
                <a:spcPct val="100000"/>
              </a:lnSpc>
              <a:spcBef>
                <a:spcPts val="690"/>
              </a:spcBef>
              <a:spcAft>
                <a:spcPts val="0"/>
              </a:spcAft>
              <a:buClr>
                <a:srgbClr val="CD9963"/>
              </a:buClr>
              <a:buSzPts val="2800"/>
              <a:buFont typeface="Times New Roman"/>
              <a:buChar char="–"/>
            </a:pPr>
            <a:r>
              <a:rPr lang="en-US" sz="2800">
                <a:solidFill>
                  <a:srgbClr val="3F1F00"/>
                </a:solidFill>
                <a:latin typeface="Times New Roman"/>
                <a:ea typeface="Times New Roman"/>
                <a:cs typeface="Times New Roman"/>
                <a:sym typeface="Times New Roman"/>
              </a:rPr>
              <a:t>put pointer</a:t>
            </a:r>
            <a:endParaRPr sz="2800">
              <a:solidFill>
                <a:schemeClr val="dk1"/>
              </a:solidFill>
              <a:latin typeface="Times New Roman"/>
              <a:ea typeface="Times New Roman"/>
              <a:cs typeface="Times New Roman"/>
              <a:sym typeface="Times New Roman"/>
            </a:endParaRPr>
          </a:p>
          <a:p>
            <a:pPr marL="12700" marR="6350" lvl="0" indent="0" algn="just" rtl="0">
              <a:lnSpc>
                <a:spcPct val="100000"/>
              </a:lnSpc>
              <a:spcBef>
                <a:spcPts val="800"/>
              </a:spcBef>
              <a:spcAft>
                <a:spcPts val="0"/>
              </a:spcAft>
              <a:buNone/>
            </a:pPr>
            <a:r>
              <a:rPr lang="en-US" sz="3200">
                <a:solidFill>
                  <a:srgbClr val="3F1F00"/>
                </a:solidFill>
                <a:latin typeface="Times New Roman"/>
                <a:ea typeface="Times New Roman"/>
                <a:cs typeface="Times New Roman"/>
                <a:sym typeface="Times New Roman"/>
              </a:rPr>
              <a:t>These values specify the byte number in the  file where reading or writing will take  place.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9"/>
          <p:cNvSpPr/>
          <p:nvPr/>
        </p:nvSpPr>
        <p:spPr>
          <a:xfrm>
            <a:off x="1354667" y="1600200"/>
            <a:ext cx="10329333" cy="0"/>
          </a:xfrm>
          <a:custGeom>
            <a:avLst/>
            <a:gdLst/>
            <a:ahLst/>
            <a:cxnLst/>
            <a:rect l="l" t="t" r="r" b="b"/>
            <a:pathLst>
              <a:path w="7747000" h="120000" extrusionOk="0">
                <a:moveTo>
                  <a:pt x="0" y="0"/>
                </a:moveTo>
                <a:lnTo>
                  <a:pt x="7747000" y="0"/>
                </a:lnTo>
              </a:path>
            </a:pathLst>
          </a:custGeom>
          <a:noFill/>
          <a:ln w="9525" cap="flat" cmpd="sng">
            <a:solidFill>
              <a:srgbClr val="9F82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79" name="Google Shape;479;p59"/>
          <p:cNvSpPr txBox="1">
            <a:spLocks noGrp="1"/>
          </p:cNvSpPr>
          <p:nvPr>
            <p:ph type="title"/>
          </p:nvPr>
        </p:nvSpPr>
        <p:spPr>
          <a:xfrm>
            <a:off x="1424092" y="680720"/>
            <a:ext cx="4905587" cy="69596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996633"/>
              </a:buClr>
              <a:buSzPts val="4300"/>
              <a:buFont typeface="Times New Roman"/>
              <a:buNone/>
            </a:pPr>
            <a:r>
              <a:rPr lang="en-US" b="0">
                <a:solidFill>
                  <a:srgbClr val="996633"/>
                </a:solidFill>
                <a:latin typeface="Times New Roman"/>
                <a:ea typeface="Times New Roman"/>
                <a:cs typeface="Times New Roman"/>
                <a:sym typeface="Times New Roman"/>
              </a:rPr>
              <a:t>File pointers…..</a:t>
            </a:r>
            <a:endParaRPr/>
          </a:p>
        </p:txBody>
      </p:sp>
      <p:sp>
        <p:nvSpPr>
          <p:cNvPr id="480" name="Google Shape;480;p59"/>
          <p:cNvSpPr txBox="1"/>
          <p:nvPr/>
        </p:nvSpPr>
        <p:spPr>
          <a:xfrm>
            <a:off x="1881292" y="1863090"/>
            <a:ext cx="9701107" cy="3690754"/>
          </a:xfrm>
          <a:prstGeom prst="rect">
            <a:avLst/>
          </a:prstGeom>
          <a:noFill/>
          <a:ln>
            <a:noFill/>
          </a:ln>
        </p:spPr>
        <p:txBody>
          <a:bodyPr spcFirstLastPara="1" wrap="square" lIns="0" tIns="12700" rIns="0" bIns="0" anchor="t" anchorCtr="0">
            <a:spAutoFit/>
          </a:bodyPr>
          <a:lstStyle/>
          <a:p>
            <a:pPr marL="12700" marR="5715" lvl="0" indent="0" algn="just" rtl="0">
              <a:lnSpc>
                <a:spcPct val="100000"/>
              </a:lnSpc>
              <a:spcBef>
                <a:spcPts val="0"/>
              </a:spcBef>
              <a:spcAft>
                <a:spcPts val="0"/>
              </a:spcAft>
              <a:buNone/>
            </a:pPr>
            <a:r>
              <a:rPr lang="en-US" sz="3200">
                <a:solidFill>
                  <a:srgbClr val="3F1F00"/>
                </a:solidFill>
                <a:latin typeface="Times New Roman"/>
                <a:ea typeface="Times New Roman"/>
                <a:cs typeface="Times New Roman"/>
                <a:sym typeface="Times New Roman"/>
              </a:rPr>
              <a:t>By default reading pointer is set at the  beginning and writing pointer is set at the  end (when you open file in ios::app mode)</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4700">
              <a:solidFill>
                <a:schemeClr val="dk1"/>
              </a:solidFill>
              <a:latin typeface="Times New Roman"/>
              <a:ea typeface="Times New Roman"/>
              <a:cs typeface="Times New Roman"/>
              <a:sym typeface="Times New Roman"/>
            </a:endParaRPr>
          </a:p>
          <a:p>
            <a:pPr marL="12700" marR="5080" lvl="0" indent="0" algn="just" rtl="0">
              <a:lnSpc>
                <a:spcPct val="100000"/>
              </a:lnSpc>
              <a:spcBef>
                <a:spcPts val="0"/>
              </a:spcBef>
              <a:spcAft>
                <a:spcPts val="0"/>
              </a:spcAft>
              <a:buNone/>
            </a:pPr>
            <a:r>
              <a:rPr lang="en-US" sz="3200">
                <a:solidFill>
                  <a:srgbClr val="3F1F00"/>
                </a:solidFill>
                <a:latin typeface="Times New Roman"/>
                <a:ea typeface="Times New Roman"/>
                <a:cs typeface="Times New Roman"/>
                <a:sym typeface="Times New Roman"/>
              </a:rPr>
              <a:t>There are times when you must take control  of the file pointers yourself so that you can  read from and write to an arbitrary location  in the file.</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0"/>
          <p:cNvSpPr txBox="1">
            <a:spLocks noGrp="1"/>
          </p:cNvSpPr>
          <p:nvPr>
            <p:ph type="title"/>
          </p:nvPr>
        </p:nvSpPr>
        <p:spPr>
          <a:xfrm>
            <a:off x="1424092" y="345440"/>
            <a:ext cx="10276840" cy="674544"/>
          </a:xfrm>
          <a:prstGeom prst="rect">
            <a:avLst/>
          </a:prstGeom>
          <a:noFill/>
          <a:ln>
            <a:noFill/>
          </a:ln>
        </p:spPr>
        <p:txBody>
          <a:bodyPr spcFirstLastPara="1" wrap="square" lIns="0" tIns="12700" rIns="0" bIns="0" anchor="ctr" anchorCtr="0">
            <a:spAutoFit/>
          </a:bodyPr>
          <a:lstStyle/>
          <a:p>
            <a:pPr marL="12700" marR="5080" lvl="0" indent="0" algn="l" rtl="0">
              <a:lnSpc>
                <a:spcPct val="100000"/>
              </a:lnSpc>
              <a:spcBef>
                <a:spcPts val="0"/>
              </a:spcBef>
              <a:spcAft>
                <a:spcPts val="0"/>
              </a:spcAft>
              <a:buClr>
                <a:srgbClr val="996633"/>
              </a:buClr>
              <a:buSzPts val="4300"/>
              <a:buFont typeface="Gill Sans"/>
              <a:buNone/>
            </a:pPr>
            <a:r>
              <a:rPr lang="en-US">
                <a:solidFill>
                  <a:srgbClr val="996633"/>
                </a:solidFill>
              </a:rPr>
              <a:t>Functions associated with file  </a:t>
            </a:r>
            <a:r>
              <a:rPr lang="en-US" u="sng">
                <a:solidFill>
                  <a:srgbClr val="996633"/>
                </a:solidFill>
              </a:rPr>
              <a:t>pointers :	</a:t>
            </a:r>
            <a:endParaRPr/>
          </a:p>
        </p:txBody>
      </p:sp>
      <p:sp>
        <p:nvSpPr>
          <p:cNvPr id="486" name="Google Shape;486;p60"/>
          <p:cNvSpPr txBox="1"/>
          <p:nvPr/>
        </p:nvSpPr>
        <p:spPr>
          <a:xfrm>
            <a:off x="1881292" y="2452370"/>
            <a:ext cx="9579187" cy="2705869"/>
          </a:xfrm>
          <a:prstGeom prst="rect">
            <a:avLst/>
          </a:prstGeom>
          <a:noFill/>
          <a:ln>
            <a:noFill/>
          </a:ln>
        </p:spPr>
        <p:txBody>
          <a:bodyPr spcFirstLastPara="1" wrap="square" lIns="0" tIns="12700" rIns="0" bIns="0" anchor="t" anchorCtr="0">
            <a:spAutoFit/>
          </a:bodyPr>
          <a:lstStyle/>
          <a:p>
            <a:pPr marL="12700" marR="50800" lvl="0" indent="0" algn="l" rtl="0">
              <a:lnSpc>
                <a:spcPct val="100000"/>
              </a:lnSpc>
              <a:spcBef>
                <a:spcPts val="0"/>
              </a:spcBef>
              <a:spcAft>
                <a:spcPts val="0"/>
              </a:spcAft>
              <a:buNone/>
            </a:pPr>
            <a:r>
              <a:rPr lang="en-US" sz="3200">
                <a:solidFill>
                  <a:srgbClr val="3F1F00"/>
                </a:solidFill>
                <a:latin typeface="Times New Roman"/>
                <a:ea typeface="Times New Roman"/>
                <a:cs typeface="Times New Roman"/>
                <a:sym typeface="Times New Roman"/>
              </a:rPr>
              <a:t>The </a:t>
            </a:r>
            <a:r>
              <a:rPr lang="en-US" sz="3200" b="1">
                <a:solidFill>
                  <a:srgbClr val="A40020"/>
                </a:solidFill>
                <a:latin typeface="Times New Roman"/>
                <a:ea typeface="Times New Roman"/>
                <a:cs typeface="Times New Roman"/>
                <a:sym typeface="Times New Roman"/>
              </a:rPr>
              <a:t>seekg() </a:t>
            </a:r>
            <a:r>
              <a:rPr lang="en-US" sz="3200">
                <a:solidFill>
                  <a:srgbClr val="3F1F00"/>
                </a:solidFill>
                <a:latin typeface="Times New Roman"/>
                <a:ea typeface="Times New Roman"/>
                <a:cs typeface="Times New Roman"/>
                <a:sym typeface="Times New Roman"/>
              </a:rPr>
              <a:t>and </a:t>
            </a:r>
            <a:r>
              <a:rPr lang="en-US" sz="3200" b="1">
                <a:solidFill>
                  <a:srgbClr val="A40020"/>
                </a:solidFill>
                <a:latin typeface="Times New Roman"/>
                <a:ea typeface="Times New Roman"/>
                <a:cs typeface="Times New Roman"/>
                <a:sym typeface="Times New Roman"/>
              </a:rPr>
              <a:t>tellg() </a:t>
            </a:r>
            <a:r>
              <a:rPr lang="en-US" sz="3200">
                <a:solidFill>
                  <a:srgbClr val="3F1F00"/>
                </a:solidFill>
                <a:latin typeface="Times New Roman"/>
                <a:ea typeface="Times New Roman"/>
                <a:cs typeface="Times New Roman"/>
                <a:sym typeface="Times New Roman"/>
              </a:rPr>
              <a:t>functions allow you  to set and examine the get pointer.</a:t>
            </a:r>
            <a:endParaRPr sz="32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4700">
              <a:solidFill>
                <a:schemeClr val="dk1"/>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None/>
            </a:pPr>
            <a:r>
              <a:rPr lang="en-US" sz="3200">
                <a:solidFill>
                  <a:srgbClr val="3F1F00"/>
                </a:solidFill>
                <a:latin typeface="Times New Roman"/>
                <a:ea typeface="Times New Roman"/>
                <a:cs typeface="Times New Roman"/>
                <a:sym typeface="Times New Roman"/>
              </a:rPr>
              <a:t>The </a:t>
            </a:r>
            <a:r>
              <a:rPr lang="en-US" sz="3200" b="1">
                <a:solidFill>
                  <a:srgbClr val="A40020"/>
                </a:solidFill>
                <a:latin typeface="Times New Roman"/>
                <a:ea typeface="Times New Roman"/>
                <a:cs typeface="Times New Roman"/>
                <a:sym typeface="Times New Roman"/>
              </a:rPr>
              <a:t>seekp() </a:t>
            </a:r>
            <a:r>
              <a:rPr lang="en-US" sz="3200">
                <a:solidFill>
                  <a:srgbClr val="3F1F00"/>
                </a:solidFill>
                <a:latin typeface="Times New Roman"/>
                <a:ea typeface="Times New Roman"/>
                <a:cs typeface="Times New Roman"/>
                <a:sym typeface="Times New Roman"/>
              </a:rPr>
              <a:t>and </a:t>
            </a:r>
            <a:r>
              <a:rPr lang="en-US" sz="3200" b="1">
                <a:solidFill>
                  <a:srgbClr val="A40020"/>
                </a:solidFill>
                <a:latin typeface="Times New Roman"/>
                <a:ea typeface="Times New Roman"/>
                <a:cs typeface="Times New Roman"/>
                <a:sym typeface="Times New Roman"/>
              </a:rPr>
              <a:t>tellp() </a:t>
            </a:r>
            <a:r>
              <a:rPr lang="en-US" sz="3200">
                <a:solidFill>
                  <a:srgbClr val="3F1F00"/>
                </a:solidFill>
                <a:latin typeface="Times New Roman"/>
                <a:ea typeface="Times New Roman"/>
                <a:cs typeface="Times New Roman"/>
                <a:sym typeface="Times New Roman"/>
              </a:rPr>
              <a:t>functions allow you  to set and examine the put pointer.</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Contd…</a:t>
            </a:r>
            <a:endParaRPr/>
          </a:p>
        </p:txBody>
      </p:sp>
      <p:sp>
        <p:nvSpPr>
          <p:cNvPr id="133" name="Google Shape;133;p6"/>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120903" algn="l" rtl="0">
              <a:lnSpc>
                <a:spcPct val="100000"/>
              </a:lnSpc>
              <a:spcBef>
                <a:spcPts val="0"/>
              </a:spcBef>
              <a:spcAft>
                <a:spcPts val="0"/>
              </a:spcAft>
              <a:buSzPts val="2560"/>
              <a:buNone/>
            </a:pPr>
            <a:endParaRPr/>
          </a:p>
        </p:txBody>
      </p:sp>
      <p:pic>
        <p:nvPicPr>
          <p:cNvPr id="134" name="Google Shape;134;p6"/>
          <p:cNvPicPr preferRelativeResize="0"/>
          <p:nvPr/>
        </p:nvPicPr>
        <p:blipFill rotWithShape="1">
          <a:blip r:embed="rId3">
            <a:alphaModFix/>
          </a:blip>
          <a:srcRect/>
          <a:stretch/>
        </p:blipFill>
        <p:spPr>
          <a:xfrm>
            <a:off x="1932092" y="1562178"/>
            <a:ext cx="7451751" cy="488623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1"/>
          <p:cNvSpPr/>
          <p:nvPr/>
        </p:nvSpPr>
        <p:spPr>
          <a:xfrm>
            <a:off x="1354667" y="1600200"/>
            <a:ext cx="10329333" cy="0"/>
          </a:xfrm>
          <a:custGeom>
            <a:avLst/>
            <a:gdLst/>
            <a:ahLst/>
            <a:cxnLst/>
            <a:rect l="l" t="t" r="r" b="b"/>
            <a:pathLst>
              <a:path w="7747000" h="120000" extrusionOk="0">
                <a:moveTo>
                  <a:pt x="0" y="0"/>
                </a:moveTo>
                <a:lnTo>
                  <a:pt x="7747000" y="0"/>
                </a:lnTo>
              </a:path>
            </a:pathLst>
          </a:custGeom>
          <a:noFill/>
          <a:ln w="9525" cap="flat" cmpd="sng">
            <a:solidFill>
              <a:srgbClr val="9F82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92" name="Google Shape;492;p61"/>
          <p:cNvSpPr txBox="1">
            <a:spLocks noGrp="1"/>
          </p:cNvSpPr>
          <p:nvPr>
            <p:ph type="title"/>
          </p:nvPr>
        </p:nvSpPr>
        <p:spPr>
          <a:xfrm>
            <a:off x="1424093" y="680720"/>
            <a:ext cx="5544820" cy="69596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562214"/>
              </a:buClr>
              <a:buSzPts val="4300"/>
              <a:buFont typeface="Gill Sans"/>
              <a:buNone/>
            </a:pPr>
            <a:r>
              <a:rPr lang="en-US"/>
              <a:t>seekg() function :</a:t>
            </a:r>
            <a:endParaRPr/>
          </a:p>
        </p:txBody>
      </p:sp>
      <p:sp>
        <p:nvSpPr>
          <p:cNvPr id="493" name="Google Shape;493;p61"/>
          <p:cNvSpPr txBox="1"/>
          <p:nvPr/>
        </p:nvSpPr>
        <p:spPr>
          <a:xfrm>
            <a:off x="1881292" y="1761491"/>
            <a:ext cx="9425093" cy="1691639"/>
          </a:xfrm>
          <a:prstGeom prst="rect">
            <a:avLst/>
          </a:prstGeom>
          <a:noFill/>
          <a:ln>
            <a:noFill/>
          </a:ln>
        </p:spPr>
        <p:txBody>
          <a:bodyPr spcFirstLastPara="1" wrap="square" lIns="0" tIns="114300" rIns="0" bIns="0" anchor="t" anchorCtr="0">
            <a:spAutoFit/>
          </a:bodyPr>
          <a:lstStyle/>
          <a:p>
            <a:pPr marL="12700" marR="0" lvl="0" indent="0" algn="l" rtl="0">
              <a:lnSpc>
                <a:spcPct val="100000"/>
              </a:lnSpc>
              <a:spcBef>
                <a:spcPts val="0"/>
              </a:spcBef>
              <a:spcAft>
                <a:spcPts val="0"/>
              </a:spcAft>
              <a:buNone/>
            </a:pPr>
            <a:r>
              <a:rPr lang="en-US" sz="3200">
                <a:solidFill>
                  <a:srgbClr val="3F1F00"/>
                </a:solidFill>
                <a:latin typeface="Times New Roman"/>
                <a:ea typeface="Times New Roman"/>
                <a:cs typeface="Times New Roman"/>
                <a:sym typeface="Times New Roman"/>
              </a:rPr>
              <a:t>With one argument :</a:t>
            </a:r>
            <a:endParaRPr sz="3200">
              <a:solidFill>
                <a:schemeClr val="dk1"/>
              </a:solidFill>
              <a:latin typeface="Times New Roman"/>
              <a:ea typeface="Times New Roman"/>
              <a:cs typeface="Times New Roman"/>
              <a:sym typeface="Times New Roman"/>
            </a:endParaRPr>
          </a:p>
          <a:p>
            <a:pPr marL="12700" marR="5080" lvl="0" indent="66040" algn="l" rtl="0">
              <a:lnSpc>
                <a:spcPct val="100000"/>
              </a:lnSpc>
              <a:spcBef>
                <a:spcPts val="800"/>
              </a:spcBef>
              <a:spcAft>
                <a:spcPts val="0"/>
              </a:spcAft>
              <a:buNone/>
            </a:pPr>
            <a:r>
              <a:rPr lang="en-US" sz="3200">
                <a:solidFill>
                  <a:srgbClr val="3F1F00"/>
                </a:solidFill>
                <a:latin typeface="Times New Roman"/>
                <a:ea typeface="Times New Roman"/>
                <a:cs typeface="Times New Roman"/>
                <a:sym typeface="Times New Roman"/>
              </a:rPr>
              <a:t>seekg(k) where k is absolute position from  the beginning. The start of the file is byte 0</a:t>
            </a:r>
            <a:endParaRPr sz="3200">
              <a:solidFill>
                <a:schemeClr val="dk1"/>
              </a:solidFill>
              <a:latin typeface="Times New Roman"/>
              <a:ea typeface="Times New Roman"/>
              <a:cs typeface="Times New Roman"/>
              <a:sym typeface="Times New Roman"/>
            </a:endParaRPr>
          </a:p>
        </p:txBody>
      </p:sp>
      <p:grpSp>
        <p:nvGrpSpPr>
          <p:cNvPr id="494" name="Google Shape;494;p61"/>
          <p:cNvGrpSpPr/>
          <p:nvPr/>
        </p:nvGrpSpPr>
        <p:grpSpPr>
          <a:xfrm>
            <a:off x="2539999" y="3962401"/>
            <a:ext cx="7213600" cy="685800"/>
            <a:chOff x="1904999" y="3962400"/>
            <a:chExt cx="5410200" cy="685800"/>
          </a:xfrm>
        </p:grpSpPr>
        <p:sp>
          <p:nvSpPr>
            <p:cNvPr id="495" name="Google Shape;495;p61"/>
            <p:cNvSpPr/>
            <p:nvPr/>
          </p:nvSpPr>
          <p:spPr>
            <a:xfrm>
              <a:off x="1904999" y="3962400"/>
              <a:ext cx="5410200" cy="685800"/>
            </a:xfrm>
            <a:custGeom>
              <a:avLst/>
              <a:gdLst/>
              <a:ahLst/>
              <a:cxnLst/>
              <a:rect l="l" t="t" r="r" b="b"/>
              <a:pathLst>
                <a:path w="5410200" h="685800" extrusionOk="0">
                  <a:moveTo>
                    <a:pt x="5410200" y="0"/>
                  </a:moveTo>
                  <a:lnTo>
                    <a:pt x="0" y="0"/>
                  </a:lnTo>
                  <a:lnTo>
                    <a:pt x="0" y="685800"/>
                  </a:lnTo>
                  <a:lnTo>
                    <a:pt x="5410200" y="685800"/>
                  </a:lnTo>
                  <a:close/>
                </a:path>
              </a:pathLst>
            </a:custGeom>
            <a:solidFill>
              <a:srgbClr val="CD996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496" name="Google Shape;496;p61"/>
            <p:cNvSpPr/>
            <p:nvPr/>
          </p:nvSpPr>
          <p:spPr>
            <a:xfrm>
              <a:off x="1904999" y="3962400"/>
              <a:ext cx="5410200" cy="685800"/>
            </a:xfrm>
            <a:custGeom>
              <a:avLst/>
              <a:gdLst/>
              <a:ahLst/>
              <a:cxnLst/>
              <a:rect l="l" t="t" r="r" b="b"/>
              <a:pathLst>
                <a:path w="5410200" h="685800" extrusionOk="0">
                  <a:moveTo>
                    <a:pt x="2705100" y="685800"/>
                  </a:moveTo>
                  <a:lnTo>
                    <a:pt x="0" y="685800"/>
                  </a:lnTo>
                  <a:lnTo>
                    <a:pt x="0" y="0"/>
                  </a:lnTo>
                  <a:lnTo>
                    <a:pt x="5410200" y="0"/>
                  </a:lnTo>
                  <a:lnTo>
                    <a:pt x="5410200" y="685800"/>
                  </a:lnTo>
                  <a:lnTo>
                    <a:pt x="2705100" y="685800"/>
                  </a:lnTo>
                  <a:close/>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497" name="Google Shape;497;p61"/>
          <p:cNvSpPr txBox="1"/>
          <p:nvPr/>
        </p:nvSpPr>
        <p:spPr>
          <a:xfrm>
            <a:off x="2226733" y="3580129"/>
            <a:ext cx="988907"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A40020"/>
                </a:solidFill>
                <a:latin typeface="Times New Roman"/>
                <a:ea typeface="Times New Roman"/>
                <a:cs typeface="Times New Roman"/>
                <a:sym typeface="Times New Roman"/>
              </a:rPr>
              <a:t>Begin</a:t>
            </a:r>
            <a:endParaRPr sz="2400">
              <a:solidFill>
                <a:schemeClr val="dk1"/>
              </a:solidFill>
              <a:latin typeface="Times New Roman"/>
              <a:ea typeface="Times New Roman"/>
              <a:cs typeface="Times New Roman"/>
              <a:sym typeface="Times New Roman"/>
            </a:endParaRPr>
          </a:p>
        </p:txBody>
      </p:sp>
      <p:sp>
        <p:nvSpPr>
          <p:cNvPr id="498" name="Google Shape;498;p61"/>
          <p:cNvSpPr txBox="1"/>
          <p:nvPr/>
        </p:nvSpPr>
        <p:spPr>
          <a:xfrm>
            <a:off x="5474546" y="3503929"/>
            <a:ext cx="657012"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A40020"/>
                </a:solidFill>
                <a:latin typeface="Times New Roman"/>
                <a:ea typeface="Times New Roman"/>
                <a:cs typeface="Times New Roman"/>
                <a:sym typeface="Times New Roman"/>
              </a:rPr>
              <a:t>File</a:t>
            </a:r>
            <a:endParaRPr sz="2400">
              <a:solidFill>
                <a:schemeClr val="dk1"/>
              </a:solidFill>
              <a:latin typeface="Times New Roman"/>
              <a:ea typeface="Times New Roman"/>
              <a:cs typeface="Times New Roman"/>
              <a:sym typeface="Times New Roman"/>
            </a:endParaRPr>
          </a:p>
        </p:txBody>
      </p:sp>
      <p:sp>
        <p:nvSpPr>
          <p:cNvPr id="499" name="Google Shape;499;p61"/>
          <p:cNvSpPr txBox="1"/>
          <p:nvPr/>
        </p:nvSpPr>
        <p:spPr>
          <a:xfrm>
            <a:off x="9372600" y="3427729"/>
            <a:ext cx="680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A40020"/>
                </a:solidFill>
                <a:latin typeface="Times New Roman"/>
                <a:ea typeface="Times New Roman"/>
                <a:cs typeface="Times New Roman"/>
                <a:sym typeface="Times New Roman"/>
              </a:rPr>
              <a:t>End</a:t>
            </a:r>
            <a:endParaRPr sz="2400">
              <a:solidFill>
                <a:schemeClr val="dk1"/>
              </a:solidFill>
              <a:latin typeface="Times New Roman"/>
              <a:ea typeface="Times New Roman"/>
              <a:cs typeface="Times New Roman"/>
              <a:sym typeface="Times New Roman"/>
            </a:endParaRPr>
          </a:p>
        </p:txBody>
      </p:sp>
      <p:sp>
        <p:nvSpPr>
          <p:cNvPr id="500" name="Google Shape;500;p61"/>
          <p:cNvSpPr/>
          <p:nvPr/>
        </p:nvSpPr>
        <p:spPr>
          <a:xfrm>
            <a:off x="2540000" y="4724400"/>
            <a:ext cx="2540000" cy="533400"/>
          </a:xfrm>
          <a:custGeom>
            <a:avLst/>
            <a:gdLst/>
            <a:ahLst/>
            <a:cxnLst/>
            <a:rect l="l" t="t" r="r" b="b"/>
            <a:pathLst>
              <a:path w="1905000" h="533400" extrusionOk="0">
                <a:moveTo>
                  <a:pt x="0" y="304800"/>
                </a:moveTo>
                <a:lnTo>
                  <a:pt x="1905000" y="304800"/>
                </a:lnTo>
              </a:path>
              <a:path w="1905000" h="533400" extrusionOk="0">
                <a:moveTo>
                  <a:pt x="0" y="0"/>
                </a:moveTo>
                <a:lnTo>
                  <a:pt x="0" y="533400"/>
                </a:lnTo>
              </a:path>
              <a:path w="1905000" h="533400" extrusionOk="0">
                <a:moveTo>
                  <a:pt x="1905000" y="0"/>
                </a:moveTo>
                <a:lnTo>
                  <a:pt x="1905000" y="533400"/>
                </a:lnTo>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01" name="Google Shape;501;p61"/>
          <p:cNvSpPr txBox="1"/>
          <p:nvPr/>
        </p:nvSpPr>
        <p:spPr>
          <a:xfrm>
            <a:off x="3266439" y="4646929"/>
            <a:ext cx="11760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A40020"/>
                </a:solidFill>
                <a:latin typeface="Times New Roman"/>
                <a:ea typeface="Times New Roman"/>
                <a:cs typeface="Times New Roman"/>
                <a:sym typeface="Times New Roman"/>
              </a:rPr>
              <a:t>k bytes</a:t>
            </a:r>
            <a:endParaRPr sz="2400">
              <a:solidFill>
                <a:schemeClr val="dk1"/>
              </a:solidFill>
              <a:latin typeface="Times New Roman"/>
              <a:ea typeface="Times New Roman"/>
              <a:cs typeface="Times New Roman"/>
              <a:sym typeface="Times New Roman"/>
            </a:endParaRPr>
          </a:p>
        </p:txBody>
      </p:sp>
      <p:sp>
        <p:nvSpPr>
          <p:cNvPr id="502" name="Google Shape;502;p61"/>
          <p:cNvSpPr txBox="1"/>
          <p:nvPr/>
        </p:nvSpPr>
        <p:spPr>
          <a:xfrm>
            <a:off x="4954694" y="4606290"/>
            <a:ext cx="225213"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3F1F0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03" name="Google Shape;503;p61"/>
          <p:cNvSpPr txBox="1"/>
          <p:nvPr/>
        </p:nvSpPr>
        <p:spPr>
          <a:xfrm>
            <a:off x="1791547" y="5139690"/>
            <a:ext cx="9296400" cy="1217930"/>
          </a:xfrm>
          <a:prstGeom prst="rect">
            <a:avLst/>
          </a:prstGeom>
          <a:noFill/>
          <a:ln>
            <a:noFill/>
          </a:ln>
        </p:spPr>
        <p:txBody>
          <a:bodyPr spcFirstLastPara="1" wrap="square" lIns="0" tIns="12700" rIns="0" bIns="0" anchor="t" anchorCtr="0">
            <a:spAutoFit/>
          </a:bodyPr>
          <a:lstStyle/>
          <a:p>
            <a:pPr marL="1962785" marR="0" lvl="0" indent="0" algn="l" rtl="0">
              <a:lnSpc>
                <a:spcPct val="100000"/>
              </a:lnSpc>
              <a:spcBef>
                <a:spcPts val="0"/>
              </a:spcBef>
              <a:spcAft>
                <a:spcPts val="0"/>
              </a:spcAft>
              <a:buNone/>
            </a:pPr>
            <a:r>
              <a:rPr lang="en-US" sz="2400">
                <a:solidFill>
                  <a:srgbClr val="A40020"/>
                </a:solidFill>
                <a:latin typeface="Times New Roman"/>
                <a:ea typeface="Times New Roman"/>
                <a:cs typeface="Times New Roman"/>
                <a:sym typeface="Times New Roman"/>
              </a:rPr>
              <a:t>File pointer</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23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3200" b="1">
                <a:solidFill>
                  <a:srgbClr val="A40020"/>
                </a:solidFill>
                <a:latin typeface="Times New Roman"/>
                <a:ea typeface="Times New Roman"/>
                <a:cs typeface="Times New Roman"/>
                <a:sym typeface="Times New Roman"/>
              </a:rPr>
              <a:t>The seekg() function with one argument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a:spLocks noGrp="1"/>
          </p:cNvSpPr>
          <p:nvPr>
            <p:ph type="title"/>
          </p:nvPr>
        </p:nvSpPr>
        <p:spPr>
          <a:xfrm>
            <a:off x="1914144" y="274638"/>
            <a:ext cx="9997440" cy="674544"/>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562214"/>
              </a:buClr>
              <a:buSzPts val="4300"/>
              <a:buFont typeface="Gill Sans"/>
              <a:buNone/>
            </a:pPr>
            <a:r>
              <a:rPr lang="en-US"/>
              <a:t>seekg() function :</a:t>
            </a:r>
            <a:endParaRPr/>
          </a:p>
        </p:txBody>
      </p:sp>
      <p:grpSp>
        <p:nvGrpSpPr>
          <p:cNvPr id="509" name="Google Shape;509;p62"/>
          <p:cNvGrpSpPr/>
          <p:nvPr/>
        </p:nvGrpSpPr>
        <p:grpSpPr>
          <a:xfrm>
            <a:off x="2539999" y="4225290"/>
            <a:ext cx="7213600" cy="685800"/>
            <a:chOff x="1904999" y="4225289"/>
            <a:chExt cx="5410200" cy="685800"/>
          </a:xfrm>
        </p:grpSpPr>
        <p:sp>
          <p:nvSpPr>
            <p:cNvPr id="510" name="Google Shape;510;p62"/>
            <p:cNvSpPr/>
            <p:nvPr/>
          </p:nvSpPr>
          <p:spPr>
            <a:xfrm>
              <a:off x="1904999" y="4225289"/>
              <a:ext cx="5410200" cy="685800"/>
            </a:xfrm>
            <a:custGeom>
              <a:avLst/>
              <a:gdLst/>
              <a:ahLst/>
              <a:cxnLst/>
              <a:rect l="l" t="t" r="r" b="b"/>
              <a:pathLst>
                <a:path w="5410200" h="685800" extrusionOk="0">
                  <a:moveTo>
                    <a:pt x="5410200" y="0"/>
                  </a:moveTo>
                  <a:lnTo>
                    <a:pt x="0" y="0"/>
                  </a:lnTo>
                  <a:lnTo>
                    <a:pt x="0" y="685800"/>
                  </a:lnTo>
                  <a:lnTo>
                    <a:pt x="5410200" y="685800"/>
                  </a:lnTo>
                  <a:close/>
                </a:path>
              </a:pathLst>
            </a:custGeom>
            <a:solidFill>
              <a:srgbClr val="CD996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11" name="Google Shape;511;p62"/>
            <p:cNvSpPr/>
            <p:nvPr/>
          </p:nvSpPr>
          <p:spPr>
            <a:xfrm>
              <a:off x="1904999" y="4225289"/>
              <a:ext cx="5410200" cy="685800"/>
            </a:xfrm>
            <a:custGeom>
              <a:avLst/>
              <a:gdLst/>
              <a:ahLst/>
              <a:cxnLst/>
              <a:rect l="l" t="t" r="r" b="b"/>
              <a:pathLst>
                <a:path w="5410200" h="685800" extrusionOk="0">
                  <a:moveTo>
                    <a:pt x="2705100" y="685800"/>
                  </a:moveTo>
                  <a:lnTo>
                    <a:pt x="0" y="685800"/>
                  </a:lnTo>
                  <a:lnTo>
                    <a:pt x="0" y="0"/>
                  </a:lnTo>
                  <a:lnTo>
                    <a:pt x="5410200" y="0"/>
                  </a:lnTo>
                  <a:lnTo>
                    <a:pt x="5410200" y="685800"/>
                  </a:lnTo>
                  <a:lnTo>
                    <a:pt x="2705100" y="685800"/>
                  </a:lnTo>
                  <a:close/>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512" name="Google Shape;512;p62"/>
          <p:cNvSpPr txBox="1">
            <a:spLocks noGrp="1"/>
          </p:cNvSpPr>
          <p:nvPr>
            <p:ph type="body" idx="1"/>
          </p:nvPr>
        </p:nvSpPr>
        <p:spPr>
          <a:xfrm>
            <a:off x="1914144" y="1447800"/>
            <a:ext cx="9997440" cy="2944396"/>
          </a:xfrm>
          <a:prstGeom prst="rect">
            <a:avLst/>
          </a:prstGeom>
          <a:noFill/>
          <a:ln>
            <a:noFill/>
          </a:ln>
        </p:spPr>
        <p:txBody>
          <a:bodyPr spcFirstLastPara="1" wrap="square" lIns="0" tIns="114300" rIns="0" bIns="0" anchor="t" anchorCtr="0">
            <a:spAutoFit/>
          </a:bodyPr>
          <a:lstStyle/>
          <a:p>
            <a:pPr marL="12700" lvl="0" indent="-12700" algn="l" rtl="0">
              <a:lnSpc>
                <a:spcPct val="100000"/>
              </a:lnSpc>
              <a:spcBef>
                <a:spcPts val="0"/>
              </a:spcBef>
              <a:spcAft>
                <a:spcPts val="0"/>
              </a:spcAft>
              <a:buSzPts val="2560"/>
              <a:buChar char="⚫"/>
            </a:pPr>
            <a:r>
              <a:rPr lang="en-US" strike="sngStrike"/>
              <a:t> 	With two arguments :	</a:t>
            </a:r>
            <a:endParaRPr/>
          </a:p>
          <a:p>
            <a:pPr marL="820419" marR="680085" lvl="0" indent="-285750" algn="l" rtl="0">
              <a:lnSpc>
                <a:spcPct val="100000"/>
              </a:lnSpc>
              <a:spcBef>
                <a:spcPts val="700"/>
              </a:spcBef>
              <a:spcAft>
                <a:spcPts val="0"/>
              </a:spcAft>
              <a:buClr>
                <a:srgbClr val="CD9963"/>
              </a:buClr>
              <a:buSzPts val="2240"/>
              <a:buChar char="–"/>
            </a:pPr>
            <a:r>
              <a:rPr lang="en-US" sz="2800"/>
              <a:t>the first argument represents an offset from a  particular location in the file.</a:t>
            </a:r>
            <a:endParaRPr sz="2800"/>
          </a:p>
          <a:p>
            <a:pPr marL="820419" marR="239395" lvl="0" indent="-285750" algn="l" rtl="0">
              <a:lnSpc>
                <a:spcPct val="100000"/>
              </a:lnSpc>
              <a:spcBef>
                <a:spcPts val="690"/>
              </a:spcBef>
              <a:spcAft>
                <a:spcPts val="0"/>
              </a:spcAft>
              <a:buClr>
                <a:srgbClr val="CD9963"/>
              </a:buClr>
              <a:buSzPts val="2240"/>
              <a:buChar char="–"/>
            </a:pPr>
            <a:r>
              <a:rPr lang="en-US" sz="2800"/>
              <a:t>the second specifies the location from which the  offset is measured.</a:t>
            </a:r>
            <a:endParaRPr sz="2800"/>
          </a:p>
          <a:p>
            <a:pPr marL="679450" lvl="0" indent="-283464" algn="l" rtl="0">
              <a:lnSpc>
                <a:spcPct val="100000"/>
              </a:lnSpc>
              <a:spcBef>
                <a:spcPts val="520"/>
              </a:spcBef>
              <a:spcAft>
                <a:spcPts val="0"/>
              </a:spcAft>
              <a:buSzPts val="1920"/>
              <a:buChar char="⚫"/>
            </a:pPr>
            <a:r>
              <a:rPr lang="en-US" sz="2400">
                <a:solidFill>
                  <a:srgbClr val="A40020"/>
                </a:solidFill>
              </a:rPr>
              <a:t>Begin	End</a:t>
            </a:r>
            <a:endParaRPr sz="2400"/>
          </a:p>
        </p:txBody>
      </p:sp>
      <p:sp>
        <p:nvSpPr>
          <p:cNvPr id="513" name="Google Shape;513;p62"/>
          <p:cNvSpPr/>
          <p:nvPr/>
        </p:nvSpPr>
        <p:spPr>
          <a:xfrm>
            <a:off x="2540000" y="4987290"/>
            <a:ext cx="2540000" cy="533400"/>
          </a:xfrm>
          <a:custGeom>
            <a:avLst/>
            <a:gdLst/>
            <a:ahLst/>
            <a:cxnLst/>
            <a:rect l="l" t="t" r="r" b="b"/>
            <a:pathLst>
              <a:path w="1905000" h="533400" extrusionOk="0">
                <a:moveTo>
                  <a:pt x="0" y="304800"/>
                </a:moveTo>
                <a:lnTo>
                  <a:pt x="1905000" y="304800"/>
                </a:lnTo>
              </a:path>
              <a:path w="1905000" h="533400" extrusionOk="0">
                <a:moveTo>
                  <a:pt x="0" y="0"/>
                </a:moveTo>
                <a:lnTo>
                  <a:pt x="0" y="533400"/>
                </a:lnTo>
              </a:path>
              <a:path w="1905000" h="533400" extrusionOk="0">
                <a:moveTo>
                  <a:pt x="1905000" y="0"/>
                </a:moveTo>
                <a:lnTo>
                  <a:pt x="1905000" y="533400"/>
                </a:lnTo>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14" name="Google Shape;514;p62"/>
          <p:cNvSpPr txBox="1"/>
          <p:nvPr/>
        </p:nvSpPr>
        <p:spPr>
          <a:xfrm>
            <a:off x="4954694" y="4869179"/>
            <a:ext cx="225213"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3F1F0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515" name="Google Shape;515;p62"/>
          <p:cNvSpPr txBox="1"/>
          <p:nvPr/>
        </p:nvSpPr>
        <p:spPr>
          <a:xfrm>
            <a:off x="5140960" y="5063490"/>
            <a:ext cx="2954867"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A40020"/>
                </a:solidFill>
                <a:latin typeface="Times New Roman"/>
                <a:ea typeface="Times New Roman"/>
                <a:cs typeface="Times New Roman"/>
                <a:sym typeface="Times New Roman"/>
              </a:rPr>
              <a:t>Offset from Begin</a:t>
            </a:r>
            <a:endParaRPr sz="2400">
              <a:solidFill>
                <a:schemeClr val="dk1"/>
              </a:solidFill>
              <a:latin typeface="Times New Roman"/>
              <a:ea typeface="Times New Roman"/>
              <a:cs typeface="Times New Roman"/>
              <a:sym typeface="Times New Roman"/>
            </a:endParaRPr>
          </a:p>
        </p:txBody>
      </p:sp>
      <p:sp>
        <p:nvSpPr>
          <p:cNvPr id="516" name="Google Shape;516;p62"/>
          <p:cNvSpPr txBox="1"/>
          <p:nvPr/>
        </p:nvSpPr>
        <p:spPr>
          <a:xfrm>
            <a:off x="1791547" y="6107429"/>
            <a:ext cx="9325187"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b="1">
                <a:solidFill>
                  <a:srgbClr val="A40020"/>
                </a:solidFill>
                <a:latin typeface="Times New Roman"/>
                <a:ea typeface="Times New Roman"/>
                <a:cs typeface="Times New Roman"/>
                <a:sym typeface="Times New Roman"/>
              </a:rPr>
              <a:t>The seekg() function with two argument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3"/>
          <p:cNvSpPr/>
          <p:nvPr/>
        </p:nvSpPr>
        <p:spPr>
          <a:xfrm>
            <a:off x="1354667" y="1600200"/>
            <a:ext cx="10329333" cy="0"/>
          </a:xfrm>
          <a:custGeom>
            <a:avLst/>
            <a:gdLst/>
            <a:ahLst/>
            <a:cxnLst/>
            <a:rect l="l" t="t" r="r" b="b"/>
            <a:pathLst>
              <a:path w="7747000" h="120000" extrusionOk="0">
                <a:moveTo>
                  <a:pt x="0" y="0"/>
                </a:moveTo>
                <a:lnTo>
                  <a:pt x="7747000" y="0"/>
                </a:lnTo>
              </a:path>
            </a:pathLst>
          </a:custGeom>
          <a:noFill/>
          <a:ln w="9525" cap="flat" cmpd="sng">
            <a:solidFill>
              <a:srgbClr val="9F826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22" name="Google Shape;522;p63"/>
          <p:cNvSpPr txBox="1">
            <a:spLocks noGrp="1"/>
          </p:cNvSpPr>
          <p:nvPr>
            <p:ph type="title"/>
          </p:nvPr>
        </p:nvSpPr>
        <p:spPr>
          <a:xfrm>
            <a:off x="1424093" y="223520"/>
            <a:ext cx="5544820" cy="69596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562214"/>
              </a:buClr>
              <a:buSzPts val="4300"/>
              <a:buFont typeface="Gill Sans"/>
              <a:buNone/>
            </a:pPr>
            <a:r>
              <a:rPr lang="en-US"/>
              <a:t>seekg() function :</a:t>
            </a:r>
            <a:endParaRPr/>
          </a:p>
        </p:txBody>
      </p:sp>
      <p:grpSp>
        <p:nvGrpSpPr>
          <p:cNvPr id="523" name="Google Shape;523;p63"/>
          <p:cNvGrpSpPr/>
          <p:nvPr/>
        </p:nvGrpSpPr>
        <p:grpSpPr>
          <a:xfrm>
            <a:off x="1930401" y="1676400"/>
            <a:ext cx="7213600" cy="685800"/>
            <a:chOff x="1447800" y="1676399"/>
            <a:chExt cx="5410200" cy="685800"/>
          </a:xfrm>
        </p:grpSpPr>
        <p:sp>
          <p:nvSpPr>
            <p:cNvPr id="524" name="Google Shape;524;p63"/>
            <p:cNvSpPr/>
            <p:nvPr/>
          </p:nvSpPr>
          <p:spPr>
            <a:xfrm>
              <a:off x="1447800" y="1676399"/>
              <a:ext cx="5410200" cy="685800"/>
            </a:xfrm>
            <a:custGeom>
              <a:avLst/>
              <a:gdLst/>
              <a:ahLst/>
              <a:cxnLst/>
              <a:rect l="l" t="t" r="r" b="b"/>
              <a:pathLst>
                <a:path w="5410200" h="685800" extrusionOk="0">
                  <a:moveTo>
                    <a:pt x="5410200" y="0"/>
                  </a:moveTo>
                  <a:lnTo>
                    <a:pt x="0" y="0"/>
                  </a:lnTo>
                  <a:lnTo>
                    <a:pt x="0" y="685800"/>
                  </a:lnTo>
                  <a:lnTo>
                    <a:pt x="5410200" y="685800"/>
                  </a:lnTo>
                  <a:close/>
                </a:path>
              </a:pathLst>
            </a:custGeom>
            <a:solidFill>
              <a:srgbClr val="CD996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25" name="Google Shape;525;p63"/>
            <p:cNvSpPr/>
            <p:nvPr/>
          </p:nvSpPr>
          <p:spPr>
            <a:xfrm>
              <a:off x="1447800" y="1676399"/>
              <a:ext cx="5410200" cy="685800"/>
            </a:xfrm>
            <a:custGeom>
              <a:avLst/>
              <a:gdLst/>
              <a:ahLst/>
              <a:cxnLst/>
              <a:rect l="l" t="t" r="r" b="b"/>
              <a:pathLst>
                <a:path w="5410200" h="685800" extrusionOk="0">
                  <a:moveTo>
                    <a:pt x="2705100" y="685800"/>
                  </a:moveTo>
                  <a:lnTo>
                    <a:pt x="0" y="685800"/>
                  </a:lnTo>
                  <a:lnTo>
                    <a:pt x="0" y="0"/>
                  </a:lnTo>
                  <a:lnTo>
                    <a:pt x="5410200" y="0"/>
                  </a:lnTo>
                  <a:lnTo>
                    <a:pt x="5410200" y="685800"/>
                  </a:lnTo>
                  <a:lnTo>
                    <a:pt x="2705100" y="685800"/>
                  </a:lnTo>
                  <a:close/>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526" name="Google Shape;526;p63"/>
          <p:cNvSpPr txBox="1"/>
          <p:nvPr/>
        </p:nvSpPr>
        <p:spPr>
          <a:xfrm>
            <a:off x="1637453" y="796290"/>
            <a:ext cx="5002105" cy="772160"/>
          </a:xfrm>
          <a:prstGeom prst="rect">
            <a:avLst/>
          </a:prstGeom>
          <a:noFill/>
          <a:ln>
            <a:noFill/>
          </a:ln>
        </p:spPr>
        <p:txBody>
          <a:bodyPr spcFirstLastPara="1" wrap="square" lIns="0" tIns="12700" rIns="0" bIns="0" anchor="t" anchorCtr="0">
            <a:spAutoFit/>
          </a:bodyPr>
          <a:lstStyle/>
          <a:p>
            <a:pPr marL="194945" marR="0" lvl="0" indent="0" algn="l" rtl="0">
              <a:lnSpc>
                <a:spcPct val="106875"/>
              </a:lnSpc>
              <a:spcBef>
                <a:spcPts val="0"/>
              </a:spcBef>
              <a:spcAft>
                <a:spcPts val="0"/>
              </a:spcAft>
              <a:buNone/>
            </a:pPr>
            <a:r>
              <a:rPr lang="en-US" sz="3200">
                <a:solidFill>
                  <a:srgbClr val="3F1F00"/>
                </a:solidFill>
                <a:latin typeface="Times New Roman"/>
                <a:ea typeface="Times New Roman"/>
                <a:cs typeface="Times New Roman"/>
                <a:sym typeface="Times New Roman"/>
              </a:rPr>
              <a:t>With two arguments :</a:t>
            </a:r>
            <a:endParaRPr sz="3200">
              <a:solidFill>
                <a:schemeClr val="dk1"/>
              </a:solidFill>
              <a:latin typeface="Times New Roman"/>
              <a:ea typeface="Times New Roman"/>
              <a:cs typeface="Times New Roman"/>
              <a:sym typeface="Times New Roman"/>
            </a:endParaRPr>
          </a:p>
          <a:p>
            <a:pPr marL="12700" marR="0" lvl="0" indent="0" algn="l" rtl="0">
              <a:lnSpc>
                <a:spcPct val="102500"/>
              </a:lnSpc>
              <a:spcBef>
                <a:spcPts val="0"/>
              </a:spcBef>
              <a:spcAft>
                <a:spcPts val="0"/>
              </a:spcAft>
              <a:buNone/>
            </a:pPr>
            <a:r>
              <a:rPr lang="en-US" sz="2400">
                <a:solidFill>
                  <a:srgbClr val="A40020"/>
                </a:solidFill>
                <a:latin typeface="Times New Roman"/>
                <a:ea typeface="Times New Roman"/>
                <a:cs typeface="Times New Roman"/>
                <a:sym typeface="Times New Roman"/>
              </a:rPr>
              <a:t>Begin</a:t>
            </a:r>
            <a:endParaRPr sz="2400">
              <a:solidFill>
                <a:schemeClr val="dk1"/>
              </a:solidFill>
              <a:latin typeface="Times New Roman"/>
              <a:ea typeface="Times New Roman"/>
              <a:cs typeface="Times New Roman"/>
              <a:sym typeface="Times New Roman"/>
            </a:endParaRPr>
          </a:p>
        </p:txBody>
      </p:sp>
      <p:sp>
        <p:nvSpPr>
          <p:cNvPr id="527" name="Google Shape;527;p63"/>
          <p:cNvSpPr txBox="1"/>
          <p:nvPr/>
        </p:nvSpPr>
        <p:spPr>
          <a:xfrm>
            <a:off x="8849359" y="1253490"/>
            <a:ext cx="680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A40020"/>
                </a:solidFill>
                <a:latin typeface="Times New Roman"/>
                <a:ea typeface="Times New Roman"/>
                <a:cs typeface="Times New Roman"/>
                <a:sym typeface="Times New Roman"/>
              </a:rPr>
              <a:t>End</a:t>
            </a:r>
            <a:endParaRPr sz="2400">
              <a:solidFill>
                <a:schemeClr val="dk1"/>
              </a:solidFill>
              <a:latin typeface="Times New Roman"/>
              <a:ea typeface="Times New Roman"/>
              <a:cs typeface="Times New Roman"/>
              <a:sym typeface="Times New Roman"/>
            </a:endParaRPr>
          </a:p>
        </p:txBody>
      </p:sp>
      <p:sp>
        <p:nvSpPr>
          <p:cNvPr id="528" name="Google Shape;528;p63"/>
          <p:cNvSpPr/>
          <p:nvPr/>
        </p:nvSpPr>
        <p:spPr>
          <a:xfrm>
            <a:off x="1930400" y="2438400"/>
            <a:ext cx="2540000" cy="533400"/>
          </a:xfrm>
          <a:custGeom>
            <a:avLst/>
            <a:gdLst/>
            <a:ahLst/>
            <a:cxnLst/>
            <a:rect l="l" t="t" r="r" b="b"/>
            <a:pathLst>
              <a:path w="1905000" h="533400" extrusionOk="0">
                <a:moveTo>
                  <a:pt x="0" y="228600"/>
                </a:moveTo>
                <a:lnTo>
                  <a:pt x="1905000" y="228600"/>
                </a:lnTo>
              </a:path>
              <a:path w="1905000" h="533400" extrusionOk="0">
                <a:moveTo>
                  <a:pt x="0" y="0"/>
                </a:moveTo>
                <a:lnTo>
                  <a:pt x="0" y="533400"/>
                </a:lnTo>
              </a:path>
              <a:path w="1905000" h="533400" extrusionOk="0">
                <a:moveTo>
                  <a:pt x="1905000" y="0"/>
                </a:moveTo>
                <a:lnTo>
                  <a:pt x="1905000" y="533400"/>
                </a:lnTo>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nvGrpSpPr>
          <p:cNvPr id="529" name="Google Shape;529;p63"/>
          <p:cNvGrpSpPr/>
          <p:nvPr/>
        </p:nvGrpSpPr>
        <p:grpSpPr>
          <a:xfrm>
            <a:off x="1930401" y="3048000"/>
            <a:ext cx="7213600" cy="685800"/>
            <a:chOff x="1447800" y="3047999"/>
            <a:chExt cx="5410200" cy="685800"/>
          </a:xfrm>
        </p:grpSpPr>
        <p:sp>
          <p:nvSpPr>
            <p:cNvPr id="530" name="Google Shape;530;p63"/>
            <p:cNvSpPr/>
            <p:nvPr/>
          </p:nvSpPr>
          <p:spPr>
            <a:xfrm>
              <a:off x="1447800" y="3047999"/>
              <a:ext cx="5410200" cy="685800"/>
            </a:xfrm>
            <a:custGeom>
              <a:avLst/>
              <a:gdLst/>
              <a:ahLst/>
              <a:cxnLst/>
              <a:rect l="l" t="t" r="r" b="b"/>
              <a:pathLst>
                <a:path w="5410200" h="685800" extrusionOk="0">
                  <a:moveTo>
                    <a:pt x="5410200" y="0"/>
                  </a:moveTo>
                  <a:lnTo>
                    <a:pt x="0" y="0"/>
                  </a:lnTo>
                  <a:lnTo>
                    <a:pt x="0" y="685800"/>
                  </a:lnTo>
                  <a:lnTo>
                    <a:pt x="5410200" y="685800"/>
                  </a:lnTo>
                  <a:close/>
                </a:path>
              </a:pathLst>
            </a:custGeom>
            <a:solidFill>
              <a:srgbClr val="CD996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31" name="Google Shape;531;p63"/>
            <p:cNvSpPr/>
            <p:nvPr/>
          </p:nvSpPr>
          <p:spPr>
            <a:xfrm>
              <a:off x="1447800" y="3047999"/>
              <a:ext cx="5410200" cy="685800"/>
            </a:xfrm>
            <a:custGeom>
              <a:avLst/>
              <a:gdLst/>
              <a:ahLst/>
              <a:cxnLst/>
              <a:rect l="l" t="t" r="r" b="b"/>
              <a:pathLst>
                <a:path w="5410200" h="685800" extrusionOk="0">
                  <a:moveTo>
                    <a:pt x="2705100" y="685800"/>
                  </a:moveTo>
                  <a:lnTo>
                    <a:pt x="0" y="685800"/>
                  </a:lnTo>
                  <a:lnTo>
                    <a:pt x="0" y="0"/>
                  </a:lnTo>
                  <a:lnTo>
                    <a:pt x="5410200" y="0"/>
                  </a:lnTo>
                  <a:lnTo>
                    <a:pt x="5410200" y="685800"/>
                  </a:lnTo>
                  <a:lnTo>
                    <a:pt x="2705100" y="685800"/>
                  </a:lnTo>
                  <a:close/>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grpSp>
        <p:nvGrpSpPr>
          <p:cNvPr id="532" name="Google Shape;532;p63"/>
          <p:cNvGrpSpPr/>
          <p:nvPr/>
        </p:nvGrpSpPr>
        <p:grpSpPr>
          <a:xfrm>
            <a:off x="1930401" y="4495801"/>
            <a:ext cx="7213600" cy="685800"/>
            <a:chOff x="1447800" y="4495800"/>
            <a:chExt cx="5410200" cy="685800"/>
          </a:xfrm>
        </p:grpSpPr>
        <p:sp>
          <p:nvSpPr>
            <p:cNvPr id="533" name="Google Shape;533;p63"/>
            <p:cNvSpPr/>
            <p:nvPr/>
          </p:nvSpPr>
          <p:spPr>
            <a:xfrm>
              <a:off x="1447800" y="4495800"/>
              <a:ext cx="5410200" cy="685800"/>
            </a:xfrm>
            <a:custGeom>
              <a:avLst/>
              <a:gdLst/>
              <a:ahLst/>
              <a:cxnLst/>
              <a:rect l="l" t="t" r="r" b="b"/>
              <a:pathLst>
                <a:path w="5410200" h="685800" extrusionOk="0">
                  <a:moveTo>
                    <a:pt x="5410200" y="0"/>
                  </a:moveTo>
                  <a:lnTo>
                    <a:pt x="0" y="0"/>
                  </a:lnTo>
                  <a:lnTo>
                    <a:pt x="0" y="685800"/>
                  </a:lnTo>
                  <a:lnTo>
                    <a:pt x="5410200" y="685800"/>
                  </a:lnTo>
                  <a:close/>
                </a:path>
              </a:pathLst>
            </a:custGeom>
            <a:solidFill>
              <a:srgbClr val="CD996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34" name="Google Shape;534;p63"/>
            <p:cNvSpPr/>
            <p:nvPr/>
          </p:nvSpPr>
          <p:spPr>
            <a:xfrm>
              <a:off x="1447800" y="4495800"/>
              <a:ext cx="5410200" cy="685800"/>
            </a:xfrm>
            <a:custGeom>
              <a:avLst/>
              <a:gdLst/>
              <a:ahLst/>
              <a:cxnLst/>
              <a:rect l="l" t="t" r="r" b="b"/>
              <a:pathLst>
                <a:path w="5410200" h="685800" extrusionOk="0">
                  <a:moveTo>
                    <a:pt x="2705100" y="685800"/>
                  </a:moveTo>
                  <a:lnTo>
                    <a:pt x="0" y="685800"/>
                  </a:lnTo>
                  <a:lnTo>
                    <a:pt x="0" y="0"/>
                  </a:lnTo>
                  <a:lnTo>
                    <a:pt x="5410200" y="0"/>
                  </a:lnTo>
                  <a:lnTo>
                    <a:pt x="5410200" y="685800"/>
                  </a:lnTo>
                  <a:lnTo>
                    <a:pt x="2705100" y="685800"/>
                  </a:lnTo>
                  <a:close/>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sp>
        <p:nvSpPr>
          <p:cNvPr id="535" name="Google Shape;535;p63"/>
          <p:cNvSpPr/>
          <p:nvPr/>
        </p:nvSpPr>
        <p:spPr>
          <a:xfrm>
            <a:off x="4165600" y="5257800"/>
            <a:ext cx="2540000" cy="533400"/>
          </a:xfrm>
          <a:custGeom>
            <a:avLst/>
            <a:gdLst/>
            <a:ahLst/>
            <a:cxnLst/>
            <a:rect l="l" t="t" r="r" b="b"/>
            <a:pathLst>
              <a:path w="1905000" h="533400" extrusionOk="0">
                <a:moveTo>
                  <a:pt x="0" y="0"/>
                </a:moveTo>
                <a:lnTo>
                  <a:pt x="0" y="533400"/>
                </a:lnTo>
              </a:path>
              <a:path w="1905000" h="533400" extrusionOk="0">
                <a:moveTo>
                  <a:pt x="0" y="228600"/>
                </a:moveTo>
                <a:lnTo>
                  <a:pt x="1905000" y="228600"/>
                </a:lnTo>
              </a:path>
              <a:path w="1905000" h="533400" extrusionOk="0">
                <a:moveTo>
                  <a:pt x="1905000" y="0"/>
                </a:moveTo>
                <a:lnTo>
                  <a:pt x="1905000" y="533400"/>
                </a:lnTo>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36" name="Google Shape;536;p63"/>
          <p:cNvSpPr/>
          <p:nvPr/>
        </p:nvSpPr>
        <p:spPr>
          <a:xfrm>
            <a:off x="6604000" y="3810000"/>
            <a:ext cx="2540000" cy="533400"/>
          </a:xfrm>
          <a:custGeom>
            <a:avLst/>
            <a:gdLst/>
            <a:ahLst/>
            <a:cxnLst/>
            <a:rect l="l" t="t" r="r" b="b"/>
            <a:pathLst>
              <a:path w="1905000" h="533400" extrusionOk="0">
                <a:moveTo>
                  <a:pt x="1905000" y="0"/>
                </a:moveTo>
                <a:lnTo>
                  <a:pt x="1905000" y="533400"/>
                </a:lnTo>
              </a:path>
              <a:path w="1905000" h="533400" extrusionOk="0">
                <a:moveTo>
                  <a:pt x="0" y="228600"/>
                </a:moveTo>
                <a:lnTo>
                  <a:pt x="1905000" y="228600"/>
                </a:lnTo>
              </a:path>
              <a:path w="1905000" h="533400" extrusionOk="0">
                <a:moveTo>
                  <a:pt x="0" y="0"/>
                </a:moveTo>
                <a:lnTo>
                  <a:pt x="0" y="533400"/>
                </a:lnTo>
              </a:path>
            </a:pathLst>
          </a:custGeom>
          <a:noFill/>
          <a:ln w="9525" cap="flat" cmpd="sng">
            <a:solidFill>
              <a:srgbClr val="3F1F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
        <p:nvSpPr>
          <p:cNvPr id="537" name="Google Shape;537;p63"/>
          <p:cNvSpPr txBox="1"/>
          <p:nvPr/>
        </p:nvSpPr>
        <p:spPr>
          <a:xfrm>
            <a:off x="1791547" y="2242820"/>
            <a:ext cx="9325187" cy="4442242"/>
          </a:xfrm>
          <a:prstGeom prst="rect">
            <a:avLst/>
          </a:prstGeom>
          <a:noFill/>
          <a:ln>
            <a:noFill/>
          </a:ln>
        </p:spPr>
        <p:txBody>
          <a:bodyPr spcFirstLastPara="1" wrap="square" lIns="0" tIns="12700" rIns="0" bIns="0" anchor="t" anchorCtr="0">
            <a:spAutoFit/>
          </a:bodyPr>
          <a:lstStyle/>
          <a:p>
            <a:pPr marL="1949450" marR="0" lvl="0" indent="0" algn="l" rtl="0">
              <a:lnSpc>
                <a:spcPct val="110208"/>
              </a:lnSpc>
              <a:spcBef>
                <a:spcPts val="0"/>
              </a:spcBef>
              <a:spcAft>
                <a:spcPts val="0"/>
              </a:spcAft>
              <a:buNone/>
            </a:pPr>
            <a:r>
              <a:rPr lang="en-US" sz="2400">
                <a:solidFill>
                  <a:srgbClr val="3F1F0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2047239" marR="0" lvl="0" indent="0" algn="l" rtl="0">
              <a:lnSpc>
                <a:spcPct val="110208"/>
              </a:lnSpc>
              <a:spcBef>
                <a:spcPts val="0"/>
              </a:spcBef>
              <a:spcAft>
                <a:spcPts val="0"/>
              </a:spcAft>
              <a:buNone/>
            </a:pPr>
            <a:r>
              <a:rPr lang="en-US" sz="2400">
                <a:solidFill>
                  <a:srgbClr val="A40020"/>
                </a:solidFill>
                <a:latin typeface="Times New Roman"/>
                <a:ea typeface="Times New Roman"/>
                <a:cs typeface="Times New Roman"/>
                <a:sym typeface="Times New Roman"/>
              </a:rPr>
              <a:t>Offset from Begin</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2700">
              <a:solidFill>
                <a:schemeClr val="dk1"/>
              </a:solidFill>
              <a:latin typeface="Times New Roman"/>
              <a:ea typeface="Times New Roman"/>
              <a:cs typeface="Times New Roman"/>
              <a:sym typeface="Times New Roman"/>
            </a:endParaRPr>
          </a:p>
          <a:p>
            <a:pPr marL="248920" marR="0" lvl="0" indent="0" algn="ctr" rtl="0">
              <a:lnSpc>
                <a:spcPct val="97500"/>
              </a:lnSpc>
              <a:spcBef>
                <a:spcPts val="0"/>
              </a:spcBef>
              <a:spcAft>
                <a:spcPts val="0"/>
              </a:spcAft>
              <a:buNone/>
            </a:pPr>
            <a:r>
              <a:rPr lang="en-US" sz="2400">
                <a:solidFill>
                  <a:srgbClr val="3F1F0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1899285" lvl="0" indent="0" algn="ctr" rtl="0">
              <a:lnSpc>
                <a:spcPct val="97500"/>
              </a:lnSpc>
              <a:spcBef>
                <a:spcPts val="0"/>
              </a:spcBef>
              <a:spcAft>
                <a:spcPts val="0"/>
              </a:spcAft>
              <a:buNone/>
            </a:pPr>
            <a:r>
              <a:rPr lang="en-US" sz="2400">
                <a:solidFill>
                  <a:srgbClr val="A40020"/>
                </a:solidFill>
                <a:latin typeface="Times New Roman"/>
                <a:ea typeface="Times New Roman"/>
                <a:cs typeface="Times New Roman"/>
                <a:sym typeface="Times New Roman"/>
              </a:rPr>
              <a:t>Offset from end</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25"/>
              </a:spcBef>
              <a:spcAft>
                <a:spcPts val="0"/>
              </a:spcAft>
              <a:buNone/>
            </a:pPr>
            <a:endParaRPr sz="2700">
              <a:solidFill>
                <a:schemeClr val="dk1"/>
              </a:solidFill>
              <a:latin typeface="Times New Roman"/>
              <a:ea typeface="Times New Roman"/>
              <a:cs typeface="Times New Roman"/>
              <a:sym typeface="Times New Roman"/>
            </a:endParaRPr>
          </a:p>
          <a:p>
            <a:pPr marL="401320" marR="0" lvl="0" indent="0" algn="ctr" rtl="0">
              <a:lnSpc>
                <a:spcPct val="97500"/>
              </a:lnSpc>
              <a:spcBef>
                <a:spcPts val="0"/>
              </a:spcBef>
              <a:spcAft>
                <a:spcPts val="0"/>
              </a:spcAft>
              <a:buNone/>
            </a:pPr>
            <a:r>
              <a:rPr lang="en-US" sz="2400">
                <a:solidFill>
                  <a:srgbClr val="3F1F0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2936240" marR="0" lvl="0" indent="0" algn="ctr" rtl="0">
              <a:lnSpc>
                <a:spcPct val="97500"/>
              </a:lnSpc>
              <a:spcBef>
                <a:spcPts val="0"/>
              </a:spcBef>
              <a:spcAft>
                <a:spcPts val="0"/>
              </a:spcAft>
              <a:buNone/>
            </a:pPr>
            <a:r>
              <a:rPr lang="en-US" sz="2400">
                <a:solidFill>
                  <a:srgbClr val="A40020"/>
                </a:solidFill>
                <a:latin typeface="Times New Roman"/>
                <a:ea typeface="Times New Roman"/>
                <a:cs typeface="Times New Roman"/>
                <a:sym typeface="Times New Roman"/>
              </a:rPr>
              <a:t>Offset from current</a:t>
            </a:r>
            <a:endParaRPr sz="2400">
              <a:solidFill>
                <a:schemeClr val="dk1"/>
              </a:solidFill>
              <a:latin typeface="Times New Roman"/>
              <a:ea typeface="Times New Roman"/>
              <a:cs typeface="Times New Roman"/>
              <a:sym typeface="Times New Roman"/>
            </a:endParaRPr>
          </a:p>
          <a:p>
            <a:pPr marL="2475230" marR="0" lvl="0" indent="0" algn="ctr" rtl="0">
              <a:lnSpc>
                <a:spcPct val="100000"/>
              </a:lnSpc>
              <a:spcBef>
                <a:spcPts val="0"/>
              </a:spcBef>
              <a:spcAft>
                <a:spcPts val="0"/>
              </a:spcAft>
              <a:buNone/>
            </a:pPr>
            <a:r>
              <a:rPr lang="en-US" sz="2400">
                <a:solidFill>
                  <a:srgbClr val="A40020"/>
                </a:solidFill>
                <a:latin typeface="Times New Roman"/>
                <a:ea typeface="Times New Roman"/>
                <a:cs typeface="Times New Roman"/>
                <a:sym typeface="Times New Roman"/>
              </a:rPr>
              <a:t>position</a:t>
            </a:r>
            <a:endParaRPr sz="2400">
              <a:solidFill>
                <a:schemeClr val="dk1"/>
              </a:solidFill>
              <a:latin typeface="Times New Roman"/>
              <a:ea typeface="Times New Roman"/>
              <a:cs typeface="Times New Roman"/>
              <a:sym typeface="Times New Roman"/>
            </a:endParaRPr>
          </a:p>
          <a:p>
            <a:pPr marL="12700" marR="0" lvl="0" indent="0" algn="l" rtl="0">
              <a:lnSpc>
                <a:spcPct val="100000"/>
              </a:lnSpc>
              <a:spcBef>
                <a:spcPts val="660"/>
              </a:spcBef>
              <a:spcAft>
                <a:spcPts val="0"/>
              </a:spcAft>
              <a:buNone/>
            </a:pPr>
            <a:r>
              <a:rPr lang="en-US" sz="3200" b="1">
                <a:solidFill>
                  <a:srgbClr val="A40020"/>
                </a:solidFill>
                <a:latin typeface="Times New Roman"/>
                <a:ea typeface="Times New Roman"/>
                <a:cs typeface="Times New Roman"/>
                <a:sym typeface="Times New Roman"/>
              </a:rPr>
              <a:t>The seekg() function with two argument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4"/>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Random access files</a:t>
            </a:r>
            <a:endParaRPr/>
          </a:p>
        </p:txBody>
      </p:sp>
      <p:sp>
        <p:nvSpPr>
          <p:cNvPr id="543" name="Google Shape;543;p64"/>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2560"/>
              <a:buChar char="⚫"/>
            </a:pPr>
            <a:r>
              <a:rPr lang="en-US"/>
              <a:t>There are two pointers </a:t>
            </a:r>
            <a:endParaRPr/>
          </a:p>
          <a:p>
            <a:pPr marL="640080" lvl="1" indent="-237744" algn="l" rtl="0">
              <a:lnSpc>
                <a:spcPct val="100000"/>
              </a:lnSpc>
              <a:spcBef>
                <a:spcPts val="550"/>
              </a:spcBef>
              <a:spcAft>
                <a:spcPts val="0"/>
              </a:spcAft>
              <a:buSzPts val="2800"/>
              <a:buChar char="◦"/>
            </a:pPr>
            <a:r>
              <a:rPr lang="en-US"/>
              <a:t>Get pointer in input stream – seekg(),tellg()</a:t>
            </a:r>
            <a:endParaRPr/>
          </a:p>
          <a:p>
            <a:pPr marL="640080" lvl="1" indent="-237744" algn="l" rtl="0">
              <a:lnSpc>
                <a:spcPct val="100000"/>
              </a:lnSpc>
              <a:spcBef>
                <a:spcPts val="550"/>
              </a:spcBef>
              <a:spcAft>
                <a:spcPts val="0"/>
              </a:spcAft>
              <a:buSzPts val="2800"/>
              <a:buChar char="◦"/>
            </a:pPr>
            <a:r>
              <a:rPr lang="en-US"/>
              <a:t>Put pointer in output stream- seekp(),tellp()</a:t>
            </a:r>
            <a:endParaRPr/>
          </a:p>
          <a:p>
            <a:pPr marL="365760" lvl="0" indent="-283464" algn="l" rtl="0">
              <a:lnSpc>
                <a:spcPct val="100000"/>
              </a:lnSpc>
              <a:spcBef>
                <a:spcPts val="600"/>
              </a:spcBef>
              <a:spcAft>
                <a:spcPts val="0"/>
              </a:spcAft>
              <a:buSzPts val="2560"/>
              <a:buChar char="⚫"/>
            </a:pPr>
            <a:r>
              <a:rPr lang="en-US"/>
              <a:t>Two functions to move this pointers</a:t>
            </a:r>
            <a:endParaRPr/>
          </a:p>
          <a:p>
            <a:pPr marL="365760" lvl="0" indent="-283464" algn="l" rtl="0">
              <a:lnSpc>
                <a:spcPct val="100000"/>
              </a:lnSpc>
              <a:spcBef>
                <a:spcPts val="600"/>
              </a:spcBef>
              <a:spcAft>
                <a:spcPts val="0"/>
              </a:spcAft>
              <a:buSzPts val="2560"/>
              <a:buFont typeface="Arial"/>
              <a:buNone/>
            </a:pPr>
            <a:r>
              <a:rPr lang="en-US"/>
              <a:t>	 </a:t>
            </a:r>
            <a:r>
              <a:rPr lang="en-US" sz="2000" b="1"/>
              <a:t>seekg() function moves the associated file's current get pointer </a:t>
            </a:r>
            <a:r>
              <a:rPr lang="en-US" sz="2000" b="1" i="1"/>
              <a:t>offset number of </a:t>
            </a:r>
            <a:r>
              <a:rPr lang="en-US" sz="2000"/>
              <a:t>characters from the specified </a:t>
            </a:r>
            <a:r>
              <a:rPr lang="en-US" sz="2000" i="1"/>
              <a:t>origin</a:t>
            </a:r>
            <a:endParaRPr/>
          </a:p>
          <a:p>
            <a:pPr marL="640080" lvl="1" indent="-237744" algn="l" rtl="0">
              <a:lnSpc>
                <a:spcPct val="100000"/>
              </a:lnSpc>
              <a:spcBef>
                <a:spcPts val="550"/>
              </a:spcBef>
              <a:spcAft>
                <a:spcPts val="0"/>
              </a:spcAft>
              <a:buSzPts val="2400"/>
              <a:buChar char="◦"/>
            </a:pPr>
            <a:r>
              <a:rPr lang="en-US" sz="2400"/>
              <a:t>ios::beg Beginning-of-file</a:t>
            </a:r>
            <a:endParaRPr/>
          </a:p>
          <a:p>
            <a:pPr marL="640080" lvl="1" indent="-237744" algn="l" rtl="0">
              <a:lnSpc>
                <a:spcPct val="100000"/>
              </a:lnSpc>
              <a:spcBef>
                <a:spcPts val="550"/>
              </a:spcBef>
              <a:spcAft>
                <a:spcPts val="0"/>
              </a:spcAft>
              <a:buSzPts val="2400"/>
              <a:buChar char="◦"/>
            </a:pPr>
            <a:r>
              <a:rPr lang="en-US" sz="2400"/>
              <a:t>ios::cur Current location</a:t>
            </a:r>
            <a:endParaRPr/>
          </a:p>
          <a:p>
            <a:pPr marL="640080" lvl="1" indent="-237744" algn="l" rtl="0">
              <a:lnSpc>
                <a:spcPct val="100000"/>
              </a:lnSpc>
              <a:spcBef>
                <a:spcPts val="550"/>
              </a:spcBef>
              <a:spcAft>
                <a:spcPts val="0"/>
              </a:spcAft>
              <a:buSzPts val="2400"/>
              <a:buChar char="◦"/>
            </a:pPr>
            <a:r>
              <a:rPr lang="en-US" sz="2400"/>
              <a:t>ios::end End-of-file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5"/>
          <p:cNvSpPr txBox="1">
            <a:spLocks noGrp="1"/>
          </p:cNvSpPr>
          <p:nvPr>
            <p:ph type="title"/>
          </p:nvPr>
        </p:nvSpPr>
        <p:spPr>
          <a:xfrm>
            <a:off x="406400" y="277814"/>
            <a:ext cx="11480800" cy="1139825"/>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3200"/>
              <a:buFont typeface="Gill Sans"/>
              <a:buNone/>
            </a:pPr>
            <a:r>
              <a:rPr lang="en-US" sz="3200"/>
              <a:t>Functions for Manipulations of File Pointers</a:t>
            </a:r>
            <a:endParaRPr/>
          </a:p>
        </p:txBody>
      </p:sp>
      <p:sp>
        <p:nvSpPr>
          <p:cNvPr id="549" name="Google Shape;549;p65"/>
          <p:cNvSpPr txBox="1">
            <a:spLocks noGrp="1"/>
          </p:cNvSpPr>
          <p:nvPr>
            <p:ph type="body" idx="1"/>
          </p:nvPr>
        </p:nvSpPr>
        <p:spPr>
          <a:xfrm>
            <a:off x="1419060" y="1600200"/>
            <a:ext cx="10972800" cy="4876800"/>
          </a:xfrm>
          <a:prstGeom prst="rect">
            <a:avLst/>
          </a:prstGeom>
          <a:noFill/>
          <a:ln>
            <a:noFill/>
          </a:ln>
        </p:spPr>
        <p:txBody>
          <a:bodyPr spcFirstLastPara="1" wrap="square" lIns="91425" tIns="45700" rIns="91425" bIns="45700" anchor="t" anchorCtr="0">
            <a:normAutofit/>
          </a:bodyPr>
          <a:lstStyle/>
          <a:p>
            <a:pPr marL="365760" lvl="0" indent="-283464" algn="l" rtl="0">
              <a:lnSpc>
                <a:spcPct val="90000"/>
              </a:lnSpc>
              <a:spcBef>
                <a:spcPts val="0"/>
              </a:spcBef>
              <a:spcAft>
                <a:spcPts val="0"/>
              </a:spcAft>
              <a:buSzPts val="2240"/>
              <a:buChar char="⚫"/>
            </a:pPr>
            <a:r>
              <a:rPr lang="en-US" sz="2800"/>
              <a:t>seekg( )	🡪	Moves get pointer (input) to a specified location.</a:t>
            </a:r>
            <a:endParaRPr/>
          </a:p>
          <a:p>
            <a:pPr marL="365760" lvl="0" indent="-141223" algn="l" rtl="0">
              <a:lnSpc>
                <a:spcPct val="90000"/>
              </a:lnSpc>
              <a:spcBef>
                <a:spcPts val="600"/>
              </a:spcBef>
              <a:spcAft>
                <a:spcPts val="0"/>
              </a:spcAft>
              <a:buSzPts val="2240"/>
              <a:buNone/>
            </a:pPr>
            <a:endParaRPr sz="2800"/>
          </a:p>
          <a:p>
            <a:pPr marL="365760" lvl="0" indent="-283464" algn="l" rtl="0">
              <a:lnSpc>
                <a:spcPct val="90000"/>
              </a:lnSpc>
              <a:spcBef>
                <a:spcPts val="600"/>
              </a:spcBef>
              <a:spcAft>
                <a:spcPts val="0"/>
              </a:spcAft>
              <a:buSzPts val="2240"/>
              <a:buChar char="⚫"/>
            </a:pPr>
            <a:r>
              <a:rPr lang="en-US" sz="2800"/>
              <a:t>seekp( )	🡪	Moves put pointer(output) to a specified location.</a:t>
            </a:r>
            <a:endParaRPr/>
          </a:p>
          <a:p>
            <a:pPr marL="365760" lvl="0" indent="-141223" algn="l" rtl="0">
              <a:lnSpc>
                <a:spcPct val="90000"/>
              </a:lnSpc>
              <a:spcBef>
                <a:spcPts val="600"/>
              </a:spcBef>
              <a:spcAft>
                <a:spcPts val="0"/>
              </a:spcAft>
              <a:buSzPts val="2240"/>
              <a:buNone/>
            </a:pPr>
            <a:endParaRPr sz="2800"/>
          </a:p>
          <a:p>
            <a:pPr marL="365760" lvl="0" indent="-283464" algn="l" rtl="0">
              <a:lnSpc>
                <a:spcPct val="90000"/>
              </a:lnSpc>
              <a:spcBef>
                <a:spcPts val="600"/>
              </a:spcBef>
              <a:spcAft>
                <a:spcPts val="0"/>
              </a:spcAft>
              <a:buSzPts val="2240"/>
              <a:buChar char="⚫"/>
            </a:pPr>
            <a:r>
              <a:rPr lang="en-US" sz="2800"/>
              <a:t>tellg( )	🡪	Gives the current position of the get pointer.</a:t>
            </a:r>
            <a:endParaRPr/>
          </a:p>
          <a:p>
            <a:pPr marL="365760" lvl="0" indent="-141223" algn="l" rtl="0">
              <a:lnSpc>
                <a:spcPct val="90000"/>
              </a:lnSpc>
              <a:spcBef>
                <a:spcPts val="600"/>
              </a:spcBef>
              <a:spcAft>
                <a:spcPts val="0"/>
              </a:spcAft>
              <a:buSzPts val="2240"/>
              <a:buNone/>
            </a:pPr>
            <a:endParaRPr sz="2800"/>
          </a:p>
          <a:p>
            <a:pPr marL="365760" lvl="0" indent="-283464" algn="l" rtl="0">
              <a:lnSpc>
                <a:spcPct val="90000"/>
              </a:lnSpc>
              <a:spcBef>
                <a:spcPts val="600"/>
              </a:spcBef>
              <a:spcAft>
                <a:spcPts val="0"/>
              </a:spcAft>
              <a:buSzPts val="2240"/>
              <a:buChar char="⚫"/>
            </a:pPr>
            <a:r>
              <a:rPr lang="en-US" sz="2800"/>
              <a:t>tellp( )	🡪	Gives the current position of the put pointer.</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Effect transition="in" filter="fade">
                                      <p:cBhvr>
                                        <p:cTn id="7" dur="500"/>
                                        <p:tgtEl>
                                          <p:spTgt spid="5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9">
                                            <p:txEl>
                                              <p:pRg st="1" end="1"/>
                                            </p:txEl>
                                          </p:spTgt>
                                        </p:tgtEl>
                                        <p:attrNameLst>
                                          <p:attrName>style.visibility</p:attrName>
                                        </p:attrNameLst>
                                      </p:cBhvr>
                                      <p:to>
                                        <p:strVal val="visible"/>
                                      </p:to>
                                    </p:set>
                                    <p:animEffect transition="in" filter="fade">
                                      <p:cBhvr>
                                        <p:cTn id="12" dur="500"/>
                                        <p:tgtEl>
                                          <p:spTgt spid="5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9">
                                            <p:txEl>
                                              <p:pRg st="2" end="2"/>
                                            </p:txEl>
                                          </p:spTgt>
                                        </p:tgtEl>
                                        <p:attrNameLst>
                                          <p:attrName>style.visibility</p:attrName>
                                        </p:attrNameLst>
                                      </p:cBhvr>
                                      <p:to>
                                        <p:strVal val="visible"/>
                                      </p:to>
                                    </p:set>
                                    <p:animEffect transition="in" filter="fade">
                                      <p:cBhvr>
                                        <p:cTn id="17" dur="500"/>
                                        <p:tgtEl>
                                          <p:spTgt spid="5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9">
                                            <p:txEl>
                                              <p:pRg st="3" end="3"/>
                                            </p:txEl>
                                          </p:spTgt>
                                        </p:tgtEl>
                                        <p:attrNameLst>
                                          <p:attrName>style.visibility</p:attrName>
                                        </p:attrNameLst>
                                      </p:cBhvr>
                                      <p:to>
                                        <p:strVal val="visible"/>
                                      </p:to>
                                    </p:set>
                                    <p:animEffect transition="in" filter="fade">
                                      <p:cBhvr>
                                        <p:cTn id="22" dur="500"/>
                                        <p:tgtEl>
                                          <p:spTgt spid="54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9">
                                            <p:txEl>
                                              <p:pRg st="4" end="4"/>
                                            </p:txEl>
                                          </p:spTgt>
                                        </p:tgtEl>
                                        <p:attrNameLst>
                                          <p:attrName>style.visibility</p:attrName>
                                        </p:attrNameLst>
                                      </p:cBhvr>
                                      <p:to>
                                        <p:strVal val="visible"/>
                                      </p:to>
                                    </p:set>
                                    <p:animEffect transition="in" filter="fade">
                                      <p:cBhvr>
                                        <p:cTn id="27" dur="500"/>
                                        <p:tgtEl>
                                          <p:spTgt spid="54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9">
                                            <p:txEl>
                                              <p:pRg st="5" end="5"/>
                                            </p:txEl>
                                          </p:spTgt>
                                        </p:tgtEl>
                                        <p:attrNameLst>
                                          <p:attrName>style.visibility</p:attrName>
                                        </p:attrNameLst>
                                      </p:cBhvr>
                                      <p:to>
                                        <p:strVal val="visible"/>
                                      </p:to>
                                    </p:set>
                                    <p:animEffect transition="in" filter="fade">
                                      <p:cBhvr>
                                        <p:cTn id="32" dur="500"/>
                                        <p:tgtEl>
                                          <p:spTgt spid="54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9">
                                            <p:txEl>
                                              <p:pRg st="6" end="6"/>
                                            </p:txEl>
                                          </p:spTgt>
                                        </p:tgtEl>
                                        <p:attrNameLst>
                                          <p:attrName>style.visibility</p:attrName>
                                        </p:attrNameLst>
                                      </p:cBhvr>
                                      <p:to>
                                        <p:strVal val="visible"/>
                                      </p:to>
                                    </p:set>
                                    <p:animEffect transition="in" filter="fade">
                                      <p:cBhvr>
                                        <p:cTn id="37" dur="500"/>
                                        <p:tgtEl>
                                          <p:spTgt spid="5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6"/>
          <p:cNvSpPr txBox="1">
            <a:spLocks noGrp="1"/>
          </p:cNvSpPr>
          <p:nvPr>
            <p:ph type="body" idx="1"/>
          </p:nvPr>
        </p:nvSpPr>
        <p:spPr>
          <a:xfrm>
            <a:off x="609600" y="152401"/>
            <a:ext cx="10972800" cy="5973763"/>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920"/>
              <a:buChar char="⚫"/>
            </a:pPr>
            <a:r>
              <a:rPr lang="en-US" sz="2400">
                <a:latin typeface="Arial"/>
                <a:ea typeface="Arial"/>
                <a:cs typeface="Arial"/>
                <a:sym typeface="Arial"/>
              </a:rPr>
              <a:t>The </a:t>
            </a:r>
            <a:r>
              <a:rPr lang="en-US" sz="2400" b="1">
                <a:latin typeface="Arial"/>
                <a:ea typeface="Arial"/>
                <a:cs typeface="Arial"/>
                <a:sym typeface="Arial"/>
              </a:rPr>
              <a:t>seekp() function moves the associated file's current put pointer </a:t>
            </a:r>
            <a:r>
              <a:rPr lang="en-US" sz="2400" b="1" i="1">
                <a:latin typeface="Arial"/>
                <a:ea typeface="Arial"/>
                <a:cs typeface="Arial"/>
                <a:sym typeface="Arial"/>
              </a:rPr>
              <a:t>offset number o</a:t>
            </a:r>
            <a:r>
              <a:rPr lang="en-US" sz="2400">
                <a:latin typeface="Arial"/>
                <a:ea typeface="Arial"/>
                <a:cs typeface="Arial"/>
                <a:sym typeface="Arial"/>
              </a:rPr>
              <a:t>f characters from the specified </a:t>
            </a:r>
            <a:r>
              <a:rPr lang="en-US" sz="2400" i="1">
                <a:latin typeface="Arial"/>
                <a:ea typeface="Arial"/>
                <a:cs typeface="Arial"/>
                <a:sym typeface="Arial"/>
              </a:rPr>
              <a:t>origin</a:t>
            </a:r>
            <a:endParaRPr/>
          </a:p>
          <a:p>
            <a:pPr marL="365760" lvl="0" indent="-161543" algn="l" rtl="0">
              <a:lnSpc>
                <a:spcPct val="100000"/>
              </a:lnSpc>
              <a:spcBef>
                <a:spcPts val="600"/>
              </a:spcBef>
              <a:spcAft>
                <a:spcPts val="0"/>
              </a:spcAft>
              <a:buSzPts val="1920"/>
              <a:buNone/>
            </a:pPr>
            <a:endParaRPr sz="2400" i="1">
              <a:latin typeface="Arial"/>
              <a:ea typeface="Arial"/>
              <a:cs typeface="Arial"/>
              <a:sym typeface="Arial"/>
            </a:endParaRPr>
          </a:p>
          <a:p>
            <a:pPr marL="365760" lvl="0" indent="-283464" algn="l" rtl="0">
              <a:lnSpc>
                <a:spcPct val="100000"/>
              </a:lnSpc>
              <a:spcBef>
                <a:spcPts val="600"/>
              </a:spcBef>
              <a:spcAft>
                <a:spcPts val="0"/>
              </a:spcAft>
              <a:buSzPts val="1920"/>
              <a:buChar char="⚫"/>
            </a:pPr>
            <a:r>
              <a:rPr lang="en-US" sz="2400" b="1">
                <a:latin typeface="Arial"/>
                <a:ea typeface="Arial"/>
                <a:cs typeface="Arial"/>
                <a:sym typeface="Arial"/>
              </a:rPr>
              <a:t>tellg() and tellp() gives the current position of the get and put pointer</a:t>
            </a:r>
            <a:endParaRPr/>
          </a:p>
          <a:p>
            <a:pPr marL="365760" lvl="0" indent="-283464" algn="l" rtl="0">
              <a:lnSpc>
                <a:spcPct val="100000"/>
              </a:lnSpc>
              <a:spcBef>
                <a:spcPts val="600"/>
              </a:spcBef>
              <a:spcAft>
                <a:spcPts val="0"/>
              </a:spcAft>
              <a:buSzPts val="1920"/>
              <a:buFont typeface="Arial"/>
              <a:buNone/>
            </a:pPr>
            <a:r>
              <a:rPr lang="en-US" sz="2400">
                <a:latin typeface="Arial"/>
                <a:ea typeface="Arial"/>
                <a:cs typeface="Arial"/>
                <a:sym typeface="Arial"/>
              </a:rPr>
              <a:t>     </a:t>
            </a:r>
            <a:endParaRPr/>
          </a:p>
        </p:txBody>
      </p:sp>
      <p:graphicFrame>
        <p:nvGraphicFramePr>
          <p:cNvPr id="555" name="Google Shape;555;p66"/>
          <p:cNvGraphicFramePr/>
          <p:nvPr/>
        </p:nvGraphicFramePr>
        <p:xfrm>
          <a:off x="508000" y="2819400"/>
          <a:ext cx="11379200" cy="3733850"/>
        </p:xfrm>
        <a:graphic>
          <a:graphicData uri="http://schemas.openxmlformats.org/drawingml/2006/table">
            <a:tbl>
              <a:tblPr>
                <a:noFill/>
                <a:tableStyleId>{FA9DF61A-9493-469E-969F-7F3D18484742}</a:tableStyleId>
              </a:tblPr>
              <a:tblGrid>
                <a:gridCol w="4423825"/>
                <a:gridCol w="6955375"/>
              </a:tblGrid>
              <a:tr h="6397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fout.seekg(0, ios : : beg);</a:t>
                      </a:r>
                      <a:endParaRPr/>
                    </a:p>
                  </a:txBody>
                  <a:tcPr marL="121925" marR="1219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Go to start</a:t>
                      </a:r>
                      <a:endParaRPr/>
                    </a:p>
                  </a:txBody>
                  <a:tcPr marL="121925" marR="12192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984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fout.seekg(0, ios : : cur);</a:t>
                      </a:r>
                      <a:endParaRPr/>
                    </a:p>
                  </a:txBody>
                  <a:tcPr marL="121925" marR="1219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Stay at the current position</a:t>
                      </a:r>
                      <a:endParaRPr/>
                    </a:p>
                  </a:txBody>
                  <a:tcPr marL="121925" marR="12192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00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fout.seekg(0, ios : : end);</a:t>
                      </a:r>
                      <a:endParaRPr/>
                    </a:p>
                  </a:txBody>
                  <a:tcPr marL="121925" marR="1219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Go to the end of file</a:t>
                      </a:r>
                      <a:endParaRPr/>
                    </a:p>
                  </a:txBody>
                  <a:tcPr marL="121925" marR="12192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000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fout.seekg(m, ios : : beg);</a:t>
                      </a:r>
                      <a:endParaRPr/>
                    </a:p>
                  </a:txBody>
                  <a:tcPr marL="121925" marR="1219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Move to (m+1)th byte in the file</a:t>
                      </a:r>
                      <a:endParaRPr/>
                    </a:p>
                  </a:txBody>
                  <a:tcPr marL="121925" marR="12192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984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fout.seekg(m, ios : : cur);</a:t>
                      </a:r>
                      <a:endParaRPr/>
                    </a:p>
                  </a:txBody>
                  <a:tcPr marL="121925" marR="1219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Go forward by m bytes from the current position</a:t>
                      </a:r>
                      <a:endParaRPr/>
                    </a:p>
                  </a:txBody>
                  <a:tcPr marL="121925" marR="12192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47700">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fout.seekg(-m, ios : : cur);</a:t>
                      </a:r>
                      <a:endParaRPr/>
                    </a:p>
                  </a:txBody>
                  <a:tcPr marL="121925" marR="1219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Go backward by m bytes from the current position</a:t>
                      </a:r>
                      <a:endParaRPr/>
                    </a:p>
                  </a:txBody>
                  <a:tcPr marL="121925" marR="12192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49275">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Calibri"/>
                          <a:ea typeface="Calibri"/>
                          <a:cs typeface="Calibri"/>
                          <a:sym typeface="Calibri"/>
                        </a:rPr>
                        <a:t>fout.seekg(-m, ios : : end)</a:t>
                      </a:r>
                      <a:endParaRPr/>
                    </a:p>
                  </a:txBody>
                  <a:tcPr marL="121925" marR="12192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Calibri"/>
                          <a:ea typeface="Calibri"/>
                          <a:cs typeface="Calibri"/>
                          <a:sym typeface="Calibri"/>
                        </a:rPr>
                        <a:t>Go backward by m bytes from the end</a:t>
                      </a:r>
                      <a:endParaRPr/>
                    </a:p>
                  </a:txBody>
                  <a:tcPr marL="121925" marR="12192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3600"/>
              <a:buFont typeface="Gill Sans"/>
              <a:buNone/>
            </a:pPr>
            <a:r>
              <a:rPr lang="en-US" sz="3600"/>
              <a:t>Error Handling During File Operations</a:t>
            </a:r>
            <a:endParaRPr/>
          </a:p>
        </p:txBody>
      </p:sp>
      <p:sp>
        <p:nvSpPr>
          <p:cNvPr id="561" name="Google Shape;561;p67"/>
          <p:cNvSpPr txBox="1">
            <a:spLocks noGrp="1"/>
          </p:cNvSpPr>
          <p:nvPr>
            <p:ph type="body" idx="1"/>
          </p:nvPr>
        </p:nvSpPr>
        <p:spPr>
          <a:xfrm>
            <a:off x="1364328" y="1600200"/>
            <a:ext cx="10972800" cy="50292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920"/>
              <a:buChar char="⚫"/>
            </a:pPr>
            <a:r>
              <a:rPr lang="en-US" sz="2400"/>
              <a:t>A file which we are attempting to open for reading does not exist.</a:t>
            </a:r>
            <a:endParaRPr/>
          </a:p>
          <a:p>
            <a:pPr marL="365760" lvl="0" indent="-283464" algn="l" rtl="0">
              <a:lnSpc>
                <a:spcPct val="100000"/>
              </a:lnSpc>
              <a:spcBef>
                <a:spcPts val="600"/>
              </a:spcBef>
              <a:spcAft>
                <a:spcPts val="0"/>
              </a:spcAft>
              <a:buSzPts val="1920"/>
              <a:buChar char="⚫"/>
            </a:pPr>
            <a:r>
              <a:rPr lang="en-US" sz="2400"/>
              <a:t>The file name used for a new file may already exist.</a:t>
            </a:r>
            <a:endParaRPr/>
          </a:p>
          <a:p>
            <a:pPr marL="365760" lvl="0" indent="-283464" algn="l" rtl="0">
              <a:lnSpc>
                <a:spcPct val="100000"/>
              </a:lnSpc>
              <a:spcBef>
                <a:spcPts val="600"/>
              </a:spcBef>
              <a:spcAft>
                <a:spcPts val="0"/>
              </a:spcAft>
              <a:buSzPts val="1920"/>
              <a:buChar char="⚫"/>
            </a:pPr>
            <a:r>
              <a:rPr lang="en-US" sz="2400"/>
              <a:t>We may attempt an invalid operation such as reading past the end-of-file.</a:t>
            </a:r>
            <a:endParaRPr/>
          </a:p>
          <a:p>
            <a:pPr marL="365760" lvl="0" indent="-283464" algn="l" rtl="0">
              <a:lnSpc>
                <a:spcPct val="100000"/>
              </a:lnSpc>
              <a:spcBef>
                <a:spcPts val="600"/>
              </a:spcBef>
              <a:spcAft>
                <a:spcPts val="0"/>
              </a:spcAft>
              <a:buSzPts val="1920"/>
              <a:buChar char="⚫"/>
            </a:pPr>
            <a:r>
              <a:rPr lang="en-US" sz="2400"/>
              <a:t>There may not be any space in the disk for storing more data.</a:t>
            </a:r>
            <a:endParaRPr/>
          </a:p>
          <a:p>
            <a:pPr marL="365760" lvl="0" indent="-283464" algn="l" rtl="0">
              <a:lnSpc>
                <a:spcPct val="100000"/>
              </a:lnSpc>
              <a:spcBef>
                <a:spcPts val="600"/>
              </a:spcBef>
              <a:spcAft>
                <a:spcPts val="0"/>
              </a:spcAft>
              <a:buSzPts val="1920"/>
              <a:buChar char="⚫"/>
            </a:pPr>
            <a:r>
              <a:rPr lang="en-US" sz="2400"/>
              <a:t>We may use an invalid file name.</a:t>
            </a:r>
            <a:endParaRPr/>
          </a:p>
          <a:p>
            <a:pPr marL="365760" lvl="0" indent="-283464" algn="l" rtl="0">
              <a:lnSpc>
                <a:spcPct val="100000"/>
              </a:lnSpc>
              <a:spcBef>
                <a:spcPts val="600"/>
              </a:spcBef>
              <a:spcAft>
                <a:spcPts val="0"/>
              </a:spcAft>
              <a:buSzPts val="1920"/>
              <a:buChar char="⚫"/>
            </a:pPr>
            <a:r>
              <a:rPr lang="en-US" sz="2400"/>
              <a:t>We may attempt to perform an operation when the file is not opened for that purpose.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animEffect transition="in" filter="fade">
                                      <p:cBhvr>
                                        <p:cTn id="7" dur="500"/>
                                        <p:tgtEl>
                                          <p:spTgt spid="5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1">
                                            <p:txEl>
                                              <p:pRg st="1" end="1"/>
                                            </p:txEl>
                                          </p:spTgt>
                                        </p:tgtEl>
                                        <p:attrNameLst>
                                          <p:attrName>style.visibility</p:attrName>
                                        </p:attrNameLst>
                                      </p:cBhvr>
                                      <p:to>
                                        <p:strVal val="visible"/>
                                      </p:to>
                                    </p:set>
                                    <p:animEffect transition="in" filter="fade">
                                      <p:cBhvr>
                                        <p:cTn id="12" dur="500"/>
                                        <p:tgtEl>
                                          <p:spTgt spid="5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1">
                                            <p:txEl>
                                              <p:pRg st="2" end="2"/>
                                            </p:txEl>
                                          </p:spTgt>
                                        </p:tgtEl>
                                        <p:attrNameLst>
                                          <p:attrName>style.visibility</p:attrName>
                                        </p:attrNameLst>
                                      </p:cBhvr>
                                      <p:to>
                                        <p:strVal val="visible"/>
                                      </p:to>
                                    </p:set>
                                    <p:animEffect transition="in" filter="fade">
                                      <p:cBhvr>
                                        <p:cTn id="17" dur="500"/>
                                        <p:tgtEl>
                                          <p:spTgt spid="5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1">
                                            <p:txEl>
                                              <p:pRg st="3" end="3"/>
                                            </p:txEl>
                                          </p:spTgt>
                                        </p:tgtEl>
                                        <p:attrNameLst>
                                          <p:attrName>style.visibility</p:attrName>
                                        </p:attrNameLst>
                                      </p:cBhvr>
                                      <p:to>
                                        <p:strVal val="visible"/>
                                      </p:to>
                                    </p:set>
                                    <p:animEffect transition="in" filter="fade">
                                      <p:cBhvr>
                                        <p:cTn id="22" dur="500"/>
                                        <p:tgtEl>
                                          <p:spTgt spid="5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1">
                                            <p:txEl>
                                              <p:pRg st="4" end="4"/>
                                            </p:txEl>
                                          </p:spTgt>
                                        </p:tgtEl>
                                        <p:attrNameLst>
                                          <p:attrName>style.visibility</p:attrName>
                                        </p:attrNameLst>
                                      </p:cBhvr>
                                      <p:to>
                                        <p:strVal val="visible"/>
                                      </p:to>
                                    </p:set>
                                    <p:animEffect transition="in" filter="fade">
                                      <p:cBhvr>
                                        <p:cTn id="27" dur="500"/>
                                        <p:tgtEl>
                                          <p:spTgt spid="5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1">
                                            <p:txEl>
                                              <p:pRg st="5" end="5"/>
                                            </p:txEl>
                                          </p:spTgt>
                                        </p:tgtEl>
                                        <p:attrNameLst>
                                          <p:attrName>style.visibility</p:attrName>
                                        </p:attrNameLst>
                                      </p:cBhvr>
                                      <p:to>
                                        <p:strVal val="visible"/>
                                      </p:to>
                                    </p:set>
                                    <p:animEffect transition="in" filter="fade">
                                      <p:cBhvr>
                                        <p:cTn id="32" dur="500"/>
                                        <p:tgtEl>
                                          <p:spTgt spid="5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8"/>
          <p:cNvSpPr txBox="1">
            <a:spLocks noGrp="1"/>
          </p:cNvSpPr>
          <p:nvPr>
            <p:ph type="title" idx="4294967295"/>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Error handling</a:t>
            </a:r>
            <a:endParaRPr/>
          </a:p>
        </p:txBody>
      </p:sp>
      <p:pic>
        <p:nvPicPr>
          <p:cNvPr id="567" name="Google Shape;567;p68"/>
          <p:cNvPicPr preferRelativeResize="0">
            <a:picLocks noGrp="1"/>
          </p:cNvPicPr>
          <p:nvPr>
            <p:ph type="body" idx="4294967295"/>
          </p:nvPr>
        </p:nvPicPr>
        <p:blipFill rotWithShape="1">
          <a:blip r:embed="rId3">
            <a:alphaModFix/>
          </a:blip>
          <a:srcRect/>
          <a:stretch/>
        </p:blipFill>
        <p:spPr>
          <a:xfrm>
            <a:off x="0" y="1447800"/>
            <a:ext cx="11988800" cy="3505200"/>
          </a:xfrm>
          <a:prstGeom prst="rect">
            <a:avLst/>
          </a:prstGeom>
          <a:noFill/>
          <a:ln>
            <a:noFill/>
          </a:ln>
        </p:spPr>
      </p:pic>
      <p:sp>
        <p:nvSpPr>
          <p:cNvPr id="568" name="Google Shape;568;p68"/>
          <p:cNvSpPr txBox="1"/>
          <p:nvPr/>
        </p:nvSpPr>
        <p:spPr>
          <a:xfrm>
            <a:off x="406400" y="5257800"/>
            <a:ext cx="360066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ill Sans"/>
                <a:ea typeface="Gill Sans"/>
                <a:cs typeface="Gill Sans"/>
                <a:sym typeface="Gill Sans"/>
              </a:rPr>
              <a:t>While(!fin.eof())   //!fin.fail()</a:t>
            </a:r>
            <a:endParaRPr/>
          </a:p>
          <a:p>
            <a:pPr marL="0" marR="0" lvl="0" indent="0" algn="l" rtl="0">
              <a:spcBef>
                <a:spcPts val="0"/>
              </a:spcBef>
              <a:spcAft>
                <a:spcPts val="0"/>
              </a:spcAft>
              <a:buNone/>
            </a:pPr>
            <a:r>
              <a:rPr lang="en-US" sz="2400">
                <a:solidFill>
                  <a:schemeClr val="dk1"/>
                </a:solidFill>
                <a:latin typeface="Gill Sans"/>
                <a:ea typeface="Gill Sans"/>
                <a:cs typeface="Gill Sans"/>
                <a:sym typeface="Gill Sans"/>
              </a:rPr>
              <a:t>{</a:t>
            </a:r>
            <a:endParaRPr/>
          </a:p>
          <a:p>
            <a:pPr marL="0" marR="0" lvl="0" indent="0" algn="l" rtl="0">
              <a:spcBef>
                <a:spcPts val="0"/>
              </a:spcBef>
              <a:spcAft>
                <a:spcPts val="0"/>
              </a:spcAft>
              <a:buNone/>
            </a:pPr>
            <a:r>
              <a:rPr lang="en-US" sz="2400">
                <a:solidFill>
                  <a:schemeClr val="dk1"/>
                </a:solidFill>
                <a:latin typeface="Gill Sans"/>
                <a:ea typeface="Gill Sans"/>
                <a:cs typeface="Gill Sans"/>
                <a:sym typeface="Gill Sans"/>
              </a:rPr>
              <a:t>}</a:t>
            </a:r>
            <a:endParaRPr/>
          </a:p>
        </p:txBody>
      </p:sp>
      <p:sp>
        <p:nvSpPr>
          <p:cNvPr id="569" name="Google Shape;569;p68"/>
          <p:cNvSpPr txBox="1"/>
          <p:nvPr/>
        </p:nvSpPr>
        <p:spPr>
          <a:xfrm>
            <a:off x="5994400" y="5029201"/>
            <a:ext cx="589280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Gill Sans"/>
                <a:ea typeface="Gill Sans"/>
                <a:cs typeface="Gill Sans"/>
                <a:sym typeface="Gill Sans"/>
              </a:rPr>
              <a:t>If( fin.bad() )    //fin.good()</a:t>
            </a:r>
            <a:endParaRPr/>
          </a:p>
          <a:p>
            <a:pPr marL="0" marR="0" lvl="0" indent="0" algn="l" rtl="0">
              <a:spcBef>
                <a:spcPts val="0"/>
              </a:spcBef>
              <a:spcAft>
                <a:spcPts val="0"/>
              </a:spcAft>
              <a:buNone/>
            </a:pPr>
            <a:r>
              <a:rPr lang="en-US" sz="2400">
                <a:solidFill>
                  <a:schemeClr val="dk1"/>
                </a:solidFill>
                <a:latin typeface="Gill Sans"/>
                <a:ea typeface="Gill Sans"/>
                <a:cs typeface="Gill Sans"/>
                <a:sym typeface="Gill Sans"/>
              </a:rPr>
              <a:t>{</a:t>
            </a:r>
            <a:endParaRPr/>
          </a:p>
          <a:p>
            <a:pPr marL="0" marR="0" lvl="0" indent="0" algn="l" rtl="0">
              <a:spcBef>
                <a:spcPts val="0"/>
              </a:spcBef>
              <a:spcAft>
                <a:spcPts val="0"/>
              </a:spcAft>
              <a:buNone/>
            </a:pPr>
            <a:r>
              <a:rPr lang="en-US" sz="2400">
                <a:solidFill>
                  <a:schemeClr val="dk1"/>
                </a:solidFill>
                <a:latin typeface="Gill Sans"/>
                <a:ea typeface="Gill Sans"/>
                <a:cs typeface="Gill Sans"/>
                <a:sym typeface="Gill Sans"/>
              </a:rPr>
              <a:t>   //report error</a:t>
            </a:r>
            <a:endParaRPr/>
          </a:p>
          <a:p>
            <a:pPr marL="0" marR="0" lvl="0" indent="0" algn="l" rtl="0">
              <a:spcBef>
                <a:spcPts val="0"/>
              </a:spcBef>
              <a:spcAft>
                <a:spcPts val="0"/>
              </a:spcAft>
              <a:buNone/>
            </a:pPr>
            <a:r>
              <a:rPr lang="en-US" sz="2400">
                <a:solidFill>
                  <a:schemeClr val="dk1"/>
                </a:solidFill>
                <a:latin typeface="Gill Sans"/>
                <a:ea typeface="Gill Sans"/>
                <a:cs typeface="Gill Sans"/>
                <a:sym typeface="Gill Sans"/>
              </a:rPr>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9"/>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3520"/>
              <a:buNone/>
            </a:pPr>
            <a:r>
              <a:rPr lang="en-US" sz="4400">
                <a:latin typeface="Times New Roman"/>
                <a:ea typeface="Times New Roman"/>
                <a:cs typeface="Times New Roman"/>
                <a:sym typeface="Times New Roman"/>
              </a:rPr>
              <a:t>Thank You!!</a:t>
            </a:r>
            <a:endParaRPr/>
          </a:p>
        </p:txBody>
      </p:sp>
      <p:sp>
        <p:nvSpPr>
          <p:cNvPr id="575" name="Google Shape;575;p69"/>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0"/>
          <p:cNvSpPr txBox="1">
            <a:spLocks noGrp="1"/>
          </p:cNvSpPr>
          <p:nvPr>
            <p:ph type="ctrTitle"/>
          </p:nvPr>
        </p:nvSpPr>
        <p:spPr>
          <a:xfrm>
            <a:off x="2006600" y="1135063"/>
            <a:ext cx="9875838" cy="203762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562214"/>
              </a:buClr>
              <a:buSzPts val="4300"/>
              <a:buFont typeface="Gill Sans"/>
              <a:buNone/>
            </a:pPr>
            <a:r>
              <a:rPr lang="en-US"/>
              <a:t>Overloading Cin and Cout, Memory Stream Objects and command line argument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IN" dirty="0" smtClean="0"/>
              <a:t>The input and output operation between the executing program and the devices like keyboard and monitor are known as </a:t>
            </a:r>
            <a:r>
              <a:rPr lang="en-IN" dirty="0" smtClean="0">
                <a:solidFill>
                  <a:srgbClr val="FF0000"/>
                </a:solidFill>
              </a:rPr>
              <a:t>“console I/O operation”.</a:t>
            </a:r>
          </a:p>
          <a:p>
            <a:endParaRPr lang="en-IN" dirty="0" smtClean="0"/>
          </a:p>
          <a:p>
            <a:r>
              <a:rPr lang="en-IN" dirty="0" smtClean="0"/>
              <a:t> The input and output operation between the executing program and files are known as </a:t>
            </a:r>
            <a:r>
              <a:rPr lang="en-IN" dirty="0" smtClean="0">
                <a:solidFill>
                  <a:srgbClr val="FF0000"/>
                </a:solidFill>
              </a:rPr>
              <a:t>“disk I/O operation”.</a:t>
            </a:r>
            <a:endParaRPr lang="en-IN" dirty="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1"/>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Content</a:t>
            </a:r>
            <a:endParaRPr/>
          </a:p>
        </p:txBody>
      </p:sp>
      <p:sp>
        <p:nvSpPr>
          <p:cNvPr id="586" name="Google Shape;586;p71"/>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440"/>
              <a:buChar char="⚫"/>
            </a:pPr>
            <a:r>
              <a:rPr lang="en-US" sz="1800">
                <a:latin typeface="Times New Roman"/>
                <a:ea typeface="Times New Roman"/>
                <a:cs typeface="Times New Roman"/>
                <a:sym typeface="Times New Roman"/>
              </a:rPr>
              <a:t>Overloading the extraction and insertion operator</a:t>
            </a:r>
            <a:endParaRPr/>
          </a:p>
          <a:p>
            <a:pPr marL="365760" lvl="0" indent="-283464" algn="l" rtl="0">
              <a:lnSpc>
                <a:spcPct val="100000"/>
              </a:lnSpc>
              <a:spcBef>
                <a:spcPts val="600"/>
              </a:spcBef>
              <a:spcAft>
                <a:spcPts val="0"/>
              </a:spcAft>
              <a:buSzPts val="1440"/>
              <a:buChar char="⚫"/>
            </a:pPr>
            <a:r>
              <a:rPr lang="en-US" sz="1800">
                <a:latin typeface="Times New Roman"/>
                <a:ea typeface="Times New Roman"/>
                <a:cs typeface="Times New Roman"/>
                <a:sym typeface="Times New Roman"/>
              </a:rPr>
              <a:t>Memory stream objects</a:t>
            </a:r>
            <a:endParaRPr/>
          </a:p>
          <a:p>
            <a:pPr marL="365760" lvl="0" indent="-283464" algn="l" rtl="0">
              <a:lnSpc>
                <a:spcPct val="100000"/>
              </a:lnSpc>
              <a:spcBef>
                <a:spcPts val="600"/>
              </a:spcBef>
              <a:spcAft>
                <a:spcPts val="0"/>
              </a:spcAft>
              <a:buSzPts val="1440"/>
              <a:buChar char="⚫"/>
            </a:pPr>
            <a:r>
              <a:rPr lang="en-US" sz="1800">
                <a:latin typeface="Times New Roman"/>
                <a:ea typeface="Times New Roman"/>
                <a:cs typeface="Times New Roman"/>
                <a:sym typeface="Times New Roman"/>
              </a:rPr>
              <a:t>Command line argument</a:t>
            </a:r>
            <a:endParaRPr/>
          </a:p>
          <a:p>
            <a:pPr marL="365760" lvl="0" indent="-283464" algn="l" rtl="0">
              <a:lnSpc>
                <a:spcPct val="100000"/>
              </a:lnSpc>
              <a:spcBef>
                <a:spcPts val="600"/>
              </a:spcBef>
              <a:spcAft>
                <a:spcPts val="0"/>
              </a:spcAft>
              <a:buSzPts val="2560"/>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2"/>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62214"/>
              </a:buClr>
              <a:buSzPct val="100000"/>
              <a:buFont typeface="Gill Sans"/>
              <a:buNone/>
            </a:pPr>
            <a:r>
              <a:rPr lang="en-US"/>
              <a:t>Overloading the extraction and insertion operator</a:t>
            </a:r>
            <a:endParaRPr/>
          </a:p>
        </p:txBody>
      </p:sp>
      <p:sp>
        <p:nvSpPr>
          <p:cNvPr id="592" name="Google Shape;592;p72"/>
          <p:cNvSpPr txBox="1">
            <a:spLocks noGrp="1"/>
          </p:cNvSpPr>
          <p:nvPr>
            <p:ph type="body" idx="1"/>
          </p:nvPr>
        </p:nvSpPr>
        <p:spPr>
          <a:xfrm>
            <a:off x="1927999" y="1558636"/>
            <a:ext cx="9997440" cy="480060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920"/>
              <a:buChar char="⚫"/>
            </a:pPr>
            <a:r>
              <a:rPr lang="en-US" sz="2400">
                <a:latin typeface="Times New Roman"/>
                <a:ea typeface="Times New Roman"/>
                <a:cs typeface="Times New Roman"/>
                <a:sym typeface="Times New Roman"/>
              </a:rPr>
              <a:t>When we develop our own data types, we can overload the extraction operator(&gt;&gt;) and the insertion operator (&lt;&lt;) to work with our new data types and with </a:t>
            </a:r>
            <a:r>
              <a:rPr lang="en-US" sz="2400" b="1">
                <a:latin typeface="Times New Roman"/>
                <a:ea typeface="Times New Roman"/>
                <a:cs typeface="Times New Roman"/>
                <a:sym typeface="Times New Roman"/>
              </a:rPr>
              <a:t>cin and cout</a:t>
            </a:r>
            <a:endParaRPr sz="2400" b="1">
              <a:latin typeface="Times New Roman"/>
              <a:ea typeface="Times New Roman"/>
              <a:cs typeface="Times New Roman"/>
              <a:sym typeface="Times New Roman"/>
            </a:endParaRPr>
          </a:p>
          <a:p>
            <a:pPr marL="365760" lvl="0" indent="-283464" algn="just" rtl="0">
              <a:lnSpc>
                <a:spcPct val="100000"/>
              </a:lnSpc>
              <a:spcBef>
                <a:spcPts val="600"/>
              </a:spcBef>
              <a:spcAft>
                <a:spcPts val="0"/>
              </a:spcAft>
              <a:buSzPts val="1920"/>
              <a:buChar char="⚫"/>
            </a:pPr>
            <a:r>
              <a:rPr lang="en-US" sz="2400">
                <a:latin typeface="Times New Roman"/>
                <a:ea typeface="Times New Roman"/>
                <a:cs typeface="Times New Roman"/>
                <a:sym typeface="Times New Roman"/>
              </a:rPr>
              <a:t>It is also possible to overcome them so that they can work with disk files</a:t>
            </a:r>
            <a:endParaRPr/>
          </a:p>
          <a:p>
            <a:pPr marL="365760" lvl="0" indent="-161543" algn="just" rtl="0">
              <a:lnSpc>
                <a:spcPct val="100000"/>
              </a:lnSpc>
              <a:spcBef>
                <a:spcPts val="600"/>
              </a:spcBef>
              <a:spcAft>
                <a:spcPts val="0"/>
              </a:spcAft>
              <a:buSzPts val="1920"/>
              <a:buNone/>
            </a:pPr>
            <a:endParaRPr sz="2400">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3"/>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Overloading cin and cout </a:t>
            </a:r>
            <a:endParaRPr/>
          </a:p>
        </p:txBody>
      </p:sp>
      <p:sp>
        <p:nvSpPr>
          <p:cNvPr id="598" name="Google Shape;598;p73"/>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600"/>
              <a:buChar char="⚫"/>
            </a:pPr>
            <a:r>
              <a:rPr lang="en-US" sz="2000">
                <a:latin typeface="Times New Roman"/>
                <a:ea typeface="Times New Roman"/>
                <a:cs typeface="Times New Roman"/>
                <a:sym typeface="Times New Roman"/>
              </a:rPr>
              <a:t>Overloading the two operators is done in similar fashion</a:t>
            </a:r>
            <a:endParaRPr/>
          </a:p>
          <a:p>
            <a:pPr marL="365760" lvl="0" indent="-283464" algn="just"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The operators take two parameters, passed by reference,</a:t>
            </a:r>
            <a:endParaRPr/>
          </a:p>
          <a:p>
            <a:pPr marL="0" lvl="0" indent="0" algn="just" rtl="0">
              <a:lnSpc>
                <a:spcPct val="100000"/>
              </a:lnSpc>
              <a:spcBef>
                <a:spcPts val="600"/>
              </a:spcBef>
              <a:spcAft>
                <a:spcPts val="0"/>
              </a:spcAft>
              <a:buSzPts val="1920"/>
              <a:buFont typeface="Arial"/>
              <a:buNone/>
            </a:pPr>
            <a:endParaRPr sz="2400">
              <a:latin typeface="Times New Roman"/>
              <a:ea typeface="Times New Roman"/>
              <a:cs typeface="Times New Roman"/>
              <a:sym typeface="Times New Roman"/>
            </a:endParaRPr>
          </a:p>
          <a:p>
            <a:pPr marL="0" lvl="0" indent="0" algn="ctr" rtl="0">
              <a:lnSpc>
                <a:spcPct val="100000"/>
              </a:lnSpc>
              <a:spcBef>
                <a:spcPts val="600"/>
              </a:spcBef>
              <a:spcAft>
                <a:spcPts val="0"/>
              </a:spcAft>
              <a:buSzPts val="1920"/>
              <a:buFont typeface="Arial"/>
              <a:buNone/>
            </a:pPr>
            <a:r>
              <a:rPr lang="en-US" sz="2400">
                <a:solidFill>
                  <a:srgbClr val="FF0000"/>
                </a:solidFill>
                <a:latin typeface="Times New Roman"/>
                <a:ea typeface="Times New Roman"/>
                <a:cs typeface="Times New Roman"/>
                <a:sym typeface="Times New Roman"/>
              </a:rPr>
              <a:t>cin</a:t>
            </a:r>
            <a:r>
              <a:rPr lang="en-US" sz="2400">
                <a:latin typeface="Times New Roman"/>
                <a:ea typeface="Times New Roman"/>
                <a:cs typeface="Times New Roman"/>
                <a:sym typeface="Times New Roman"/>
              </a:rPr>
              <a:t> istream&amp; </a:t>
            </a:r>
            <a:r>
              <a:rPr lang="en-US" sz="2400">
                <a:solidFill>
                  <a:srgbClr val="002060"/>
                </a:solidFill>
                <a:latin typeface="Times New Roman"/>
                <a:ea typeface="Times New Roman"/>
                <a:cs typeface="Times New Roman"/>
                <a:sym typeface="Times New Roman"/>
              </a:rPr>
              <a:t>operator &gt;&gt; </a:t>
            </a:r>
            <a:r>
              <a:rPr lang="en-US" sz="2400">
                <a:latin typeface="Times New Roman"/>
                <a:ea typeface="Times New Roman"/>
                <a:cs typeface="Times New Roman"/>
                <a:sym typeface="Times New Roman"/>
              </a:rPr>
              <a:t>(istream&amp; s, Distance&amp; d)</a:t>
            </a:r>
            <a:endParaRPr/>
          </a:p>
          <a:p>
            <a:pPr marL="0" lvl="0" indent="0" algn="just" rtl="0">
              <a:lnSpc>
                <a:spcPct val="100000"/>
              </a:lnSpc>
              <a:spcBef>
                <a:spcPts val="600"/>
              </a:spcBef>
              <a:spcAft>
                <a:spcPts val="0"/>
              </a:spcAft>
              <a:buSzPts val="1600"/>
              <a:buFont typeface="Arial"/>
              <a:buNone/>
            </a:pPr>
            <a:endParaRPr sz="2000">
              <a:latin typeface="Times New Roman"/>
              <a:ea typeface="Times New Roman"/>
              <a:cs typeface="Times New Roman"/>
              <a:sym typeface="Times New Roman"/>
            </a:endParaRPr>
          </a:p>
          <a:p>
            <a:pPr marL="365760" lvl="0" indent="-283464" algn="just"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The overloaded operator takes input from the operator </a:t>
            </a:r>
            <a:r>
              <a:rPr lang="en-US" sz="2000">
                <a:solidFill>
                  <a:srgbClr val="7030A0"/>
                </a:solidFill>
                <a:latin typeface="Times New Roman"/>
                <a:ea typeface="Times New Roman"/>
                <a:cs typeface="Times New Roman"/>
                <a:sym typeface="Times New Roman"/>
              </a:rPr>
              <a:t>s</a:t>
            </a:r>
            <a:r>
              <a:rPr lang="en-US" sz="2000">
                <a:latin typeface="Times New Roman"/>
                <a:ea typeface="Times New Roman"/>
                <a:cs typeface="Times New Roman"/>
                <a:sym typeface="Times New Roman"/>
              </a:rPr>
              <a:t> and puts it in the member data </a:t>
            </a:r>
            <a:r>
              <a:rPr lang="en-US" sz="2000">
                <a:solidFill>
                  <a:srgbClr val="7030A0"/>
                </a:solidFill>
                <a:latin typeface="Times New Roman"/>
                <a:ea typeface="Times New Roman"/>
                <a:cs typeface="Times New Roman"/>
                <a:sym typeface="Times New Roman"/>
              </a:rPr>
              <a:t>d</a:t>
            </a:r>
            <a:endParaRPr sz="2000">
              <a:latin typeface="Times New Roman"/>
              <a:ea typeface="Times New Roman"/>
              <a:cs typeface="Times New Roman"/>
              <a:sym typeface="Times New Roman"/>
            </a:endParaRPr>
          </a:p>
          <a:p>
            <a:pPr marL="365760" lvl="0" indent="-283464" algn="just"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In this example, </a:t>
            </a:r>
            <a:r>
              <a:rPr lang="en-US" sz="2000">
                <a:solidFill>
                  <a:srgbClr val="7030A0"/>
                </a:solidFill>
                <a:latin typeface="Times New Roman"/>
                <a:ea typeface="Times New Roman"/>
                <a:cs typeface="Times New Roman"/>
                <a:sym typeface="Times New Roman"/>
              </a:rPr>
              <a:t>s</a:t>
            </a:r>
            <a:r>
              <a:rPr lang="en-US" sz="2000">
                <a:latin typeface="Times New Roman"/>
                <a:ea typeface="Times New Roman"/>
                <a:cs typeface="Times New Roman"/>
                <a:sym typeface="Times New Roman"/>
              </a:rPr>
              <a:t> is a reference for </a:t>
            </a:r>
            <a:r>
              <a:rPr lang="en-US" sz="2000">
                <a:solidFill>
                  <a:srgbClr val="00B050"/>
                </a:solidFill>
                <a:latin typeface="Times New Roman"/>
                <a:ea typeface="Times New Roman"/>
                <a:cs typeface="Times New Roman"/>
                <a:sym typeface="Times New Roman"/>
              </a:rPr>
              <a:t>cin</a:t>
            </a:r>
            <a:r>
              <a:rPr lang="en-US" sz="2000">
                <a:latin typeface="Times New Roman"/>
                <a:ea typeface="Times New Roman"/>
                <a:cs typeface="Times New Roman"/>
                <a:sym typeface="Times New Roman"/>
              </a:rPr>
              <a:t> and </a:t>
            </a:r>
            <a:r>
              <a:rPr lang="en-US" sz="2000">
                <a:solidFill>
                  <a:srgbClr val="7030A0"/>
                </a:solidFill>
                <a:latin typeface="Times New Roman"/>
                <a:ea typeface="Times New Roman"/>
                <a:cs typeface="Times New Roman"/>
                <a:sym typeface="Times New Roman"/>
              </a:rPr>
              <a:t>d</a:t>
            </a:r>
            <a:r>
              <a:rPr lang="en-US" sz="2000">
                <a:latin typeface="Times New Roman"/>
                <a:ea typeface="Times New Roman"/>
                <a:cs typeface="Times New Roman"/>
                <a:sym typeface="Times New Roman"/>
              </a:rPr>
              <a:t> is a reference for a variable of type </a:t>
            </a:r>
            <a:r>
              <a:rPr lang="en-US" sz="2000">
                <a:solidFill>
                  <a:srgbClr val="00B050"/>
                </a:solidFill>
                <a:latin typeface="Times New Roman"/>
                <a:ea typeface="Times New Roman"/>
                <a:cs typeface="Times New Roman"/>
                <a:sym typeface="Times New Roman"/>
              </a:rPr>
              <a:t>Distance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4"/>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Overloading cin and cout </a:t>
            </a:r>
            <a:endParaRPr/>
          </a:p>
        </p:txBody>
      </p:sp>
      <p:sp>
        <p:nvSpPr>
          <p:cNvPr id="604" name="Google Shape;604;p74"/>
          <p:cNvSpPr txBox="1">
            <a:spLocks noGrp="1"/>
          </p:cNvSpPr>
          <p:nvPr>
            <p:ph type="body" idx="1"/>
          </p:nvPr>
        </p:nvSpPr>
        <p:spPr>
          <a:xfrm>
            <a:off x="2022764" y="1755198"/>
            <a:ext cx="9822872" cy="4351338"/>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920"/>
              <a:buFont typeface="Arial"/>
              <a:buNone/>
            </a:pPr>
            <a:r>
              <a:rPr lang="en-US" sz="2400">
                <a:solidFill>
                  <a:srgbClr val="FF0000"/>
                </a:solidFill>
                <a:latin typeface="Times New Roman"/>
                <a:ea typeface="Times New Roman"/>
                <a:cs typeface="Times New Roman"/>
                <a:sym typeface="Times New Roman"/>
              </a:rPr>
              <a:t>cout </a:t>
            </a:r>
            <a:r>
              <a:rPr lang="en-US" sz="2400">
                <a:latin typeface="Times New Roman"/>
                <a:ea typeface="Times New Roman"/>
                <a:cs typeface="Times New Roman"/>
                <a:sym typeface="Times New Roman"/>
              </a:rPr>
              <a:t>ostream&amp; </a:t>
            </a:r>
            <a:r>
              <a:rPr lang="en-US" sz="2400">
                <a:solidFill>
                  <a:srgbClr val="002060"/>
                </a:solidFill>
                <a:latin typeface="Times New Roman"/>
                <a:ea typeface="Times New Roman"/>
                <a:cs typeface="Times New Roman"/>
                <a:sym typeface="Times New Roman"/>
              </a:rPr>
              <a:t>operator &lt;&lt; </a:t>
            </a:r>
            <a:r>
              <a:rPr lang="en-US" sz="2400">
                <a:latin typeface="Times New Roman"/>
                <a:ea typeface="Times New Roman"/>
                <a:cs typeface="Times New Roman"/>
                <a:sym typeface="Times New Roman"/>
              </a:rPr>
              <a:t>(ostream&amp; s, Distance&amp; d)</a:t>
            </a:r>
            <a:endParaRPr/>
          </a:p>
          <a:p>
            <a:pPr marL="0" lvl="0" indent="0" algn="ctr" rtl="0">
              <a:lnSpc>
                <a:spcPct val="100000"/>
              </a:lnSpc>
              <a:spcBef>
                <a:spcPts val="600"/>
              </a:spcBef>
              <a:spcAft>
                <a:spcPts val="0"/>
              </a:spcAft>
              <a:buSzPts val="1920"/>
              <a:buFont typeface="Arial"/>
              <a:buNone/>
            </a:pPr>
            <a:endParaRPr sz="2400">
              <a:latin typeface="Times New Roman"/>
              <a:ea typeface="Times New Roman"/>
              <a:cs typeface="Times New Roman"/>
              <a:sym typeface="Times New Roman"/>
            </a:endParaRPr>
          </a:p>
          <a:p>
            <a:pPr marL="365760" lvl="0" indent="-283464" algn="just"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This overloaded operator takes input from the member data </a:t>
            </a:r>
            <a:r>
              <a:rPr lang="en-US" sz="2000">
                <a:solidFill>
                  <a:srgbClr val="7030A0"/>
                </a:solidFill>
                <a:latin typeface="Times New Roman"/>
                <a:ea typeface="Times New Roman"/>
                <a:cs typeface="Times New Roman"/>
                <a:sym typeface="Times New Roman"/>
              </a:rPr>
              <a:t>d</a:t>
            </a:r>
            <a:r>
              <a:rPr lang="en-US" sz="2000">
                <a:latin typeface="Times New Roman"/>
                <a:ea typeface="Times New Roman"/>
                <a:cs typeface="Times New Roman"/>
                <a:sym typeface="Times New Roman"/>
              </a:rPr>
              <a:t> and places it on the output stream </a:t>
            </a:r>
            <a:r>
              <a:rPr lang="en-US" sz="2000">
                <a:solidFill>
                  <a:srgbClr val="7030A0"/>
                </a:solidFill>
                <a:latin typeface="Times New Roman"/>
                <a:ea typeface="Times New Roman"/>
                <a:cs typeface="Times New Roman"/>
                <a:sym typeface="Times New Roman"/>
              </a:rPr>
              <a:t>s</a:t>
            </a:r>
            <a:r>
              <a:rPr lang="en-US" sz="2000">
                <a:latin typeface="Times New Roman"/>
                <a:ea typeface="Times New Roman"/>
                <a:cs typeface="Times New Roman"/>
                <a:sym typeface="Times New Roman"/>
              </a:rPr>
              <a:t>. In this example, </a:t>
            </a:r>
            <a:r>
              <a:rPr lang="en-US" sz="2000">
                <a:solidFill>
                  <a:srgbClr val="7030A0"/>
                </a:solidFill>
                <a:latin typeface="Times New Roman"/>
                <a:ea typeface="Times New Roman"/>
                <a:cs typeface="Times New Roman"/>
                <a:sym typeface="Times New Roman"/>
              </a:rPr>
              <a:t>s</a:t>
            </a:r>
            <a:r>
              <a:rPr lang="en-US" sz="2000">
                <a:latin typeface="Times New Roman"/>
                <a:ea typeface="Times New Roman"/>
                <a:cs typeface="Times New Roman"/>
                <a:sym typeface="Times New Roman"/>
              </a:rPr>
              <a:t> is a reference for </a:t>
            </a:r>
            <a:r>
              <a:rPr lang="en-US" sz="2000">
                <a:solidFill>
                  <a:srgbClr val="00B050"/>
                </a:solidFill>
                <a:latin typeface="Times New Roman"/>
                <a:ea typeface="Times New Roman"/>
                <a:cs typeface="Times New Roman"/>
                <a:sym typeface="Times New Roman"/>
              </a:rPr>
              <a:t>cout</a:t>
            </a:r>
            <a:r>
              <a:rPr lang="en-US" sz="2000">
                <a:latin typeface="Times New Roman"/>
                <a:ea typeface="Times New Roman"/>
                <a:cs typeface="Times New Roman"/>
                <a:sym typeface="Times New Roman"/>
              </a:rPr>
              <a:t> and </a:t>
            </a:r>
            <a:r>
              <a:rPr lang="en-US" sz="2000">
                <a:solidFill>
                  <a:srgbClr val="7030A0"/>
                </a:solidFill>
                <a:latin typeface="Times New Roman"/>
                <a:ea typeface="Times New Roman"/>
                <a:cs typeface="Times New Roman"/>
                <a:sym typeface="Times New Roman"/>
              </a:rPr>
              <a:t>d</a:t>
            </a:r>
            <a:r>
              <a:rPr lang="en-US" sz="2000">
                <a:latin typeface="Times New Roman"/>
                <a:ea typeface="Times New Roman"/>
                <a:cs typeface="Times New Roman"/>
                <a:sym typeface="Times New Roman"/>
              </a:rPr>
              <a:t> is a reference for a variable of type </a:t>
            </a:r>
            <a:r>
              <a:rPr lang="en-US" sz="2000">
                <a:solidFill>
                  <a:srgbClr val="00B050"/>
                </a:solidFill>
                <a:latin typeface="Times New Roman"/>
                <a:ea typeface="Times New Roman"/>
                <a:cs typeface="Times New Roman"/>
                <a:sym typeface="Times New Roman"/>
              </a:rPr>
              <a:t>Distance</a:t>
            </a:r>
            <a:endParaRPr/>
          </a:p>
          <a:p>
            <a:pPr marL="365760" lvl="0" indent="-283464" algn="just"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The </a:t>
            </a:r>
            <a:r>
              <a:rPr lang="en-US" sz="2000">
                <a:solidFill>
                  <a:srgbClr val="002060"/>
                </a:solidFill>
                <a:latin typeface="Times New Roman"/>
                <a:ea typeface="Times New Roman"/>
                <a:cs typeface="Times New Roman"/>
                <a:sym typeface="Times New Roman"/>
              </a:rPr>
              <a:t>operator &lt;&lt; () </a:t>
            </a:r>
            <a:r>
              <a:rPr lang="en-US" sz="2000">
                <a:latin typeface="Times New Roman"/>
                <a:ea typeface="Times New Roman"/>
                <a:cs typeface="Times New Roman"/>
                <a:sym typeface="Times New Roman"/>
              </a:rPr>
              <a:t>and </a:t>
            </a:r>
            <a:r>
              <a:rPr lang="en-US" sz="2000">
                <a:solidFill>
                  <a:srgbClr val="002060"/>
                </a:solidFill>
                <a:latin typeface="Times New Roman"/>
                <a:ea typeface="Times New Roman"/>
                <a:cs typeface="Times New Roman"/>
                <a:sym typeface="Times New Roman"/>
              </a:rPr>
              <a:t>operator &gt;&gt;() </a:t>
            </a:r>
            <a:r>
              <a:rPr lang="en-US" sz="2000">
                <a:latin typeface="Times New Roman"/>
                <a:ea typeface="Times New Roman"/>
                <a:cs typeface="Times New Roman"/>
                <a:sym typeface="Times New Roman"/>
              </a:rPr>
              <a:t>functions must be</a:t>
            </a:r>
            <a:r>
              <a:rPr lang="en-US" sz="2000" b="1">
                <a:solidFill>
                  <a:srgbClr val="FF0000"/>
                </a:solidFill>
                <a:latin typeface="Times New Roman"/>
                <a:ea typeface="Times New Roman"/>
                <a:cs typeface="Times New Roman"/>
                <a:sym typeface="Times New Roman"/>
              </a:rPr>
              <a:t> friends </a:t>
            </a:r>
            <a:r>
              <a:rPr lang="en-US" sz="2000">
                <a:latin typeface="Times New Roman"/>
                <a:ea typeface="Times New Roman"/>
                <a:cs typeface="Times New Roman"/>
                <a:sym typeface="Times New Roman"/>
              </a:rPr>
              <a:t>of the Distance class, since the </a:t>
            </a:r>
            <a:r>
              <a:rPr lang="en-US" sz="2000">
                <a:solidFill>
                  <a:srgbClr val="00B050"/>
                </a:solidFill>
                <a:latin typeface="Times New Roman"/>
                <a:ea typeface="Times New Roman"/>
                <a:cs typeface="Times New Roman"/>
                <a:sym typeface="Times New Roman"/>
              </a:rPr>
              <a:t>istream</a:t>
            </a:r>
            <a:r>
              <a:rPr lang="en-US" sz="2000">
                <a:latin typeface="Times New Roman"/>
                <a:ea typeface="Times New Roman"/>
                <a:cs typeface="Times New Roman"/>
                <a:sym typeface="Times New Roman"/>
              </a:rPr>
              <a:t> and</a:t>
            </a:r>
            <a:r>
              <a:rPr lang="en-US" sz="2000">
                <a:solidFill>
                  <a:srgbClr val="00B050"/>
                </a:solidFill>
                <a:latin typeface="Times New Roman"/>
                <a:ea typeface="Times New Roman"/>
                <a:cs typeface="Times New Roman"/>
                <a:sym typeface="Times New Roman"/>
              </a:rPr>
              <a:t> ostream</a:t>
            </a:r>
            <a:r>
              <a:rPr lang="en-US" sz="2000">
                <a:latin typeface="Times New Roman"/>
                <a:ea typeface="Times New Roman"/>
                <a:cs typeface="Times New Roman"/>
                <a:sym typeface="Times New Roman"/>
              </a:rPr>
              <a:t> objects appear on the left side of the operator</a:t>
            </a:r>
            <a:endParaRPr sz="2000">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75"/>
          <p:cNvSpPr txBox="1">
            <a:spLocks noGrp="1"/>
          </p:cNvSpPr>
          <p:nvPr>
            <p:ph type="title"/>
          </p:nvPr>
        </p:nvSpPr>
        <p:spPr>
          <a:xfrm>
            <a:off x="1941853" y="0"/>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Overloading for cout and cin</a:t>
            </a:r>
            <a:endParaRPr/>
          </a:p>
        </p:txBody>
      </p:sp>
      <p:sp>
        <p:nvSpPr>
          <p:cNvPr id="610" name="Google Shape;610;p75"/>
          <p:cNvSpPr txBox="1">
            <a:spLocks noGrp="1"/>
          </p:cNvSpPr>
          <p:nvPr>
            <p:ph type="body" idx="1"/>
          </p:nvPr>
        </p:nvSpPr>
        <p:spPr>
          <a:xfrm>
            <a:off x="1413163" y="983673"/>
            <a:ext cx="4904510" cy="554181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280"/>
              <a:buFont typeface="Arial"/>
              <a:buNone/>
            </a:pPr>
            <a:r>
              <a:rPr lang="en-US" sz="1600">
                <a:latin typeface="Times New Roman"/>
                <a:ea typeface="Times New Roman"/>
                <a:cs typeface="Times New Roman"/>
                <a:sym typeface="Times New Roman"/>
              </a:rPr>
              <a:t>class Distance {</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private:</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int feet;</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float inches;</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public: Distance() //constructor (no args)</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{feet = 0; inches=0.0; }</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Distance(int ft, float in)</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{feet =ft;  inches=in;}</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friend istream&amp; operator &gt;&gt; (istream&amp; s, Distance&amp; d);</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friend ostream&amp; operator &lt;&lt; (ostream&amp; s, Distance&amp; d);</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istream&amp; operator &gt;&gt; (istream&amp; s, Distance&amp; d)</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 //get Distance from user</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 </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cout &lt;&lt; “\nEnter feet: “; s &gt;&gt; d.feet; //using</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cout &lt;&lt; “Enter inches: “; s &gt;&gt; d.inches; //overloaded</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return s; //&gt;&gt; operator</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a:t>
            </a:r>
            <a:endParaRPr/>
          </a:p>
        </p:txBody>
      </p:sp>
      <p:sp>
        <p:nvSpPr>
          <p:cNvPr id="611" name="Google Shape;611;p75"/>
          <p:cNvSpPr txBox="1">
            <a:spLocks noGrp="1"/>
          </p:cNvSpPr>
          <p:nvPr>
            <p:ph type="body" idx="4294967295"/>
          </p:nvPr>
        </p:nvSpPr>
        <p:spPr>
          <a:xfrm>
            <a:off x="6307138" y="906463"/>
            <a:ext cx="5884862" cy="5486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280"/>
              <a:buFont typeface="Arial"/>
              <a:buNone/>
            </a:pPr>
            <a:r>
              <a:rPr lang="en-US" sz="1600">
                <a:latin typeface="Times New Roman"/>
                <a:ea typeface="Times New Roman"/>
                <a:cs typeface="Times New Roman"/>
                <a:sym typeface="Times New Roman"/>
              </a:rPr>
              <a:t>ostream&amp; operator &lt;&lt; (ostream&amp; s, Distance&amp; d) //display distance</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s &lt;&lt; d.feet &lt;&lt; “\’-” &lt;&lt; d.inches &lt;&lt; ‘\”’; </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return s; </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 </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int main()</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Distance dist1, dist2; //define Distances</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Distance dist3(11, 6.25); //define, initialize dist3</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cout &lt;&lt; “\nEnter two Distance values:”;</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cin &gt;&gt; dist1 &gt;&gt; dist2; //get values from user display distances</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cout &lt;&lt; “\ndist1 = “ &lt;&lt; dist1 &lt;&lt; “\ndist2 = “ &lt;&lt; dist2;</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cout &lt;&lt; “\ndist3 = “ &lt;&lt; dist3 &lt;&lt; endl;</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return 0;</a:t>
            </a:r>
            <a:endParaRPr/>
          </a:p>
          <a:p>
            <a:pPr marL="0" lvl="0" indent="0" algn="l" rtl="0">
              <a:lnSpc>
                <a:spcPct val="100000"/>
              </a:lnSpc>
              <a:spcBef>
                <a:spcPts val="600"/>
              </a:spcBef>
              <a:spcAft>
                <a:spcPts val="0"/>
              </a:spcAft>
              <a:buSzPts val="1280"/>
              <a:buFont typeface="Arial"/>
              <a:buNone/>
            </a:pPr>
            <a:r>
              <a:rPr lang="en-US" sz="1600">
                <a:latin typeface="Times New Roman"/>
                <a:ea typeface="Times New Roman"/>
                <a:cs typeface="Times New Roman"/>
                <a:sym typeface="Times New Roman"/>
              </a:rPr>
              <a:t>}</a:t>
            </a:r>
            <a:endParaRPr/>
          </a:p>
        </p:txBody>
      </p:sp>
      <p:sp>
        <p:nvSpPr>
          <p:cNvPr id="612" name="Google Shape;612;p75"/>
          <p:cNvSpPr txBox="1"/>
          <p:nvPr/>
        </p:nvSpPr>
        <p:spPr>
          <a:xfrm>
            <a:off x="10118725" y="4795838"/>
            <a:ext cx="1897063" cy="2062162"/>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Output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Enter feet: 10</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Enter inches: 3.5</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Enter feet: 12</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Enter inches: 6</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dist1 = 10’-3.5”</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dist2 = 12’-6”</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dist3 = 11’-6.25”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76"/>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Memory as a Stream Object</a:t>
            </a:r>
            <a:endParaRPr/>
          </a:p>
        </p:txBody>
      </p:sp>
      <p:sp>
        <p:nvSpPr>
          <p:cNvPr id="618" name="Google Shape;618;p76"/>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just" rtl="0">
              <a:lnSpc>
                <a:spcPct val="100000"/>
              </a:lnSpc>
              <a:spcBef>
                <a:spcPts val="0"/>
              </a:spcBef>
              <a:spcAft>
                <a:spcPts val="0"/>
              </a:spcAft>
              <a:buSzPts val="1600"/>
              <a:buChar char="⚫"/>
            </a:pPr>
            <a:r>
              <a:rPr lang="en-US" sz="2000">
                <a:latin typeface="Times New Roman"/>
                <a:ea typeface="Times New Roman"/>
                <a:cs typeface="Times New Roman"/>
                <a:sym typeface="Times New Roman"/>
              </a:rPr>
              <a:t>We can treat a part of memory as a stream object and insert data into it in same way as it is in a file. This is called In-memory Formatting</a:t>
            </a:r>
            <a:endParaRPr/>
          </a:p>
          <a:p>
            <a:pPr marL="365760" lvl="0" indent="-283464" algn="just"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Example: when calling output functions in a GUI environment such as Windows, since these functions often require a string as an argument</a:t>
            </a:r>
            <a:endParaRPr/>
          </a:p>
          <a:p>
            <a:pPr marL="365760" lvl="0" indent="-283464" algn="just"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A family of stream classes implements such in-memory formatting</a:t>
            </a:r>
            <a:endParaRPr/>
          </a:p>
          <a:p>
            <a:pPr marL="365760" lvl="0" indent="-283464" algn="just"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For output to memory there is </a:t>
            </a:r>
            <a:r>
              <a:rPr lang="en-US" sz="2000">
                <a:solidFill>
                  <a:srgbClr val="FF0000"/>
                </a:solidFill>
                <a:latin typeface="Times New Roman"/>
                <a:ea typeface="Times New Roman"/>
                <a:cs typeface="Times New Roman"/>
                <a:sym typeface="Times New Roman"/>
              </a:rPr>
              <a:t>ostrstream</a:t>
            </a:r>
            <a:r>
              <a:rPr lang="en-US" sz="2000">
                <a:latin typeface="Times New Roman"/>
                <a:ea typeface="Times New Roman"/>
                <a:cs typeface="Times New Roman"/>
                <a:sym typeface="Times New Roman"/>
              </a:rPr>
              <a:t>, which is derived from (among other classes) </a:t>
            </a:r>
            <a:r>
              <a:rPr lang="en-US" sz="2000">
                <a:solidFill>
                  <a:srgbClr val="FF0000"/>
                </a:solidFill>
                <a:latin typeface="Times New Roman"/>
                <a:ea typeface="Times New Roman"/>
                <a:cs typeface="Times New Roman"/>
                <a:sym typeface="Times New Roman"/>
              </a:rPr>
              <a:t>ostream</a:t>
            </a:r>
            <a:r>
              <a:rPr lang="en-US" sz="2000">
                <a:latin typeface="Times New Roman"/>
                <a:ea typeface="Times New Roman"/>
                <a:cs typeface="Times New Roman"/>
                <a:sym typeface="Times New Roman"/>
              </a:rPr>
              <a:t>. For input from memory there is </a:t>
            </a:r>
            <a:r>
              <a:rPr lang="en-US" sz="2000">
                <a:solidFill>
                  <a:srgbClr val="FF0000"/>
                </a:solidFill>
                <a:latin typeface="Times New Roman"/>
                <a:ea typeface="Times New Roman"/>
                <a:cs typeface="Times New Roman"/>
                <a:sym typeface="Times New Roman"/>
              </a:rPr>
              <a:t>istrstream</a:t>
            </a:r>
            <a:r>
              <a:rPr lang="en-US" sz="2000">
                <a:latin typeface="Times New Roman"/>
                <a:ea typeface="Times New Roman"/>
                <a:cs typeface="Times New Roman"/>
                <a:sym typeface="Times New Roman"/>
              </a:rPr>
              <a:t>, derived from </a:t>
            </a:r>
            <a:r>
              <a:rPr lang="en-US" sz="2000">
                <a:solidFill>
                  <a:srgbClr val="FF0000"/>
                </a:solidFill>
                <a:latin typeface="Times New Roman"/>
                <a:ea typeface="Times New Roman"/>
                <a:cs typeface="Times New Roman"/>
                <a:sym typeface="Times New Roman"/>
              </a:rPr>
              <a:t>istream</a:t>
            </a:r>
            <a:r>
              <a:rPr lang="en-US" sz="2000">
                <a:latin typeface="Times New Roman"/>
                <a:ea typeface="Times New Roman"/>
                <a:cs typeface="Times New Roman"/>
                <a:sym typeface="Times New Roman"/>
              </a:rPr>
              <a:t>; and for memory objects that do both input and output there is </a:t>
            </a:r>
            <a:r>
              <a:rPr lang="en-US" sz="2000">
                <a:solidFill>
                  <a:srgbClr val="FF0000"/>
                </a:solidFill>
                <a:latin typeface="Times New Roman"/>
                <a:ea typeface="Times New Roman"/>
                <a:cs typeface="Times New Roman"/>
                <a:sym typeface="Times New Roman"/>
              </a:rPr>
              <a:t>strstream</a:t>
            </a:r>
            <a:r>
              <a:rPr lang="en-US" sz="2000">
                <a:latin typeface="Times New Roman"/>
                <a:ea typeface="Times New Roman"/>
                <a:cs typeface="Times New Roman"/>
                <a:sym typeface="Times New Roman"/>
              </a:rPr>
              <a:t>, derived from </a:t>
            </a:r>
            <a:r>
              <a:rPr lang="en-US" sz="2000">
                <a:solidFill>
                  <a:srgbClr val="FF0000"/>
                </a:solidFill>
                <a:latin typeface="Times New Roman"/>
                <a:ea typeface="Times New Roman"/>
                <a:cs typeface="Times New Roman"/>
                <a:sym typeface="Times New Roman"/>
              </a:rPr>
              <a:t>iostream</a:t>
            </a:r>
            <a:endParaRPr sz="2000">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7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Memory as a Stream Object</a:t>
            </a:r>
            <a:endParaRPr/>
          </a:p>
        </p:txBody>
      </p:sp>
      <p:sp>
        <p:nvSpPr>
          <p:cNvPr id="624" name="Google Shape;624;p77"/>
          <p:cNvSpPr txBox="1">
            <a:spLocks noGrp="1"/>
          </p:cNvSpPr>
          <p:nvPr>
            <p:ph type="body" idx="1"/>
          </p:nvPr>
        </p:nvSpPr>
        <p:spPr>
          <a:xfrm>
            <a:off x="1914150" y="1210225"/>
            <a:ext cx="9997500" cy="56478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79999"/>
              <a:buFont typeface="Arial"/>
              <a:buNone/>
            </a:pPr>
            <a:r>
              <a:rPr lang="en-US" sz="1800">
                <a:latin typeface="Times New Roman"/>
                <a:ea typeface="Times New Roman"/>
                <a:cs typeface="Times New Roman"/>
                <a:sym typeface="Times New Roman"/>
              </a:rPr>
              <a:t>#include&lt;strstream&gt;</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#include &lt;iostream&gt;</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#include&lt;iomanip&gt;</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using namespace std;</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const int SIZE = 80; //size of memory buffer</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int main(){</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char ch = 'x'; //test data</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int j = 77;</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double d = 67890.12345;</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char str1[] = "Hello";</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char str2[] = "world";</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char membuff[SIZE]; //buffer in memory</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ostrstream omem(membuff, SIZE); //create stream object</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omem &lt;&lt; "ch=" &lt;&lt; ch &lt;&lt; endl</a:t>
            </a:r>
            <a:endParaRPr sz="1800">
              <a:latin typeface="Times New Roman"/>
              <a:ea typeface="Times New Roman"/>
              <a:cs typeface="Times New Roman"/>
              <a:sym typeface="Times New Roman"/>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&lt;&lt; "j=" &lt;&lt; j &lt;&lt; endl</a:t>
            </a:r>
            <a:endParaRPr sz="1800">
              <a:latin typeface="Times New Roman"/>
              <a:ea typeface="Times New Roman"/>
              <a:cs typeface="Times New Roman"/>
              <a:sym typeface="Times New Roman"/>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&lt;&lt; setiosflags(ios::fixed) //format with decimal point</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&lt;&lt; setprecision(2) //two digits to right of dec</a:t>
            </a:r>
            <a:endParaRPr sz="1800">
              <a:latin typeface="Times New Roman"/>
              <a:ea typeface="Times New Roman"/>
              <a:cs typeface="Times New Roman"/>
              <a:sym typeface="Times New Roman"/>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&lt;&lt; "d=" &lt;&lt; d &lt;&lt; endl&lt;&lt; "str1=" &lt;&lt; str1 &lt;&lt; endl&lt;&lt; "str2=" &lt;&lt; str2 &lt;&lt; endl&lt;&lt; ends; //end the buffer with ‘\0’</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cout &lt;&lt; membuff; //display the memory buffer</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return 0;</a:t>
            </a:r>
            <a:endParaRPr/>
          </a:p>
          <a:p>
            <a:pPr marL="0" lvl="0" indent="0" algn="l" rtl="0">
              <a:lnSpc>
                <a:spcPct val="100000"/>
              </a:lnSpc>
              <a:spcBef>
                <a:spcPts val="400"/>
              </a:spcBef>
              <a:spcAft>
                <a:spcPts val="0"/>
              </a:spcAft>
              <a:buSzPct val="79999"/>
              <a:buFont typeface="Arial"/>
              <a:buNone/>
            </a:pPr>
            <a:r>
              <a:rPr lang="en-US" sz="1800">
                <a:latin typeface="Times New Roman"/>
                <a:ea typeface="Times New Roman"/>
                <a:cs typeface="Times New Roman"/>
                <a:sym typeface="Times New Roman"/>
              </a:rPr>
              <a:t>}</a:t>
            </a:r>
            <a:endParaRPr/>
          </a:p>
        </p:txBody>
      </p:sp>
      <p:sp>
        <p:nvSpPr>
          <p:cNvPr id="625" name="Google Shape;625;p77"/>
          <p:cNvSpPr txBox="1"/>
          <p:nvPr/>
        </p:nvSpPr>
        <p:spPr>
          <a:xfrm>
            <a:off x="9117013" y="2349500"/>
            <a:ext cx="1590675" cy="1754188"/>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Output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ch=x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j=77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d=67890.12</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str1=Hello</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str2=world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9"/>
          <p:cNvSpPr txBox="1">
            <a:spLocks noGrp="1"/>
          </p:cNvSpPr>
          <p:nvPr>
            <p:ph type="ctrTitle"/>
          </p:nvPr>
        </p:nvSpPr>
        <p:spPr>
          <a:xfrm>
            <a:off x="1923332" y="940308"/>
            <a:ext cx="9875520" cy="1472184"/>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562214"/>
              </a:buClr>
              <a:buSzPts val="4300"/>
              <a:buFont typeface="Gill Sans"/>
              <a:buNone/>
            </a:pPr>
            <a:r>
              <a:rPr lang="en-US"/>
              <a:t>Command Line Argument and Printer Output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80"/>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Command line arguments</a:t>
            </a:r>
            <a:endParaRPr/>
          </a:p>
        </p:txBody>
      </p:sp>
      <p:sp>
        <p:nvSpPr>
          <p:cNvPr id="636" name="Google Shape;636;p80"/>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600"/>
              <a:buChar char="⚫"/>
            </a:pPr>
            <a:r>
              <a:rPr lang="en-US" sz="2000">
                <a:latin typeface="Times New Roman"/>
                <a:ea typeface="Times New Roman"/>
                <a:cs typeface="Times New Roman"/>
                <a:sym typeface="Times New Roman"/>
              </a:rPr>
              <a:t>When executing a program in either C or C++ there is a way to pass command line arguments. </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Used to pass name to data files</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Each parameter separated by a space</a:t>
            </a:r>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The first argument is always the filename and second argument contains the program to be executed</a:t>
            </a:r>
            <a:endParaRPr/>
          </a:p>
          <a:p>
            <a:pPr marL="365760" lvl="0" indent="-283464" algn="l" rtl="0">
              <a:lnSpc>
                <a:spcPct val="100000"/>
              </a:lnSpc>
              <a:spcBef>
                <a:spcPts val="600"/>
              </a:spcBef>
              <a:spcAft>
                <a:spcPts val="0"/>
              </a:spcAft>
              <a:buSzPts val="1600"/>
              <a:buNone/>
            </a:pPr>
            <a:endParaRPr sz="2000">
              <a:latin typeface="Times New Roman"/>
              <a:ea typeface="Times New Roman"/>
              <a:cs typeface="Times New Roman"/>
              <a:sym typeface="Times New Roman"/>
            </a:endParaRPr>
          </a:p>
          <a:p>
            <a:pPr marL="365760" lvl="1" indent="-283464" algn="ctr" rtl="0">
              <a:lnSpc>
                <a:spcPct val="100000"/>
              </a:lnSpc>
              <a:spcBef>
                <a:spcPts val="600"/>
              </a:spcBef>
              <a:spcAft>
                <a:spcPts val="0"/>
              </a:spcAft>
              <a:buSzPts val="1600"/>
              <a:buNone/>
            </a:pPr>
            <a:r>
              <a:rPr lang="en-US" sz="2000">
                <a:solidFill>
                  <a:srgbClr val="FF0000"/>
                </a:solidFill>
                <a:latin typeface="Times New Roman"/>
                <a:ea typeface="Times New Roman"/>
                <a:cs typeface="Times New Roman"/>
                <a:sym typeface="Times New Roman"/>
              </a:rPr>
              <a:t>int main(int argc, char *argv[])</a:t>
            </a:r>
            <a:endParaRPr/>
          </a:p>
          <a:p>
            <a:pPr marL="365760" lvl="0" indent="-283464" algn="l" rtl="0">
              <a:lnSpc>
                <a:spcPct val="100000"/>
              </a:lnSpc>
              <a:spcBef>
                <a:spcPts val="600"/>
              </a:spcBef>
              <a:spcAft>
                <a:spcPts val="0"/>
              </a:spcAft>
              <a:buSzPts val="1600"/>
              <a:buNone/>
            </a:pPr>
            <a:endParaRPr sz="2000">
              <a:latin typeface="Times New Roman"/>
              <a:ea typeface="Times New Roman"/>
              <a:cs typeface="Times New Roman"/>
              <a:sym typeface="Times New Roman"/>
            </a:endParaRPr>
          </a:p>
          <a:p>
            <a:pPr marL="365760" lvl="0" indent="-283464" algn="l" rtl="0">
              <a:lnSpc>
                <a:spcPct val="100000"/>
              </a:lnSpc>
              <a:spcBef>
                <a:spcPts val="600"/>
              </a:spcBef>
              <a:spcAft>
                <a:spcPts val="0"/>
              </a:spcAft>
              <a:buSzPts val="1600"/>
              <a:buChar char="⚫"/>
            </a:pPr>
            <a:r>
              <a:rPr lang="en-US" sz="2000">
                <a:latin typeface="Times New Roman"/>
                <a:ea typeface="Times New Roman"/>
                <a:cs typeface="Times New Roman"/>
                <a:sym typeface="Times New Roman"/>
              </a:rPr>
              <a:t>Comes into the program as two arguments</a:t>
            </a:r>
            <a:endParaRPr/>
          </a:p>
          <a:p>
            <a:pPr marL="640080" lvl="1" indent="-237744" algn="l" rtl="0">
              <a:lnSpc>
                <a:spcPct val="100000"/>
              </a:lnSpc>
              <a:spcBef>
                <a:spcPts val="550"/>
              </a:spcBef>
              <a:spcAft>
                <a:spcPts val="0"/>
              </a:spcAft>
              <a:buSzPts val="2000"/>
              <a:buChar char="◦"/>
            </a:pPr>
            <a:r>
              <a:rPr lang="en-US" sz="2000">
                <a:solidFill>
                  <a:srgbClr val="FF0000"/>
                </a:solidFill>
                <a:latin typeface="Times New Roman"/>
                <a:ea typeface="Times New Roman"/>
                <a:cs typeface="Times New Roman"/>
                <a:sym typeface="Times New Roman"/>
              </a:rPr>
              <a:t>argc</a:t>
            </a:r>
            <a:r>
              <a:rPr lang="en-US" sz="2000">
                <a:latin typeface="Times New Roman"/>
                <a:ea typeface="Times New Roman"/>
                <a:cs typeface="Times New Roman"/>
                <a:sym typeface="Times New Roman"/>
              </a:rPr>
              <a:t> – Number of parameters                                                                                                                                                                                                                                                                              </a:t>
            </a:r>
            <a:endParaRPr/>
          </a:p>
          <a:p>
            <a:pPr marL="640080" lvl="1" indent="-237744" algn="l" rtl="0">
              <a:lnSpc>
                <a:spcPct val="100000"/>
              </a:lnSpc>
              <a:spcBef>
                <a:spcPts val="550"/>
              </a:spcBef>
              <a:spcAft>
                <a:spcPts val="0"/>
              </a:spcAft>
              <a:buSzPts val="2000"/>
              <a:buChar char="◦"/>
            </a:pPr>
            <a:r>
              <a:rPr lang="en-US" sz="2000">
                <a:solidFill>
                  <a:srgbClr val="FF0000"/>
                </a:solidFill>
                <a:latin typeface="Times New Roman"/>
                <a:ea typeface="Times New Roman"/>
                <a:cs typeface="Times New Roman"/>
                <a:sym typeface="Times New Roman"/>
              </a:rPr>
              <a:t>argv </a:t>
            </a:r>
            <a:r>
              <a:rPr lang="en-US" sz="2000">
                <a:latin typeface="Times New Roman"/>
                <a:ea typeface="Times New Roman"/>
                <a:cs typeface="Times New Roman"/>
                <a:sym typeface="Times New Roman"/>
              </a:rPr>
              <a:t>– Parameter list</a:t>
            </a:r>
            <a:endParaRPr/>
          </a:p>
          <a:p>
            <a:pPr marL="640080" lvl="1" indent="-237744" algn="l" rtl="0">
              <a:lnSpc>
                <a:spcPct val="100000"/>
              </a:lnSpc>
              <a:spcBef>
                <a:spcPts val="550"/>
              </a:spcBef>
              <a:spcAft>
                <a:spcPts val="0"/>
              </a:spcAft>
              <a:buSzPts val="1800"/>
              <a:buNone/>
            </a:pPr>
            <a:endParaRPr sz="1800">
              <a:latin typeface="Times New Roman"/>
              <a:ea typeface="Times New Roman"/>
              <a:cs typeface="Times New Roman"/>
              <a:sym typeface="Times New Roman"/>
            </a:endParaRPr>
          </a:p>
          <a:p>
            <a:pPr marL="0" lvl="0" indent="0" algn="l" rtl="0">
              <a:lnSpc>
                <a:spcPct val="100000"/>
              </a:lnSpc>
              <a:spcBef>
                <a:spcPts val="600"/>
              </a:spcBef>
              <a:spcAft>
                <a:spcPts val="0"/>
              </a:spcAft>
              <a:buSzPts val="2560"/>
              <a:buFont typeface="Arial"/>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81"/>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Program</a:t>
            </a:r>
            <a:endParaRPr/>
          </a:p>
        </p:txBody>
      </p:sp>
      <p:sp>
        <p:nvSpPr>
          <p:cNvPr id="642" name="Google Shape;642;p81"/>
          <p:cNvSpPr txBox="1">
            <a:spLocks noGrp="1"/>
          </p:cNvSpPr>
          <p:nvPr>
            <p:ph type="body" idx="1"/>
          </p:nvPr>
        </p:nvSpPr>
        <p:spPr>
          <a:xfrm>
            <a:off x="1914144" y="1447800"/>
            <a:ext cx="9997440" cy="3151909"/>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600"/>
              <a:buNone/>
            </a:pPr>
            <a:r>
              <a:rPr lang="en-US" sz="2000">
                <a:latin typeface="Times New Roman"/>
                <a:ea typeface="Times New Roman"/>
                <a:cs typeface="Times New Roman"/>
                <a:sym typeface="Times New Roman"/>
              </a:rPr>
              <a:t>int main(int argc, char *argv[])</a:t>
            </a:r>
            <a:endParaRPr/>
          </a:p>
          <a:p>
            <a:pPr marL="365760" lvl="0" indent="-283464"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a:t>
            </a:r>
            <a:endParaRPr/>
          </a:p>
          <a:p>
            <a:pPr marL="365760" lvl="0" indent="-283464"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cout &lt;&lt; "argc=" &lt;&lt; argc &lt;&lt; endl;</a:t>
            </a:r>
            <a:endParaRPr/>
          </a:p>
          <a:p>
            <a:pPr marL="365760" lvl="0" indent="-283464"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for(int i=1;i&lt;argc;i++)</a:t>
            </a:r>
            <a:endParaRPr/>
          </a:p>
          <a:p>
            <a:pPr marL="365760" lvl="0" indent="-283464"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cout&lt;&lt;“\t”&lt;&lt;argv[i]&lt;“ ”;</a:t>
            </a:r>
            <a:endParaRPr/>
          </a:p>
          <a:p>
            <a:pPr marL="365760" lvl="0" indent="-283464"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cout&lt;&lt;“!”&lt;&lt;endl;</a:t>
            </a:r>
            <a:endParaRPr/>
          </a:p>
          <a:p>
            <a:pPr marL="365760" lvl="0" indent="-283464"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	return 0;</a:t>
            </a:r>
            <a:endParaRPr/>
          </a:p>
          <a:p>
            <a:pPr marL="365760" lvl="0" indent="-283464" algn="l" rtl="0">
              <a:lnSpc>
                <a:spcPct val="100000"/>
              </a:lnSpc>
              <a:spcBef>
                <a:spcPts val="600"/>
              </a:spcBef>
              <a:spcAft>
                <a:spcPts val="0"/>
              </a:spcAft>
              <a:buSzPts val="1600"/>
              <a:buNone/>
            </a:pPr>
            <a:r>
              <a:rPr lang="en-US" sz="2000">
                <a:latin typeface="Times New Roman"/>
                <a:ea typeface="Times New Roman"/>
                <a:cs typeface="Times New Roman"/>
                <a:sym typeface="Times New Roman"/>
              </a:rPr>
              <a:t>}</a:t>
            </a:r>
            <a:endParaRPr/>
          </a:p>
          <a:p>
            <a:pPr marL="365760" lvl="0" indent="-283464" algn="l" rtl="0">
              <a:lnSpc>
                <a:spcPct val="100000"/>
              </a:lnSpc>
              <a:spcBef>
                <a:spcPts val="600"/>
              </a:spcBef>
              <a:spcAft>
                <a:spcPts val="0"/>
              </a:spcAft>
              <a:buSzPts val="1600"/>
              <a:buNone/>
            </a:pPr>
            <a:endParaRPr sz="2000">
              <a:latin typeface="Times New Roman"/>
              <a:ea typeface="Times New Roman"/>
              <a:cs typeface="Times New Roman"/>
              <a:sym typeface="Times New Roman"/>
            </a:endParaRPr>
          </a:p>
        </p:txBody>
      </p:sp>
      <p:sp>
        <p:nvSpPr>
          <p:cNvPr id="643" name="Google Shape;643;p81"/>
          <p:cNvSpPr txBox="1"/>
          <p:nvPr/>
        </p:nvSpPr>
        <p:spPr>
          <a:xfrm>
            <a:off x="2105891" y="4668982"/>
            <a:ext cx="7730836" cy="2156488"/>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Output</a:t>
            </a:r>
            <a:endParaRPr/>
          </a:p>
          <a:p>
            <a:pPr marL="228600" marR="0" lvl="0" indent="-228600" algn="l" rtl="0">
              <a:lnSpc>
                <a:spcPct val="90000"/>
              </a:lnSpc>
              <a:spcBef>
                <a:spcPts val="1000"/>
              </a:spcBef>
              <a:spcAft>
                <a:spcPts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unix@unix-HP-280-G4-MT-Business-PC:~$ g++ prog1.c++ -o exe_1</a:t>
            </a:r>
            <a:endParaRPr/>
          </a:p>
          <a:p>
            <a:pPr marL="228600" marR="0" lvl="0" indent="-228600" algn="l" rtl="0">
              <a:lnSpc>
                <a:spcPct val="90000"/>
              </a:lnSpc>
              <a:spcBef>
                <a:spcPts val="1000"/>
              </a:spcBef>
              <a:spcAft>
                <a:spcPts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unix@unix-HP-280-G4-MT-Business-PC:~$ ./exe_1   Hello World</a:t>
            </a:r>
            <a:endParaRPr/>
          </a:p>
          <a:p>
            <a:pPr marL="228600" marR="0" lvl="0" indent="-228600" algn="l" rtl="0">
              <a:lnSpc>
                <a:spcPct val="90000"/>
              </a:lnSpc>
              <a:spcBef>
                <a:spcPts val="1000"/>
              </a:spcBef>
              <a:spcAft>
                <a:spcPts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Hello 	World !</a:t>
            </a:r>
            <a:endParaRPr/>
          </a:p>
          <a:p>
            <a:pPr marL="228600" marR="0" lvl="0" indent="-228600" algn="l" rtl="0">
              <a:lnSpc>
                <a:spcPct val="90000"/>
              </a:lnSpc>
              <a:spcBef>
                <a:spcPts val="1000"/>
              </a:spcBef>
              <a:spcAft>
                <a:spcPts val="0"/>
              </a:spcAft>
              <a:buClr>
                <a:srgbClr val="000000"/>
              </a:buClr>
              <a:buSzPts val="1800"/>
              <a:buFont typeface="Times New Roman"/>
              <a:buNone/>
            </a:pPr>
            <a:r>
              <a:rPr lang="en-US" sz="1800">
                <a:solidFill>
                  <a:srgbClr val="000000"/>
                </a:solidFill>
                <a:latin typeface="Times New Roman"/>
                <a:ea typeface="Times New Roman"/>
                <a:cs typeface="Times New Roman"/>
                <a:sym typeface="Times New Roman"/>
              </a:rPr>
              <a:t>unix@unix-HP-280-G4-MT-Business-PC:~$</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3">
                                            <p:txEl>
                                              <p:pRg st="0" end="0"/>
                                            </p:txEl>
                                          </p:spTgt>
                                        </p:tgtEl>
                                        <p:attrNameLst>
                                          <p:attrName>style.visibility</p:attrName>
                                        </p:attrNameLst>
                                      </p:cBhvr>
                                      <p:to>
                                        <p:strVal val="visible"/>
                                      </p:to>
                                    </p:set>
                                    <p:animEffect transition="in" filter="fade">
                                      <p:cBhvr>
                                        <p:cTn id="7" dur="2000"/>
                                        <p:tgtEl>
                                          <p:spTgt spid="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3">
                                            <p:txEl>
                                              <p:pRg st="1" end="1"/>
                                            </p:txEl>
                                          </p:spTgt>
                                        </p:tgtEl>
                                        <p:attrNameLst>
                                          <p:attrName>style.visibility</p:attrName>
                                        </p:attrNameLst>
                                      </p:cBhvr>
                                      <p:to>
                                        <p:strVal val="visible"/>
                                      </p:to>
                                    </p:set>
                                    <p:animEffect transition="in" filter="fade">
                                      <p:cBhvr>
                                        <p:cTn id="12" dur="2000"/>
                                        <p:tgtEl>
                                          <p:spTgt spid="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3">
                                            <p:txEl>
                                              <p:pRg st="2" end="2"/>
                                            </p:txEl>
                                          </p:spTgt>
                                        </p:tgtEl>
                                        <p:attrNameLst>
                                          <p:attrName>style.visibility</p:attrName>
                                        </p:attrNameLst>
                                      </p:cBhvr>
                                      <p:to>
                                        <p:strVal val="visible"/>
                                      </p:to>
                                    </p:set>
                                    <p:animEffect transition="in" filter="fade">
                                      <p:cBhvr>
                                        <p:cTn id="17" dur="2000"/>
                                        <p:tgtEl>
                                          <p:spTgt spid="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3">
                                            <p:txEl>
                                              <p:pRg st="3" end="3"/>
                                            </p:txEl>
                                          </p:spTgt>
                                        </p:tgtEl>
                                        <p:attrNameLst>
                                          <p:attrName>style.visibility</p:attrName>
                                        </p:attrNameLst>
                                      </p:cBhvr>
                                      <p:to>
                                        <p:strVal val="visible"/>
                                      </p:to>
                                    </p:set>
                                    <p:animEffect transition="in" filter="fade">
                                      <p:cBhvr>
                                        <p:cTn id="22" dur="2000"/>
                                        <p:tgtEl>
                                          <p:spTgt spid="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3">
                                            <p:txEl>
                                              <p:pRg st="4" end="4"/>
                                            </p:txEl>
                                          </p:spTgt>
                                        </p:tgtEl>
                                        <p:attrNameLst>
                                          <p:attrName>style.visibility</p:attrName>
                                        </p:attrNameLst>
                                      </p:cBhvr>
                                      <p:to>
                                        <p:strVal val="visible"/>
                                      </p:to>
                                    </p:set>
                                    <p:animEffect transition="in" filter="fade">
                                      <p:cBhvr>
                                        <p:cTn id="27" dur="2000"/>
                                        <p:tgtEl>
                                          <p:spTgt spid="6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3">
                                            <p:txEl>
                                              <p:pRg st="5" end="5"/>
                                            </p:txEl>
                                          </p:spTgt>
                                        </p:tgtEl>
                                        <p:attrNameLst>
                                          <p:attrName>style.visibility</p:attrName>
                                        </p:attrNameLst>
                                      </p:cBhvr>
                                      <p:to>
                                        <p:strVal val="visible"/>
                                      </p:to>
                                    </p:set>
                                    <p:animEffect transition="in" filter="fade">
                                      <p:cBhvr>
                                        <p:cTn id="32" dur="2000"/>
                                        <p:tgtEl>
                                          <p:spTgt spid="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General File I/O Steps</a:t>
            </a:r>
            <a:endParaRPr/>
          </a:p>
        </p:txBody>
      </p:sp>
      <p:sp>
        <p:nvSpPr>
          <p:cNvPr id="140" name="Google Shape;140;p7"/>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120903" algn="l" rtl="0">
              <a:lnSpc>
                <a:spcPct val="100000"/>
              </a:lnSpc>
              <a:spcBef>
                <a:spcPts val="0"/>
              </a:spcBef>
              <a:spcAft>
                <a:spcPts val="0"/>
              </a:spcAft>
              <a:buSzPts val="2560"/>
              <a:buNone/>
            </a:pPr>
            <a:endParaRPr/>
          </a:p>
        </p:txBody>
      </p:sp>
      <p:pic>
        <p:nvPicPr>
          <p:cNvPr id="141" name="Google Shape;141;p7"/>
          <p:cNvPicPr preferRelativeResize="0"/>
          <p:nvPr/>
        </p:nvPicPr>
        <p:blipFill rotWithShape="1">
          <a:blip r:embed="rId3">
            <a:alphaModFix/>
          </a:blip>
          <a:srcRect/>
          <a:stretch/>
        </p:blipFill>
        <p:spPr>
          <a:xfrm>
            <a:off x="1966913" y="1549375"/>
            <a:ext cx="6429375" cy="40290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82"/>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Printer output</a:t>
            </a:r>
            <a:endParaRPr/>
          </a:p>
        </p:txBody>
      </p:sp>
      <p:sp>
        <p:nvSpPr>
          <p:cNvPr id="649" name="Google Shape;649;p82"/>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283464" algn="l" rtl="0">
              <a:lnSpc>
                <a:spcPct val="100000"/>
              </a:lnSpc>
              <a:spcBef>
                <a:spcPts val="0"/>
              </a:spcBef>
              <a:spcAft>
                <a:spcPts val="0"/>
              </a:spcAft>
              <a:buSzPts val="1440"/>
              <a:buChar char="⚫"/>
            </a:pPr>
            <a:r>
              <a:rPr lang="en-US" sz="1800"/>
              <a:t>C++ printerstream is a simple template extension of the standard C++ output stream</a:t>
            </a:r>
            <a:endParaRPr/>
          </a:p>
          <a:p>
            <a:pPr marL="365760" lvl="0" indent="-192023" algn="l" rtl="0">
              <a:lnSpc>
                <a:spcPct val="100000"/>
              </a:lnSpc>
              <a:spcBef>
                <a:spcPts val="600"/>
              </a:spcBef>
              <a:spcAft>
                <a:spcPts val="0"/>
              </a:spcAft>
              <a:buSzPts val="1440"/>
              <a:buNone/>
            </a:pPr>
            <a:endParaRPr sz="1800"/>
          </a:p>
          <a:p>
            <a:pPr marL="365760" lvl="0" indent="-283464" algn="l" rtl="0">
              <a:lnSpc>
                <a:spcPct val="100000"/>
              </a:lnSpc>
              <a:spcBef>
                <a:spcPts val="600"/>
              </a:spcBef>
              <a:spcAft>
                <a:spcPts val="0"/>
              </a:spcAft>
              <a:buSzPts val="1440"/>
              <a:buNone/>
            </a:pPr>
            <a:r>
              <a:rPr lang="en-US" sz="1800"/>
              <a:t>#include”printerstream.h”</a:t>
            </a:r>
            <a:endParaRPr/>
          </a:p>
          <a:p>
            <a:pPr marL="365760" lvl="0" indent="-283464" algn="l" rtl="0">
              <a:lnSpc>
                <a:spcPct val="100000"/>
              </a:lnSpc>
              <a:spcBef>
                <a:spcPts val="600"/>
              </a:spcBef>
              <a:spcAft>
                <a:spcPts val="0"/>
              </a:spcAft>
              <a:buSzPts val="1440"/>
              <a:buNone/>
            </a:pPr>
            <a:r>
              <a:rPr lang="en-US" sz="1800"/>
              <a:t>using namespace std;</a:t>
            </a:r>
            <a:endParaRPr/>
          </a:p>
          <a:p>
            <a:pPr marL="365760" lvl="0" indent="-283464" algn="l" rtl="0">
              <a:lnSpc>
                <a:spcPct val="100000"/>
              </a:lnSpc>
              <a:spcBef>
                <a:spcPts val="600"/>
              </a:spcBef>
              <a:spcAft>
                <a:spcPts val="0"/>
              </a:spcAft>
              <a:buSzPts val="1440"/>
              <a:buNone/>
            </a:pPr>
            <a:r>
              <a:rPr lang="en-US" sz="1800"/>
              <a:t>int main(){</a:t>
            </a:r>
            <a:endParaRPr/>
          </a:p>
          <a:p>
            <a:pPr marL="365760" lvl="0" indent="-283464" algn="l" rtl="0">
              <a:lnSpc>
                <a:spcPct val="100000"/>
              </a:lnSpc>
              <a:spcBef>
                <a:spcPts val="600"/>
              </a:spcBef>
              <a:spcAft>
                <a:spcPts val="0"/>
              </a:spcAft>
              <a:buSzPts val="1440"/>
              <a:buNone/>
            </a:pPr>
            <a:r>
              <a:rPr lang="en-US" sz="1800"/>
              <a:t>printerstream&lt;wchar_t&gt;printer(“PDFCreator”);</a:t>
            </a:r>
            <a:endParaRPr/>
          </a:p>
          <a:p>
            <a:pPr marL="365760" lvl="0" indent="-283464" algn="l" rtl="0">
              <a:lnSpc>
                <a:spcPct val="100000"/>
              </a:lnSpc>
              <a:spcBef>
                <a:spcPts val="600"/>
              </a:spcBef>
              <a:spcAft>
                <a:spcPts val="0"/>
              </a:spcAft>
              <a:buSzPts val="1440"/>
              <a:buNone/>
            </a:pPr>
            <a:r>
              <a:rPr lang="en-US" sz="1800"/>
              <a:t>printer.margins(page_margins((printer.page_width()/100)*5));</a:t>
            </a:r>
            <a:endParaRPr/>
          </a:p>
          <a:p>
            <a:pPr marL="365760" lvl="0" indent="-283464" algn="l" rtl="0">
              <a:lnSpc>
                <a:spcPct val="100000"/>
              </a:lnSpc>
              <a:spcBef>
                <a:spcPts val="600"/>
              </a:spcBef>
              <a:spcAft>
                <a:spcPts val="0"/>
              </a:spcAft>
              <a:buSzPts val="1440"/>
              <a:buNone/>
            </a:pPr>
            <a:r>
              <a:rPr lang="en-US" sz="1800"/>
              <a:t>printer.begin(“Test”);</a:t>
            </a:r>
            <a:endParaRPr/>
          </a:p>
          <a:p>
            <a:pPr marL="365760" lvl="0" indent="-283464" algn="l" rtl="0">
              <a:lnSpc>
                <a:spcPct val="100000"/>
              </a:lnSpc>
              <a:spcBef>
                <a:spcPts val="600"/>
              </a:spcBef>
              <a:spcAft>
                <a:spcPts val="0"/>
              </a:spcAft>
              <a:buSzPts val="1440"/>
              <a:buNone/>
            </a:pPr>
            <a:r>
              <a:rPr lang="en-US" sz="1800"/>
              <a:t>printer&lt;&lt;“Hello world”;</a:t>
            </a:r>
            <a:endParaRPr/>
          </a:p>
          <a:p>
            <a:pPr marL="365760" lvl="0" indent="-283464" algn="l" rtl="0">
              <a:lnSpc>
                <a:spcPct val="100000"/>
              </a:lnSpc>
              <a:spcBef>
                <a:spcPts val="600"/>
              </a:spcBef>
              <a:spcAft>
                <a:spcPts val="0"/>
              </a:spcAft>
              <a:buSzPts val="1440"/>
              <a:buNone/>
            </a:pPr>
            <a:r>
              <a:rPr lang="en-US" sz="1800"/>
              <a:t>printer.end();</a:t>
            </a:r>
            <a:endParaRPr/>
          </a:p>
          <a:p>
            <a:pPr marL="365760" lvl="0" indent="-283464" algn="l" rtl="0">
              <a:lnSpc>
                <a:spcPct val="100000"/>
              </a:lnSpc>
              <a:spcBef>
                <a:spcPts val="600"/>
              </a:spcBef>
              <a:spcAft>
                <a:spcPts val="0"/>
              </a:spcAft>
              <a:buSzPts val="1440"/>
              <a:buNone/>
            </a:pPr>
            <a:r>
              <a:rPr lang="en-US" sz="1800"/>
              <a:t>return 0;</a:t>
            </a:r>
            <a:endParaRPr/>
          </a:p>
          <a:p>
            <a:pPr marL="365760" lvl="0" indent="-283464" algn="l" rtl="0">
              <a:lnSpc>
                <a:spcPct val="100000"/>
              </a:lnSpc>
              <a:spcBef>
                <a:spcPts val="600"/>
              </a:spcBef>
              <a:spcAft>
                <a:spcPts val="0"/>
              </a:spcAft>
              <a:buSzPts val="1440"/>
              <a:buNone/>
            </a:pPr>
            <a:r>
              <a:rPr lang="en-US" sz="1800"/>
              <a:t>}</a:t>
            </a:r>
            <a:endParaRPr sz="1800"/>
          </a:p>
          <a:p>
            <a:pPr marL="365760" lvl="0" indent="-283464" algn="l" rtl="0">
              <a:lnSpc>
                <a:spcPct val="100000"/>
              </a:lnSpc>
              <a:spcBef>
                <a:spcPts val="600"/>
              </a:spcBef>
              <a:spcAft>
                <a:spcPts val="0"/>
              </a:spcAft>
              <a:buSzPts val="2560"/>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3"/>
          <p:cNvSpPr txBox="1">
            <a:spLocks noGrp="1"/>
          </p:cNvSpPr>
          <p:nvPr>
            <p:ph type="title"/>
          </p:nvPr>
        </p:nvSpPr>
        <p:spPr>
          <a:xfrm>
            <a:off x="1914144" y="274320"/>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Read and write example</a:t>
            </a:r>
            <a:endParaRPr/>
          </a:p>
        </p:txBody>
      </p:sp>
      <p:sp>
        <p:nvSpPr>
          <p:cNvPr id="655" name="Google Shape;655;p83"/>
          <p:cNvSpPr txBox="1">
            <a:spLocks noGrp="1"/>
          </p:cNvSpPr>
          <p:nvPr>
            <p:ph type="body" idx="1"/>
          </p:nvPr>
        </p:nvSpPr>
        <p:spPr>
          <a:xfrm>
            <a:off x="1914144" y="1524000"/>
            <a:ext cx="4876800" cy="5059680"/>
          </a:xfrm>
          <a:prstGeom prst="rect">
            <a:avLst/>
          </a:prstGeom>
          <a:noFill/>
          <a:ln>
            <a:noFill/>
          </a:ln>
        </p:spPr>
        <p:txBody>
          <a:bodyPr spcFirstLastPara="1" wrap="square" lIns="91425" tIns="45700" rIns="91425" bIns="45700" anchor="t" anchorCtr="0">
            <a:noAutofit/>
          </a:bodyPr>
          <a:lstStyle/>
          <a:p>
            <a:pPr marL="82296" lvl="0" indent="0" algn="l" rtl="0">
              <a:lnSpc>
                <a:spcPct val="100000"/>
              </a:lnSpc>
              <a:spcBef>
                <a:spcPts val="0"/>
              </a:spcBef>
              <a:spcAft>
                <a:spcPts val="0"/>
              </a:spcAft>
              <a:buSzPts val="1120"/>
              <a:buNone/>
            </a:pPr>
            <a:r>
              <a:rPr lang="en-US" sz="1400">
                <a:latin typeface="Times New Roman"/>
                <a:ea typeface="Times New Roman"/>
                <a:cs typeface="Times New Roman"/>
                <a:sym typeface="Times New Roman"/>
              </a:rPr>
              <a:t>#include &lt;fstream&gt;</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#include &lt;iostream&gt;</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using namespace std;</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int main () {</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char data[100];</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 open a file in write mode.</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ofstream outfile;</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outfile.open("afile.dat");</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cout &lt;&lt; "Writing to the file" &lt;&lt; endl;</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cout &lt;&lt; "Enter your name: "; </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cin.getline(data, 100);</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 write inputted data into the file.</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outfile &lt;&lt; data &lt;&lt; endl;</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cout &lt;&lt; "Enter your age: "; </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cin &gt;&gt; data;</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cin.ignore();</a:t>
            </a:r>
            <a:endParaRPr/>
          </a:p>
          <a:p>
            <a:pPr marL="82296" lvl="0" indent="0" algn="l" rtl="0">
              <a:lnSpc>
                <a:spcPct val="100000"/>
              </a:lnSpc>
              <a:spcBef>
                <a:spcPts val="600"/>
              </a:spcBef>
              <a:spcAft>
                <a:spcPts val="0"/>
              </a:spcAft>
              <a:buSzPts val="1120"/>
              <a:buNone/>
            </a:pPr>
            <a:r>
              <a:rPr lang="en-US" sz="1400">
                <a:latin typeface="Times New Roman"/>
                <a:ea typeface="Times New Roman"/>
                <a:cs typeface="Times New Roman"/>
                <a:sym typeface="Times New Roman"/>
              </a:rPr>
              <a:t>   </a:t>
            </a:r>
            <a:endParaRPr/>
          </a:p>
        </p:txBody>
      </p:sp>
      <p:sp>
        <p:nvSpPr>
          <p:cNvPr id="656" name="Google Shape;656;p83"/>
          <p:cNvSpPr txBox="1">
            <a:spLocks noGrp="1"/>
          </p:cNvSpPr>
          <p:nvPr>
            <p:ph type="body" idx="2"/>
          </p:nvPr>
        </p:nvSpPr>
        <p:spPr>
          <a:xfrm>
            <a:off x="7034784" y="1524000"/>
            <a:ext cx="4876800" cy="5208104"/>
          </a:xfrm>
          <a:prstGeom prst="rect">
            <a:avLst/>
          </a:prstGeom>
          <a:noFill/>
          <a:ln>
            <a:noFill/>
          </a:ln>
        </p:spPr>
        <p:txBody>
          <a:bodyPr spcFirstLastPara="1" wrap="square" lIns="91425" tIns="45700" rIns="91425" bIns="45700" anchor="t" anchorCtr="0">
            <a:normAutofit fontScale="55000" lnSpcReduction="20000"/>
          </a:bodyPr>
          <a:lstStyle/>
          <a:p>
            <a:pPr marL="82296" lvl="0" indent="0" algn="l" rtl="0">
              <a:lnSpc>
                <a:spcPct val="100000"/>
              </a:lnSpc>
              <a:spcBef>
                <a:spcPts val="0"/>
              </a:spcBef>
              <a:spcAft>
                <a:spcPts val="0"/>
              </a:spcAft>
              <a:buSzPct val="80000"/>
              <a:buNone/>
            </a:pPr>
            <a:r>
              <a:rPr lang="en-US">
                <a:latin typeface="Times New Roman"/>
                <a:ea typeface="Times New Roman"/>
                <a:cs typeface="Times New Roman"/>
                <a:sym typeface="Times New Roman"/>
              </a:rPr>
              <a:t> // again write inputted data into the file.</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outfile &lt;&lt; data &lt;&lt; endl;</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 close the opened file.</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outfile.close();</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 open a file in read mode.</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ifstream infile; </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infile.open("afile.dat"); </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cout &lt;&lt; "Reading from the file" &lt;&lt; endl; </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infile &gt;&gt; data; </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 write the data at the screen.</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cout &lt;&lt; data &lt;&lt; endl;</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 again read the data from the file and display it.</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infile &gt;&gt; data; </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cout &lt;&lt; data &lt;&lt; endl; </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 close the opened file.</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infile.close();</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   return 0;</a:t>
            </a:r>
            <a:endParaRPr/>
          </a:p>
          <a:p>
            <a:pPr marL="82296" lvl="0" indent="0" algn="l" rtl="0">
              <a:lnSpc>
                <a:spcPct val="100000"/>
              </a:lnSpc>
              <a:spcBef>
                <a:spcPts val="600"/>
              </a:spcBef>
              <a:spcAft>
                <a:spcPts val="0"/>
              </a:spcAft>
              <a:buSzPct val="80000"/>
              <a:buNone/>
            </a:pPr>
            <a:r>
              <a:rPr lang="en-US">
                <a:latin typeface="Times New Roman"/>
                <a:ea typeface="Times New Roman"/>
                <a:cs typeface="Times New Roman"/>
                <a:sym typeface="Times New Roman"/>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1914144" y="274638"/>
            <a:ext cx="999744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en-US"/>
              <a:t>Files and Streams</a:t>
            </a:r>
            <a:endParaRPr/>
          </a:p>
        </p:txBody>
      </p:sp>
      <p:sp>
        <p:nvSpPr>
          <p:cNvPr id="147" name="Google Shape;147;p8"/>
          <p:cNvSpPr txBox="1">
            <a:spLocks noGrp="1"/>
          </p:cNvSpPr>
          <p:nvPr>
            <p:ph type="body" idx="1"/>
          </p:nvPr>
        </p:nvSpPr>
        <p:spPr>
          <a:xfrm>
            <a:off x="1914144" y="1447800"/>
            <a:ext cx="9997440" cy="4800600"/>
          </a:xfrm>
          <a:prstGeom prst="rect">
            <a:avLst/>
          </a:prstGeom>
          <a:noFill/>
          <a:ln>
            <a:noFill/>
          </a:ln>
        </p:spPr>
        <p:txBody>
          <a:bodyPr spcFirstLastPara="1" wrap="square" lIns="91425" tIns="45700" rIns="91425" bIns="45700" anchor="t" anchorCtr="0">
            <a:normAutofit/>
          </a:bodyPr>
          <a:lstStyle/>
          <a:p>
            <a:pPr marL="365760" lvl="0" indent="-120903" algn="l" rtl="0">
              <a:lnSpc>
                <a:spcPct val="100000"/>
              </a:lnSpc>
              <a:spcBef>
                <a:spcPts val="0"/>
              </a:spcBef>
              <a:spcAft>
                <a:spcPts val="0"/>
              </a:spcAft>
              <a:buSzPts val="2560"/>
              <a:buNone/>
            </a:pPr>
            <a:endParaRPr/>
          </a:p>
        </p:txBody>
      </p:sp>
      <p:pic>
        <p:nvPicPr>
          <p:cNvPr id="148" name="Google Shape;148;p8"/>
          <p:cNvPicPr preferRelativeResize="0"/>
          <p:nvPr/>
        </p:nvPicPr>
        <p:blipFill rotWithShape="1">
          <a:blip r:embed="rId3">
            <a:alphaModFix/>
          </a:blip>
          <a:srcRect/>
          <a:stretch/>
        </p:blipFill>
        <p:spPr>
          <a:xfrm>
            <a:off x="1896802" y="1511431"/>
            <a:ext cx="7439025" cy="2486025"/>
          </a:xfrm>
          <a:prstGeom prst="rect">
            <a:avLst/>
          </a:prstGeom>
          <a:noFill/>
          <a:ln>
            <a:noFill/>
          </a:ln>
        </p:spPr>
      </p:pic>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3656</Words>
  <PresentationFormat>Custom</PresentationFormat>
  <Paragraphs>731</Paragraphs>
  <Slides>81</Slides>
  <Notes>65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Arial</vt:lpstr>
      <vt:lpstr>Gill Sans</vt:lpstr>
      <vt:lpstr>Noto Sans Symbols</vt:lpstr>
      <vt:lpstr>Times New Roman</vt:lpstr>
      <vt:lpstr>Wingdings</vt:lpstr>
      <vt:lpstr>Gill Sans MT</vt:lpstr>
      <vt:lpstr>Verdana</vt:lpstr>
      <vt:lpstr>courier-new</vt:lpstr>
      <vt:lpstr>Calibri</vt:lpstr>
      <vt:lpstr>Solstice</vt:lpstr>
      <vt:lpstr>  Unit VI   File handling Data Hierarchy, Streams and Files  https://www.youtube.com/watch?v=hAluLUqaB0s </vt:lpstr>
      <vt:lpstr>Introduction</vt:lpstr>
      <vt:lpstr>Flow of Data</vt:lpstr>
      <vt:lpstr>Streams Usage</vt:lpstr>
      <vt:lpstr>Data Hierarchy</vt:lpstr>
      <vt:lpstr>Contd…</vt:lpstr>
      <vt:lpstr>Slide 7</vt:lpstr>
      <vt:lpstr>General File I/O Steps</vt:lpstr>
      <vt:lpstr>Files and Streams</vt:lpstr>
      <vt:lpstr>File Input and Output Streams</vt:lpstr>
      <vt:lpstr>Stream Classes, Formatted Console I/O Stream </vt:lpstr>
      <vt:lpstr>Classes for File stream operations </vt:lpstr>
      <vt:lpstr>C++ Stream Classes</vt:lpstr>
      <vt:lpstr>Slide 14</vt:lpstr>
      <vt:lpstr>Slide 15</vt:lpstr>
      <vt:lpstr>Slide 16</vt:lpstr>
      <vt:lpstr>Slide 17</vt:lpstr>
      <vt:lpstr>File Operations in C++ </vt:lpstr>
      <vt:lpstr>Opening files in C++ </vt:lpstr>
      <vt:lpstr>Slide 20</vt:lpstr>
      <vt:lpstr>Program for Opening File:</vt:lpstr>
      <vt:lpstr>Example : Writing to File </vt:lpstr>
      <vt:lpstr>Program for Writing to File: </vt:lpstr>
      <vt:lpstr>Reading from file in C++ </vt:lpstr>
      <vt:lpstr>Slide 25</vt:lpstr>
      <vt:lpstr>Lets Start</vt:lpstr>
      <vt:lpstr>Question: To read and write a File in C++</vt:lpstr>
      <vt:lpstr>Streams classes for console operation</vt:lpstr>
      <vt:lpstr>Formatted Console I/O Stream</vt:lpstr>
      <vt:lpstr>ios class function</vt:lpstr>
      <vt:lpstr>width()</vt:lpstr>
      <vt:lpstr>Setting Precision: precision()</vt:lpstr>
      <vt:lpstr>Filling and Padding: fill()</vt:lpstr>
      <vt:lpstr>istream class</vt:lpstr>
      <vt:lpstr>istream functions</vt:lpstr>
      <vt:lpstr>Stream classes and errors</vt:lpstr>
      <vt:lpstr>ostream class</vt:lpstr>
      <vt:lpstr>Reading the strings with getline()</vt:lpstr>
      <vt:lpstr>Displaying String with write()</vt:lpstr>
      <vt:lpstr>Standard Error Stream</vt:lpstr>
      <vt:lpstr>Manipulator</vt:lpstr>
      <vt:lpstr>ios Manipulators with Arguments</vt:lpstr>
      <vt:lpstr>Stream Errors</vt:lpstr>
      <vt:lpstr>Functions for Error Flags</vt:lpstr>
      <vt:lpstr>Unit IV Files and Streams - File Stream Classes for File Operation</vt:lpstr>
      <vt:lpstr>File Stream Classes for File Operation</vt:lpstr>
      <vt:lpstr>File Stream Classes</vt:lpstr>
      <vt:lpstr>File Handling Steps</vt:lpstr>
      <vt:lpstr>Create and Write File(Output)</vt:lpstr>
      <vt:lpstr>Open and Read File(Input)</vt:lpstr>
      <vt:lpstr>File opening </vt:lpstr>
      <vt:lpstr>open(): File modes</vt:lpstr>
      <vt:lpstr>File opening modes</vt:lpstr>
      <vt:lpstr>Detecting end of file</vt:lpstr>
      <vt:lpstr>References</vt:lpstr>
      <vt:lpstr>    Unit IV Files and Streams - File Pointer and Error Handling in File I/O</vt:lpstr>
      <vt:lpstr>FILE POINTERS</vt:lpstr>
      <vt:lpstr>File pointers…..</vt:lpstr>
      <vt:lpstr>Functions associated with file  pointers : </vt:lpstr>
      <vt:lpstr>seekg() function :</vt:lpstr>
      <vt:lpstr>seekg() function :</vt:lpstr>
      <vt:lpstr>seekg() function :</vt:lpstr>
      <vt:lpstr>Random access files</vt:lpstr>
      <vt:lpstr>Functions for Manipulations of File Pointers</vt:lpstr>
      <vt:lpstr>Slide 65</vt:lpstr>
      <vt:lpstr>Error Handling During File Operations</vt:lpstr>
      <vt:lpstr>Error handling</vt:lpstr>
      <vt:lpstr>Slide 68</vt:lpstr>
      <vt:lpstr>Overloading Cin and Cout, Memory Stream Objects and command line argument</vt:lpstr>
      <vt:lpstr>Content</vt:lpstr>
      <vt:lpstr>Overloading the extraction and insertion operator</vt:lpstr>
      <vt:lpstr>Overloading cin and cout </vt:lpstr>
      <vt:lpstr>Overloading cin and cout </vt:lpstr>
      <vt:lpstr>Overloading for cout and cin</vt:lpstr>
      <vt:lpstr>Memory as a Stream Object</vt:lpstr>
      <vt:lpstr>Memory as a Stream Object</vt:lpstr>
      <vt:lpstr>Command Line Argument and Printer Output</vt:lpstr>
      <vt:lpstr>Command line arguments</vt:lpstr>
      <vt:lpstr>Program</vt:lpstr>
      <vt:lpstr>Printer output</vt:lpstr>
      <vt:lpstr>Read and write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   File handling Data Hierarchy, Streams and Files</dc:title>
  <dc:creator>HP</dc:creator>
  <cp:lastModifiedBy>Administrator</cp:lastModifiedBy>
  <cp:revision>23</cp:revision>
  <dcterms:created xsi:type="dcterms:W3CDTF">2020-06-13T12:42:47Z</dcterms:created>
  <dcterms:modified xsi:type="dcterms:W3CDTF">2023-07-10T04:54:43Z</dcterms:modified>
</cp:coreProperties>
</file>