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414" r:id="rId3"/>
    <p:sldId id="335" r:id="rId4"/>
    <p:sldId id="344" r:id="rId5"/>
    <p:sldId id="345" r:id="rId6"/>
    <p:sldId id="397" r:id="rId7"/>
    <p:sldId id="398" r:id="rId8"/>
    <p:sldId id="347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9" r:id="rId17"/>
    <p:sldId id="360" r:id="rId18"/>
    <p:sldId id="362" r:id="rId19"/>
    <p:sldId id="363" r:id="rId20"/>
    <p:sldId id="367" r:id="rId21"/>
    <p:sldId id="400" r:id="rId22"/>
    <p:sldId id="369" r:id="rId23"/>
    <p:sldId id="375" r:id="rId24"/>
    <p:sldId id="376" r:id="rId25"/>
    <p:sldId id="377" r:id="rId26"/>
    <p:sldId id="378" r:id="rId27"/>
    <p:sldId id="379" r:id="rId28"/>
    <p:sldId id="381" r:id="rId29"/>
    <p:sldId id="415" r:id="rId30"/>
    <p:sldId id="401" r:id="rId31"/>
    <p:sldId id="341" r:id="rId32"/>
    <p:sldId id="342" r:id="rId33"/>
    <p:sldId id="343" r:id="rId34"/>
    <p:sldId id="412" r:id="rId35"/>
    <p:sldId id="402" r:id="rId36"/>
    <p:sldId id="404" r:id="rId37"/>
    <p:sldId id="405" r:id="rId38"/>
    <p:sldId id="406" r:id="rId39"/>
    <p:sldId id="407" r:id="rId40"/>
    <p:sldId id="408" r:id="rId41"/>
    <p:sldId id="409" r:id="rId42"/>
    <p:sldId id="41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6E5AAE-1ACF-4A12-8053-46EA9AEC4C64}" v="3" dt="2024-04-16T18:11:21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kesh jadhav" userId="a529bd6bbe369328" providerId="LiveId" clId="{9E6E5AAE-1ACF-4A12-8053-46EA9AEC4C64}"/>
    <pc:docChg chg="modSld">
      <pc:chgData name="rishikesh jadhav" userId="a529bd6bbe369328" providerId="LiveId" clId="{9E6E5AAE-1ACF-4A12-8053-46EA9AEC4C64}" dt="2024-04-16T18:11:21.638" v="8" actId="14100"/>
      <pc:docMkLst>
        <pc:docMk/>
      </pc:docMkLst>
      <pc:sldChg chg="mod modShow">
        <pc:chgData name="rishikesh jadhav" userId="a529bd6bbe369328" providerId="LiveId" clId="{9E6E5AAE-1ACF-4A12-8053-46EA9AEC4C64}" dt="2024-04-16T18:06:41.385" v="0" actId="729"/>
        <pc:sldMkLst>
          <pc:docMk/>
          <pc:sldMk cId="0" sldId="367"/>
        </pc:sldMkLst>
      </pc:sldChg>
      <pc:sldChg chg="modSp mod">
        <pc:chgData name="rishikesh jadhav" userId="a529bd6bbe369328" providerId="LiveId" clId="{9E6E5AAE-1ACF-4A12-8053-46EA9AEC4C64}" dt="2024-04-16T18:07:21.723" v="2" actId="14100"/>
        <pc:sldMkLst>
          <pc:docMk/>
          <pc:sldMk cId="0" sldId="376"/>
        </pc:sldMkLst>
        <pc:spChg chg="mod">
          <ac:chgData name="rishikesh jadhav" userId="a529bd6bbe369328" providerId="LiveId" clId="{9E6E5AAE-1ACF-4A12-8053-46EA9AEC4C64}" dt="2024-04-16T18:07:21.723" v="2" actId="14100"/>
          <ac:spMkLst>
            <pc:docMk/>
            <pc:sldMk cId="0" sldId="376"/>
            <ac:spMk id="53251" creationId="{00000000-0000-0000-0000-000000000000}"/>
          </ac:spMkLst>
        </pc:spChg>
      </pc:sldChg>
      <pc:sldChg chg="mod modShow">
        <pc:chgData name="rishikesh jadhav" userId="a529bd6bbe369328" providerId="LiveId" clId="{9E6E5AAE-1ACF-4A12-8053-46EA9AEC4C64}" dt="2024-04-16T18:06:45.700" v="1" actId="729"/>
        <pc:sldMkLst>
          <pc:docMk/>
          <pc:sldMk cId="0" sldId="400"/>
        </pc:sldMkLst>
      </pc:sldChg>
      <pc:sldChg chg="modSp mod">
        <pc:chgData name="rishikesh jadhav" userId="a529bd6bbe369328" providerId="LiveId" clId="{9E6E5AAE-1ACF-4A12-8053-46EA9AEC4C64}" dt="2024-04-16T18:11:21.638" v="8" actId="14100"/>
        <pc:sldMkLst>
          <pc:docMk/>
          <pc:sldMk cId="0" sldId="401"/>
        </pc:sldMkLst>
        <pc:spChg chg="mod">
          <ac:chgData name="rishikesh jadhav" userId="a529bd6bbe369328" providerId="LiveId" clId="{9E6E5AAE-1ACF-4A12-8053-46EA9AEC4C64}" dt="2024-04-16T18:11:03.596" v="5" actId="255"/>
          <ac:spMkLst>
            <pc:docMk/>
            <pc:sldMk cId="0" sldId="401"/>
            <ac:spMk id="13315" creationId="{00000000-0000-0000-0000-000000000000}"/>
          </ac:spMkLst>
        </pc:spChg>
        <pc:picChg chg="mod">
          <ac:chgData name="rishikesh jadhav" userId="a529bd6bbe369328" providerId="LiveId" clId="{9E6E5AAE-1ACF-4A12-8053-46EA9AEC4C64}" dt="2024-04-16T18:11:21.638" v="8" actId="14100"/>
          <ac:picMkLst>
            <pc:docMk/>
            <pc:sldMk cId="0" sldId="401"/>
            <ac:picMk id="1331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57C716-F0F2-4D10-A147-24F6FA7197B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7F77-E4E7-466A-92F6-C7AF541875B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00B9F3-FAA4-49E9-BD0F-D607F71EFD49}" type="slidenum">
              <a:rPr lang="en-US" altLang="en-US">
                <a:latin typeface="Helvetica" panose="020B0604020202020204" pitchFamily="34" charset="0"/>
              </a:rPr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460A5E6-2AFB-495A-9654-7069CBC6ADBB}" type="slidenum">
              <a:rPr lang="en-US" altLang="en-US">
                <a:latin typeface="Helvetica" panose="020B0604020202020204" pitchFamily="34" charset="0"/>
              </a:rPr>
              <a:t>16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687EE4-2743-4686-B6F0-63709D3357DD}" type="slidenum">
              <a:rPr lang="en-US" altLang="en-US">
                <a:latin typeface="Helvetica" panose="020B0604020202020204" pitchFamily="34" charset="0"/>
              </a:rPr>
              <a:t>17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21602-653F-469D-BC1F-7620CAECAA56}" type="slidenum">
              <a:rPr lang="en-US" altLang="en-US">
                <a:latin typeface="Helvetica" panose="020B0604020202020204" pitchFamily="34" charset="0"/>
              </a:rPr>
              <a:t>18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9B3A1F2-A7C6-4CC2-88BA-7BFC517E0B9D}" type="slidenum">
              <a:rPr lang="en-US" altLang="en-US">
                <a:latin typeface="Helvetica" panose="020B0604020202020204" pitchFamily="34" charset="0"/>
              </a:rPr>
              <a:t>19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05DC53-BD41-49C8-B393-FE06092CC7DE}" type="slidenum">
              <a:rPr lang="en-US" altLang="en-US">
                <a:latin typeface="Helvetica" panose="020B0604020202020204" pitchFamily="34" charset="0"/>
              </a:rPr>
              <a:t>20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D194606-ECEB-4A34-B2BA-C9D50E35AE33}" type="slidenum">
              <a:rPr lang="en-US" altLang="en-US">
                <a:latin typeface="Helvetica" panose="020B0604020202020204" pitchFamily="34" charset="0"/>
              </a:rPr>
              <a:t>21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B18C6F-CB5E-43CE-A72E-795D8EBEB394}" type="slidenum">
              <a:rPr lang="en-US" altLang="en-US">
                <a:latin typeface="Helvetica" panose="020B0604020202020204" pitchFamily="34" charset="0"/>
              </a:rPr>
              <a:t>22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4305EEA-FCFA-4192-8FDF-42180B5147A6}" type="slidenum">
              <a:rPr lang="en-US" altLang="en-US">
                <a:latin typeface="Helvetica" panose="020B0604020202020204" pitchFamily="34" charset="0"/>
              </a:rPr>
              <a:t>23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F7F2AE-42A1-4680-A339-11805EF32C44}" type="slidenum">
              <a:rPr lang="en-US" altLang="en-US">
                <a:latin typeface="Helvetica" panose="020B0604020202020204" pitchFamily="34" charset="0"/>
              </a:rPr>
              <a:t>24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0FA96D-95C3-4555-8D16-BF3588B7CC6D}" type="slidenum">
              <a:rPr lang="en-US" altLang="en-US">
                <a:latin typeface="Helvetica" panose="020B0604020202020204" pitchFamily="34" charset="0"/>
              </a:rPr>
              <a:t>25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A3511CA-9DEE-4081-BA09-A5923BDE06A3}" type="slidenum">
              <a:rPr lang="en-US" altLang="en-US">
                <a:latin typeface="Helvetica" panose="020B0604020202020204" pitchFamily="34" charset="0"/>
              </a:rPr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986579-74B1-46EB-852C-709CC19824C1}" type="slidenum">
              <a:rPr lang="en-US" altLang="en-US">
                <a:latin typeface="Helvetica" panose="020B0604020202020204" pitchFamily="34" charset="0"/>
              </a:rPr>
              <a:t>26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6DCB05-557A-4B05-82AE-BE5CBD162F61}" type="slidenum">
              <a:rPr lang="en-US" altLang="en-US">
                <a:latin typeface="Helvetica" panose="020B0604020202020204" pitchFamily="34" charset="0"/>
              </a:rPr>
              <a:t>27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F3A523-061B-4CC3-93E1-1B549CE65E2E}" type="slidenum">
              <a:rPr lang="en-US" altLang="en-US">
                <a:latin typeface="Helvetica" panose="020B0604020202020204" pitchFamily="34" charset="0"/>
              </a:rPr>
              <a:t>28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F7F74DC-20B4-4D9F-85BE-BAA4A15C2F31}" type="slidenum">
              <a:rPr lang="en-US" altLang="en-US">
                <a:latin typeface="Times New Roman" panose="02020603050405020304" pitchFamily="18" charset="0"/>
              </a:rPr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A3F17B2-AC64-427E-B59D-75EA0F6716E7}" type="slidenum">
              <a:rPr lang="en-US" altLang="en-US">
                <a:latin typeface="Times New Roman" panose="02020603050405020304" pitchFamily="18" charset="0"/>
              </a:rPr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111BC1F-C06D-44BA-B6BB-45DE1A3A9F08}" type="slidenum">
              <a:rPr lang="en-US" altLang="en-US">
                <a:latin typeface="Times New Roman" panose="02020603050405020304" pitchFamily="18" charset="0"/>
              </a:rPr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69472B8-B47B-401E-BD68-D26B0C0035B9}" type="slidenum">
              <a:rPr lang="en-US" altLang="en-US">
                <a:latin typeface="Times New Roman" panose="02020603050405020304" pitchFamily="18" charset="0"/>
              </a:rPr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446A8F-3DD7-43F2-B244-E1AD3D9BBBA6}" type="slidenum">
              <a:rPr lang="en-US" altLang="en-US">
                <a:latin typeface="Times New Roman" panose="02020603050405020304" pitchFamily="18" charset="0"/>
              </a:rPr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206ABBB-69A4-43CB-876E-E33A202AF775}" type="slidenum">
              <a:rPr lang="en-US" altLang="en-US">
                <a:latin typeface="Times New Roman" panose="02020603050405020304" pitchFamily="18" charset="0"/>
              </a:rPr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795C4C0-FA42-4530-9C91-D40B974BC3AC}" type="slidenum">
              <a:rPr lang="en-US" altLang="en-US">
                <a:latin typeface="Times New Roman" panose="02020603050405020304" pitchFamily="18" charset="0"/>
              </a:rPr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A95E8C-2320-4E68-8859-59AD24BF1F26}" type="slidenum">
              <a:rPr lang="en-US" altLang="en-US">
                <a:latin typeface="Helvetica" panose="020B0604020202020204" pitchFamily="34" charset="0"/>
              </a:rPr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8A1F2-0F8F-4E72-99DA-3A98C6765335}" type="slidenum">
              <a:rPr lang="en-US" altLang="en-US">
                <a:latin typeface="Times New Roman" panose="02020603050405020304" pitchFamily="18" charset="0"/>
              </a:rPr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338F2F-131C-45F5-B260-CFE653F71197}" type="slidenum">
              <a:rPr lang="en-US" altLang="en-US">
                <a:latin typeface="Times New Roman" panose="02020603050405020304" pitchFamily="18" charset="0"/>
              </a:rPr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7909E0-4EA3-4D94-B6E7-C992FA6B4EDC}" type="slidenum">
              <a:rPr lang="en-US" altLang="en-US">
                <a:latin typeface="Times New Roman" panose="02020603050405020304" pitchFamily="18" charset="0"/>
              </a:rPr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1944F3D-27BA-4A78-921D-CF65F6100A99}" type="slidenum">
              <a:rPr lang="en-US" altLang="en-US">
                <a:latin typeface="Times New Roman" panose="02020603050405020304" pitchFamily="18" charset="0"/>
              </a:rPr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B9BA6E-09BD-4846-A1E0-9AC1F2BF5F17}" type="slidenum">
              <a:rPr lang="en-US" altLang="en-US">
                <a:latin typeface="Times New Roman" panose="02020603050405020304" pitchFamily="18" charset="0"/>
              </a:rPr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5FC5BE-6D31-4DB3-8183-9DD9D5334033}" type="slidenum">
              <a:rPr lang="en-US" altLang="en-US">
                <a:latin typeface="Times New Roman" panose="02020603050405020304" pitchFamily="18" charset="0"/>
              </a:rPr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DC1BA41-205B-4A13-91A8-3AA1FDA06795}" type="slidenum">
              <a:rPr lang="en-US" altLang="en-US">
                <a:latin typeface="Helvetica" panose="020B0604020202020204" pitchFamily="34" charset="0"/>
              </a:rPr>
              <a:t>9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77A3B6D-298A-4D47-9C33-96BF4D19AE08}" type="slidenum">
              <a:rPr lang="en-US" altLang="en-US">
                <a:latin typeface="Helvetica" panose="020B0604020202020204" pitchFamily="34" charset="0"/>
              </a:rPr>
              <a:t>10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6F5D5E7-7E73-4803-9816-8C6F84A9BBEE}" type="slidenum">
              <a:rPr lang="en-US" altLang="en-US">
                <a:latin typeface="Helvetica" panose="020B0604020202020204" pitchFamily="34" charset="0"/>
              </a:rPr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8AEF7-2B40-4E7B-A744-772BC7FE27B2}" type="slidenum">
              <a:rPr lang="en-US" altLang="en-US">
                <a:latin typeface="Helvetica" panose="020B0604020202020204" pitchFamily="34" charset="0"/>
              </a:rPr>
              <a:t>13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E063F5E-F311-4918-8B8D-7A18F252C4E4}" type="slidenum">
              <a:rPr lang="en-US" altLang="en-US">
                <a:latin typeface="Helvetica" panose="020B0604020202020204" pitchFamily="34" charset="0"/>
              </a:rPr>
              <a:t>14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D8C9E-6407-45DF-8D83-205A1E669A69}" type="slidenum">
              <a:rPr lang="en-US" altLang="en-US">
                <a:latin typeface="Helvetica" panose="020B0604020202020204" pitchFamily="34" charset="0"/>
              </a:rPr>
              <a:t>15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EDBFE-D099-4E2B-9BE6-0C23DBE9E706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3C911-C94F-4FAD-8AFA-82972F04C54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r>
              <a:rPr lang="en-IN" sz="6000" dirty="0"/>
              <a:t>Unit No. 4</a:t>
            </a:r>
            <a:br>
              <a:rPr lang="en-IN" sz="6000" dirty="0"/>
            </a:br>
            <a:br>
              <a:rPr lang="en-IN" dirty="0"/>
            </a:br>
            <a:r>
              <a:rPr lang="en-IN" dirty="0"/>
              <a:t>Memory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379664" y="152401"/>
            <a:ext cx="783113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Fragmentation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474914" y="1114425"/>
            <a:ext cx="6770687" cy="4999038"/>
          </a:xfrm>
        </p:spPr>
        <p:txBody>
          <a:bodyPr/>
          <a:lstStyle/>
          <a:p>
            <a:r>
              <a:rPr lang="en-US" altLang="en-US" b="1" dirty="0">
                <a:solidFill>
                  <a:srgbClr val="3366FF"/>
                </a:solidFill>
              </a:rPr>
              <a:t>External 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total memory space exists to satisfy a request, but it is not contiguous</a:t>
            </a:r>
            <a:endParaRPr lang="en-US" altLang="en-US" b="1" dirty="0">
              <a:solidFill>
                <a:srgbClr val="3366FF"/>
              </a:solidFill>
            </a:endParaRPr>
          </a:p>
          <a:p>
            <a:r>
              <a:rPr lang="en-US" altLang="en-US" b="1" dirty="0">
                <a:solidFill>
                  <a:srgbClr val="3366FF"/>
                </a:solidFill>
              </a:rPr>
              <a:t>Internal Fragmentation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allocated memory may be slightly larger than requested memory; this size difference is memory internal to a partition, but not being 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981200" y="136526"/>
            <a:ext cx="8229600" cy="57626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Fragmentation (Cont.)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2425700" y="1154114"/>
            <a:ext cx="6959600" cy="4530725"/>
          </a:xfrm>
        </p:spPr>
        <p:txBody>
          <a:bodyPr/>
          <a:lstStyle/>
          <a:p>
            <a:r>
              <a:rPr lang="en-US" altLang="en-US" dirty="0"/>
              <a:t>Reduce external fragmentation by </a:t>
            </a:r>
            <a:r>
              <a:rPr lang="en-US" altLang="en-US" b="1" dirty="0">
                <a:solidFill>
                  <a:srgbClr val="3366FF"/>
                </a:solidFill>
              </a:rPr>
              <a:t>compaction</a:t>
            </a:r>
          </a:p>
          <a:p>
            <a:pPr lvl="1"/>
            <a:r>
              <a:rPr lang="en-US" altLang="en-US" dirty="0"/>
              <a:t>Shuffle memory contents to place all free memory together in one large block</a:t>
            </a:r>
          </a:p>
          <a:p>
            <a:pPr lvl="1"/>
            <a:r>
              <a:rPr lang="en-US" altLang="en-US" dirty="0"/>
              <a:t>Compaction is possible </a:t>
            </a:r>
            <a:r>
              <a:rPr lang="en-US" altLang="en-US" i="1" dirty="0"/>
              <a:t>only</a:t>
            </a:r>
            <a:r>
              <a:rPr lang="en-US" altLang="en-US" dirty="0"/>
              <a:t> if relocation is dynamic, and is done at execution time</a:t>
            </a:r>
          </a:p>
          <a:p>
            <a:pPr lvl="1"/>
            <a:r>
              <a:rPr lang="en-US" altLang="en-US" dirty="0"/>
              <a:t>I/O problem</a:t>
            </a:r>
          </a:p>
          <a:p>
            <a:pPr lvl="2"/>
            <a:r>
              <a:rPr lang="en-US" altLang="en-US" dirty="0"/>
              <a:t>Latch job in memory while it is involved in I/O</a:t>
            </a:r>
          </a:p>
          <a:p>
            <a:pPr lvl="2"/>
            <a:r>
              <a:rPr lang="en-US" altLang="en-US" dirty="0"/>
              <a:t>Do I/O only into OS buffers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Segmentation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9086" y="758825"/>
            <a:ext cx="10330543" cy="6099175"/>
          </a:xfrm>
        </p:spPr>
        <p:txBody>
          <a:bodyPr>
            <a:noAutofit/>
          </a:bodyPr>
          <a:lstStyle/>
          <a:p>
            <a:pPr>
              <a:tabLst>
                <a:tab pos="1831975" algn="l"/>
              </a:tabLst>
            </a:pPr>
            <a:r>
              <a:rPr lang="en-US" altLang="en-US" sz="2400" dirty="0"/>
              <a:t>Memory-management scheme that supports user view of memory </a:t>
            </a:r>
          </a:p>
          <a:p>
            <a:pPr>
              <a:tabLst>
                <a:tab pos="1831975" algn="l"/>
              </a:tabLst>
            </a:pPr>
            <a:r>
              <a:rPr lang="en-US" altLang="en-US" sz="2400" dirty="0"/>
              <a:t>A program is a collection of segments</a:t>
            </a:r>
          </a:p>
          <a:p>
            <a:pPr lvl="1">
              <a:tabLst>
                <a:tab pos="1831975" algn="l"/>
              </a:tabLst>
            </a:pPr>
            <a:r>
              <a:rPr lang="en-US" altLang="en-US" dirty="0"/>
              <a:t>A segment is a logical unit such as: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main program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procedure 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function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method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object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local variables, global variables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common block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stack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symbol table</a:t>
            </a:r>
          </a:p>
          <a:p>
            <a:pPr>
              <a:buNone/>
              <a:tabLst>
                <a:tab pos="1831975" algn="l"/>
              </a:tabLst>
            </a:pPr>
            <a:r>
              <a:rPr lang="en-US" altLang="en-US" sz="2400" dirty="0"/>
              <a:t>		arrays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User</a:t>
            </a:r>
            <a:r>
              <a:rPr lang="ja-JP" altLang="en-US"/>
              <a:t>’</a:t>
            </a:r>
            <a:r>
              <a:rPr lang="en-US" altLang="ja-JP"/>
              <a:t>s View of a Program</a:t>
            </a:r>
            <a:endParaRPr lang="en-US" altLang="en-US" sz="2400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1233488"/>
            <a:ext cx="36957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09826" y="136526"/>
            <a:ext cx="78009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Logical View of Segmentation</a:t>
            </a: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2895600" y="1171575"/>
            <a:ext cx="2895600" cy="3962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429000" y="1857375"/>
            <a:ext cx="9906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276600" y="3000375"/>
            <a:ext cx="9144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4724400" y="2466975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648200" y="3457575"/>
            <a:ext cx="914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 wrap="none" lIns="91435" tIns="45718" rIns="91435" bIns="45718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>
                <a:latin typeface="Helvetica" panose="020B0604020202020204" pitchFamily="34" charset="0"/>
              </a:rPr>
              <a:t>4</a:t>
            </a:r>
          </a:p>
        </p:txBody>
      </p:sp>
      <p:grpSp>
        <p:nvGrpSpPr>
          <p:cNvPr id="31752" name="Group 24"/>
          <p:cNvGrpSpPr/>
          <p:nvPr/>
        </p:nvGrpSpPr>
        <p:grpSpPr bwMode="auto">
          <a:xfrm>
            <a:off x="7162800" y="1171575"/>
            <a:ext cx="1143000" cy="3962400"/>
            <a:chOff x="3888" y="1056"/>
            <a:chExt cx="720" cy="2496"/>
          </a:xfrm>
        </p:grpSpPr>
        <p:grpSp>
          <p:nvGrpSpPr>
            <p:cNvPr id="31755" name="Group 11"/>
            <p:cNvGrpSpPr/>
            <p:nvPr/>
          </p:nvGrpSpPr>
          <p:grpSpPr bwMode="auto">
            <a:xfrm>
              <a:off x="3888" y="1056"/>
              <a:ext cx="720" cy="672"/>
              <a:chOff x="3888" y="1056"/>
              <a:chExt cx="720" cy="672"/>
            </a:xfrm>
          </p:grpSpPr>
          <p:sp>
            <p:nvSpPr>
              <p:cNvPr id="31766" name="Rectangle 8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7" name="Line 9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grpSp>
          <p:nvGrpSpPr>
            <p:cNvPr id="31756" name="Group 12"/>
            <p:cNvGrpSpPr/>
            <p:nvPr/>
          </p:nvGrpSpPr>
          <p:grpSpPr bwMode="auto">
            <a:xfrm>
              <a:off x="3888" y="1728"/>
              <a:ext cx="720" cy="672"/>
              <a:chOff x="3888" y="1056"/>
              <a:chExt cx="720" cy="672"/>
            </a:xfrm>
          </p:grpSpPr>
          <p:sp>
            <p:nvSpPr>
              <p:cNvPr id="31764" name="Rectangle 13"/>
              <p:cNvSpPr>
                <a:spLocks noChangeArrowheads="1"/>
              </p:cNvSpPr>
              <p:nvPr/>
            </p:nvSpPr>
            <p:spPr bwMode="auto">
              <a:xfrm>
                <a:off x="3888" y="1056"/>
                <a:ext cx="720" cy="6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765" name="Line 14"/>
              <p:cNvSpPr>
                <a:spLocks noChangeShapeType="1"/>
              </p:cNvSpPr>
              <p:nvPr/>
            </p:nvSpPr>
            <p:spPr bwMode="auto">
              <a:xfrm>
                <a:off x="3888" y="1392"/>
                <a:ext cx="72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31757" name="Text Box 15"/>
            <p:cNvSpPr txBox="1">
              <a:spLocks noChangeArrowheads="1"/>
            </p:cNvSpPr>
            <p:nvPr/>
          </p:nvSpPr>
          <p:spPr bwMode="auto">
            <a:xfrm>
              <a:off x="4125" y="11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1758" name="Text Box 16"/>
            <p:cNvSpPr txBox="1">
              <a:spLocks noChangeArrowheads="1"/>
            </p:cNvSpPr>
            <p:nvPr/>
          </p:nvSpPr>
          <p:spPr bwMode="auto">
            <a:xfrm>
              <a:off x="4127" y="1439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1759" name="Rectangle 17"/>
            <p:cNvSpPr>
              <a:spLocks noChangeArrowheads="1"/>
            </p:cNvSpPr>
            <p:nvPr/>
          </p:nvSpPr>
          <p:spPr bwMode="auto">
            <a:xfrm>
              <a:off x="3888" y="2400"/>
              <a:ext cx="720" cy="9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0" name="Rectangle 18"/>
            <p:cNvSpPr>
              <a:spLocks noChangeArrowheads="1"/>
            </p:cNvSpPr>
            <p:nvPr/>
          </p:nvSpPr>
          <p:spPr bwMode="auto">
            <a:xfrm>
              <a:off x="3888" y="3312"/>
              <a:ext cx="720" cy="24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1761" name="Line 19"/>
            <p:cNvSpPr>
              <a:spLocks noChangeShapeType="1"/>
            </p:cNvSpPr>
            <p:nvPr/>
          </p:nvSpPr>
          <p:spPr bwMode="auto">
            <a:xfrm>
              <a:off x="3888" y="2640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762" name="Text Box 20"/>
            <p:cNvSpPr txBox="1">
              <a:spLocks noChangeArrowheads="1"/>
            </p:cNvSpPr>
            <p:nvPr/>
          </p:nvSpPr>
          <p:spPr bwMode="auto">
            <a:xfrm>
              <a:off x="4127" y="242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1763" name="Text Box 21"/>
            <p:cNvSpPr txBox="1">
              <a:spLocks noChangeArrowheads="1"/>
            </p:cNvSpPr>
            <p:nvPr/>
          </p:nvSpPr>
          <p:spPr bwMode="auto">
            <a:xfrm>
              <a:off x="4127" y="2888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Helvetica" panose="020B0604020202020204" pitchFamily="34" charset="0"/>
                </a:rPr>
                <a:t>3</a:t>
              </a:r>
            </a:p>
          </p:txBody>
        </p:sp>
      </p:grpSp>
      <p:sp>
        <p:nvSpPr>
          <p:cNvPr id="31753" name="Text Box 22"/>
          <p:cNvSpPr txBox="1">
            <a:spLocks noChangeArrowheads="1"/>
          </p:cNvSpPr>
          <p:nvPr/>
        </p:nvSpPr>
        <p:spPr bwMode="auto">
          <a:xfrm>
            <a:off x="3540125" y="5254625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user space </a:t>
            </a:r>
          </a:p>
        </p:txBody>
      </p:sp>
      <p:sp>
        <p:nvSpPr>
          <p:cNvPr id="31754" name="Text Box 23"/>
          <p:cNvSpPr txBox="1">
            <a:spLocks noChangeArrowheads="1"/>
          </p:cNvSpPr>
          <p:nvPr/>
        </p:nvSpPr>
        <p:spPr bwMode="auto">
          <a:xfrm>
            <a:off x="6394450" y="5254625"/>
            <a:ext cx="259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physical memory space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01876" y="166688"/>
            <a:ext cx="790892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Segmentation Architecture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5029" y="1093788"/>
            <a:ext cx="9329057" cy="5053012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828800" algn="l"/>
                <a:tab pos="2855595" algn="ctr"/>
              </a:tabLst>
            </a:pPr>
            <a:r>
              <a:rPr lang="en-US" altLang="en-US" dirty="0"/>
              <a:t>Logical address consists of a two tuple:</a:t>
            </a:r>
          </a:p>
          <a:p>
            <a:pPr>
              <a:buNone/>
              <a:tabLst>
                <a:tab pos="1828800" algn="l"/>
                <a:tab pos="2855595" algn="ctr"/>
              </a:tabLst>
            </a:pPr>
            <a:r>
              <a:rPr lang="en-US" altLang="en-US" dirty="0"/>
              <a:t>		&lt;segment-number, offset&gt;,</a:t>
            </a:r>
          </a:p>
          <a:p>
            <a:pPr>
              <a:buNone/>
              <a:tabLst>
                <a:tab pos="1828800" algn="l"/>
                <a:tab pos="2855595" algn="ctr"/>
              </a:tabLst>
            </a:pPr>
            <a:endParaRPr lang="en-US" altLang="en-US" sz="800" dirty="0"/>
          </a:p>
          <a:p>
            <a:pPr>
              <a:tabLst>
                <a:tab pos="1828800" algn="l"/>
                <a:tab pos="2855595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 table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maps two-dimensional physical addresses; each table entry has:</a:t>
            </a:r>
          </a:p>
          <a:p>
            <a:pPr lvl="1">
              <a:tabLst>
                <a:tab pos="1828800" algn="l"/>
                <a:tab pos="2855595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base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contains the starting physical address where the segments reside in memory</a:t>
            </a:r>
          </a:p>
          <a:p>
            <a:pPr lvl="1">
              <a:tabLst>
                <a:tab pos="1828800" algn="l"/>
                <a:tab pos="2855595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limit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specifies the length of the segment</a:t>
            </a:r>
          </a:p>
          <a:p>
            <a:pPr lvl="1">
              <a:tabLst>
                <a:tab pos="1828800" algn="l"/>
                <a:tab pos="2855595" algn="ctr"/>
              </a:tabLst>
            </a:pPr>
            <a:endParaRPr lang="en-US" altLang="en-US" sz="800" dirty="0"/>
          </a:p>
          <a:p>
            <a:pPr>
              <a:tabLst>
                <a:tab pos="1828800" algn="l"/>
                <a:tab pos="2855595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Segment-table base register (STBR)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points to the segment table</a:t>
            </a:r>
            <a:r>
              <a:rPr lang="ja-JP" altLang="en-US" dirty="0"/>
              <a:t>’</a:t>
            </a:r>
            <a:r>
              <a:rPr lang="en-US" altLang="ja-JP" dirty="0"/>
              <a:t>s location in memory</a:t>
            </a:r>
          </a:p>
          <a:p>
            <a:pPr>
              <a:tabLst>
                <a:tab pos="1828800" algn="l"/>
                <a:tab pos="2855595" algn="ctr"/>
              </a:tabLst>
            </a:pPr>
            <a:endParaRPr lang="en-US" altLang="en-US" sz="800" dirty="0"/>
          </a:p>
          <a:p>
            <a:pPr>
              <a:tabLst>
                <a:tab pos="1828800" algn="l"/>
                <a:tab pos="2855595" algn="ctr"/>
              </a:tabLst>
            </a:pPr>
            <a:r>
              <a:rPr lang="en-US" altLang="en-US" b="1" dirty="0">
                <a:solidFill>
                  <a:srgbClr val="3366FF"/>
                </a:solidFill>
              </a:rPr>
              <a:t>Segment-table length register (STLR)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indicates number of segments used by a program;</a:t>
            </a:r>
          </a:p>
          <a:p>
            <a:pPr>
              <a:buNone/>
              <a:tabLst>
                <a:tab pos="1828800" algn="l"/>
                <a:tab pos="2855595" algn="ctr"/>
              </a:tabLst>
            </a:pPr>
            <a:r>
              <a:rPr lang="en-US" altLang="en-US" dirty="0"/>
              <a:t>	                  segment number </a:t>
            </a:r>
            <a:r>
              <a:rPr lang="en-US" altLang="en-US" b="1" i="1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is legal if </a:t>
            </a:r>
            <a:r>
              <a:rPr lang="en-US" altLang="en-US" b="1" i="1" dirty="0">
                <a:solidFill>
                  <a:srgbClr val="FF0000"/>
                </a:solidFill>
              </a:rPr>
              <a:t>s</a:t>
            </a:r>
            <a:r>
              <a:rPr lang="en-US" altLang="en-US" dirty="0"/>
              <a:t> &lt; </a:t>
            </a:r>
            <a:r>
              <a:rPr lang="en-US" altLang="en-US" b="1" dirty="0">
                <a:solidFill>
                  <a:srgbClr val="FF0000"/>
                </a:solidFill>
              </a:rPr>
              <a:t>STLR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Segmentation Hardware</a:t>
            </a:r>
            <a:endParaRPr lang="en-US" altLang="en-US" sz="2400"/>
          </a:p>
        </p:txBody>
      </p:sp>
      <p:pic>
        <p:nvPicPr>
          <p:cNvPr id="34819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57" y="1254125"/>
            <a:ext cx="9274629" cy="4809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What is Segmentation in OS? Introduction, Implementation, Example ...">
            <a:extLst>
              <a:ext uri="{FF2B5EF4-FFF2-40B4-BE49-F238E27FC236}">
                <a16:creationId xmlns:a16="http://schemas.microsoft.com/office/drawing/2014/main" id="{FCCC219B-A676-FBC2-5A4D-BA7D6CAAB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45" y="1103136"/>
            <a:ext cx="97310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</a:t>
            </a: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74914" y="728664"/>
            <a:ext cx="10265229" cy="5715679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 The physical address space of a process can be noncontiguous; the process is allocated physical memory whenever the latter is available</a:t>
            </a:r>
          </a:p>
          <a:p>
            <a:pPr lvl="1"/>
            <a:r>
              <a:rPr lang="en-US" altLang="en-US" dirty="0"/>
              <a:t>Avoids external fragmentation</a:t>
            </a:r>
          </a:p>
          <a:p>
            <a:pPr lvl="1"/>
            <a:r>
              <a:rPr lang="en-US" altLang="en-US" dirty="0"/>
              <a:t>Avoids the problem of varying-sized memory chunks</a:t>
            </a:r>
            <a:endParaRPr lang="en-US" altLang="en-US" sz="800" dirty="0"/>
          </a:p>
          <a:p>
            <a:r>
              <a:rPr lang="en-US" altLang="en-US" dirty="0"/>
              <a:t>Divide physical memory into fixed-sized blocks called </a:t>
            </a:r>
            <a:r>
              <a:rPr lang="en-US" altLang="en-US" b="1" dirty="0">
                <a:solidFill>
                  <a:srgbClr val="3366FF"/>
                </a:solidFill>
              </a:rPr>
              <a:t>frames</a:t>
            </a:r>
            <a:endParaRPr lang="en-US" altLang="en-US" dirty="0">
              <a:solidFill>
                <a:srgbClr val="3366FF"/>
              </a:solidFill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Size </a:t>
            </a:r>
            <a:r>
              <a:rPr lang="en-US" altLang="en-US" dirty="0"/>
              <a:t>is power of 2, between 512 bytes and 16 Mbytes</a:t>
            </a:r>
            <a:endParaRPr lang="en-US" altLang="en-US" sz="800" dirty="0"/>
          </a:p>
          <a:p>
            <a:r>
              <a:rPr lang="en-US" altLang="en-US" dirty="0"/>
              <a:t>Divide logical memory into blocks of the same size called </a:t>
            </a:r>
            <a:r>
              <a:rPr lang="en-US" altLang="en-US" b="1" dirty="0">
                <a:solidFill>
                  <a:srgbClr val="3366FF"/>
                </a:solidFill>
              </a:rPr>
              <a:t>pages</a:t>
            </a:r>
            <a:endParaRPr lang="en-US" altLang="en-US" sz="800" b="1" dirty="0">
              <a:solidFill>
                <a:srgbClr val="3366FF"/>
              </a:solidFill>
            </a:endParaRPr>
          </a:p>
          <a:p>
            <a:r>
              <a:rPr lang="en-US" altLang="en-US" dirty="0"/>
              <a:t>Keep track of all free frames</a:t>
            </a:r>
            <a:endParaRPr lang="en-US" altLang="en-US" sz="800" dirty="0"/>
          </a:p>
          <a:p>
            <a:r>
              <a:rPr lang="en-US" altLang="en-US" dirty="0"/>
              <a:t>To run a program of size </a:t>
            </a:r>
            <a:r>
              <a:rPr lang="en-US" altLang="en-US" b="1" i="1" dirty="0"/>
              <a:t>N</a:t>
            </a:r>
            <a:r>
              <a:rPr lang="en-US" altLang="en-US" i="1" dirty="0"/>
              <a:t> </a:t>
            </a:r>
            <a:r>
              <a:rPr lang="en-US" altLang="en-US" dirty="0"/>
              <a:t>pages, need to find </a:t>
            </a:r>
            <a:r>
              <a:rPr lang="en-US" altLang="en-US" b="1" i="1" dirty="0"/>
              <a:t>N</a:t>
            </a:r>
            <a:r>
              <a:rPr lang="en-US" altLang="en-US" dirty="0"/>
              <a:t> free frames and load the program</a:t>
            </a:r>
            <a:endParaRPr lang="en-US" altLang="en-US" sz="800" dirty="0"/>
          </a:p>
          <a:p>
            <a:r>
              <a:rPr lang="en-US" altLang="en-US" dirty="0"/>
              <a:t>Set up a </a:t>
            </a:r>
            <a:r>
              <a:rPr lang="en-US" altLang="en-US" b="1" dirty="0">
                <a:solidFill>
                  <a:srgbClr val="3366FF"/>
                </a:solidFill>
              </a:rPr>
              <a:t>page table</a:t>
            </a:r>
            <a:r>
              <a:rPr lang="en-US" altLang="en-US" dirty="0"/>
              <a:t> to translate logical to physical addresses</a:t>
            </a:r>
            <a:endParaRPr lang="en-US" altLang="en-US" sz="800" dirty="0"/>
          </a:p>
          <a:p>
            <a:r>
              <a:rPr lang="en-US" altLang="en-US" dirty="0"/>
              <a:t>Backing store likewise split into pages</a:t>
            </a:r>
          </a:p>
          <a:p>
            <a:r>
              <a:rPr lang="en-US" altLang="en-US" dirty="0"/>
              <a:t>Still have Internal fragmentation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300" y="120651"/>
            <a:ext cx="79375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 Hardware</a:t>
            </a:r>
          </a:p>
        </p:txBody>
      </p:sp>
      <p:pic>
        <p:nvPicPr>
          <p:cNvPr id="37891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40" y="1128712"/>
            <a:ext cx="9177789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470150" y="46039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2400"/>
              <a:t>Paging Model of Logical and  Physical Memory</a:t>
            </a:r>
          </a:p>
        </p:txBody>
      </p:sp>
      <p:pic>
        <p:nvPicPr>
          <p:cNvPr id="38915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314" y="1203326"/>
            <a:ext cx="8904515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943" y="0"/>
            <a:ext cx="10515600" cy="4730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Memory Partitioning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3657" y="494210"/>
          <a:ext cx="11582400" cy="6412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54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FIXED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DYNAMIC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53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STATIC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memory is divided into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fixed-size partitions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 regions, each assigned to a specific process or user.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partition remains dedicated to a specific process until it terminates or releases the partition.</a:t>
                      </a:r>
                    </a:p>
                    <a:p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Advantages:</a:t>
                      </a:r>
                    </a:p>
                    <a:p>
                      <a:pPr lvl="1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Simplicity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Easy to implement.</a:t>
                      </a:r>
                    </a:p>
                    <a:p>
                      <a:pPr lvl="1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Predictability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Ensures a minimum amount of memory for each process.</a:t>
                      </a:r>
                    </a:p>
                    <a:p>
                      <a:pPr lvl="1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and Stability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Prevents processes from interfering with each other’s memory space.</a:t>
                      </a:r>
                    </a:p>
                    <a:p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Disadvantages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</a:p>
                    <a:p>
                      <a:pPr lvl="1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Fragmentation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Unused memory within a partition.</a:t>
                      </a:r>
                    </a:p>
                    <a:p>
                      <a:pPr lvl="1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 Concurrency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Each process requires a dedicated partition.</a:t>
                      </a:r>
                    </a:p>
                    <a:p>
                      <a:pPr lvl="1"/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in Real-time systems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VARIABLE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variable partitioning, the main memory is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divided into fixed-sized partitions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Processes are allocated chunks of free memory that are big enough to fit them.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Leftover space becomes free memory for other processes.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the concept of </a:t>
                      </a:r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compaction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where free and unallocated spaces are combined to create a single large memory space.</a:t>
                      </a:r>
                    </a:p>
                    <a:p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Advantages:</a:t>
                      </a:r>
                    </a:p>
                    <a:p>
                      <a:pPr lvl="1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Efficient Use of Memory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No fixed-size constraints.</a:t>
                      </a:r>
                    </a:p>
                    <a:p>
                      <a:pPr lvl="1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Concurrency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Processes share available memory dynamically.</a:t>
                      </a:r>
                    </a:p>
                    <a:p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Disadvantage:</a:t>
                      </a:r>
                    </a:p>
                    <a:p>
                      <a:pPr lvl="1"/>
                      <a:r>
                        <a:rPr lang="en-US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 Fragmentation</a:t>
                      </a:r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Unallocated memory gaps.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0113" y="19843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Implementation of Page Table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26" y="1146175"/>
            <a:ext cx="6797675" cy="46863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Page table is kept in main memory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Page-table base register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PTBR</a:t>
            </a:r>
            <a:r>
              <a:rPr lang="en-US" altLang="en-US"/>
              <a:t>)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points to the page table</a:t>
            </a:r>
          </a:p>
          <a:p>
            <a:r>
              <a:rPr lang="en-US" altLang="en-US" b="1">
                <a:solidFill>
                  <a:srgbClr val="3366FF"/>
                </a:solidFill>
              </a:rPr>
              <a:t>Page-table length register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PTLR</a:t>
            </a:r>
            <a:r>
              <a:rPr lang="en-US" altLang="en-US"/>
              <a:t>)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/>
              <a:t>indicates size of the page table</a:t>
            </a:r>
          </a:p>
          <a:p>
            <a:r>
              <a:rPr lang="en-US" altLang="en-US"/>
              <a:t>In this scheme every data/instruction access requires two memory accesses</a:t>
            </a:r>
          </a:p>
          <a:p>
            <a:pPr lvl="1"/>
            <a:r>
              <a:rPr lang="en-US" altLang="en-US"/>
              <a:t>One for the page table and one for the data / instruction</a:t>
            </a:r>
          </a:p>
          <a:p>
            <a:r>
              <a:rPr lang="en-US" altLang="en-US"/>
              <a:t>The two memory access problem can be solved by the use of a special fast-lookup hardware cache called </a:t>
            </a:r>
            <a:r>
              <a:rPr lang="en-US" altLang="en-US" b="1">
                <a:solidFill>
                  <a:srgbClr val="3366FF"/>
                </a:solidFill>
              </a:rPr>
              <a:t>associative memory </a:t>
            </a:r>
            <a:r>
              <a:rPr lang="en-US" altLang="en-US"/>
              <a:t>or </a:t>
            </a:r>
            <a:r>
              <a:rPr lang="en-US" altLang="en-US" b="1">
                <a:solidFill>
                  <a:srgbClr val="3366FF"/>
                </a:solidFill>
              </a:rPr>
              <a:t>translation look-aside buffers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TLBs</a:t>
            </a:r>
            <a:r>
              <a:rPr lang="en-US" altLang="en-US"/>
              <a:t>)</a:t>
            </a:r>
            <a:endParaRPr lang="en-US" altLang="en-US" b="1">
              <a:solidFill>
                <a:srgbClr val="3366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9688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Implementation of Page Table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7126" y="1146175"/>
            <a:ext cx="6924675" cy="4686300"/>
          </a:xfrm>
        </p:spPr>
        <p:txBody>
          <a:bodyPr/>
          <a:lstStyle/>
          <a:p>
            <a:r>
              <a:rPr lang="en-US" altLang="en-US"/>
              <a:t>Some TLBs store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3366FF"/>
                </a:solidFill>
              </a:rPr>
              <a:t>address-space identifiers </a:t>
            </a:r>
            <a:r>
              <a:rPr lang="en-US" altLang="en-US"/>
              <a:t>(</a:t>
            </a:r>
            <a:r>
              <a:rPr lang="en-US" altLang="en-US" b="1">
                <a:solidFill>
                  <a:srgbClr val="3366FF"/>
                </a:solidFill>
              </a:rPr>
              <a:t>ASIDs</a:t>
            </a:r>
            <a:r>
              <a:rPr lang="en-US" altLang="en-US"/>
              <a:t>)</a:t>
            </a:r>
            <a:r>
              <a:rPr lang="en-US" altLang="en-US" b="1">
                <a:solidFill>
                  <a:srgbClr val="3366FF"/>
                </a:solidFill>
              </a:rPr>
              <a:t> </a:t>
            </a:r>
            <a:r>
              <a:rPr lang="en-US" altLang="en-US"/>
              <a:t>in each TLB entry – uniquely identifies each process to provide address-space protection for that process</a:t>
            </a:r>
          </a:p>
          <a:p>
            <a:pPr lvl="1"/>
            <a:r>
              <a:rPr lang="en-US" altLang="en-US"/>
              <a:t>Otherwise need to flush at every context switch</a:t>
            </a:r>
          </a:p>
          <a:p>
            <a:r>
              <a:rPr lang="en-US" altLang="en-US"/>
              <a:t>TLBs typically small (64 to 1,024 entries)</a:t>
            </a:r>
          </a:p>
          <a:p>
            <a:r>
              <a:rPr lang="en-US" altLang="en-US"/>
              <a:t>On a TLB miss, value is loaded into the TLB for faster access next time</a:t>
            </a:r>
          </a:p>
          <a:p>
            <a:pPr lvl="1"/>
            <a:r>
              <a:rPr lang="en-US" altLang="en-US"/>
              <a:t>Replacement policies must be considered</a:t>
            </a:r>
          </a:p>
          <a:p>
            <a:pPr lvl="1"/>
            <a:r>
              <a:rPr lang="en-US" altLang="en-US"/>
              <a:t>Some entries can be</a:t>
            </a:r>
            <a:r>
              <a:rPr lang="en-US" altLang="en-US" b="1">
                <a:solidFill>
                  <a:srgbClr val="3366FF"/>
                </a:solidFill>
              </a:rPr>
              <a:t> wired down </a:t>
            </a:r>
            <a:r>
              <a:rPr lang="en-US" altLang="en-US"/>
              <a:t>for permanent fast access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5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Paging Hardware With TLB</a:t>
            </a:r>
            <a:endParaRPr lang="en-US" altLang="en-US" sz="2400"/>
          </a:p>
        </p:txBody>
      </p:sp>
      <p:pic>
        <p:nvPicPr>
          <p:cNvPr id="4608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43" y="1284287"/>
            <a:ext cx="11212285" cy="5062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18256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Structure of the Page Table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571" y="1141413"/>
            <a:ext cx="10809515" cy="5534024"/>
          </a:xfrm>
        </p:spPr>
        <p:txBody>
          <a:bodyPr>
            <a:normAutofit/>
          </a:bodyPr>
          <a:lstStyle/>
          <a:p>
            <a:r>
              <a:rPr lang="en-US" altLang="en-US" dirty="0"/>
              <a:t>Memory structures for paging can get huge using straight-forward methods</a:t>
            </a:r>
          </a:p>
          <a:p>
            <a:pPr lvl="1"/>
            <a:r>
              <a:rPr lang="en-US" altLang="en-US" dirty="0"/>
              <a:t>Consider a 32-bit logical address space as on modern computers</a:t>
            </a:r>
          </a:p>
          <a:p>
            <a:pPr lvl="1"/>
            <a:r>
              <a:rPr lang="en-US" altLang="en-US" dirty="0"/>
              <a:t>Page size of 4 KB (2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Page table would have 1 million entries (2</a:t>
            </a:r>
            <a:r>
              <a:rPr lang="en-US" altLang="en-US" baseline="30000" dirty="0"/>
              <a:t>32</a:t>
            </a:r>
            <a:r>
              <a:rPr lang="en-US" altLang="en-US" dirty="0"/>
              <a:t> / 2</a:t>
            </a:r>
            <a:r>
              <a:rPr lang="en-US" altLang="en-US" baseline="30000" dirty="0"/>
              <a:t>12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If each entry is 4 bytes -&gt; 4 MB of physical address space/memory for the page table alone</a:t>
            </a:r>
          </a:p>
          <a:p>
            <a:pPr lvl="2"/>
            <a:r>
              <a:rPr lang="en-US" altLang="en-US" dirty="0"/>
              <a:t>That amount of memory used to cost a lot</a:t>
            </a:r>
          </a:p>
          <a:p>
            <a:pPr lvl="2"/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want to allocate that contiguously in main memory</a:t>
            </a:r>
            <a:endParaRPr lang="en-US" altLang="en-US" dirty="0"/>
          </a:p>
          <a:p>
            <a:r>
              <a:rPr lang="en-US" altLang="en-US" dirty="0"/>
              <a:t>Hierarchical Paging</a:t>
            </a:r>
          </a:p>
          <a:p>
            <a:r>
              <a:rPr lang="en-US" altLang="en-US" dirty="0"/>
              <a:t>Hashed Page Tables</a:t>
            </a:r>
          </a:p>
          <a:p>
            <a:r>
              <a:rPr lang="en-US" altLang="en-US" dirty="0"/>
              <a:t>Inverted Page Tables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7075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Hierarchical Page Tables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286" y="1189038"/>
            <a:ext cx="7482114" cy="4483100"/>
          </a:xfrm>
        </p:spPr>
        <p:txBody>
          <a:bodyPr/>
          <a:lstStyle/>
          <a:p>
            <a:r>
              <a:rPr lang="en-US" altLang="en-US" dirty="0"/>
              <a:t>Break up the logical address space into multiple page tables</a:t>
            </a:r>
          </a:p>
          <a:p>
            <a:r>
              <a:rPr lang="en-US" altLang="en-US" dirty="0"/>
              <a:t>A simple technique is a two-level page table</a:t>
            </a:r>
          </a:p>
          <a:p>
            <a:r>
              <a:rPr lang="en-US" altLang="en-US" dirty="0"/>
              <a:t>We then page the page table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2092325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Two-Level Page-Table Scheme</a:t>
            </a:r>
            <a:endParaRPr lang="en-US" altLang="en-US" sz="2400"/>
          </a:p>
        </p:txBody>
      </p:sp>
      <p:pic>
        <p:nvPicPr>
          <p:cNvPr id="5427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875" y="1268414"/>
            <a:ext cx="42481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9676" y="152401"/>
            <a:ext cx="7762875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Two-Level Paging Example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1576" y="1085851"/>
            <a:ext cx="7807325" cy="51466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/>
              <a:t>A logical address (on 32-bit machine with 1K page size) is divided into:</a:t>
            </a:r>
          </a:p>
          <a:p>
            <a:pPr marL="627380" lvl="1"/>
            <a:r>
              <a:rPr lang="en-US" altLang="en-US"/>
              <a:t>a page number consisting of 22 bits</a:t>
            </a:r>
          </a:p>
          <a:p>
            <a:pPr marL="627380" lvl="1"/>
            <a:r>
              <a:rPr lang="en-US" altLang="en-US"/>
              <a:t>a page offset consisting of 10 bits</a:t>
            </a:r>
          </a:p>
          <a:p>
            <a:pPr marL="627380" lvl="1"/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Since the page table is paged, the page number is further divided into:</a:t>
            </a:r>
          </a:p>
          <a:p>
            <a:pPr marL="627380" lvl="1"/>
            <a:r>
              <a:rPr lang="en-US" altLang="en-US"/>
              <a:t>a 12-bit page number </a:t>
            </a:r>
          </a:p>
          <a:p>
            <a:pPr marL="627380" lvl="1"/>
            <a:r>
              <a:rPr lang="en-US" altLang="en-US"/>
              <a:t>a 10-bit page offset</a:t>
            </a:r>
          </a:p>
          <a:p>
            <a:pPr marL="627380" lvl="1"/>
            <a:endParaRPr lang="en-US" altLang="en-US" sz="800"/>
          </a:p>
          <a:p>
            <a:pPr>
              <a:lnSpc>
                <a:spcPct val="90000"/>
              </a:lnSpc>
            </a:pPr>
            <a:r>
              <a:rPr lang="en-US" altLang="en-US"/>
              <a:t>Thus, a logical address is as follows:</a:t>
            </a:r>
            <a:br>
              <a:rPr lang="en-US" altLang="en-US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br>
              <a:rPr lang="en-US" altLang="en-US" sz="1600"/>
            </a:br>
            <a:endParaRPr lang="en-US" altLang="en-US" sz="1600"/>
          </a:p>
          <a:p>
            <a:pPr>
              <a:lnSpc>
                <a:spcPct val="90000"/>
              </a:lnSpc>
            </a:pPr>
            <a:r>
              <a:rPr lang="en-US" altLang="en-US"/>
              <a:t>where</a:t>
            </a:r>
            <a:r>
              <a:rPr lang="en-US" altLang="en-US" i="1"/>
              <a:t> p</a:t>
            </a:r>
            <a:r>
              <a:rPr lang="en-US" altLang="en-US" i="1" baseline="-25000"/>
              <a:t>1</a:t>
            </a:r>
            <a:r>
              <a:rPr lang="en-US" altLang="en-US"/>
              <a:t> is an index into the outer page table, and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is the displacement within the page of the inner page table</a:t>
            </a:r>
          </a:p>
          <a:p>
            <a:pPr>
              <a:lnSpc>
                <a:spcPct val="90000"/>
              </a:lnSpc>
            </a:pPr>
            <a:r>
              <a:rPr lang="en-US" altLang="en-US"/>
              <a:t>Known as </a:t>
            </a:r>
            <a:r>
              <a:rPr lang="en-US" altLang="en-US" b="1">
                <a:solidFill>
                  <a:srgbClr val="3366FF"/>
                </a:solidFill>
              </a:rPr>
              <a:t>forward-mapped page table</a:t>
            </a:r>
          </a:p>
        </p:txBody>
      </p:sp>
      <p:pic>
        <p:nvPicPr>
          <p:cNvPr id="5530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642" y="3896861"/>
            <a:ext cx="3159125" cy="105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652714" y="152401"/>
            <a:ext cx="7558087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Address-Translation Scheme</a:t>
            </a:r>
            <a:endParaRPr lang="en-US" altLang="en-US" sz="2400"/>
          </a:p>
        </p:txBody>
      </p:sp>
      <p:pic>
        <p:nvPicPr>
          <p:cNvPr id="56323" name="Picture 10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14" y="1258889"/>
            <a:ext cx="6389687" cy="269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89188" y="2143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Three-level Paging Scheme</a:t>
            </a:r>
          </a:p>
        </p:txBody>
      </p:sp>
      <p:pic>
        <p:nvPicPr>
          <p:cNvPr id="5837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8101" y="1293813"/>
            <a:ext cx="5241925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00" y="3130550"/>
            <a:ext cx="54864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 descr="What is Structure of Page Table? Hierarchical ,Hashed &amp; Inverted ...">
            <a:extLst>
              <a:ext uri="{FF2B5EF4-FFF2-40B4-BE49-F238E27FC236}">
                <a16:creationId xmlns:a16="http://schemas.microsoft.com/office/drawing/2014/main" id="{F27FF8BE-05B1-61B1-5337-BA7E3D3AF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57" y="261257"/>
            <a:ext cx="9448800" cy="591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at is Structure of Page Table? Hierarchical ,Hashed &amp; Inverted ...">
            <a:extLst>
              <a:ext uri="{FF2B5EF4-FFF2-40B4-BE49-F238E27FC236}">
                <a16:creationId xmlns:a16="http://schemas.microsoft.com/office/drawing/2014/main" id="{575EEEF6-A162-029E-9990-8D42313626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8" y="489858"/>
            <a:ext cx="10493829" cy="5987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571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89238" y="112712"/>
            <a:ext cx="6559550" cy="71460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Base and Limit Registers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0656" y="1169539"/>
            <a:ext cx="7351712" cy="44831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 pair of </a:t>
            </a:r>
            <a:r>
              <a:rPr lang="en-US" altLang="en-US" sz="3200" b="1" dirty="0">
                <a:solidFill>
                  <a:srgbClr val="3366FF"/>
                </a:solidFill>
              </a:rPr>
              <a:t>base</a:t>
            </a:r>
            <a:r>
              <a:rPr lang="en-US" altLang="en-US" sz="3200" dirty="0">
                <a:solidFill>
                  <a:srgbClr val="3366FF"/>
                </a:solidFill>
              </a:rPr>
              <a:t> </a:t>
            </a:r>
            <a:r>
              <a:rPr lang="en-US" altLang="en-US" sz="3200" dirty="0"/>
              <a:t>and</a:t>
            </a:r>
            <a:r>
              <a:rPr lang="en-US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en-US" sz="3200" b="1" dirty="0">
                <a:solidFill>
                  <a:srgbClr val="3366FF"/>
                </a:solidFill>
              </a:rPr>
              <a:t>limit</a:t>
            </a:r>
            <a:r>
              <a:rPr lang="en-US" altLang="en-US" sz="3200" dirty="0">
                <a:solidFill>
                  <a:srgbClr val="3366FF"/>
                </a:solidFill>
              </a:rPr>
              <a:t> </a:t>
            </a:r>
            <a:r>
              <a:rPr lang="en-US" altLang="en-US" sz="3200" b="1" dirty="0">
                <a:solidFill>
                  <a:srgbClr val="3366FF"/>
                </a:solidFill>
              </a:rPr>
              <a:t>registers</a:t>
            </a:r>
            <a:r>
              <a:rPr lang="en-US" altLang="en-US" sz="3200" dirty="0"/>
              <a:t> define the logical address space</a:t>
            </a:r>
          </a:p>
          <a:p>
            <a:r>
              <a:rPr lang="en-US" altLang="en-US" sz="3200" dirty="0"/>
              <a:t>CPU must check every memory access generated in user mode to be sure it is between base and limit for that user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369" y="995363"/>
            <a:ext cx="3646036" cy="4741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54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Demand Paging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86" y="960438"/>
            <a:ext cx="6326414" cy="589756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Similar to paging system with swapping (diagram on right)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Page is needed </a:t>
            </a:r>
            <a:r>
              <a:rPr lang="en-US" altLang="en-US" sz="2000" dirty="0">
                <a:sym typeface="Symbol" panose="05050102010706020507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invalid reference </a:t>
            </a:r>
            <a:r>
              <a:rPr lang="en-US" altLang="en-US" sz="2000" dirty="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sz="2000" b="1" dirty="0">
                <a:solidFill>
                  <a:srgbClr val="3366FF"/>
                </a:solidFill>
                <a:sym typeface="Symbol" panose="05050102010706020507" pitchFamily="18" charset="2"/>
              </a:rPr>
              <a:t>Lazy swapper</a:t>
            </a:r>
            <a:r>
              <a:rPr lang="en-US" altLang="en-US" sz="2000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sz="2000" b="1" dirty="0">
                <a:solidFill>
                  <a:srgbClr val="3366FF"/>
                </a:solidFill>
                <a:sym typeface="Symbol" panose="05050102010706020507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</p:txBody>
      </p:sp>
      <p:pic>
        <p:nvPicPr>
          <p:cNvPr id="13316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62" y="1560284"/>
            <a:ext cx="4904467" cy="4840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Valid-Invalid Bit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0" y="1046163"/>
            <a:ext cx="7410450" cy="54721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With each page table entry a valid–invalid bit is associated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in-memory –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memory resident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not-in-memory)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 of a page table snapshot: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page fault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1966232"/>
            <a:ext cx="282892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16201" y="139700"/>
            <a:ext cx="8296275" cy="501650"/>
          </a:xfrm>
        </p:spPr>
        <p:txBody>
          <a:bodyPr/>
          <a:lstStyle/>
          <a:p>
            <a:pPr eaLnBrk="1" hangingPunct="1"/>
            <a:r>
              <a:rPr lang="en-US" altLang="en-US" sz="2000"/>
              <a:t>Page Table When Some Pages Are Not in Main Memory</a:t>
            </a:r>
          </a:p>
        </p:txBody>
      </p:sp>
      <p:pic>
        <p:nvPicPr>
          <p:cNvPr id="16387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487" y="1174751"/>
            <a:ext cx="9263742" cy="481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016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Page Fault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4143" y="904875"/>
            <a:ext cx="9764485" cy="51584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If there is a reference to a page, first reference to that page will trap to operating system: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olidFill>
                  <a:srgbClr val="3366FF"/>
                </a:solidFill>
                <a:sym typeface="Symbol" panose="05050102010706020507" pitchFamily="18" charset="2"/>
              </a:rPr>
              <a:t>              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page fault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Operating system looks at another table to decide:</a:t>
            </a:r>
          </a:p>
          <a:p>
            <a:pPr marL="798830" lvl="1" indent="-341630"/>
            <a:r>
              <a:rPr lang="en-US" altLang="en-US" dirty="0"/>
              <a:t>Invalid reference </a:t>
            </a:r>
            <a:r>
              <a:rPr lang="en-US" altLang="en-US" dirty="0">
                <a:sym typeface="Symbol" panose="05050102010706020507" pitchFamily="18" charset="2"/>
              </a:rPr>
              <a:t> abort</a:t>
            </a:r>
          </a:p>
          <a:p>
            <a:pPr marL="798830" lvl="1" indent="-341630"/>
            <a:r>
              <a:rPr lang="en-US" altLang="en-US" dirty="0">
                <a:sym typeface="Symbol" panose="05050102010706020507" pitchFamily="18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Swap page into frame via scheduled disk operation</a:t>
            </a: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Reset tables to indicate page now in memory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Set validation bit =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Restart the instruction that caused the page fault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14564" y="188913"/>
            <a:ext cx="7996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Steps in Handling a Page Fault</a:t>
            </a:r>
          </a:p>
        </p:txBody>
      </p:sp>
      <p:pic>
        <p:nvPicPr>
          <p:cNvPr id="18435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771" y="914400"/>
            <a:ext cx="9753600" cy="5399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86026" y="188913"/>
            <a:ext cx="77247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Page Replacement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514" y="1809752"/>
            <a:ext cx="10384971" cy="1836282"/>
          </a:xfrm>
        </p:spPr>
        <p:txBody>
          <a:bodyPr/>
          <a:lstStyle/>
          <a:p>
            <a:r>
              <a:rPr lang="en-US" altLang="en-US" dirty="0"/>
              <a:t>Prevent </a:t>
            </a:r>
            <a:r>
              <a:rPr lang="en-US" altLang="en-US" b="1" dirty="0">
                <a:solidFill>
                  <a:srgbClr val="3366FF"/>
                </a:solidFill>
              </a:rPr>
              <a:t>over-allocation</a:t>
            </a:r>
            <a:r>
              <a:rPr lang="en-US" altLang="en-US" dirty="0"/>
              <a:t> of memory by modifying page-fault service routine to include page replacement</a:t>
            </a:r>
          </a:p>
          <a:p>
            <a:r>
              <a:rPr lang="en-US" altLang="en-US" dirty="0"/>
              <a:t>Use </a:t>
            </a:r>
            <a:r>
              <a:rPr lang="en-US" altLang="en-US" b="1" dirty="0">
                <a:solidFill>
                  <a:srgbClr val="3366FF"/>
                </a:solidFill>
              </a:rPr>
              <a:t>modify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3366FF"/>
                </a:solidFill>
              </a:rPr>
              <a:t>dirty</a:t>
            </a:r>
            <a:r>
              <a:rPr lang="en-US" altLang="en-US" dirty="0"/>
              <a:t>)</a:t>
            </a:r>
            <a:r>
              <a:rPr lang="en-US" altLang="en-US" b="1" dirty="0">
                <a:solidFill>
                  <a:srgbClr val="3366FF"/>
                </a:solidFill>
              </a:rPr>
              <a:t> bit </a:t>
            </a:r>
            <a:r>
              <a:rPr lang="en-US" altLang="en-US" dirty="0"/>
              <a:t>to reduce overhead of page transfers – only modified pages are written to disk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0" y="163513"/>
            <a:ext cx="76073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Basic Page Replacement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2050" y="1122363"/>
            <a:ext cx="7653338" cy="4457700"/>
          </a:xfrm>
        </p:spPr>
        <p:txBody>
          <a:bodyPr>
            <a:normAutofit fontScale="70000" lnSpcReduction="20000"/>
          </a:bodyPr>
          <a:lstStyle/>
          <a:p>
            <a:pPr marL="379730" indent="-379730">
              <a:buFont typeface="Monotype Sorts" pitchFamily="-84" charset="2"/>
              <a:buAutoNum type="arabicPeriod"/>
            </a:pPr>
            <a:r>
              <a:rPr lang="en-US" altLang="en-US"/>
              <a:t>Find the location of the desired page on disk</a:t>
            </a:r>
            <a:br>
              <a:rPr lang="en-US" altLang="en-US"/>
            </a:br>
            <a:endParaRPr lang="en-US" altLang="en-US"/>
          </a:p>
          <a:p>
            <a:pPr marL="379730" indent="-379730">
              <a:buFont typeface="Monotype Sorts" pitchFamily="-84" charset="2"/>
              <a:buAutoNum type="arabicPeriod"/>
            </a:pPr>
            <a:r>
              <a:rPr lang="en-US" altLang="en-US"/>
              <a:t>Find a free frame:</a:t>
            </a:r>
            <a:br>
              <a:rPr lang="en-US" altLang="en-US"/>
            </a:br>
            <a:r>
              <a:rPr lang="en-US" altLang="en-US"/>
              <a:t>   -  If there is a free frame, use it</a:t>
            </a:r>
            <a:br>
              <a:rPr lang="en-US" altLang="en-US"/>
            </a:br>
            <a:r>
              <a:rPr lang="en-US" altLang="en-US"/>
              <a:t>   -  If there is no free frame, use a page replacement algorithm to select a </a:t>
            </a:r>
            <a:r>
              <a:rPr lang="en-US" altLang="en-US" b="1">
                <a:solidFill>
                  <a:srgbClr val="3366FF"/>
                </a:solidFill>
              </a:rPr>
              <a:t>victim</a:t>
            </a:r>
            <a:r>
              <a:rPr lang="en-US" altLang="en-US">
                <a:solidFill>
                  <a:srgbClr val="3366FF"/>
                </a:solidFill>
              </a:rPr>
              <a:t> </a:t>
            </a:r>
            <a:r>
              <a:rPr lang="en-US" altLang="en-US" b="1">
                <a:solidFill>
                  <a:srgbClr val="3366FF"/>
                </a:solidFill>
              </a:rPr>
              <a:t>frame</a:t>
            </a:r>
            <a:br>
              <a:rPr lang="en-US" altLang="en-US" b="1">
                <a:solidFill>
                  <a:srgbClr val="3366FF"/>
                </a:solidFill>
              </a:rPr>
            </a:br>
            <a:r>
              <a:rPr lang="en-US" altLang="en-US" b="1">
                <a:solidFill>
                  <a:srgbClr val="3366FF"/>
                </a:solidFill>
              </a:rPr>
              <a:t>	- </a:t>
            </a:r>
            <a:r>
              <a:rPr lang="en-US" altLang="en-US"/>
              <a:t>Write victim frame to disk if dirty</a:t>
            </a:r>
            <a:br>
              <a:rPr lang="en-US" altLang="en-US"/>
            </a:br>
            <a:endParaRPr lang="en-US" altLang="en-US"/>
          </a:p>
          <a:p>
            <a:pPr marL="379730" indent="-379730">
              <a:buFont typeface="Monotype Sorts" pitchFamily="-84" charset="2"/>
              <a:buAutoNum type="arabicPeriod"/>
            </a:pPr>
            <a:r>
              <a:rPr lang="en-US" altLang="en-US"/>
              <a:t>Bring  the desired page into the (newly) free frame; update the page and frame tables</a:t>
            </a:r>
            <a:br>
              <a:rPr lang="en-US" altLang="en-US"/>
            </a:br>
            <a:endParaRPr lang="en-US" altLang="en-US"/>
          </a:p>
          <a:p>
            <a:pPr marL="379730" indent="-379730">
              <a:buFont typeface="Monotype Sorts" pitchFamily="-84" charset="2"/>
              <a:buAutoNum type="arabicPeriod"/>
            </a:pPr>
            <a:r>
              <a:rPr lang="en-US" altLang="en-US"/>
              <a:t>Continue the process by restarting the instruction that caused the trap</a:t>
            </a:r>
          </a:p>
          <a:p>
            <a:pPr marL="379730" indent="-379730">
              <a:buFont typeface="Monotype Sorts" pitchFamily="-84" charset="2"/>
              <a:buAutoNum type="arabicPeriod"/>
            </a:pPr>
            <a:endParaRPr lang="en-US" altLang="en-US"/>
          </a:p>
          <a:p>
            <a:pPr marL="379730" indent="-379730">
              <a:buNone/>
            </a:pPr>
            <a:r>
              <a:rPr lang="en-US" altLang="en-US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6350" y="1762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Page Replacement</a:t>
            </a:r>
          </a:p>
        </p:txBody>
      </p:sp>
      <p:pic>
        <p:nvPicPr>
          <p:cNvPr id="32771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0" y="1223964"/>
            <a:ext cx="626745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465388" y="176213"/>
            <a:ext cx="782161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First-In-First-Out (FIFO) Algorithm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2050" y="1052514"/>
            <a:ext cx="7283450" cy="57626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Reference string: </a:t>
            </a:r>
            <a:r>
              <a:rPr lang="en-US" altLang="en-US" b="1">
                <a:solidFill>
                  <a:srgbClr val="FF0000"/>
                </a:solidFill>
              </a:rPr>
              <a:t>7,0,1,2,0,3,0,4,2,3,0,3,0,3,2,1,2,0,1,7,0,1</a:t>
            </a:r>
            <a:endParaRPr lang="en-US" altLang="en-US"/>
          </a:p>
          <a:p>
            <a:r>
              <a:rPr lang="en-US" altLang="en-US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pPr>
              <a:buFont typeface="Monotype Sorts" pitchFamily="-84" charset="2"/>
              <a:buNone/>
            </a:pPr>
            <a:br>
              <a:rPr lang="en-US" altLang="en-US"/>
            </a:br>
            <a:endParaRPr lang="en-US" altLang="en-US"/>
          </a:p>
          <a:p>
            <a:pPr>
              <a:buFont typeface="Monotype Sorts" pitchFamily="-84" charset="2"/>
              <a:buNone/>
            </a:pPr>
            <a:endParaRPr lang="en-US" altLang="en-US" sz="800"/>
          </a:p>
          <a:p>
            <a:pPr>
              <a:buFont typeface="Monotype Sorts" pitchFamily="-84" charset="2"/>
              <a:buNone/>
            </a:pPr>
            <a:endParaRPr lang="en-US" altLang="en-US" sz="800"/>
          </a:p>
          <a:p>
            <a:pPr>
              <a:buFont typeface="Monotype Sorts" pitchFamily="-84" charset="2"/>
              <a:buNone/>
            </a:pPr>
            <a:endParaRPr lang="en-US" altLang="en-US"/>
          </a:p>
          <a:p>
            <a:r>
              <a:rPr lang="en-US" altLang="en-US"/>
              <a:t>Can vary by reference string: consider 1,2,3,4,1,2,5,1,2,3,4,5</a:t>
            </a:r>
          </a:p>
          <a:p>
            <a:pPr lvl="1"/>
            <a:r>
              <a:rPr lang="en-US" altLang="en-US"/>
              <a:t>Adding more frames can cause more page faults!</a:t>
            </a:r>
          </a:p>
          <a:p>
            <a:pPr lvl="2"/>
            <a:r>
              <a:rPr lang="en-US" altLang="en-US" b="1">
                <a:solidFill>
                  <a:srgbClr val="3366FF"/>
                </a:solidFill>
              </a:rPr>
              <a:t>Belady</a:t>
            </a:r>
            <a:r>
              <a:rPr lang="ja-JP" altLang="en-US" b="1">
                <a:solidFill>
                  <a:srgbClr val="3366FF"/>
                </a:solidFill>
              </a:rPr>
              <a:t>’</a:t>
            </a:r>
            <a:r>
              <a:rPr lang="en-US" altLang="ja-JP" b="1">
                <a:solidFill>
                  <a:srgbClr val="3366FF"/>
                </a:solidFill>
              </a:rPr>
              <a:t>s Anomaly</a:t>
            </a:r>
            <a:endParaRPr lang="en-US" altLang="en-US" sz="800"/>
          </a:p>
          <a:p>
            <a:r>
              <a:rPr lang="en-US" altLang="en-US"/>
              <a:t>How to track ages of pages? </a:t>
            </a:r>
          </a:p>
          <a:p>
            <a:pPr lvl="1"/>
            <a:r>
              <a:rPr lang="en-US" altLang="en-US"/>
              <a:t>Just use a FIFO queue</a:t>
            </a:r>
          </a:p>
        </p:txBody>
      </p:sp>
      <p:sp>
        <p:nvSpPr>
          <p:cNvPr id="35844" name="Text Box 16"/>
          <p:cNvSpPr txBox="1">
            <a:spLocks noChangeArrowheads="1"/>
          </p:cNvSpPr>
          <p:nvPr/>
        </p:nvSpPr>
        <p:spPr bwMode="auto">
          <a:xfrm>
            <a:off x="2857500" y="3546475"/>
            <a:ext cx="1633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3584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2219325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2400" y="214313"/>
            <a:ext cx="77343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FIFO Illustrating Belady</a:t>
            </a:r>
            <a:r>
              <a:rPr lang="ja-JP" altLang="en-US"/>
              <a:t>’</a:t>
            </a:r>
            <a:r>
              <a:rPr lang="en-US" altLang="ja-JP"/>
              <a:t>s Anomaly</a:t>
            </a:r>
            <a:endParaRPr lang="en-US" altLang="en-US"/>
          </a:p>
        </p:txBody>
      </p:sp>
      <p:pic>
        <p:nvPicPr>
          <p:cNvPr id="36867" name="Picture 1" descr="9_13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8" y="1303338"/>
            <a:ext cx="5676900" cy="406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2950" y="119063"/>
            <a:ext cx="8229600" cy="5762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/>
              <a:t>Swapping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4030" y="1122363"/>
            <a:ext cx="10330542" cy="50673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 process can be </a:t>
            </a:r>
            <a:r>
              <a:rPr lang="en-US" altLang="en-US" b="1" dirty="0">
                <a:solidFill>
                  <a:srgbClr val="3366FF"/>
                </a:solidFill>
              </a:rPr>
              <a:t>swapped</a:t>
            </a:r>
            <a:r>
              <a:rPr lang="en-US" altLang="en-US" dirty="0"/>
              <a:t> temporarily out of memory to a backing store, and then brought back into memory for continued execution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Total physical memory space of processes can exceed physical memory</a:t>
            </a:r>
          </a:p>
          <a:p>
            <a:pPr lvl="1">
              <a:lnSpc>
                <a:spcPct val="80000"/>
              </a:lnSpc>
            </a:pPr>
            <a:r>
              <a:rPr lang="en-US" altLang="en-US" dirty="0">
                <a:sym typeface="+mn-ea"/>
              </a:rPr>
              <a:t>System maintains a </a:t>
            </a:r>
            <a:r>
              <a:rPr lang="en-US" altLang="en-US" b="1" dirty="0">
                <a:solidFill>
                  <a:srgbClr val="3366FF"/>
                </a:solidFill>
                <a:sym typeface="+mn-ea"/>
              </a:rPr>
              <a:t>ready queue</a:t>
            </a:r>
            <a:r>
              <a:rPr lang="en-US" altLang="en-US" dirty="0">
                <a:solidFill>
                  <a:srgbClr val="3366FF"/>
                </a:solidFill>
                <a:sym typeface="+mn-ea"/>
              </a:rPr>
              <a:t> </a:t>
            </a:r>
            <a:r>
              <a:rPr lang="en-US" altLang="en-US" dirty="0">
                <a:sym typeface="+mn-ea"/>
              </a:rPr>
              <a:t>of ready-to-run processes which have memory images on disk</a:t>
            </a:r>
            <a:endParaRPr lang="en-US" altLang="en-US" dirty="0"/>
          </a:p>
          <a:p>
            <a:pPr lvl="1"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Backing store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fast disk large enough to accommodate copies of all memory images for all users; must provide direct access to these memory images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66FF"/>
                </a:solidFill>
              </a:rPr>
              <a:t>Roll out, roll in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swapping variant used for priority-based scheduling algorithms; lower-priority process is swapped out so higher-priority process can be loaded and executed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Major part of swap time is transfer time; total transfer time is directly proportional to the amount of memory swapped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73300" y="13811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Optimal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9350" y="1119189"/>
            <a:ext cx="8229600" cy="4530725"/>
          </a:xfrm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 altLang="en-US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/>
              <a:t>Can</a:t>
            </a:r>
            <a:r>
              <a:rPr lang="ja-JP" altLang="en-US"/>
              <a:t>’</a:t>
            </a:r>
            <a:r>
              <a:rPr lang="en-US" altLang="ja-JP"/>
              <a:t>t read the future</a:t>
            </a:r>
            <a:endParaRPr lang="en-US" altLang="en-US"/>
          </a:p>
          <a:p>
            <a:pPr>
              <a:tabLst>
                <a:tab pos="1889125" algn="l"/>
              </a:tabLst>
            </a:pPr>
            <a:r>
              <a:rPr lang="en-US" altLang="en-US"/>
              <a:t>Used for measuring how well your algorithm performs</a:t>
            </a:r>
          </a:p>
        </p:txBody>
      </p:sp>
      <p:pic>
        <p:nvPicPr>
          <p:cNvPr id="37892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2293" y="4182383"/>
            <a:ext cx="6259513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2426" y="163513"/>
            <a:ext cx="7673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Least Recently Used (LRU) Algorithm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0" y="727076"/>
            <a:ext cx="7454900" cy="48355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Use past knowledge rather than future</a:t>
            </a:r>
          </a:p>
          <a:p>
            <a:pPr>
              <a:defRPr/>
            </a:pPr>
            <a:r>
              <a:rPr lang="en-US" altLang="en-US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 marL="0" indent="0">
              <a:buNone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12 faults – better than FIFO but worse than OPT</a:t>
            </a:r>
          </a:p>
          <a:p>
            <a:pPr>
              <a:defRPr/>
            </a:pPr>
            <a:r>
              <a:rPr lang="en-US" altLang="en-US" dirty="0"/>
              <a:t>Generally good algorithm and frequently used</a:t>
            </a:r>
          </a:p>
          <a:p>
            <a:pPr>
              <a:defRPr/>
            </a:pPr>
            <a:r>
              <a:rPr lang="en-US" altLang="en-US" dirty="0"/>
              <a:t>But how to implement?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pic>
        <p:nvPicPr>
          <p:cNvPr id="38916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450" y="2102531"/>
            <a:ext cx="6902450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LRU Algorithm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9350" y="950914"/>
            <a:ext cx="7524750" cy="524668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/>
              <a:t>Counter implementation</a:t>
            </a:r>
          </a:p>
          <a:p>
            <a:pPr lvl="1"/>
            <a:r>
              <a:rPr lang="en-US" altLang="en-US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/>
              <a:t>When a page needs to be changed, look at the counters to find smallest value</a:t>
            </a:r>
          </a:p>
          <a:p>
            <a:pPr lvl="2"/>
            <a:r>
              <a:rPr lang="en-US" altLang="en-US"/>
              <a:t>Search through table needed</a:t>
            </a:r>
          </a:p>
          <a:p>
            <a:r>
              <a:rPr lang="en-US" altLang="en-US"/>
              <a:t>Stack implementation</a:t>
            </a:r>
          </a:p>
          <a:p>
            <a:pPr lvl="1"/>
            <a:r>
              <a:rPr lang="en-US" altLang="en-US"/>
              <a:t>Keep a stack of page numbers in a double link form:</a:t>
            </a:r>
          </a:p>
          <a:p>
            <a:pPr lvl="1"/>
            <a:r>
              <a:rPr lang="en-US" altLang="en-US"/>
              <a:t>Page referenced:</a:t>
            </a:r>
          </a:p>
          <a:p>
            <a:pPr lvl="2"/>
            <a:r>
              <a:rPr lang="en-US" altLang="en-US"/>
              <a:t>move it to the top</a:t>
            </a:r>
          </a:p>
          <a:p>
            <a:pPr lvl="2"/>
            <a:r>
              <a:rPr lang="en-US" altLang="en-US"/>
              <a:t>requires 6 pointers to be changed</a:t>
            </a:r>
          </a:p>
          <a:p>
            <a:pPr lvl="1"/>
            <a:r>
              <a:rPr lang="en-US" altLang="en-US"/>
              <a:t>But each update more expensive</a:t>
            </a:r>
          </a:p>
          <a:p>
            <a:pPr lvl="1"/>
            <a:r>
              <a:rPr lang="en-US" altLang="en-US"/>
              <a:t>No search for replacement</a:t>
            </a:r>
          </a:p>
          <a:p>
            <a:r>
              <a:rPr lang="en-US" altLang="en-US"/>
              <a:t>LRU and OPT are cases of </a:t>
            </a:r>
            <a:r>
              <a:rPr lang="en-US" altLang="en-US" b="1">
                <a:solidFill>
                  <a:srgbClr val="3366FF"/>
                </a:solidFill>
              </a:rPr>
              <a:t>stack algorithms </a:t>
            </a:r>
            <a:r>
              <a:rPr lang="en-US" altLang="en-US"/>
              <a:t>that don</a:t>
            </a:r>
            <a:r>
              <a:rPr lang="ja-JP" altLang="en-US"/>
              <a:t>’</a:t>
            </a:r>
            <a:r>
              <a:rPr lang="en-US" altLang="ja-JP"/>
              <a:t>t have Belady</a:t>
            </a:r>
            <a:r>
              <a:rPr lang="ja-JP" altLang="en-US"/>
              <a:t>’</a:t>
            </a:r>
            <a:r>
              <a:rPr lang="en-US" altLang="ja-JP"/>
              <a:t>s Anomaly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41564" y="182563"/>
            <a:ext cx="78692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Schematic View of Swapping</a:t>
            </a:r>
            <a:endParaRPr lang="en-US" altLang="en-US" sz="2400" b="1" dirty="0"/>
          </a:p>
        </p:txBody>
      </p:sp>
      <p:pic>
        <p:nvPicPr>
          <p:cNvPr id="18435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30" y="1400176"/>
            <a:ext cx="8262256" cy="381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2795589" y="166688"/>
            <a:ext cx="7635875" cy="823912"/>
          </a:xfrm>
        </p:spPr>
        <p:txBody>
          <a:bodyPr/>
          <a:lstStyle/>
          <a:p>
            <a:r>
              <a:rPr lang="en-US" altLang="en-US" sz="2800" b="1" dirty="0"/>
              <a:t>Context Switch Time including Swapping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263015" y="2094230"/>
            <a:ext cx="9819005" cy="2853055"/>
          </a:xfrm>
        </p:spPr>
        <p:txBody>
          <a:bodyPr>
            <a:normAutofit/>
          </a:bodyPr>
          <a:lstStyle/>
          <a:p>
            <a:r>
              <a:rPr lang="en-US" altLang="en-US" dirty="0"/>
              <a:t>If next processes to be put on CPU is not in memory, need to swap out a process and swap in target process</a:t>
            </a:r>
          </a:p>
          <a:p>
            <a:r>
              <a:rPr lang="en-US" altLang="en-US" dirty="0"/>
              <a:t>Context switch time can then be very high</a:t>
            </a:r>
          </a:p>
          <a:p>
            <a:r>
              <a:rPr lang="en-US" altLang="en-US" dirty="0"/>
              <a:t>System calls to inform OS of memory use via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en-US" dirty="0"/>
              <a:t>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release_memory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906714" y="166688"/>
            <a:ext cx="7635875" cy="910998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Context Switch Time and Swapping (Cont.)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436915" y="1160463"/>
            <a:ext cx="9699172" cy="4754562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Other constraints as well on swapping</a:t>
            </a:r>
          </a:p>
          <a:p>
            <a:pPr lvl="1"/>
            <a:r>
              <a:rPr lang="en-US" altLang="en-US" sz="3200" dirty="0"/>
              <a:t>Pending I/O – can’t swap out as I/O would occur to wrong process</a:t>
            </a:r>
          </a:p>
          <a:p>
            <a:pPr lvl="1"/>
            <a:r>
              <a:rPr lang="en-US" altLang="en-US" sz="3200" dirty="0"/>
              <a:t>Or always transfer I/O to kernel space, then to I/O device</a:t>
            </a:r>
          </a:p>
          <a:p>
            <a:pPr lvl="2"/>
            <a:r>
              <a:rPr lang="en-US" altLang="en-US" sz="3200" dirty="0"/>
              <a:t>Known as </a:t>
            </a:r>
            <a:r>
              <a:rPr lang="en-US" altLang="en-US" sz="3200" b="1" dirty="0">
                <a:solidFill>
                  <a:srgbClr val="3366FF"/>
                </a:solidFill>
              </a:rPr>
              <a:t>double buffering</a:t>
            </a:r>
            <a:r>
              <a:rPr lang="en-US" altLang="en-US" sz="3200" dirty="0"/>
              <a:t>, adds overhead</a:t>
            </a:r>
          </a:p>
          <a:p>
            <a:r>
              <a:rPr lang="en-US" altLang="en-US" sz="3200" dirty="0"/>
              <a:t>Standard swapping not used in modern operating systems</a:t>
            </a:r>
          </a:p>
          <a:p>
            <a:pPr lvl="1"/>
            <a:endParaRPr lang="en-US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2012950" y="16668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Swapping on Mobile Systems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110343" y="1060450"/>
            <a:ext cx="9710057" cy="4935538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Not typically supported</a:t>
            </a:r>
          </a:p>
          <a:p>
            <a:pPr lvl="1"/>
            <a:r>
              <a:rPr lang="en-US" altLang="en-US" dirty="0"/>
              <a:t>Flash memory based</a:t>
            </a:r>
          </a:p>
          <a:p>
            <a:pPr lvl="2"/>
            <a:r>
              <a:rPr lang="en-US" altLang="en-US" sz="2400" dirty="0"/>
              <a:t>Small amount of space</a:t>
            </a:r>
          </a:p>
          <a:p>
            <a:pPr lvl="2"/>
            <a:r>
              <a:rPr lang="en-US" altLang="en-US" sz="2400" dirty="0"/>
              <a:t>Limited number of write cycles</a:t>
            </a:r>
          </a:p>
          <a:p>
            <a:pPr lvl="2"/>
            <a:r>
              <a:rPr lang="en-US" altLang="en-US" sz="2400" dirty="0"/>
              <a:t>Poor throughput between flash memory and CPU on mobile platform</a:t>
            </a:r>
          </a:p>
          <a:p>
            <a:r>
              <a:rPr lang="en-US" altLang="en-US" sz="2400" dirty="0"/>
              <a:t>Instead use other methods to free memory if low</a:t>
            </a:r>
          </a:p>
          <a:p>
            <a:pPr lvl="1"/>
            <a:r>
              <a:rPr lang="en-US" altLang="en-US" dirty="0"/>
              <a:t>iOS </a:t>
            </a:r>
            <a:r>
              <a:rPr lang="en-US" altLang="en-US" b="1" i="1" dirty="0"/>
              <a:t>asks</a:t>
            </a:r>
            <a:r>
              <a:rPr lang="en-US" altLang="en-US" dirty="0"/>
              <a:t> apps to voluntarily relinquish allocated memory</a:t>
            </a:r>
          </a:p>
          <a:p>
            <a:pPr lvl="2"/>
            <a:r>
              <a:rPr lang="en-US" altLang="en-US" sz="2400" dirty="0"/>
              <a:t>Read-only data thrown out and reloaded from flash if needed</a:t>
            </a:r>
          </a:p>
          <a:p>
            <a:pPr lvl="2"/>
            <a:r>
              <a:rPr lang="en-US" altLang="en-US" sz="2400" dirty="0"/>
              <a:t>Failure to free can result in termination</a:t>
            </a:r>
          </a:p>
          <a:p>
            <a:pPr lvl="1"/>
            <a:r>
              <a:rPr lang="en-US" altLang="en-US" dirty="0"/>
              <a:t>Android terminates apps if low free memory, but first writes </a:t>
            </a:r>
            <a:r>
              <a:rPr lang="en-US" altLang="en-US" b="1" dirty="0">
                <a:solidFill>
                  <a:srgbClr val="3366FF"/>
                </a:solidFill>
              </a:rPr>
              <a:t>application state</a:t>
            </a:r>
            <a:r>
              <a:rPr lang="en-US" altLang="en-US" dirty="0"/>
              <a:t> to flash for fast restart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784475" y="198438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Dynamic Storage-Allocation Problem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03514" y="1709738"/>
            <a:ext cx="7062787" cy="36242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First-fit</a:t>
            </a:r>
            <a:r>
              <a:rPr lang="en-US" altLang="en-US"/>
              <a:t>:  Allocate the </a:t>
            </a:r>
            <a:r>
              <a:rPr lang="en-US" altLang="en-US" b="1" i="1"/>
              <a:t>first</a:t>
            </a:r>
            <a:r>
              <a:rPr lang="en-US" altLang="en-US"/>
              <a:t> hole that is big enough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Best-fit</a:t>
            </a:r>
            <a:r>
              <a:rPr lang="en-US" altLang="en-US"/>
              <a:t>:  Allocate the </a:t>
            </a:r>
            <a:r>
              <a:rPr lang="en-US" altLang="en-US" b="1" i="1"/>
              <a:t>smallest</a:t>
            </a:r>
            <a:r>
              <a:rPr lang="en-US" altLang="en-US"/>
              <a:t> hole that is big enough; must search entire list, unless ordered by size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Produces the smallest leftover hole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>
                <a:solidFill>
                  <a:srgbClr val="3366FF"/>
                </a:solidFill>
              </a:rPr>
              <a:t>Worst-fit</a:t>
            </a:r>
            <a:r>
              <a:rPr lang="en-US" altLang="en-US"/>
              <a:t>:  Allocate the </a:t>
            </a:r>
            <a:r>
              <a:rPr lang="en-US" altLang="en-US" b="1" i="1"/>
              <a:t>largest</a:t>
            </a:r>
            <a:r>
              <a:rPr lang="en-US" altLang="en-US"/>
              <a:t> hole; must also search entire list 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Produces the largest leftover hole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2443163" y="1169989"/>
            <a:ext cx="610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panose="020B0604020202020204" pitchFamily="34" charset="0"/>
              </a:rPr>
              <a:t>How to satisfy a request of size </a:t>
            </a:r>
            <a:r>
              <a:rPr lang="en-US" altLang="en-US" b="1" i="1">
                <a:latin typeface="Helvetica" panose="020B0604020202020204" pitchFamily="34" charset="0"/>
              </a:rPr>
              <a:t>n</a:t>
            </a:r>
            <a:r>
              <a:rPr lang="en-US" altLang="en-US">
                <a:latin typeface="Helvetica" panose="020B0604020202020204" pitchFamily="34" charset="0"/>
              </a:rPr>
              <a:t> from a list of free holes?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570163" y="5394099"/>
            <a:ext cx="7600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First-fit and best-fit better than worst-fit in terms of speed and storage utilization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</TotalTime>
  <Words>2145</Words>
  <Application>Microsoft Office PowerPoint</Application>
  <PresentationFormat>Widescreen</PresentationFormat>
  <Paragraphs>303</Paragraphs>
  <Slides>42</Slides>
  <Notes>35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Helvetica</vt:lpstr>
      <vt:lpstr>Monotype Sorts</vt:lpstr>
      <vt:lpstr>Symbol</vt:lpstr>
      <vt:lpstr>Times New Roman</vt:lpstr>
      <vt:lpstr>Office Theme</vt:lpstr>
      <vt:lpstr>Unit No. 4  Memory Management</vt:lpstr>
      <vt:lpstr>Memory Partitioning</vt:lpstr>
      <vt:lpstr>Base and Limit Registers</vt:lpstr>
      <vt:lpstr>Swapping</vt:lpstr>
      <vt:lpstr>Schematic View of Swapping</vt:lpstr>
      <vt:lpstr>Context Switch Time including Swapping</vt:lpstr>
      <vt:lpstr>Context Switch Time and Swapping (Cont.)</vt:lpstr>
      <vt:lpstr>Swapping on Mobile Systems</vt:lpstr>
      <vt:lpstr>Dynamic Storage-Allocation Problem</vt:lpstr>
      <vt:lpstr>Fragmentation</vt:lpstr>
      <vt:lpstr>Fragmentation (Cont.)</vt:lpstr>
      <vt:lpstr>Segmentation</vt:lpstr>
      <vt:lpstr>User’s View of a Program</vt:lpstr>
      <vt:lpstr>Logical View of Segmentation</vt:lpstr>
      <vt:lpstr>Segmentation Architecture </vt:lpstr>
      <vt:lpstr>Segmentation Hardware</vt:lpstr>
      <vt:lpstr>Paging</vt:lpstr>
      <vt:lpstr>Paging Hardware</vt:lpstr>
      <vt:lpstr>Paging Model of Logical and  Physical Memory</vt:lpstr>
      <vt:lpstr>Implementation of Page Table</vt:lpstr>
      <vt:lpstr>Implementation of Page Table (Cont.)</vt:lpstr>
      <vt:lpstr>Paging Hardware With TLB</vt:lpstr>
      <vt:lpstr>Structure of the Page Table</vt:lpstr>
      <vt:lpstr>Hierarchical Page Tables</vt:lpstr>
      <vt:lpstr>Two-Level Page-Table Scheme</vt:lpstr>
      <vt:lpstr>Two-Level Paging Example</vt:lpstr>
      <vt:lpstr>Address-Translation Scheme</vt:lpstr>
      <vt:lpstr>Three-level Paging Scheme</vt:lpstr>
      <vt:lpstr>PowerPoint Presentation</vt:lpstr>
      <vt:lpstr>Demand Paging</vt:lpstr>
      <vt:lpstr>Valid-Invalid Bit</vt:lpstr>
      <vt:lpstr>Page Table When Some Pages Are Not in Main Memory</vt:lpstr>
      <vt:lpstr>Page Fault</vt:lpstr>
      <vt:lpstr>Steps in Handling a Page Fault</vt:lpstr>
      <vt:lpstr>Page Replacement</vt:lpstr>
      <vt:lpstr>Basic Page Replacement</vt:lpstr>
      <vt:lpstr>Page Replacement</vt:lpstr>
      <vt:lpstr>First-In-First-Out (FIFO) Algorithm</vt:lpstr>
      <vt:lpstr>FIFO Illustrating Belady’s Anomaly</vt:lpstr>
      <vt:lpstr>Optimal Algorithm</vt:lpstr>
      <vt:lpstr>Least Recently Used (LRU) Algorithm</vt:lpstr>
      <vt:lpstr>LRU Algorithm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rishikesh jadhav</dc:creator>
  <cp:lastModifiedBy>rishikesh jadhav</cp:lastModifiedBy>
  <cp:revision>25</cp:revision>
  <dcterms:created xsi:type="dcterms:W3CDTF">2024-04-07T18:12:00Z</dcterms:created>
  <dcterms:modified xsi:type="dcterms:W3CDTF">2024-04-19T13:54:11Z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F71FB736E6504A06A6E723D30B4A23F2_12</vt:lpwstr>
  </property>
  <property fmtid="{D5CDD505-2E9C-101B-9397-08002B2CF9AE}" pid="3" name="KSOProductBuildVer">
    <vt:lpwstr>1033-12.2.0.13489</vt:lpwstr>
  </property>
</Properties>
</file>