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9"/>
  </p:notesMasterIdLst>
  <p:handoutMasterIdLst>
    <p:handoutMasterId r:id="rId70"/>
  </p:handoutMasterIdLst>
  <p:sldIdLst>
    <p:sldId id="256" r:id="rId5"/>
    <p:sldId id="270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98" r:id="rId19"/>
    <p:sldId id="285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8" r:id="rId39"/>
    <p:sldId id="317" r:id="rId40"/>
    <p:sldId id="319" r:id="rId41"/>
    <p:sldId id="320" r:id="rId42"/>
    <p:sldId id="342" r:id="rId43"/>
    <p:sldId id="341" r:id="rId44"/>
    <p:sldId id="347" r:id="rId45"/>
    <p:sldId id="343" r:id="rId46"/>
    <p:sldId id="345" r:id="rId47"/>
    <p:sldId id="344" r:id="rId48"/>
    <p:sldId id="346" r:id="rId49"/>
    <p:sldId id="322" r:id="rId50"/>
    <p:sldId id="323" r:id="rId51"/>
    <p:sldId id="325" r:id="rId52"/>
    <p:sldId id="326" r:id="rId53"/>
    <p:sldId id="327" r:id="rId54"/>
    <p:sldId id="328" r:id="rId55"/>
    <p:sldId id="329" r:id="rId56"/>
    <p:sldId id="330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268" r:id="rId68"/>
  </p:sldIdLst>
  <p:sldSz cx="12192000" cy="6858000"/>
  <p:notesSz cx="9942513" cy="67611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3416" autoAdjust="0"/>
  </p:normalViewPr>
  <p:slideViewPr>
    <p:cSldViewPr snapToGrid="0" showGuides="1">
      <p:cViewPr varScale="1">
        <p:scale>
          <a:sx n="70" d="100"/>
          <a:sy n="70" d="100"/>
        </p:scale>
        <p:origin x="-61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" Type="http://schemas.openxmlformats.org/officeDocument/2006/relationships/slide" Target="slides/slide3.xml"/><Relationship Id="rId71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pPr/>
              <a:t>1/17/2024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pPr/>
              <a:t>1/17/2024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44550"/>
            <a:ext cx="4059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17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26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31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8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7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7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44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72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48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532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49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5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07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77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365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392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634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94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4649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93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654248-875F-4C21-88C2-60F7C2DA7E09}" type="slidenum">
              <a:rPr lang="en-IN" smtClean="0"/>
              <a:pPr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3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53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2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97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29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3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C1EE6-AB2D-4132-A640-7E11ACFC481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59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183E4277-52B1-4833-AC6F-BB4B6A81D6CC}" type="datetime1">
              <a:rPr lang="en-US" smtClean="0"/>
              <a:pPr/>
              <a:t>1/17/2024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smtClean="0"/>
              <a:t>Title of the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90C03-C70A-476F-BE79-585F03F505CD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0A024-B9D2-407A-A933-5D6963607B69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13726-BB44-4512-808B-B68E8613AC52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table</a:t>
            </a:r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Process Models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218C2-0A95-425C-9F8E-64ABEDA42F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8668-515E-49FB-922C-5F234CBCB7AB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471B-790C-4B66-821E-4A767AEDEC76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8318-D5D0-44B7-B1EA-676E0E2BD6CC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9CE64-E006-40B0-A252-8B956A8588A1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D14B-6E16-4983-8AE7-1E9FD4ED446E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0E21E-CD8B-48CA-B5C0-8B76D73C89AB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5B88-5499-4082-B3EB-38DEDE282E1E}" type="datetime1">
              <a:rPr lang="en-US" smtClean="0"/>
              <a:pPr/>
              <a:t>1/17/2024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20CEE9E0-1356-49C3-9AF4-E01992A7F1A8}" type="datetime1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Title of the Course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mailto:ppvaidya@kkwagh.edu.in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43190" y="2292094"/>
            <a:ext cx="5953143" cy="2825816"/>
          </a:xfrm>
        </p:spPr>
        <p:txBody>
          <a:bodyPr anchor="ctr">
            <a:normAutofit/>
          </a:bodyPr>
          <a:lstStyle/>
          <a:p>
            <a:r>
              <a:rPr lang="en-US" dirty="0" smtClean="0"/>
              <a:t>Software Engineering &amp; Project Management </a:t>
            </a:r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18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9415" y="3344239"/>
            <a:ext cx="2677887" cy="2155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8" descr="C:\Users\itdept\Desktop\Revision2_NAAC_Criteria\KKW Building photo. 27-4-17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62502" y="1310866"/>
            <a:ext cx="5229497" cy="1989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48" y="163773"/>
            <a:ext cx="8229600" cy="990600"/>
          </a:xfrm>
        </p:spPr>
        <p:txBody>
          <a:bodyPr/>
          <a:lstStyle/>
          <a:p>
            <a:r>
              <a:rPr lang="en-US" b="1" dirty="0" smtClean="0"/>
              <a:t>The Software </a:t>
            </a:r>
            <a:r>
              <a:rPr lang="en-US" b="1" dirty="0" smtClean="0"/>
              <a:t>Engineering Process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707" y="1371600"/>
            <a:ext cx="9894627" cy="5247564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00000"/>
              </a:lnSpc>
            </a:pPr>
            <a:r>
              <a:rPr lang="en-IN" sz="2900" dirty="0">
                <a:latin typeface="+mj-lt"/>
              </a:rPr>
              <a:t>Software processes in software engineering refer to the </a:t>
            </a:r>
            <a:r>
              <a:rPr lang="en-IN" sz="2900" dirty="0">
                <a:solidFill>
                  <a:srgbClr val="C00000"/>
                </a:solidFill>
                <a:latin typeface="+mj-lt"/>
              </a:rPr>
              <a:t>methods</a:t>
            </a:r>
            <a:r>
              <a:rPr lang="en-IN" sz="2900" dirty="0">
                <a:latin typeface="+mj-lt"/>
              </a:rPr>
              <a:t> and </a:t>
            </a:r>
            <a:r>
              <a:rPr lang="en-IN" sz="2900" dirty="0">
                <a:solidFill>
                  <a:srgbClr val="C00000"/>
                </a:solidFill>
                <a:latin typeface="+mj-lt"/>
              </a:rPr>
              <a:t>techniques</a:t>
            </a:r>
            <a:r>
              <a:rPr lang="en-IN" sz="2900" dirty="0">
                <a:latin typeface="+mj-lt"/>
              </a:rPr>
              <a:t> used to develop and maintain software.</a:t>
            </a:r>
            <a:endParaRPr lang="en-US" sz="2900" dirty="0">
              <a:latin typeface="+mj-lt"/>
            </a:endParaRPr>
          </a:p>
          <a:p>
            <a:pPr algn="just">
              <a:lnSpc>
                <a:spcPct val="100000"/>
              </a:lnSpc>
            </a:pPr>
            <a:r>
              <a:rPr lang="en-US" sz="2900" dirty="0">
                <a:latin typeface="+mj-lt"/>
              </a:rPr>
              <a:t>A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process </a:t>
            </a:r>
            <a:r>
              <a:rPr lang="en-US" sz="2900" dirty="0">
                <a:latin typeface="+mj-lt"/>
              </a:rPr>
              <a:t>is a collection of activities, actions and tasks to create  a work product.</a:t>
            </a:r>
          </a:p>
          <a:p>
            <a:pPr marL="1371600" lvl="4" indent="-457200" algn="just">
              <a:lnSpc>
                <a:spcPct val="100000"/>
              </a:lnSpc>
              <a:spcBef>
                <a:spcPts val="1800"/>
              </a:spcBef>
              <a:buClr>
                <a:schemeClr val="accent3"/>
              </a:buClr>
              <a:buSzPct val="95000"/>
            </a:pPr>
            <a:r>
              <a:rPr lang="en-US" sz="2900" dirty="0">
                <a:latin typeface="+mj-lt"/>
              </a:rPr>
              <a:t>An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activity</a:t>
            </a:r>
            <a:r>
              <a:rPr lang="en-US" sz="2900" dirty="0">
                <a:latin typeface="+mj-lt"/>
              </a:rPr>
              <a:t> strives to achieve a broad objective. </a:t>
            </a:r>
            <a:r>
              <a:rPr lang="en-US" sz="2900" dirty="0" smtClean="0">
                <a:latin typeface="+mj-lt"/>
              </a:rPr>
              <a:t>For </a:t>
            </a:r>
            <a:r>
              <a:rPr lang="en-US" sz="2900" dirty="0">
                <a:latin typeface="+mj-lt"/>
              </a:rPr>
              <a:t>example, communication with stakeholders.</a:t>
            </a:r>
          </a:p>
          <a:p>
            <a:pPr marL="1371600" lvl="4" indent="-457200" algn="just">
              <a:lnSpc>
                <a:spcPct val="100000"/>
              </a:lnSpc>
              <a:spcBef>
                <a:spcPts val="1800"/>
              </a:spcBef>
              <a:buClr>
                <a:schemeClr val="accent3"/>
              </a:buClr>
              <a:buSzPct val="95000"/>
            </a:pPr>
            <a:r>
              <a:rPr lang="en-US" sz="2900" dirty="0">
                <a:latin typeface="+mj-lt"/>
              </a:rPr>
              <a:t>An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action</a:t>
            </a:r>
            <a:r>
              <a:rPr lang="en-US" sz="2900" dirty="0">
                <a:latin typeface="+mj-lt"/>
              </a:rPr>
              <a:t> encompasses a set of tasks </a:t>
            </a:r>
            <a:r>
              <a:rPr lang="en-US" sz="2900" dirty="0" smtClean="0">
                <a:latin typeface="+mj-lt"/>
              </a:rPr>
              <a:t>that </a:t>
            </a:r>
            <a:r>
              <a:rPr lang="en-US" sz="2900" dirty="0">
                <a:latin typeface="+mj-lt"/>
              </a:rPr>
              <a:t>produce a major work product. </a:t>
            </a:r>
            <a:r>
              <a:rPr lang="en-US" sz="2900" dirty="0">
                <a:latin typeface="+mj-lt"/>
              </a:rPr>
              <a:t>For example, architectural design. </a:t>
            </a:r>
          </a:p>
          <a:p>
            <a:pPr marL="1371600" lvl="4" indent="-457200" algn="just">
              <a:lnSpc>
                <a:spcPct val="100000"/>
              </a:lnSpc>
              <a:spcBef>
                <a:spcPts val="1800"/>
              </a:spcBef>
              <a:buClr>
                <a:schemeClr val="accent3"/>
              </a:buClr>
              <a:buSzPct val="95000"/>
            </a:pPr>
            <a:r>
              <a:rPr lang="en-US" sz="2900" dirty="0">
                <a:latin typeface="+mj-lt"/>
              </a:rPr>
              <a:t>A </a:t>
            </a:r>
            <a:r>
              <a:rPr lang="en-US" sz="2900" dirty="0">
                <a:solidFill>
                  <a:srgbClr val="FF0000"/>
                </a:solidFill>
                <a:latin typeface="+mj-lt"/>
              </a:rPr>
              <a:t>task</a:t>
            </a:r>
            <a:r>
              <a:rPr lang="en-US" sz="2900" dirty="0">
                <a:latin typeface="+mj-lt"/>
              </a:rPr>
              <a:t> focuses on a small, but well-defined objective that produces a tangible outcome. For example, conducting a unit test.</a:t>
            </a:r>
          </a:p>
          <a:p>
            <a:pPr marL="228600" lvl="2" algn="just">
              <a:lnSpc>
                <a:spcPct val="100000"/>
              </a:lnSpc>
              <a:spcBef>
                <a:spcPts val="1800"/>
              </a:spcBef>
              <a:buClr>
                <a:schemeClr val="accent3"/>
              </a:buClr>
              <a:buSzPct val="95000"/>
            </a:pPr>
            <a:r>
              <a:rPr lang="en-US" sz="2900" dirty="0">
                <a:latin typeface="+mj-lt"/>
              </a:rPr>
              <a:t>The </a:t>
            </a:r>
            <a:r>
              <a:rPr lang="en-US" sz="2900" dirty="0">
                <a:solidFill>
                  <a:srgbClr val="C00000"/>
                </a:solidFill>
                <a:latin typeface="+mj-lt"/>
              </a:rPr>
              <a:t>intent</a:t>
            </a:r>
            <a:r>
              <a:rPr lang="en-US" sz="2900" dirty="0">
                <a:latin typeface="+mj-lt"/>
              </a:rPr>
              <a:t> is to deliver software in a timely manner with sufficient </a:t>
            </a:r>
            <a:r>
              <a:rPr lang="en-US" sz="2900" dirty="0">
                <a:solidFill>
                  <a:srgbClr val="C00000"/>
                </a:solidFill>
                <a:latin typeface="+mj-lt"/>
              </a:rPr>
              <a:t>quality</a:t>
            </a:r>
            <a:r>
              <a:rPr lang="en-US" sz="2900" dirty="0">
                <a:latin typeface="+mj-lt"/>
              </a:rPr>
              <a:t> to satisfy end user</a:t>
            </a:r>
            <a:r>
              <a:rPr lang="en-US" sz="2900" dirty="0" smtClean="0">
                <a:latin typeface="+mj-lt"/>
              </a:rPr>
              <a:t>.</a:t>
            </a:r>
            <a:endParaRPr lang="en-US" sz="29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8725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373" y="286603"/>
            <a:ext cx="8229600" cy="914400"/>
          </a:xfrm>
        </p:spPr>
        <p:txBody>
          <a:bodyPr/>
          <a:lstStyle/>
          <a:p>
            <a:r>
              <a:rPr lang="en-US" b="1" dirty="0"/>
              <a:t>The Software Engineering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1296537"/>
            <a:ext cx="10072047" cy="5465928"/>
          </a:xfrm>
        </p:spPr>
        <p:txBody>
          <a:bodyPr>
            <a:normAutofit fontScale="92500" lnSpcReduction="10000"/>
          </a:bodyPr>
          <a:lstStyle/>
          <a:p>
            <a:pPr marL="356235" lvl="1" indent="0">
              <a:buClr>
                <a:schemeClr val="accent3"/>
              </a:buClr>
              <a:buSzPct val="95000"/>
              <a:buNone/>
              <a:tabLst>
                <a:tab pos="630555" algn="l"/>
              </a:tabLst>
            </a:pPr>
            <a:r>
              <a:rPr lang="en-US" sz="2800" dirty="0" smtClean="0">
                <a:latin typeface="+mj-lt"/>
              </a:rPr>
              <a:t>Process </a:t>
            </a:r>
            <a:r>
              <a:rPr lang="en-US" sz="2800" dirty="0">
                <a:latin typeface="+mj-lt"/>
              </a:rPr>
              <a:t>Framework has 5 activities</a:t>
            </a:r>
            <a:r>
              <a:rPr lang="en-US" sz="2800" dirty="0" smtClean="0">
                <a:latin typeface="+mj-lt"/>
              </a:rPr>
              <a:t>:</a:t>
            </a:r>
            <a:endParaRPr lang="en-US" sz="2600" dirty="0" smtClean="0">
              <a:solidFill>
                <a:srgbClr val="FF0000"/>
              </a:solidFill>
              <a:latin typeface="+mj-lt"/>
            </a:endParaRPr>
          </a:p>
          <a:p>
            <a:pPr marL="870585" lvl="1" indent="-514350">
              <a:buClr>
                <a:schemeClr val="accent3"/>
              </a:buClr>
              <a:buSzPct val="95000"/>
              <a:buFont typeface="+mj-lt"/>
              <a:buAutoNum type="arabicPeriod"/>
              <a:tabLst>
                <a:tab pos="630555" algn="l"/>
              </a:tabLst>
            </a:pPr>
            <a:r>
              <a:rPr lang="en-US" sz="2600" dirty="0" smtClean="0">
                <a:solidFill>
                  <a:srgbClr val="C00000"/>
                </a:solidFill>
                <a:latin typeface="+mj-lt"/>
              </a:rPr>
              <a:t>Communication</a:t>
            </a:r>
            <a:endParaRPr lang="en-US" sz="2600" dirty="0">
              <a:solidFill>
                <a:srgbClr val="C00000"/>
              </a:solidFill>
              <a:latin typeface="+mj-lt"/>
            </a:endParaRPr>
          </a:p>
          <a:p>
            <a:pPr marL="630555" lvl="2" indent="0" algn="just">
              <a:buClr>
                <a:schemeClr val="accent3"/>
              </a:buClr>
              <a:buSzPct val="95000"/>
              <a:buNone/>
              <a:tabLst>
                <a:tab pos="630555" algn="l"/>
              </a:tabLst>
            </a:pP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The </a:t>
            </a:r>
            <a:r>
              <a:rPr lang="en-US" sz="1800" spc="120" dirty="0">
                <a:solidFill>
                  <a:prstClr val="black"/>
                </a:solidFill>
                <a:latin typeface="+mj-lt"/>
                <a:cs typeface="Times New Roman"/>
              </a:rPr>
              <a:t>intent </a:t>
            </a:r>
            <a:r>
              <a:rPr lang="en-US" sz="1800" spc="55" dirty="0">
                <a:solidFill>
                  <a:prstClr val="black"/>
                </a:solidFill>
                <a:latin typeface="+mj-lt"/>
                <a:cs typeface="Times New Roman"/>
              </a:rPr>
              <a:t>is </a:t>
            </a:r>
            <a:r>
              <a:rPr lang="en-US" sz="1800" spc="110" dirty="0">
                <a:solidFill>
                  <a:prstClr val="black"/>
                </a:solidFill>
                <a:latin typeface="+mj-lt"/>
                <a:cs typeface="Times New Roman"/>
              </a:rPr>
              <a:t>to </a:t>
            </a:r>
            <a:r>
              <a:rPr lang="en-US" sz="1800" spc="165" dirty="0">
                <a:solidFill>
                  <a:prstClr val="black"/>
                </a:solidFill>
                <a:latin typeface="+mj-lt"/>
                <a:cs typeface="Times New Roman"/>
              </a:rPr>
              <a:t>understand</a:t>
            </a:r>
            <a:r>
              <a:rPr lang="en-US" sz="1800" spc="-409" dirty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1800" spc="100" dirty="0">
                <a:solidFill>
                  <a:prstClr val="black"/>
                </a:solidFill>
                <a:latin typeface="+mj-lt"/>
                <a:cs typeface="Times New Roman"/>
              </a:rPr>
              <a:t>stakeholders’ </a:t>
            </a:r>
            <a:r>
              <a:rPr lang="en-US" sz="1800" spc="65" dirty="0" smtClean="0">
                <a:solidFill>
                  <a:prstClr val="black"/>
                </a:solidFill>
                <a:latin typeface="+mj-lt"/>
                <a:cs typeface="Times New Roman"/>
              </a:rPr>
              <a:t>objectives </a:t>
            </a:r>
            <a:r>
              <a:rPr lang="en-US" sz="1800" spc="80" dirty="0">
                <a:solidFill>
                  <a:prstClr val="black"/>
                </a:solidFill>
                <a:latin typeface="+mj-lt"/>
                <a:cs typeface="Times New Roman"/>
              </a:rPr>
              <a:t>for </a:t>
            </a:r>
            <a:r>
              <a:rPr lang="en-US" sz="1800" spc="125" dirty="0">
                <a:solidFill>
                  <a:prstClr val="black"/>
                </a:solidFill>
                <a:latin typeface="+mj-lt"/>
                <a:cs typeface="Times New Roman"/>
              </a:rPr>
              <a:t>the </a:t>
            </a:r>
            <a:r>
              <a:rPr lang="en-US" sz="1800" spc="75" dirty="0">
                <a:solidFill>
                  <a:prstClr val="black"/>
                </a:solidFill>
                <a:latin typeface="+mj-lt"/>
                <a:cs typeface="Times New Roman"/>
              </a:rPr>
              <a:t>project </a:t>
            </a:r>
            <a:r>
              <a:rPr lang="en-US" sz="1800" spc="195" dirty="0">
                <a:solidFill>
                  <a:prstClr val="black"/>
                </a:solidFill>
                <a:latin typeface="+mj-lt"/>
                <a:cs typeface="Times New Roman"/>
              </a:rPr>
              <a:t>and </a:t>
            </a:r>
            <a:r>
              <a:rPr lang="en-US" sz="1800" spc="110" dirty="0">
                <a:solidFill>
                  <a:prstClr val="black"/>
                </a:solidFill>
                <a:latin typeface="+mj-lt"/>
                <a:cs typeface="Times New Roman"/>
              </a:rPr>
              <a:t>to </a:t>
            </a:r>
            <a:r>
              <a:rPr lang="en-US" sz="1800" spc="130" dirty="0">
                <a:solidFill>
                  <a:prstClr val="black"/>
                </a:solidFill>
                <a:latin typeface="+mj-lt"/>
                <a:cs typeface="Times New Roman"/>
              </a:rPr>
              <a:t>gather </a:t>
            </a:r>
            <a:r>
              <a:rPr lang="en-US" sz="1800" spc="130" dirty="0" smtClean="0">
                <a:solidFill>
                  <a:prstClr val="black"/>
                </a:solidFill>
                <a:latin typeface="+mj-lt"/>
                <a:cs typeface="Times New Roman"/>
              </a:rPr>
              <a:t>  </a:t>
            </a:r>
            <a:r>
              <a:rPr lang="en-US" sz="1800" spc="120" dirty="0" smtClean="0">
                <a:solidFill>
                  <a:prstClr val="black"/>
                </a:solidFill>
                <a:latin typeface="+mj-lt"/>
                <a:cs typeface="Times New Roman"/>
              </a:rPr>
              <a:t>requirements </a:t>
            </a:r>
            <a:r>
              <a:rPr lang="en-US" sz="1800" spc="135" dirty="0">
                <a:solidFill>
                  <a:prstClr val="black"/>
                </a:solidFill>
                <a:latin typeface="+mj-lt"/>
                <a:cs typeface="Times New Roman"/>
              </a:rPr>
              <a:t>that </a:t>
            </a:r>
            <a:r>
              <a:rPr lang="en-US" sz="1800" spc="130" dirty="0" smtClean="0">
                <a:solidFill>
                  <a:prstClr val="black"/>
                </a:solidFill>
                <a:latin typeface="+mj-lt"/>
                <a:cs typeface="Times New Roman"/>
              </a:rPr>
              <a:t>help</a:t>
            </a:r>
            <a:r>
              <a:rPr lang="en-US" sz="1800" spc="-5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1800" spc="105" dirty="0">
                <a:solidFill>
                  <a:prstClr val="black"/>
                </a:solidFill>
                <a:latin typeface="+mj-lt"/>
                <a:cs typeface="Times New Roman"/>
              </a:rPr>
              <a:t>define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1800" spc="110" dirty="0">
                <a:solidFill>
                  <a:prstClr val="black"/>
                </a:solidFill>
                <a:latin typeface="+mj-lt"/>
                <a:cs typeface="Times New Roman"/>
              </a:rPr>
              <a:t>software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1800" spc="100" dirty="0">
                <a:solidFill>
                  <a:prstClr val="black"/>
                </a:solidFill>
                <a:latin typeface="+mj-lt"/>
                <a:cs typeface="Times New Roman"/>
              </a:rPr>
              <a:t>features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1800" spc="195" dirty="0">
                <a:solidFill>
                  <a:prstClr val="black"/>
                </a:solidFill>
                <a:latin typeface="+mj-lt"/>
                <a:cs typeface="Times New Roman"/>
              </a:rPr>
              <a:t>and</a:t>
            </a:r>
            <a:r>
              <a:rPr lang="en-US" sz="1800" dirty="0" smtClean="0">
                <a:solidFill>
                  <a:prstClr val="black"/>
                </a:solidFill>
                <a:latin typeface="+mj-lt"/>
                <a:cs typeface="Times New Roman"/>
              </a:rPr>
              <a:t> </a:t>
            </a:r>
            <a:r>
              <a:rPr lang="en-US" sz="1800" spc="95" dirty="0">
                <a:solidFill>
                  <a:prstClr val="black"/>
                </a:solidFill>
                <a:latin typeface="+mj-lt"/>
                <a:cs typeface="Times New Roman"/>
              </a:rPr>
              <a:t>functions.</a:t>
            </a:r>
            <a:endParaRPr lang="en-US" sz="1800" dirty="0" smtClean="0">
              <a:latin typeface="+mj-lt"/>
            </a:endParaRPr>
          </a:p>
          <a:p>
            <a:pPr marL="870585" lvl="1" indent="-514350">
              <a:buClr>
                <a:schemeClr val="accent3"/>
              </a:buClr>
              <a:buSzPct val="95000"/>
              <a:buFont typeface="+mj-lt"/>
              <a:buAutoNum type="arabicPeriod"/>
              <a:tabLst>
                <a:tab pos="630555" algn="l"/>
              </a:tabLst>
            </a:pPr>
            <a:r>
              <a:rPr lang="en-US" sz="2600" dirty="0">
                <a:solidFill>
                  <a:srgbClr val="C00000"/>
                </a:solidFill>
                <a:latin typeface="+mj-lt"/>
              </a:rPr>
              <a:t>Planning</a:t>
            </a:r>
          </a:p>
          <a:p>
            <a:pPr marL="630555" lvl="2" indent="0" algn="just">
              <a:buClr>
                <a:schemeClr val="accent3"/>
              </a:buClr>
              <a:buSzPct val="95000"/>
              <a:buNone/>
              <a:tabLst>
                <a:tab pos="630555" algn="l"/>
              </a:tabLst>
            </a:pP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Defines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the software engineering work by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describing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the technical tasks to be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 conducted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, the risks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that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are likely, the resources that will be required, the work  products to be produced, and a work schedule</a:t>
            </a:r>
          </a:p>
          <a:p>
            <a:pPr marL="870585" lvl="1" indent="-514350">
              <a:buClr>
                <a:schemeClr val="accent3"/>
              </a:buClr>
              <a:buSzPct val="95000"/>
              <a:buFont typeface="+mj-lt"/>
              <a:buAutoNum type="arabicPeriod"/>
              <a:tabLst>
                <a:tab pos="630555" algn="l"/>
              </a:tabLst>
            </a:pPr>
            <a:r>
              <a:rPr lang="en-US" sz="2600" dirty="0">
                <a:solidFill>
                  <a:srgbClr val="C00000"/>
                </a:solidFill>
                <a:latin typeface="+mj-lt"/>
              </a:rPr>
              <a:t>Modeling</a:t>
            </a:r>
          </a:p>
          <a:p>
            <a:pPr marL="630555" lvl="2" indent="0" algn="just">
              <a:buClr>
                <a:schemeClr val="accent3"/>
              </a:buClr>
              <a:buSzPct val="95000"/>
              <a:buNone/>
              <a:tabLst>
                <a:tab pos="630555" algn="l"/>
              </a:tabLst>
            </a:pP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A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software engineer create models to better understand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software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requirements and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 the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design that will achieve requirements.</a:t>
            </a:r>
          </a:p>
          <a:p>
            <a:pPr marL="870585" lvl="1" indent="-514350">
              <a:buClr>
                <a:schemeClr val="accent3"/>
              </a:buClr>
              <a:buSzPct val="95000"/>
              <a:buFont typeface="+mj-lt"/>
              <a:buAutoNum type="arabicPeriod"/>
              <a:tabLst>
                <a:tab pos="630555" algn="l"/>
              </a:tabLst>
            </a:pPr>
            <a:r>
              <a:rPr lang="en-US" sz="2600" dirty="0">
                <a:solidFill>
                  <a:srgbClr val="C00000"/>
                </a:solidFill>
                <a:latin typeface="+mj-lt"/>
              </a:rPr>
              <a:t>Construction</a:t>
            </a:r>
          </a:p>
          <a:p>
            <a:pPr marL="630555" lvl="2" indent="0" algn="just">
              <a:lnSpc>
                <a:spcPct val="100000"/>
              </a:lnSpc>
              <a:buClr>
                <a:schemeClr val="accent3"/>
              </a:buClr>
              <a:buSzPct val="95000"/>
              <a:buNone/>
              <a:tabLst>
                <a:tab pos="630555" algn="l"/>
              </a:tabLst>
            </a:pP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This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activity combines code generation (either  manual or automated) and the testing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 that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is required to uncover  errors in the code</a:t>
            </a:r>
          </a:p>
          <a:p>
            <a:pPr marL="870585" lvl="1" indent="-514350">
              <a:buClr>
                <a:schemeClr val="accent3"/>
              </a:buClr>
              <a:buSzPct val="95000"/>
              <a:buFont typeface="+mj-lt"/>
              <a:buAutoNum type="arabicPeriod"/>
              <a:tabLst>
                <a:tab pos="630555" algn="l"/>
              </a:tabLst>
            </a:pPr>
            <a:r>
              <a:rPr lang="en-US" sz="2600" dirty="0">
                <a:solidFill>
                  <a:srgbClr val="C00000"/>
                </a:solidFill>
                <a:latin typeface="+mj-lt"/>
              </a:rPr>
              <a:t>Deployment</a:t>
            </a:r>
          </a:p>
          <a:p>
            <a:pPr marL="630555" lvl="2" indent="0" algn="just">
              <a:lnSpc>
                <a:spcPct val="110000"/>
              </a:lnSpc>
              <a:buClr>
                <a:schemeClr val="accent3"/>
              </a:buClr>
              <a:buSzPct val="95000"/>
              <a:buNone/>
              <a:tabLst>
                <a:tab pos="630555" algn="l"/>
              </a:tabLst>
            </a:pP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The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software (as a complete entity or as a partially  completed increment) is delivered </a:t>
            </a:r>
            <a:r>
              <a:rPr lang="en-US" sz="1800" spc="90" dirty="0" smtClean="0">
                <a:solidFill>
                  <a:prstClr val="black"/>
                </a:solidFill>
                <a:latin typeface="+mj-lt"/>
                <a:cs typeface="Times New Roman"/>
              </a:rPr>
              <a:t>  to </a:t>
            </a:r>
            <a:r>
              <a:rPr lang="en-US" sz="1800" spc="90" dirty="0">
                <a:solidFill>
                  <a:prstClr val="black"/>
                </a:solidFill>
                <a:latin typeface="+mj-lt"/>
                <a:cs typeface="Times New Roman"/>
              </a:rPr>
              <a:t>the customer who evaluates the  delivered product and provides feedback based on the evaluation</a:t>
            </a:r>
          </a:p>
        </p:txBody>
      </p:sp>
    </p:spTree>
    <p:extLst>
      <p:ext uri="{BB962C8B-B14F-4D97-AF65-F5344CB8AC3E}">
        <p14:creationId xmlns:p14="http://schemas.microsoft.com/office/powerpoint/2010/main" val="46915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44" y="259307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Umbrella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1" y="1337480"/>
            <a:ext cx="10031104" cy="5291919"/>
          </a:xfrm>
        </p:spPr>
        <p:txBody>
          <a:bodyPr>
            <a:normAutofit fontScale="92500" lnSpcReduction="10000"/>
          </a:bodyPr>
          <a:lstStyle/>
          <a:p>
            <a:pPr marL="0" marR="5080" indent="0" algn="just">
              <a:lnSpc>
                <a:spcPct val="100000"/>
              </a:lnSpc>
              <a:spcBef>
                <a:spcPts val="265"/>
              </a:spcBef>
              <a:buClr>
                <a:srgbClr val="0BD0D9"/>
              </a:buClr>
              <a:buSzPct val="95918"/>
              <a:buNone/>
            </a:pPr>
            <a:r>
              <a:rPr lang="en-US" sz="2800" spc="120" dirty="0">
                <a:latin typeface="+mj-lt"/>
                <a:cs typeface="Times New Roman"/>
              </a:rPr>
              <a:t>Umbrella activities are applied throughout a software project and help to manage and control progress, quality, change, and risk.</a:t>
            </a:r>
          </a:p>
          <a:p>
            <a:pPr marL="469265" marR="5080" indent="-457200" algn="just">
              <a:lnSpc>
                <a:spcPct val="100000"/>
              </a:lnSpc>
              <a:spcBef>
                <a:spcPts val="265"/>
              </a:spcBef>
              <a:buClr>
                <a:srgbClr val="0BD0D9"/>
              </a:buClr>
              <a:buSzPct val="95918"/>
              <a:tabLst>
                <a:tab pos="273685" algn="l"/>
              </a:tabLst>
            </a:pPr>
            <a:r>
              <a:rPr lang="en-US" sz="2800" b="1" spc="5" dirty="0">
                <a:solidFill>
                  <a:srgbClr val="FF0000"/>
                </a:solidFill>
                <a:latin typeface="+mj-lt"/>
                <a:cs typeface="Palladio Uralic"/>
              </a:rPr>
              <a:t>Software project tracking and </a:t>
            </a:r>
            <a:r>
              <a:rPr lang="en-US" sz="2800" b="1" spc="55" dirty="0">
                <a:solidFill>
                  <a:srgbClr val="FF0000"/>
                </a:solidFill>
                <a:latin typeface="+mj-lt"/>
                <a:cs typeface="Palladio Uralic"/>
              </a:rPr>
              <a:t>control</a:t>
            </a:r>
            <a:r>
              <a:rPr lang="en-US" sz="2800" spc="55" dirty="0">
                <a:latin typeface="+mj-lt"/>
                <a:cs typeface="Times New Roman"/>
              </a:rPr>
              <a:t>—allows </a:t>
            </a:r>
            <a:r>
              <a:rPr lang="en-US" sz="2800" spc="140" dirty="0">
                <a:latin typeface="+mj-lt"/>
                <a:cs typeface="Times New Roman"/>
              </a:rPr>
              <a:t>the  </a:t>
            </a:r>
            <a:r>
              <a:rPr lang="en-US" sz="2800" spc="120" dirty="0">
                <a:latin typeface="+mj-lt"/>
                <a:cs typeface="Times New Roman"/>
              </a:rPr>
              <a:t>software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60" dirty="0">
                <a:latin typeface="+mj-lt"/>
                <a:cs typeface="Times New Roman"/>
              </a:rPr>
              <a:t>team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20" dirty="0">
                <a:latin typeface="+mj-lt"/>
                <a:cs typeface="Times New Roman"/>
              </a:rPr>
              <a:t>to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00" dirty="0">
                <a:latin typeface="+mj-lt"/>
                <a:cs typeface="Times New Roman"/>
              </a:rPr>
              <a:t>assess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25" dirty="0">
                <a:latin typeface="+mj-lt"/>
                <a:cs typeface="Times New Roman"/>
              </a:rPr>
              <a:t>progress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25" dirty="0">
                <a:latin typeface="+mj-lt"/>
                <a:cs typeface="Times New Roman"/>
              </a:rPr>
              <a:t>against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85" dirty="0">
                <a:latin typeface="+mj-lt"/>
                <a:cs typeface="Times New Roman"/>
              </a:rPr>
              <a:t>project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60" dirty="0">
                <a:latin typeface="+mj-lt"/>
                <a:cs typeface="Times New Roman"/>
              </a:rPr>
              <a:t>plan  </a:t>
            </a:r>
            <a:r>
              <a:rPr lang="en-US" sz="2800" spc="210" dirty="0">
                <a:latin typeface="+mj-lt"/>
                <a:cs typeface="Times New Roman"/>
              </a:rPr>
              <a:t>and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25" dirty="0">
                <a:latin typeface="+mj-lt"/>
                <a:cs typeface="Times New Roman"/>
              </a:rPr>
              <a:t>take</a:t>
            </a:r>
            <a:r>
              <a:rPr lang="en-US" sz="2800" spc="15" dirty="0">
                <a:latin typeface="+mj-lt"/>
                <a:cs typeface="Times New Roman"/>
              </a:rPr>
              <a:t> </a:t>
            </a:r>
            <a:r>
              <a:rPr lang="en-US" sz="2800" spc="165" dirty="0">
                <a:latin typeface="+mj-lt"/>
                <a:cs typeface="Times New Roman"/>
              </a:rPr>
              <a:t>any</a:t>
            </a:r>
            <a:r>
              <a:rPr lang="en-US" sz="2800" spc="15" dirty="0">
                <a:latin typeface="+mj-lt"/>
                <a:cs typeface="Times New Roman"/>
              </a:rPr>
              <a:t> </a:t>
            </a:r>
            <a:r>
              <a:rPr lang="en-US" sz="2800" spc="110" dirty="0">
                <a:latin typeface="+mj-lt"/>
                <a:cs typeface="Times New Roman"/>
              </a:rPr>
              <a:t>necessary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05" dirty="0">
                <a:latin typeface="+mj-lt"/>
                <a:cs typeface="Times New Roman"/>
              </a:rPr>
              <a:t>action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20" dirty="0">
                <a:latin typeface="+mj-lt"/>
                <a:cs typeface="Times New Roman"/>
              </a:rPr>
              <a:t>to</a:t>
            </a:r>
            <a:r>
              <a:rPr lang="en-US" sz="2800" spc="15" dirty="0">
                <a:latin typeface="+mj-lt"/>
                <a:cs typeface="Times New Roman"/>
              </a:rPr>
              <a:t> </a:t>
            </a:r>
            <a:r>
              <a:rPr lang="en-US" sz="2800" spc="145" dirty="0">
                <a:latin typeface="+mj-lt"/>
                <a:cs typeface="Times New Roman"/>
              </a:rPr>
              <a:t>maintain</a:t>
            </a:r>
            <a:r>
              <a:rPr lang="en-US" sz="2800" spc="1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14" dirty="0">
                <a:latin typeface="+mj-lt"/>
                <a:cs typeface="Times New Roman"/>
              </a:rPr>
              <a:t>schedule.</a:t>
            </a:r>
            <a:endParaRPr lang="en-US" sz="2800" dirty="0">
              <a:latin typeface="+mj-lt"/>
              <a:cs typeface="Times New Roman"/>
            </a:endParaRPr>
          </a:p>
          <a:p>
            <a:pPr marL="469265" marR="401320" indent="-457200" algn="just">
              <a:lnSpc>
                <a:spcPct val="100000"/>
              </a:lnSpc>
              <a:spcBef>
                <a:spcPts val="590"/>
              </a:spcBef>
              <a:buClr>
                <a:srgbClr val="0BD0D9"/>
              </a:buClr>
              <a:buSzPct val="95918"/>
              <a:tabLst>
                <a:tab pos="273685" algn="l"/>
              </a:tabLst>
            </a:pPr>
            <a:r>
              <a:rPr lang="en-US" sz="2800" b="1" spc="5" dirty="0">
                <a:solidFill>
                  <a:srgbClr val="FF0000"/>
                </a:solidFill>
                <a:latin typeface="+mj-lt"/>
                <a:cs typeface="Palladio Uralic"/>
              </a:rPr>
              <a:t>Risk </a:t>
            </a:r>
            <a:r>
              <a:rPr lang="en-US" sz="2800" b="1" spc="45" dirty="0">
                <a:solidFill>
                  <a:srgbClr val="FF0000"/>
                </a:solidFill>
                <a:latin typeface="+mj-lt"/>
                <a:cs typeface="Palladio Uralic"/>
              </a:rPr>
              <a:t>management</a:t>
            </a:r>
            <a:r>
              <a:rPr lang="en-US" sz="2800" spc="45" dirty="0">
                <a:latin typeface="+mj-lt"/>
                <a:cs typeface="Times New Roman"/>
              </a:rPr>
              <a:t>—assesses </a:t>
            </a:r>
            <a:r>
              <a:rPr lang="en-US" sz="2800" spc="105" dirty="0">
                <a:latin typeface="+mj-lt"/>
                <a:cs typeface="Times New Roman"/>
              </a:rPr>
              <a:t>risks </a:t>
            </a:r>
            <a:r>
              <a:rPr lang="en-US" sz="2800" spc="150" dirty="0">
                <a:latin typeface="+mj-lt"/>
                <a:cs typeface="Times New Roman"/>
              </a:rPr>
              <a:t>that </a:t>
            </a:r>
            <a:r>
              <a:rPr lang="en-US" sz="2800" spc="190" dirty="0">
                <a:latin typeface="+mj-lt"/>
                <a:cs typeface="Times New Roman"/>
              </a:rPr>
              <a:t>may</a:t>
            </a:r>
            <a:r>
              <a:rPr lang="en-US" sz="2800" spc="-355" dirty="0">
                <a:latin typeface="+mj-lt"/>
                <a:cs typeface="Times New Roman"/>
              </a:rPr>
              <a:t> </a:t>
            </a:r>
            <a:r>
              <a:rPr lang="en-US" sz="2800" spc="55" dirty="0">
                <a:latin typeface="+mj-lt"/>
                <a:cs typeface="Times New Roman"/>
              </a:rPr>
              <a:t>affect </a:t>
            </a:r>
            <a:r>
              <a:rPr lang="en-US" sz="2800" spc="140" dirty="0">
                <a:latin typeface="+mj-lt"/>
                <a:cs typeface="Times New Roman"/>
              </a:rPr>
              <a:t>the  outcome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65" dirty="0">
                <a:latin typeface="+mj-lt"/>
                <a:cs typeface="Times New Roman"/>
              </a:rPr>
              <a:t>of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85" dirty="0">
                <a:latin typeface="+mj-lt"/>
                <a:cs typeface="Times New Roman"/>
              </a:rPr>
              <a:t>project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or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125" dirty="0">
                <a:latin typeface="+mj-lt"/>
                <a:cs typeface="Times New Roman"/>
              </a:rPr>
              <a:t>quality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65" dirty="0">
                <a:latin typeface="+mj-lt"/>
                <a:cs typeface="Times New Roman"/>
              </a:rPr>
              <a:t>of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145" dirty="0">
                <a:latin typeface="+mj-lt"/>
                <a:cs typeface="Times New Roman"/>
              </a:rPr>
              <a:t>product.</a:t>
            </a:r>
            <a:endParaRPr lang="en-US" sz="2800" dirty="0">
              <a:latin typeface="+mj-lt"/>
              <a:cs typeface="Times New Roman"/>
            </a:endParaRPr>
          </a:p>
          <a:p>
            <a:pPr marL="469265" marR="177165" indent="-457200" algn="just">
              <a:lnSpc>
                <a:spcPct val="100000"/>
              </a:lnSpc>
              <a:spcBef>
                <a:spcPts val="595"/>
              </a:spcBef>
              <a:buClr>
                <a:srgbClr val="0BD0D9"/>
              </a:buClr>
              <a:buSzPct val="95918"/>
              <a:tabLst>
                <a:tab pos="273685" algn="l"/>
              </a:tabLst>
            </a:pPr>
            <a:r>
              <a:rPr lang="en-US" sz="2800" b="1" spc="5" dirty="0">
                <a:solidFill>
                  <a:srgbClr val="FF0000"/>
                </a:solidFill>
                <a:latin typeface="+mj-lt"/>
                <a:cs typeface="Palladio Uralic"/>
              </a:rPr>
              <a:t>Software quality </a:t>
            </a:r>
            <a:r>
              <a:rPr lang="en-US" sz="2800" b="1" spc="50" dirty="0">
                <a:solidFill>
                  <a:srgbClr val="FF0000"/>
                </a:solidFill>
                <a:latin typeface="+mj-lt"/>
                <a:cs typeface="Palladio Uralic"/>
              </a:rPr>
              <a:t>assurance</a:t>
            </a:r>
            <a:r>
              <a:rPr lang="en-US" sz="2800" spc="50" dirty="0">
                <a:latin typeface="+mj-lt"/>
                <a:cs typeface="Times New Roman"/>
              </a:rPr>
              <a:t>—defines </a:t>
            </a:r>
            <a:r>
              <a:rPr lang="en-US" sz="2800" spc="210" dirty="0">
                <a:latin typeface="+mj-lt"/>
                <a:cs typeface="Times New Roman"/>
              </a:rPr>
              <a:t>and </a:t>
            </a:r>
            <a:r>
              <a:rPr lang="en-US" sz="2800" spc="135" dirty="0">
                <a:latin typeface="+mj-lt"/>
                <a:cs typeface="Times New Roman"/>
              </a:rPr>
              <a:t>conducts</a:t>
            </a:r>
            <a:r>
              <a:rPr lang="en-US" sz="2800" spc="-229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  </a:t>
            </a:r>
            <a:r>
              <a:rPr lang="en-US" sz="2800" spc="85" dirty="0">
                <a:latin typeface="+mj-lt"/>
                <a:cs typeface="Times New Roman"/>
              </a:rPr>
              <a:t>activities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required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120" dirty="0">
                <a:latin typeface="+mj-lt"/>
                <a:cs typeface="Times New Roman"/>
              </a:rPr>
              <a:t>to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ensure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20" dirty="0">
                <a:latin typeface="+mj-lt"/>
                <a:cs typeface="Times New Roman"/>
              </a:rPr>
              <a:t>software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75" dirty="0">
                <a:latin typeface="+mj-lt"/>
                <a:cs typeface="Times New Roman"/>
              </a:rPr>
              <a:t>quality.</a:t>
            </a:r>
            <a:endParaRPr lang="en-US" sz="2800" dirty="0">
              <a:latin typeface="+mj-lt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595"/>
              </a:spcBef>
              <a:buClr>
                <a:srgbClr val="0BD0D9"/>
              </a:buClr>
              <a:buSzPct val="95918"/>
              <a:tabLst>
                <a:tab pos="273685" algn="l"/>
              </a:tabLst>
            </a:pPr>
            <a:r>
              <a:rPr lang="en-US" sz="2800" b="1" spc="-25" dirty="0">
                <a:solidFill>
                  <a:srgbClr val="FF0000"/>
                </a:solidFill>
                <a:latin typeface="+mj-lt"/>
                <a:cs typeface="Palladio Uralic"/>
              </a:rPr>
              <a:t>Technical </a:t>
            </a:r>
            <a:r>
              <a:rPr lang="en-US" sz="2800" b="1" spc="50" dirty="0">
                <a:solidFill>
                  <a:srgbClr val="FF0000"/>
                </a:solidFill>
                <a:latin typeface="+mj-lt"/>
                <a:cs typeface="Palladio Uralic"/>
              </a:rPr>
              <a:t>reviews</a:t>
            </a:r>
            <a:r>
              <a:rPr lang="en-US" sz="2800" b="1" spc="50" dirty="0">
                <a:latin typeface="+mj-lt"/>
                <a:cs typeface="Palladio Uralic"/>
              </a:rPr>
              <a:t>—</a:t>
            </a:r>
            <a:r>
              <a:rPr lang="en-US" sz="2800" spc="50" dirty="0">
                <a:latin typeface="+mj-lt"/>
                <a:cs typeface="Times New Roman"/>
              </a:rPr>
              <a:t>assesses </a:t>
            </a:r>
            <a:r>
              <a:rPr lang="en-US" sz="2800" spc="120" dirty="0">
                <a:latin typeface="+mj-lt"/>
                <a:cs typeface="Times New Roman"/>
              </a:rPr>
              <a:t>software </a:t>
            </a:r>
            <a:r>
              <a:rPr lang="en-US" sz="2800" spc="130" dirty="0">
                <a:latin typeface="+mj-lt"/>
                <a:cs typeface="Times New Roman"/>
              </a:rPr>
              <a:t>engineering</a:t>
            </a:r>
            <a:r>
              <a:rPr lang="en-US" sz="2800" spc="-70" dirty="0">
                <a:latin typeface="+mj-lt"/>
                <a:cs typeface="Times New Roman"/>
              </a:rPr>
              <a:t> </a:t>
            </a:r>
            <a:r>
              <a:rPr lang="en-US" sz="2800" spc="175" dirty="0">
                <a:latin typeface="+mj-lt"/>
                <a:cs typeface="Times New Roman"/>
              </a:rPr>
              <a:t>work  </a:t>
            </a:r>
            <a:r>
              <a:rPr lang="en-US" sz="2800" spc="155" dirty="0">
                <a:latin typeface="+mj-lt"/>
                <a:cs typeface="Times New Roman"/>
              </a:rPr>
              <a:t>products </a:t>
            </a:r>
            <a:r>
              <a:rPr lang="en-US" sz="2800" spc="120" dirty="0">
                <a:latin typeface="+mj-lt"/>
                <a:cs typeface="Times New Roman"/>
              </a:rPr>
              <a:t>in </a:t>
            </a:r>
            <a:r>
              <a:rPr lang="en-US" sz="2800" spc="180" dirty="0">
                <a:latin typeface="+mj-lt"/>
                <a:cs typeface="Times New Roman"/>
              </a:rPr>
              <a:t>an </a:t>
            </a:r>
            <a:r>
              <a:rPr lang="en-US" sz="2800" spc="75" dirty="0">
                <a:latin typeface="+mj-lt"/>
                <a:cs typeface="Times New Roman"/>
              </a:rPr>
              <a:t>effort </a:t>
            </a:r>
            <a:r>
              <a:rPr lang="en-US" sz="2800" spc="120" dirty="0">
                <a:latin typeface="+mj-lt"/>
                <a:cs typeface="Times New Roman"/>
              </a:rPr>
              <a:t>to </a:t>
            </a:r>
            <a:r>
              <a:rPr lang="en-US" sz="2800" spc="145" dirty="0">
                <a:latin typeface="+mj-lt"/>
                <a:cs typeface="Times New Roman"/>
              </a:rPr>
              <a:t>uncover </a:t>
            </a:r>
            <a:r>
              <a:rPr lang="en-US" sz="2800" spc="210" dirty="0">
                <a:latin typeface="+mj-lt"/>
                <a:cs typeface="Times New Roman"/>
              </a:rPr>
              <a:t>and </a:t>
            </a:r>
            <a:r>
              <a:rPr lang="en-US" sz="2800" spc="140" dirty="0">
                <a:latin typeface="+mj-lt"/>
                <a:cs typeface="Times New Roman"/>
              </a:rPr>
              <a:t>remove </a:t>
            </a:r>
            <a:r>
              <a:rPr lang="en-US" sz="2800" spc="120" dirty="0">
                <a:latin typeface="+mj-lt"/>
                <a:cs typeface="Times New Roman"/>
              </a:rPr>
              <a:t>errors  </a:t>
            </a:r>
            <a:r>
              <a:rPr lang="en-US" sz="2800" spc="90" dirty="0">
                <a:latin typeface="+mj-lt"/>
                <a:cs typeface="Times New Roman"/>
              </a:rPr>
              <a:t>before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they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14" dirty="0">
                <a:latin typeface="+mj-lt"/>
                <a:cs typeface="Times New Roman"/>
              </a:rPr>
              <a:t>are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70" dirty="0">
                <a:latin typeface="+mj-lt"/>
                <a:cs typeface="Times New Roman"/>
              </a:rPr>
              <a:t>propagated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120" dirty="0">
                <a:latin typeface="+mj-lt"/>
                <a:cs typeface="Times New Roman"/>
              </a:rPr>
              <a:t>to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40" dirty="0">
                <a:latin typeface="+mj-lt"/>
                <a:cs typeface="Times New Roman"/>
              </a:rPr>
              <a:t>the</a:t>
            </a:r>
            <a:r>
              <a:rPr lang="en-US" sz="2800" dirty="0">
                <a:latin typeface="+mj-lt"/>
                <a:cs typeface="Times New Roman"/>
              </a:rPr>
              <a:t> </a:t>
            </a:r>
            <a:r>
              <a:rPr lang="en-US" sz="2800" spc="114" dirty="0">
                <a:latin typeface="+mj-lt"/>
                <a:cs typeface="Times New Roman"/>
              </a:rPr>
              <a:t>next</a:t>
            </a:r>
            <a:r>
              <a:rPr lang="en-US" sz="2800" spc="10" dirty="0">
                <a:latin typeface="+mj-lt"/>
                <a:cs typeface="Times New Roman"/>
              </a:rPr>
              <a:t> </a:t>
            </a:r>
            <a:r>
              <a:rPr lang="en-US" sz="2800" spc="95" dirty="0">
                <a:latin typeface="+mj-lt"/>
                <a:cs typeface="Times New Roman"/>
              </a:rPr>
              <a:t>activity</a:t>
            </a:r>
            <a:endParaRPr lang="en-US" sz="2800" dirty="0">
              <a:latin typeface="+mj-lt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1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743" y="286603"/>
            <a:ext cx="8229600" cy="914400"/>
          </a:xfrm>
        </p:spPr>
        <p:txBody>
          <a:bodyPr>
            <a:normAutofit/>
          </a:bodyPr>
          <a:lstStyle/>
          <a:p>
            <a:r>
              <a:rPr lang="en-US" sz="3200" b="1" dirty="0"/>
              <a:t>Umbrella Activities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0572" y="1419367"/>
            <a:ext cx="9837761" cy="5005316"/>
          </a:xfrm>
        </p:spPr>
        <p:txBody>
          <a:bodyPr>
            <a:normAutofit/>
          </a:bodyPr>
          <a:lstStyle/>
          <a:p>
            <a:pPr marL="354965" marR="5080" indent="-342900" algn="just">
              <a:lnSpc>
                <a:spcPts val="2400"/>
              </a:lnSpc>
              <a:spcBef>
                <a:spcPts val="505"/>
              </a:spcBef>
              <a:buClr>
                <a:srgbClr val="0BD0D9"/>
              </a:buClr>
              <a:buSzPct val="95652"/>
              <a:tabLst>
                <a:tab pos="279400" algn="l"/>
              </a:tabLst>
            </a:pPr>
            <a:r>
              <a:rPr lang="en-US" sz="2400" b="1" spc="50" dirty="0">
                <a:solidFill>
                  <a:srgbClr val="FF0000"/>
                </a:solidFill>
                <a:latin typeface="+mj-lt"/>
                <a:cs typeface="Palladio Uralic"/>
              </a:rPr>
              <a:t>Measurement</a:t>
            </a:r>
            <a:r>
              <a:rPr lang="en-US" sz="2400" b="1" spc="50" dirty="0">
                <a:latin typeface="+mj-lt"/>
                <a:cs typeface="Palladio Uralic"/>
              </a:rPr>
              <a:t>—</a:t>
            </a:r>
            <a:r>
              <a:rPr lang="en-US" sz="2400" spc="50" dirty="0">
                <a:latin typeface="+mj-lt"/>
                <a:cs typeface="Times New Roman"/>
              </a:rPr>
              <a:t>defines </a:t>
            </a:r>
            <a:r>
              <a:rPr lang="en-US" sz="2400" spc="204" dirty="0">
                <a:latin typeface="+mj-lt"/>
                <a:cs typeface="Times New Roman"/>
              </a:rPr>
              <a:t>and </a:t>
            </a:r>
            <a:r>
              <a:rPr lang="en-US" sz="2400" spc="60" dirty="0">
                <a:latin typeface="+mj-lt"/>
                <a:cs typeface="Times New Roman"/>
              </a:rPr>
              <a:t>collects </a:t>
            </a:r>
            <a:r>
              <a:rPr lang="en-US" sz="2400" spc="95" dirty="0">
                <a:latin typeface="+mj-lt"/>
                <a:cs typeface="Times New Roman"/>
              </a:rPr>
              <a:t>process, </a:t>
            </a:r>
            <a:r>
              <a:rPr lang="en-US" sz="2400" spc="75" dirty="0">
                <a:latin typeface="+mj-lt"/>
                <a:cs typeface="Times New Roman"/>
              </a:rPr>
              <a:t>project, </a:t>
            </a:r>
            <a:r>
              <a:rPr lang="en-US" sz="2400" spc="204" dirty="0">
                <a:latin typeface="+mj-lt"/>
                <a:cs typeface="Times New Roman"/>
              </a:rPr>
              <a:t>and  </a:t>
            </a:r>
            <a:r>
              <a:rPr lang="en-US" sz="2400" spc="160" dirty="0">
                <a:latin typeface="+mj-lt"/>
                <a:cs typeface="Times New Roman"/>
              </a:rPr>
              <a:t>product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40" dirty="0">
                <a:latin typeface="+mj-lt"/>
                <a:cs typeface="Times New Roman"/>
              </a:rPr>
              <a:t>measures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40" dirty="0">
                <a:latin typeface="+mj-lt"/>
                <a:cs typeface="Times New Roman"/>
              </a:rPr>
              <a:t>that</a:t>
            </a:r>
            <a:r>
              <a:rPr lang="en-US" sz="2400" spc="10" dirty="0">
                <a:latin typeface="+mj-lt"/>
                <a:cs typeface="Times New Roman"/>
              </a:rPr>
              <a:t> </a:t>
            </a:r>
            <a:r>
              <a:rPr lang="en-US" sz="2400" spc="90" dirty="0">
                <a:latin typeface="+mj-lt"/>
                <a:cs typeface="Times New Roman"/>
              </a:rPr>
              <a:t>assist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35" dirty="0">
                <a:latin typeface="+mj-lt"/>
                <a:cs typeface="Times New Roman"/>
              </a:rPr>
              <a:t>the</a:t>
            </a:r>
            <a:r>
              <a:rPr lang="en-US" sz="2400" spc="10" dirty="0">
                <a:latin typeface="+mj-lt"/>
                <a:cs typeface="Times New Roman"/>
              </a:rPr>
              <a:t> </a:t>
            </a:r>
            <a:r>
              <a:rPr lang="en-US" sz="2400" spc="155" dirty="0">
                <a:latin typeface="+mj-lt"/>
                <a:cs typeface="Times New Roman"/>
              </a:rPr>
              <a:t>team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14" dirty="0">
                <a:latin typeface="+mj-lt"/>
                <a:cs typeface="Times New Roman"/>
              </a:rPr>
              <a:t>in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20" dirty="0">
                <a:latin typeface="+mj-lt"/>
                <a:cs typeface="Times New Roman"/>
              </a:rPr>
              <a:t>delivering</a:t>
            </a:r>
            <a:r>
              <a:rPr lang="en-US" sz="2400" spc="10" dirty="0">
                <a:latin typeface="+mj-lt"/>
                <a:cs typeface="Times New Roman"/>
              </a:rPr>
              <a:t> </a:t>
            </a:r>
            <a:r>
              <a:rPr lang="en-US" sz="2400" spc="120" dirty="0">
                <a:latin typeface="+mj-lt"/>
                <a:cs typeface="Times New Roman"/>
              </a:rPr>
              <a:t>software  </a:t>
            </a:r>
            <a:r>
              <a:rPr lang="en-US" sz="2400" spc="140" dirty="0">
                <a:latin typeface="+mj-lt"/>
                <a:cs typeface="Times New Roman"/>
              </a:rPr>
              <a:t>that </a:t>
            </a:r>
            <a:r>
              <a:rPr lang="en-US" sz="2400" spc="130" dirty="0">
                <a:latin typeface="+mj-lt"/>
                <a:cs typeface="Times New Roman"/>
              </a:rPr>
              <a:t>meets </a:t>
            </a:r>
            <a:r>
              <a:rPr lang="en-US" sz="2400" spc="110" dirty="0">
                <a:latin typeface="+mj-lt"/>
                <a:cs typeface="Times New Roman"/>
              </a:rPr>
              <a:t>stakeholders’ needs; </a:t>
            </a:r>
            <a:r>
              <a:rPr lang="en-US" sz="2400" spc="114" dirty="0">
                <a:latin typeface="+mj-lt"/>
                <a:cs typeface="Times New Roman"/>
              </a:rPr>
              <a:t>can </a:t>
            </a:r>
            <a:r>
              <a:rPr lang="en-US" sz="2400" spc="110" dirty="0">
                <a:latin typeface="+mj-lt"/>
                <a:cs typeface="Times New Roman"/>
              </a:rPr>
              <a:t>be </a:t>
            </a:r>
            <a:r>
              <a:rPr lang="en-US" sz="2400" spc="175" dirty="0">
                <a:latin typeface="+mj-lt"/>
                <a:cs typeface="Times New Roman"/>
              </a:rPr>
              <a:t>used </a:t>
            </a:r>
            <a:r>
              <a:rPr lang="en-US" sz="2400" spc="114" dirty="0">
                <a:latin typeface="+mj-lt"/>
                <a:cs typeface="Times New Roman"/>
              </a:rPr>
              <a:t>in </a:t>
            </a:r>
            <a:r>
              <a:rPr lang="en-US" sz="2400" spc="105" dirty="0">
                <a:latin typeface="+mj-lt"/>
                <a:cs typeface="Times New Roman"/>
              </a:rPr>
              <a:t>conjunction  </a:t>
            </a:r>
            <a:r>
              <a:rPr lang="en-US" sz="2400" spc="160" dirty="0">
                <a:latin typeface="+mj-lt"/>
                <a:cs typeface="Times New Roman"/>
              </a:rPr>
              <a:t>with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spc="70" dirty="0">
                <a:latin typeface="+mj-lt"/>
                <a:cs typeface="Times New Roman"/>
              </a:rPr>
              <a:t>all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35" dirty="0">
                <a:latin typeface="+mj-lt"/>
                <a:cs typeface="Times New Roman"/>
              </a:rPr>
              <a:t>other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50" dirty="0">
                <a:latin typeface="+mj-lt"/>
                <a:cs typeface="Times New Roman"/>
              </a:rPr>
              <a:t>framework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204" dirty="0">
                <a:latin typeface="+mj-lt"/>
                <a:cs typeface="Times New Roman"/>
              </a:rPr>
              <a:t>and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30" dirty="0">
                <a:latin typeface="+mj-lt"/>
                <a:cs typeface="Times New Roman"/>
              </a:rPr>
              <a:t>umbrella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75" dirty="0">
                <a:latin typeface="+mj-lt"/>
                <a:cs typeface="Times New Roman"/>
              </a:rPr>
              <a:t>activities.</a:t>
            </a:r>
            <a:endParaRPr lang="en-US" sz="2400" dirty="0">
              <a:latin typeface="+mj-lt"/>
              <a:cs typeface="Times New Roman"/>
            </a:endParaRPr>
          </a:p>
          <a:p>
            <a:pPr marL="354965" marR="11430" indent="-342900" algn="just">
              <a:lnSpc>
                <a:spcPts val="2400"/>
              </a:lnSpc>
              <a:spcBef>
                <a:spcPts val="560"/>
              </a:spcBef>
              <a:buClr>
                <a:srgbClr val="0BD0D9"/>
              </a:buClr>
              <a:buSzPct val="95652"/>
              <a:tabLst>
                <a:tab pos="279400" algn="l"/>
              </a:tabLst>
            </a:pPr>
            <a:r>
              <a:rPr lang="en-US" sz="2400" b="1" spc="10" dirty="0">
                <a:solidFill>
                  <a:srgbClr val="FF0000"/>
                </a:solidFill>
                <a:latin typeface="+mj-lt"/>
                <a:cs typeface="Palladio Uralic"/>
              </a:rPr>
              <a:t>Software configuration </a:t>
            </a:r>
            <a:r>
              <a:rPr lang="en-US" sz="2400" b="1" spc="15" dirty="0">
                <a:solidFill>
                  <a:srgbClr val="FF0000"/>
                </a:solidFill>
                <a:latin typeface="+mj-lt"/>
                <a:cs typeface="Palladio Uralic"/>
              </a:rPr>
              <a:t>management</a:t>
            </a:r>
            <a:r>
              <a:rPr lang="en-US" sz="2400" b="1" spc="15" dirty="0">
                <a:latin typeface="+mj-lt"/>
                <a:cs typeface="Palladio Uralic"/>
              </a:rPr>
              <a:t>— </a:t>
            </a:r>
            <a:r>
              <a:rPr lang="en-US" sz="2400" spc="155" dirty="0">
                <a:latin typeface="+mj-lt"/>
                <a:cs typeface="Times New Roman"/>
              </a:rPr>
              <a:t>manages </a:t>
            </a:r>
            <a:r>
              <a:rPr lang="en-US" sz="2400" spc="135" dirty="0">
                <a:latin typeface="+mj-lt"/>
                <a:cs typeface="Times New Roman"/>
              </a:rPr>
              <a:t>the</a:t>
            </a:r>
            <a:r>
              <a:rPr lang="en-US" sz="2400" spc="-160" dirty="0">
                <a:latin typeface="+mj-lt"/>
                <a:cs typeface="Times New Roman"/>
              </a:rPr>
              <a:t> </a:t>
            </a:r>
            <a:r>
              <a:rPr lang="en-US" sz="2400" spc="50" dirty="0">
                <a:latin typeface="+mj-lt"/>
                <a:cs typeface="Times New Roman"/>
              </a:rPr>
              <a:t>effects  </a:t>
            </a:r>
            <a:r>
              <a:rPr lang="en-US" sz="2400" spc="65" dirty="0">
                <a:latin typeface="+mj-lt"/>
                <a:cs typeface="Times New Roman"/>
              </a:rPr>
              <a:t>of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spc="130" dirty="0">
                <a:latin typeface="+mj-lt"/>
                <a:cs typeface="Times New Roman"/>
              </a:rPr>
              <a:t>change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60" dirty="0">
                <a:latin typeface="+mj-lt"/>
                <a:cs typeface="Times New Roman"/>
              </a:rPr>
              <a:t>throughout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35" dirty="0">
                <a:latin typeface="+mj-lt"/>
                <a:cs typeface="Times New Roman"/>
              </a:rPr>
              <a:t>the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spc="120" dirty="0">
                <a:latin typeface="+mj-lt"/>
                <a:cs typeface="Times New Roman"/>
              </a:rPr>
              <a:t>software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95" dirty="0">
                <a:latin typeface="+mj-lt"/>
                <a:cs typeface="Times New Roman"/>
              </a:rPr>
              <a:t>process.</a:t>
            </a:r>
            <a:endParaRPr lang="en-US" sz="2400" dirty="0">
              <a:latin typeface="+mj-lt"/>
              <a:cs typeface="Times New Roman"/>
            </a:endParaRPr>
          </a:p>
          <a:p>
            <a:pPr marL="354965" marR="452120" indent="-342900" algn="just">
              <a:lnSpc>
                <a:spcPts val="2400"/>
              </a:lnSpc>
              <a:spcBef>
                <a:spcPts val="560"/>
              </a:spcBef>
              <a:buClr>
                <a:srgbClr val="0BD0D9"/>
              </a:buClr>
              <a:buSzPct val="95652"/>
              <a:tabLst>
                <a:tab pos="279400" algn="l"/>
              </a:tabLst>
            </a:pPr>
            <a:r>
              <a:rPr lang="en-US" sz="2400" b="1" spc="10" dirty="0">
                <a:solidFill>
                  <a:srgbClr val="FF0000"/>
                </a:solidFill>
                <a:latin typeface="+mj-lt"/>
                <a:cs typeface="Palladio Uralic"/>
              </a:rPr>
              <a:t>Reusability </a:t>
            </a:r>
            <a:r>
              <a:rPr lang="en-US" sz="2400" b="1" spc="50" dirty="0">
                <a:solidFill>
                  <a:srgbClr val="FF0000"/>
                </a:solidFill>
                <a:latin typeface="+mj-lt"/>
                <a:cs typeface="Palladio Uralic"/>
              </a:rPr>
              <a:t>management</a:t>
            </a:r>
            <a:r>
              <a:rPr lang="en-US" sz="2400" spc="50" dirty="0">
                <a:latin typeface="+mj-lt"/>
                <a:cs typeface="Times New Roman"/>
              </a:rPr>
              <a:t>—defines </a:t>
            </a:r>
            <a:r>
              <a:rPr lang="en-US" sz="2400" spc="90" dirty="0">
                <a:latin typeface="+mj-lt"/>
                <a:cs typeface="Times New Roman"/>
              </a:rPr>
              <a:t>criteria for </a:t>
            </a:r>
            <a:r>
              <a:rPr lang="en-US" sz="2400" spc="170" dirty="0">
                <a:latin typeface="+mj-lt"/>
                <a:cs typeface="Times New Roman"/>
              </a:rPr>
              <a:t>work  </a:t>
            </a:r>
            <a:r>
              <a:rPr lang="en-US" sz="2400" spc="160" dirty="0">
                <a:latin typeface="+mj-lt"/>
                <a:cs typeface="Times New Roman"/>
              </a:rPr>
              <a:t>product </a:t>
            </a:r>
            <a:r>
              <a:rPr lang="en-US" sz="2400" spc="125" dirty="0">
                <a:latin typeface="+mj-lt"/>
                <a:cs typeface="Times New Roman"/>
              </a:rPr>
              <a:t>reuse </a:t>
            </a:r>
            <a:r>
              <a:rPr lang="en-US" sz="2400" spc="120" dirty="0">
                <a:latin typeface="+mj-lt"/>
                <a:cs typeface="Times New Roman"/>
              </a:rPr>
              <a:t>(including software </a:t>
            </a:r>
            <a:r>
              <a:rPr lang="en-US" sz="2400" spc="130" dirty="0">
                <a:latin typeface="+mj-lt"/>
                <a:cs typeface="Times New Roman"/>
              </a:rPr>
              <a:t>components) </a:t>
            </a:r>
            <a:r>
              <a:rPr lang="en-US" sz="2400" spc="204" dirty="0">
                <a:latin typeface="+mj-lt"/>
                <a:cs typeface="Times New Roman"/>
              </a:rPr>
              <a:t>and  </a:t>
            </a:r>
            <a:r>
              <a:rPr lang="en-US" sz="2400" spc="100" dirty="0">
                <a:latin typeface="+mj-lt"/>
                <a:cs typeface="Times New Roman"/>
              </a:rPr>
              <a:t>establishes </a:t>
            </a:r>
            <a:r>
              <a:rPr lang="en-US" sz="2400" spc="135" dirty="0">
                <a:latin typeface="+mj-lt"/>
                <a:cs typeface="Times New Roman"/>
              </a:rPr>
              <a:t>mechanisms </a:t>
            </a:r>
            <a:r>
              <a:rPr lang="en-US" sz="2400" spc="120" dirty="0">
                <a:latin typeface="+mj-lt"/>
                <a:cs typeface="Times New Roman"/>
              </a:rPr>
              <a:t>to </a:t>
            </a:r>
            <a:r>
              <a:rPr lang="en-US" sz="2400" spc="100" dirty="0">
                <a:latin typeface="+mj-lt"/>
                <a:cs typeface="Times New Roman"/>
              </a:rPr>
              <a:t>achieve </a:t>
            </a:r>
            <a:r>
              <a:rPr lang="en-US" sz="2400" spc="114" dirty="0">
                <a:latin typeface="+mj-lt"/>
                <a:cs typeface="Times New Roman"/>
              </a:rPr>
              <a:t>reusable</a:t>
            </a:r>
            <a:r>
              <a:rPr lang="en-US" sz="2400" spc="-375" dirty="0">
                <a:latin typeface="+mj-lt"/>
                <a:cs typeface="Times New Roman"/>
              </a:rPr>
              <a:t> </a:t>
            </a:r>
            <a:r>
              <a:rPr lang="en-US" sz="2400" spc="130" dirty="0">
                <a:latin typeface="+mj-lt"/>
                <a:cs typeface="Times New Roman"/>
              </a:rPr>
              <a:t>components.</a:t>
            </a:r>
            <a:endParaRPr lang="en-US" sz="2400" dirty="0">
              <a:latin typeface="+mj-lt"/>
              <a:cs typeface="Times New Roman"/>
            </a:endParaRPr>
          </a:p>
          <a:p>
            <a:pPr marL="354965" marR="130810" indent="-342900" algn="just">
              <a:lnSpc>
                <a:spcPts val="2400"/>
              </a:lnSpc>
              <a:spcBef>
                <a:spcPts val="560"/>
              </a:spcBef>
              <a:buClr>
                <a:srgbClr val="0BD0D9"/>
              </a:buClr>
              <a:buSzPct val="95652"/>
              <a:tabLst>
                <a:tab pos="279400" algn="l"/>
              </a:tabLst>
            </a:pPr>
            <a:r>
              <a:rPr lang="en-US" sz="2400" b="1" spc="-30" dirty="0">
                <a:solidFill>
                  <a:srgbClr val="FF0000"/>
                </a:solidFill>
                <a:latin typeface="+mj-lt"/>
                <a:cs typeface="Palladio Uralic"/>
              </a:rPr>
              <a:t>Work </a:t>
            </a:r>
            <a:r>
              <a:rPr lang="en-US" sz="2400" b="1" spc="10" dirty="0">
                <a:solidFill>
                  <a:srgbClr val="FF0000"/>
                </a:solidFill>
                <a:latin typeface="+mj-lt"/>
                <a:cs typeface="Palladio Uralic"/>
              </a:rPr>
              <a:t>product preparation and production </a:t>
            </a:r>
            <a:r>
              <a:rPr lang="en-US" sz="2400" spc="120" dirty="0">
                <a:latin typeface="+mj-lt"/>
                <a:cs typeface="Times New Roman"/>
              </a:rPr>
              <a:t>—encompasses  </a:t>
            </a:r>
            <a:r>
              <a:rPr lang="en-US" sz="2400" spc="135" dirty="0">
                <a:latin typeface="+mj-lt"/>
                <a:cs typeface="Times New Roman"/>
              </a:rPr>
              <a:t>the </a:t>
            </a:r>
            <a:r>
              <a:rPr lang="en-US" sz="2400" spc="85" dirty="0">
                <a:latin typeface="+mj-lt"/>
                <a:cs typeface="Times New Roman"/>
              </a:rPr>
              <a:t>activities </a:t>
            </a:r>
            <a:r>
              <a:rPr lang="en-US" sz="2400" spc="135" dirty="0">
                <a:latin typeface="+mj-lt"/>
                <a:cs typeface="Times New Roman"/>
              </a:rPr>
              <a:t>required </a:t>
            </a:r>
            <a:r>
              <a:rPr lang="en-US" sz="2400" spc="120" dirty="0">
                <a:latin typeface="+mj-lt"/>
                <a:cs typeface="Times New Roman"/>
              </a:rPr>
              <a:t>to </a:t>
            </a:r>
            <a:r>
              <a:rPr lang="en-US" sz="2400" spc="90" dirty="0">
                <a:latin typeface="+mj-lt"/>
                <a:cs typeface="Times New Roman"/>
              </a:rPr>
              <a:t>create </a:t>
            </a:r>
            <a:r>
              <a:rPr lang="en-US" sz="2400" spc="170" dirty="0">
                <a:latin typeface="+mj-lt"/>
                <a:cs typeface="Times New Roman"/>
              </a:rPr>
              <a:t>work </a:t>
            </a:r>
            <a:r>
              <a:rPr lang="en-US" sz="2400" spc="150" dirty="0">
                <a:latin typeface="+mj-lt"/>
                <a:cs typeface="Times New Roman"/>
              </a:rPr>
              <a:t>products </a:t>
            </a:r>
            <a:r>
              <a:rPr lang="en-US" sz="2400" spc="135" dirty="0">
                <a:latin typeface="+mj-lt"/>
                <a:cs typeface="Times New Roman"/>
              </a:rPr>
              <a:t>such </a:t>
            </a:r>
            <a:r>
              <a:rPr lang="en-US" sz="2400" spc="114" dirty="0">
                <a:latin typeface="+mj-lt"/>
                <a:cs typeface="Times New Roman"/>
              </a:rPr>
              <a:t>as  </a:t>
            </a:r>
            <a:r>
              <a:rPr lang="en-US" sz="2400" spc="125" dirty="0">
                <a:latin typeface="+mj-lt"/>
                <a:cs typeface="Times New Roman"/>
              </a:rPr>
              <a:t>models,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spc="140" dirty="0">
                <a:latin typeface="+mj-lt"/>
                <a:cs typeface="Times New Roman"/>
              </a:rPr>
              <a:t>documents,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75" dirty="0">
                <a:latin typeface="+mj-lt"/>
                <a:cs typeface="Times New Roman"/>
              </a:rPr>
              <a:t>logs,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105" dirty="0">
                <a:latin typeface="+mj-lt"/>
                <a:cs typeface="Times New Roman"/>
              </a:rPr>
              <a:t>forms,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204" dirty="0">
                <a:latin typeface="+mj-lt"/>
                <a:cs typeface="Times New Roman"/>
              </a:rPr>
              <a:t>and</a:t>
            </a:r>
            <a:r>
              <a:rPr lang="en-US" sz="2400" spc="5" dirty="0">
                <a:latin typeface="+mj-lt"/>
                <a:cs typeface="Times New Roman"/>
              </a:rPr>
              <a:t> </a:t>
            </a:r>
            <a:r>
              <a:rPr lang="en-US" sz="2400" spc="60" dirty="0">
                <a:latin typeface="+mj-lt"/>
                <a:cs typeface="Times New Roman"/>
              </a:rPr>
              <a:t>lists.</a:t>
            </a:r>
            <a:endParaRPr lang="en-US" sz="2400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3540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34" y="0"/>
            <a:ext cx="8229600" cy="1143000"/>
          </a:xfrm>
        </p:spPr>
        <p:txBody>
          <a:bodyPr/>
          <a:lstStyle/>
          <a:p>
            <a:r>
              <a:rPr lang="en-US" b="1" dirty="0" smtClean="0"/>
              <a:t>Software Engineering Practice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764" y="1487605"/>
            <a:ext cx="9826388" cy="4891585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sz="3600" dirty="0" smtClean="0">
                <a:latin typeface="+mj-lt"/>
              </a:rPr>
              <a:t>Outline of the essence of problem solving and consequently the essence of Practice:</a:t>
            </a:r>
          </a:p>
          <a:p>
            <a:pPr algn="just"/>
            <a:endParaRPr lang="en-US" sz="3600" dirty="0" smtClean="0">
              <a:latin typeface="+mj-lt"/>
            </a:endParaRPr>
          </a:p>
          <a:p>
            <a:pPr marL="652780" marR="659765" lvl="1">
              <a:lnSpc>
                <a:spcPct val="109000"/>
              </a:lnSpc>
              <a:spcBef>
                <a:spcPts val="100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2800" spc="170" dirty="0">
                <a:solidFill>
                  <a:srgbClr val="C00000"/>
                </a:solidFill>
                <a:latin typeface="+mj-lt"/>
                <a:cs typeface="Times New Roman"/>
              </a:rPr>
              <a:t>Understand </a:t>
            </a:r>
            <a:r>
              <a:rPr lang="en-US" sz="2800" spc="140" dirty="0">
                <a:solidFill>
                  <a:srgbClr val="C00000"/>
                </a:solidFill>
                <a:latin typeface="+mj-lt"/>
                <a:cs typeface="Times New Roman"/>
              </a:rPr>
              <a:t>the </a:t>
            </a:r>
            <a:r>
              <a:rPr lang="en-US" sz="2800" spc="130" dirty="0">
                <a:solidFill>
                  <a:srgbClr val="C00000"/>
                </a:solidFill>
                <a:latin typeface="+mj-lt"/>
                <a:cs typeface="Times New Roman"/>
              </a:rPr>
              <a:t>problem</a:t>
            </a:r>
          </a:p>
          <a:p>
            <a:pPr marL="652780" marR="659765" lvl="1">
              <a:lnSpc>
                <a:spcPct val="109000"/>
              </a:lnSpc>
              <a:spcBef>
                <a:spcPts val="100"/>
              </a:spcBef>
              <a:buClr>
                <a:srgbClr val="0BD0D9"/>
              </a:buClr>
              <a:buSzPct val="94230"/>
              <a:buNone/>
              <a:tabLst>
                <a:tab pos="287020" algn="l"/>
              </a:tabLst>
            </a:pPr>
            <a:r>
              <a:rPr lang="en-US" sz="2800" spc="130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/>
              </a:rPr>
              <a:t>				</a:t>
            </a:r>
            <a:r>
              <a:rPr lang="en-US" sz="2800" spc="130" dirty="0" smtClean="0">
                <a:latin typeface="+mj-lt"/>
                <a:cs typeface="Times New Roman"/>
              </a:rPr>
              <a:t>communication</a:t>
            </a:r>
            <a:r>
              <a:rPr lang="en-US" sz="2800" spc="-300" dirty="0" smtClean="0">
                <a:latin typeface="+mj-lt"/>
                <a:cs typeface="Times New Roman"/>
              </a:rPr>
              <a:t> </a:t>
            </a:r>
            <a:r>
              <a:rPr lang="en-US" sz="2800" spc="-300" dirty="0">
                <a:latin typeface="+mj-lt"/>
                <a:cs typeface="Times New Roman"/>
              </a:rPr>
              <a:t>&amp;  </a:t>
            </a:r>
            <a:r>
              <a:rPr lang="en-US" sz="2800" spc="-300" dirty="0" smtClean="0">
                <a:latin typeface="+mj-lt"/>
                <a:cs typeface="Times New Roman"/>
              </a:rPr>
              <a:t> </a:t>
            </a:r>
            <a:r>
              <a:rPr lang="en-US" sz="2800" spc="95" dirty="0" smtClean="0">
                <a:latin typeface="+mj-lt"/>
                <a:cs typeface="Times New Roman"/>
              </a:rPr>
              <a:t>analysis</a:t>
            </a:r>
            <a:endParaRPr lang="en-US" sz="2800" dirty="0" smtClean="0">
              <a:latin typeface="+mj-lt"/>
              <a:cs typeface="Times New Roman"/>
            </a:endParaRPr>
          </a:p>
          <a:p>
            <a:pPr marL="652780" lvl="1" algn="just">
              <a:spcBef>
                <a:spcPts val="900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2800" spc="125" dirty="0">
                <a:solidFill>
                  <a:srgbClr val="C00000"/>
                </a:solidFill>
                <a:latin typeface="+mj-lt"/>
                <a:cs typeface="Times New Roman"/>
              </a:rPr>
              <a:t>Plan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40" dirty="0">
                <a:solidFill>
                  <a:srgbClr val="C00000"/>
                </a:solidFill>
                <a:latin typeface="+mj-lt"/>
                <a:cs typeface="Times New Roman"/>
              </a:rPr>
              <a:t>the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20" dirty="0">
                <a:solidFill>
                  <a:srgbClr val="C00000"/>
                </a:solidFill>
                <a:latin typeface="+mj-lt"/>
                <a:cs typeface="Times New Roman"/>
              </a:rPr>
              <a:t>solution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</a:p>
          <a:p>
            <a:pPr marL="652780" lvl="1" algn="just">
              <a:spcBef>
                <a:spcPts val="900"/>
              </a:spcBef>
              <a:buClr>
                <a:srgbClr val="0BD0D9"/>
              </a:buClr>
              <a:buSzPct val="94230"/>
              <a:buNone/>
              <a:tabLst>
                <a:tab pos="287020" algn="l"/>
              </a:tabLst>
            </a:pPr>
            <a:r>
              <a:rPr lang="en-US" sz="28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/>
              </a:rPr>
              <a:t>				</a:t>
            </a:r>
            <a:r>
              <a:rPr lang="en-US" sz="2800" spc="130" dirty="0" smtClean="0">
                <a:latin typeface="+mj-lt"/>
                <a:cs typeface="Times New Roman"/>
              </a:rPr>
              <a:t>modeling</a:t>
            </a:r>
            <a:r>
              <a:rPr lang="en-US" sz="2800" dirty="0" smtClean="0">
                <a:latin typeface="+mj-lt"/>
                <a:cs typeface="Times New Roman"/>
              </a:rPr>
              <a:t> </a:t>
            </a:r>
            <a:r>
              <a:rPr lang="en-US" sz="2800" spc="215" dirty="0">
                <a:latin typeface="+mj-lt"/>
                <a:cs typeface="Times New Roman"/>
              </a:rPr>
              <a:t>and</a:t>
            </a:r>
            <a:r>
              <a:rPr lang="en-US" sz="2800" spc="-5" dirty="0">
                <a:latin typeface="+mj-lt"/>
                <a:cs typeface="Times New Roman"/>
              </a:rPr>
              <a:t> </a:t>
            </a:r>
            <a:r>
              <a:rPr lang="en-US" sz="2800" spc="120" dirty="0">
                <a:latin typeface="+mj-lt"/>
                <a:cs typeface="Times New Roman"/>
              </a:rPr>
              <a:t>software</a:t>
            </a:r>
            <a:r>
              <a:rPr lang="en-US" sz="2800" dirty="0" smtClean="0">
                <a:latin typeface="+mj-lt"/>
                <a:cs typeface="Times New Roman"/>
              </a:rPr>
              <a:t> </a:t>
            </a:r>
            <a:r>
              <a:rPr lang="en-US" sz="2800" spc="105" dirty="0" smtClean="0">
                <a:latin typeface="+mj-lt"/>
                <a:cs typeface="Times New Roman"/>
              </a:rPr>
              <a:t>design</a:t>
            </a:r>
            <a:endParaRPr lang="en-US" sz="2800" dirty="0" smtClean="0">
              <a:latin typeface="+mj-lt"/>
              <a:cs typeface="Times New Roman"/>
            </a:endParaRPr>
          </a:p>
          <a:p>
            <a:pPr marL="652780" lvl="1" algn="just">
              <a:spcBef>
                <a:spcPts val="90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2800" spc="140" dirty="0">
                <a:solidFill>
                  <a:srgbClr val="C00000"/>
                </a:solidFill>
                <a:latin typeface="+mj-lt"/>
                <a:cs typeface="Times New Roman"/>
              </a:rPr>
              <a:t>Carry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65" dirty="0">
                <a:solidFill>
                  <a:srgbClr val="C00000"/>
                </a:solidFill>
                <a:latin typeface="+mj-lt"/>
                <a:cs typeface="Times New Roman"/>
              </a:rPr>
              <a:t>out</a:t>
            </a:r>
            <a:r>
              <a:rPr lang="en-US" sz="2800" dirty="0" smtClean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40" dirty="0">
                <a:solidFill>
                  <a:srgbClr val="C00000"/>
                </a:solidFill>
                <a:latin typeface="+mj-lt"/>
                <a:cs typeface="Times New Roman"/>
              </a:rPr>
              <a:t>the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60" dirty="0">
                <a:solidFill>
                  <a:srgbClr val="C00000"/>
                </a:solidFill>
                <a:latin typeface="+mj-lt"/>
                <a:cs typeface="Times New Roman"/>
              </a:rPr>
              <a:t>plan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</a:p>
          <a:p>
            <a:pPr marL="652780" lvl="1" algn="just">
              <a:spcBef>
                <a:spcPts val="905"/>
              </a:spcBef>
              <a:buClr>
                <a:srgbClr val="0BD0D9"/>
              </a:buClr>
              <a:buSzPct val="94230"/>
              <a:buNone/>
              <a:tabLst>
                <a:tab pos="287020" algn="l"/>
              </a:tabLst>
            </a:pPr>
            <a:r>
              <a:rPr lang="en-US" sz="2800" spc="-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/>
              </a:rPr>
              <a:t>				</a:t>
            </a:r>
            <a:r>
              <a:rPr lang="en-US" sz="2800" spc="95" dirty="0" smtClean="0">
                <a:latin typeface="+mj-lt"/>
                <a:cs typeface="Times New Roman"/>
              </a:rPr>
              <a:t>code</a:t>
            </a:r>
            <a:r>
              <a:rPr lang="en-US" sz="2800" spc="-5" dirty="0" smtClean="0">
                <a:latin typeface="+mj-lt"/>
                <a:cs typeface="Times New Roman"/>
              </a:rPr>
              <a:t> </a:t>
            </a:r>
            <a:r>
              <a:rPr lang="en-US" sz="2800" spc="110" dirty="0" smtClean="0">
                <a:latin typeface="+mj-lt"/>
                <a:cs typeface="Times New Roman"/>
              </a:rPr>
              <a:t>generation</a:t>
            </a:r>
            <a:endParaRPr lang="en-US" sz="2800" dirty="0" smtClean="0">
              <a:latin typeface="+mj-lt"/>
              <a:cs typeface="Times New Roman"/>
            </a:endParaRPr>
          </a:p>
          <a:p>
            <a:pPr marL="652780" lvl="1" algn="just">
              <a:spcBef>
                <a:spcPts val="90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2800" spc="110" dirty="0">
                <a:solidFill>
                  <a:srgbClr val="C00000"/>
                </a:solidFill>
                <a:latin typeface="+mj-lt"/>
                <a:cs typeface="Times New Roman"/>
              </a:rPr>
              <a:t>Examine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40" dirty="0">
                <a:solidFill>
                  <a:srgbClr val="C00000"/>
                </a:solidFill>
                <a:latin typeface="+mj-lt"/>
                <a:cs typeface="Times New Roman"/>
              </a:rPr>
              <a:t>the</a:t>
            </a:r>
            <a:r>
              <a:rPr lang="en-US" sz="2800" spc="-5" dirty="0">
                <a:solidFill>
                  <a:srgbClr val="C00000"/>
                </a:solidFill>
                <a:latin typeface="+mj-lt"/>
                <a:cs typeface="Times New Roman"/>
              </a:rPr>
              <a:t> </a:t>
            </a:r>
            <a:r>
              <a:rPr lang="en-US" sz="2800" spc="105" dirty="0">
                <a:solidFill>
                  <a:srgbClr val="C00000"/>
                </a:solidFill>
                <a:latin typeface="+mj-lt"/>
                <a:cs typeface="Times New Roman"/>
              </a:rPr>
              <a:t>result</a:t>
            </a:r>
          </a:p>
          <a:p>
            <a:pPr marL="652780" lvl="1" algn="just">
              <a:spcBef>
                <a:spcPts val="905"/>
              </a:spcBef>
              <a:buClr>
                <a:srgbClr val="0BD0D9"/>
              </a:buClr>
              <a:buSzPct val="94230"/>
              <a:buNone/>
              <a:tabLst>
                <a:tab pos="287020" algn="l"/>
              </a:tabLst>
            </a:pPr>
            <a:r>
              <a:rPr lang="en-US" sz="2800" spc="105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  <a:cs typeface="Times New Roman"/>
              </a:rPr>
              <a:t>				</a:t>
            </a:r>
            <a:r>
              <a:rPr lang="en-US" sz="2800" spc="105" dirty="0" smtClean="0">
                <a:latin typeface="+mj-lt"/>
                <a:cs typeface="Times New Roman"/>
              </a:rPr>
              <a:t>testing</a:t>
            </a:r>
            <a:r>
              <a:rPr lang="en-US" sz="2800" dirty="0" smtClean="0">
                <a:latin typeface="+mj-lt"/>
                <a:cs typeface="Times New Roman"/>
              </a:rPr>
              <a:t> </a:t>
            </a:r>
            <a:r>
              <a:rPr lang="en-US" sz="2800" spc="215" dirty="0">
                <a:latin typeface="+mj-lt"/>
                <a:cs typeface="Times New Roman"/>
              </a:rPr>
              <a:t>and</a:t>
            </a:r>
            <a:r>
              <a:rPr lang="en-US" sz="2800" spc="-5" dirty="0">
                <a:latin typeface="+mj-lt"/>
                <a:cs typeface="Times New Roman"/>
              </a:rPr>
              <a:t> </a:t>
            </a:r>
            <a:r>
              <a:rPr lang="en-US" sz="2800" spc="125" dirty="0">
                <a:latin typeface="+mj-lt"/>
                <a:cs typeface="Times New Roman"/>
              </a:rPr>
              <a:t>quality</a:t>
            </a:r>
            <a:r>
              <a:rPr lang="en-US" sz="2800" spc="5" dirty="0">
                <a:latin typeface="+mj-lt"/>
                <a:cs typeface="Times New Roman"/>
              </a:rPr>
              <a:t> </a:t>
            </a:r>
            <a:r>
              <a:rPr lang="en-US" sz="2800" spc="105" dirty="0" smtClean="0">
                <a:latin typeface="+mj-lt"/>
                <a:cs typeface="Times New Roman"/>
              </a:rPr>
              <a:t>assurance</a:t>
            </a:r>
            <a:endParaRPr lang="en-US" sz="2800" dirty="0" smtClean="0">
              <a:latin typeface="+mj-lt"/>
              <a:cs typeface="Times New Roman"/>
            </a:endParaRPr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73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Process models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3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67000" y="381000"/>
            <a:ext cx="2798724" cy="69596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143D68"/>
                </a:solidFill>
              </a:rPr>
              <a:t>Contents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2667000" y="1600200"/>
            <a:ext cx="7358380" cy="42011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73355" indent="-161290" algn="just">
              <a:spcBef>
                <a:spcPts val="360"/>
              </a:spcBef>
              <a:buChar char="•"/>
              <a:tabLst>
                <a:tab pos="173990" algn="l"/>
              </a:tabLst>
            </a:pPr>
            <a:r>
              <a:rPr sz="2000" b="1" dirty="0">
                <a:latin typeface="Arial"/>
                <a:cs typeface="Arial"/>
              </a:rPr>
              <a:t>Software Engineering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Fundamentals:</a:t>
            </a:r>
            <a:endParaRPr sz="2000" b="1">
              <a:latin typeface="Arial"/>
              <a:cs typeface="Arial"/>
            </a:endParaRPr>
          </a:p>
          <a:p>
            <a:pPr marL="622935" lvl="1" indent="-154305" algn="just">
              <a:spcBef>
                <a:spcPts val="260"/>
              </a:spcBef>
              <a:buChar char="–"/>
              <a:tabLst>
                <a:tab pos="623570" algn="l"/>
              </a:tabLst>
            </a:pPr>
            <a:r>
              <a:rPr sz="2000" dirty="0">
                <a:latin typeface="Arial"/>
                <a:cs typeface="Arial"/>
              </a:rPr>
              <a:t>Introduction to </a:t>
            </a:r>
            <a:r>
              <a:rPr sz="2000">
                <a:latin typeface="Arial"/>
                <a:cs typeface="Arial"/>
              </a:rPr>
              <a:t>software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engineering,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Nature of Software, Defining Software, Software Engineering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Practice.</a:t>
            </a:r>
            <a:endParaRPr sz="2000">
              <a:latin typeface="Arial"/>
              <a:cs typeface="Arial"/>
            </a:endParaRPr>
          </a:p>
          <a:p>
            <a:pPr marL="173355" indent="-161290" algn="just">
              <a:spcBef>
                <a:spcPts val="260"/>
              </a:spcBef>
              <a:buChar char="•"/>
              <a:tabLst>
                <a:tab pos="173990" algn="l"/>
              </a:tabLst>
            </a:pPr>
            <a:r>
              <a:rPr sz="2000" b="1" dirty="0">
                <a:latin typeface="Arial"/>
                <a:cs typeface="Arial"/>
              </a:rPr>
              <a:t>Software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Process:</a:t>
            </a:r>
            <a:endParaRPr sz="2000" b="1">
              <a:latin typeface="Arial"/>
              <a:cs typeface="Arial"/>
            </a:endParaRPr>
          </a:p>
          <a:p>
            <a:pPr marL="622935" lvl="1" indent="-154305" algn="just">
              <a:spcBef>
                <a:spcPts val="260"/>
              </a:spcBef>
              <a:buChar char="–"/>
              <a:tabLst>
                <a:tab pos="623570" algn="l"/>
              </a:tabLst>
            </a:pPr>
            <a:r>
              <a:rPr sz="2000" dirty="0">
                <a:latin typeface="Arial"/>
                <a:cs typeface="Arial"/>
              </a:rPr>
              <a:t>A Generic Process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Model,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defining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>
                <a:latin typeface="Arial"/>
                <a:cs typeface="Arial"/>
              </a:rPr>
              <a:t>Framework</a:t>
            </a:r>
            <a:r>
              <a:rPr sz="2000" spc="-90">
                <a:latin typeface="Arial"/>
                <a:cs typeface="Arial"/>
              </a:rPr>
              <a:t> </a:t>
            </a:r>
            <a:r>
              <a:rPr sz="2000" spc="-15">
                <a:latin typeface="Arial"/>
                <a:cs typeface="Arial"/>
              </a:rPr>
              <a:t>Activity</a:t>
            </a:r>
            <a:r>
              <a:rPr lang="en-US" sz="2000" spc="-15" dirty="0">
                <a:latin typeface="Arial"/>
                <a:cs typeface="Arial"/>
              </a:rPr>
              <a:t>, </a:t>
            </a:r>
            <a:r>
              <a:rPr sz="2000">
                <a:latin typeface="Arial"/>
                <a:cs typeface="Arial"/>
              </a:rPr>
              <a:t>Identifying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45">
                <a:latin typeface="Arial"/>
                <a:cs typeface="Arial"/>
              </a:rPr>
              <a:t>Task</a:t>
            </a:r>
            <a:r>
              <a:rPr sz="2000" spc="-3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Set,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Process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Patterns,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Process </a:t>
            </a:r>
            <a:r>
              <a:rPr sz="2000" dirty="0">
                <a:latin typeface="Arial"/>
                <a:cs typeface="Arial"/>
              </a:rPr>
              <a:t>Assessment and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Improvement,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Prescriptive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Models,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Waterfall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Model,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Incremental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Models,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Evolutionary </a:t>
            </a:r>
            <a:r>
              <a:rPr sz="2000" dirty="0">
                <a:latin typeface="Arial"/>
                <a:cs typeface="Arial"/>
              </a:rPr>
              <a:t>Process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Models,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Concurrent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Models,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A </a:t>
            </a:r>
            <a:r>
              <a:rPr sz="2000" dirty="0">
                <a:latin typeface="Arial"/>
                <a:cs typeface="Arial"/>
              </a:rPr>
              <a:t>Final </a:t>
            </a:r>
            <a:r>
              <a:rPr sz="2000" spc="-10" dirty="0">
                <a:latin typeface="Arial"/>
                <a:cs typeface="Arial"/>
              </a:rPr>
              <a:t>Word </a:t>
            </a:r>
            <a:r>
              <a:rPr sz="2000" dirty="0">
                <a:latin typeface="Arial"/>
                <a:cs typeface="Arial"/>
              </a:rPr>
              <a:t>on </a:t>
            </a:r>
            <a:r>
              <a:rPr sz="2000">
                <a:latin typeface="Arial"/>
                <a:cs typeface="Arial"/>
              </a:rPr>
              <a:t>Evolutionary</a:t>
            </a:r>
            <a:r>
              <a:rPr sz="2000" spc="-8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Processes</a:t>
            </a:r>
            <a:r>
              <a:rPr lang="en-US" sz="2000" dirty="0">
                <a:latin typeface="Arial"/>
                <a:cs typeface="Arial"/>
              </a:rPr>
              <a:t>, </a:t>
            </a:r>
            <a:r>
              <a:rPr sz="2000">
                <a:latin typeface="Arial"/>
                <a:cs typeface="Arial"/>
              </a:rPr>
              <a:t>Unified</a:t>
            </a:r>
            <a:r>
              <a:rPr sz="2000" spc="-5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Process,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sz="2000">
                <a:latin typeface="Arial"/>
                <a:cs typeface="Arial"/>
              </a:rPr>
              <a:t>Agile </a:t>
            </a:r>
            <a:r>
              <a:rPr sz="2000" dirty="0">
                <a:latin typeface="Arial"/>
                <a:cs typeface="Arial"/>
              </a:rPr>
              <a:t>software development: Agile methods, plan driven and agile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development.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790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process model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model </a:t>
            </a:r>
            <a:r>
              <a:rPr lang="en-US" dirty="0" smtClean="0"/>
              <a:t>provides a specific </a:t>
            </a:r>
            <a:r>
              <a:rPr lang="en-US" dirty="0"/>
              <a:t>roadmap for </a:t>
            </a:r>
            <a:r>
              <a:rPr lang="en-US" dirty="0" smtClean="0"/>
              <a:t>software engineering </a:t>
            </a:r>
            <a:r>
              <a:rPr lang="en-US" dirty="0"/>
              <a:t>work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0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Process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means a series of activities taking place .</a:t>
            </a:r>
          </a:p>
          <a:p>
            <a:endParaRPr lang="en-US" dirty="0" smtClean="0"/>
          </a:p>
          <a:p>
            <a:r>
              <a:rPr lang="en-US" dirty="0" smtClean="0"/>
              <a:t>A process was defined as </a:t>
            </a:r>
            <a:r>
              <a:rPr lang="en-US" b="1" dirty="0" smtClean="0"/>
              <a:t>a collection of work activities, actions, and tasks that are performed when some work product is to be created.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3680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Generic Process Models 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600200"/>
            <a:ext cx="502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730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Unit 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0627" y="3875964"/>
            <a:ext cx="6088323" cy="1591385"/>
          </a:xfrm>
        </p:spPr>
        <p:txBody>
          <a:bodyPr/>
          <a:lstStyle/>
          <a:p>
            <a:pPr marL="60325" marR="5080" indent="-60325" algn="ctr">
              <a:lnSpc>
                <a:spcPct val="101600"/>
              </a:lnSpc>
              <a:spcBef>
                <a:spcPts val="35"/>
              </a:spcBef>
              <a:tabLst>
                <a:tab pos="60325" algn="l"/>
                <a:tab pos="355600" algn="l"/>
              </a:tabLst>
            </a:pPr>
            <a:r>
              <a:rPr lang="en-US" sz="2800" spc="-10" dirty="0">
                <a:latin typeface="Carlito"/>
                <a:cs typeface="Carlito"/>
              </a:rPr>
              <a:t>Introduction </a:t>
            </a:r>
            <a:r>
              <a:rPr lang="en-US" sz="2800" spc="-20" dirty="0">
                <a:latin typeface="Carlito"/>
                <a:cs typeface="Carlito"/>
              </a:rPr>
              <a:t>to </a:t>
            </a:r>
            <a:r>
              <a:rPr lang="en-US" sz="2800" spc="-15" dirty="0">
                <a:latin typeface="Carlito"/>
                <a:cs typeface="Carlito"/>
              </a:rPr>
              <a:t>Software </a:t>
            </a:r>
            <a:r>
              <a:rPr lang="en-US" sz="2800" dirty="0">
                <a:latin typeface="Carlito"/>
                <a:cs typeface="Carlito"/>
              </a:rPr>
              <a:t>Engineering and </a:t>
            </a:r>
            <a:r>
              <a:rPr lang="en-US" sz="2800" spc="-15" dirty="0">
                <a:latin typeface="Carlito"/>
                <a:cs typeface="Carlito"/>
              </a:rPr>
              <a:t>Software</a:t>
            </a:r>
            <a:r>
              <a:rPr lang="en-US" sz="2800" spc="-10" dirty="0">
                <a:latin typeface="Carlito"/>
                <a:cs typeface="Carlito"/>
              </a:rPr>
              <a:t> Process Models</a:t>
            </a:r>
            <a:endParaRPr lang="en-US" sz="2800" dirty="0">
              <a:latin typeface="Carlito"/>
              <a:cs typeface="Carlito"/>
            </a:endParaRPr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8" r="14628"/>
          <a:stretch>
            <a:fillRect/>
          </a:stretch>
        </p:blipFill>
        <p:spPr>
          <a:xfrm>
            <a:off x="6793308" y="1296537"/>
            <a:ext cx="5262216" cy="4250019"/>
          </a:xfrm>
        </p:spPr>
      </p:pic>
    </p:spTree>
    <p:extLst>
      <p:ext uri="{BB962C8B-B14F-4D97-AF65-F5344CB8AC3E}">
        <p14:creationId xmlns:p14="http://schemas.microsoft.com/office/powerpoint/2010/main" val="2796301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Process Framework Activity :-</a:t>
            </a:r>
          </a:p>
          <a:p>
            <a:pPr lvl="1"/>
            <a:r>
              <a:rPr lang="en-US" dirty="0" smtClean="0"/>
              <a:t>    includes planning, modeling, construction,  and deployment.</a:t>
            </a:r>
          </a:p>
          <a:p>
            <a:r>
              <a:rPr lang="en-US" dirty="0" smtClean="0"/>
              <a:t>Umbrella activities :</a:t>
            </a:r>
          </a:p>
          <a:p>
            <a:pPr lvl="1"/>
            <a:r>
              <a:rPr lang="en-US" dirty="0" smtClean="0"/>
              <a:t> project tracking and control, risk management, quality assurance, configuration management , technical reviews, and others—are applied throughout the process.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81200"/>
            <a:ext cx="8686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810000"/>
            <a:ext cx="80772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9721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057401" y="0"/>
            <a:ext cx="591978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90800" y="3581400"/>
            <a:ext cx="6553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82261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Prescriptive process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29200"/>
          </a:xfrm>
        </p:spPr>
        <p:txBody>
          <a:bodyPr>
            <a:normAutofit/>
          </a:bodyPr>
          <a:lstStyle/>
          <a:p>
            <a:r>
              <a:rPr lang="en-US" dirty="0"/>
              <a:t>A prescriptive process model is a model that describes "how to do" according to a certain software process system</a:t>
            </a:r>
            <a:r>
              <a:rPr lang="en-US" dirty="0" smtClean="0"/>
              <a:t>.</a:t>
            </a:r>
          </a:p>
          <a:p>
            <a:r>
              <a:rPr lang="en-US" dirty="0"/>
              <a:t>A prescriptive model prescribes how a new software system should be developed. </a:t>
            </a:r>
            <a:endParaRPr lang="en-US" dirty="0" smtClean="0"/>
          </a:p>
          <a:p>
            <a:r>
              <a:rPr lang="en-US" dirty="0" smtClean="0"/>
              <a:t>Prescriptive </a:t>
            </a:r>
            <a:r>
              <a:rPr lang="en-US" dirty="0"/>
              <a:t>models are used as guidelines or frameworks to organize and structure how software development activities should be performed, and in what order.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646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Types of Prescriptive process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</a:p>
          <a:p>
            <a:r>
              <a:rPr lang="en-US" dirty="0" smtClean="0"/>
              <a:t>Incremental Model</a:t>
            </a:r>
          </a:p>
          <a:p>
            <a:r>
              <a:rPr lang="en-US" dirty="0" smtClean="0"/>
              <a:t>Evolutionary Process models</a:t>
            </a:r>
          </a:p>
          <a:p>
            <a:pPr lvl="1"/>
            <a:r>
              <a:rPr lang="en-US" dirty="0" smtClean="0"/>
              <a:t>Prototyping Model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Spiral Model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Concurrent Models </a:t>
            </a:r>
          </a:p>
          <a:p>
            <a:r>
              <a:rPr lang="en-US" dirty="0" smtClean="0"/>
              <a:t>A final World on Evolutionary Process </a:t>
            </a:r>
          </a:p>
        </p:txBody>
      </p:sp>
    </p:spTree>
    <p:extLst>
      <p:ext uri="{BB962C8B-B14F-4D97-AF65-F5344CB8AC3E}">
        <p14:creationId xmlns:p14="http://schemas.microsoft.com/office/powerpoint/2010/main" val="220351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waterfall model is also called as </a:t>
            </a:r>
            <a:r>
              <a:rPr lang="en-US" b="1" dirty="0" smtClean="0"/>
              <a:t>'Linear sequential model'</a:t>
            </a:r>
            <a:r>
              <a:rPr lang="en-US" dirty="0" smtClean="0"/>
              <a:t> or </a:t>
            </a:r>
            <a:r>
              <a:rPr lang="en-US" b="1" dirty="0" smtClean="0"/>
              <a:t>'Classic life cycle model'.</a:t>
            </a:r>
          </a:p>
          <a:p>
            <a:r>
              <a:rPr lang="en-US" dirty="0" smtClean="0"/>
              <a:t>In this model, each phase is fully completed before the beginning of the next phase.</a:t>
            </a:r>
          </a:p>
          <a:p>
            <a:r>
              <a:rPr lang="en-US" dirty="0" smtClean="0"/>
              <a:t>This model is used for the small projects.</a:t>
            </a:r>
          </a:p>
          <a:p>
            <a:r>
              <a:rPr lang="en-US" dirty="0" smtClean="0"/>
              <a:t>In this model, feedback is taken after each phase to ensure that the project is on the right path.</a:t>
            </a:r>
          </a:p>
          <a:p>
            <a:r>
              <a:rPr lang="en-US" dirty="0" smtClean="0"/>
              <a:t>Testing part starts only after the development is complete.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357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Waterfall Model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450549" y="2400948"/>
            <a:ext cx="6741451" cy="2574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 descr="waterfall model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475" y="1642821"/>
            <a:ext cx="5272989" cy="4343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2912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Advantages of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752600"/>
            <a:ext cx="8229600" cy="45720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waterfall model is simple and easy to understand, implement, and use.</a:t>
            </a:r>
          </a:p>
          <a:p>
            <a:pPr algn="just"/>
            <a:r>
              <a:rPr lang="en-US" dirty="0" smtClean="0"/>
              <a:t>All the requirements are known at the beginning of the project, hence it is easy to manage.</a:t>
            </a:r>
          </a:p>
          <a:p>
            <a:pPr algn="just"/>
            <a:r>
              <a:rPr lang="en-US" dirty="0" smtClean="0"/>
              <a:t>It avoids overlapping of phases because each phase is completed at once.</a:t>
            </a:r>
          </a:p>
          <a:p>
            <a:pPr algn="just"/>
            <a:r>
              <a:rPr lang="en-US" dirty="0" smtClean="0"/>
              <a:t>This model works for small projects because the requirements are understood very well.</a:t>
            </a:r>
          </a:p>
          <a:p>
            <a:pPr algn="just"/>
            <a:r>
              <a:rPr lang="en-US" dirty="0" smtClean="0"/>
              <a:t>This model is preferred for those projects where the quality is more important as compared to the cost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13631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6285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Disadvantages of waterfall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model is not good for complex and object oriented projects.</a:t>
            </a:r>
          </a:p>
          <a:p>
            <a:pPr algn="just"/>
            <a:r>
              <a:rPr lang="en-US" dirty="0" smtClean="0"/>
              <a:t>It is a poor model for long projects.</a:t>
            </a:r>
          </a:p>
          <a:p>
            <a:pPr algn="just"/>
            <a:r>
              <a:rPr lang="en-US" dirty="0" smtClean="0"/>
              <a:t>The problems with this model are uncovered, until the software testing.</a:t>
            </a:r>
          </a:p>
          <a:p>
            <a:pPr algn="just"/>
            <a:r>
              <a:rPr lang="en-US" dirty="0" smtClean="0"/>
              <a:t>The amount of risk is high.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866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2. Incremental Process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105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incremental model combines the elements of waterfall model and they are applied in an iterative fashion.</a:t>
            </a:r>
          </a:p>
          <a:p>
            <a:pPr algn="just"/>
            <a:r>
              <a:rPr lang="en-US" dirty="0" smtClean="0"/>
              <a:t>The first increment in this model is generally a core product.</a:t>
            </a:r>
          </a:p>
          <a:p>
            <a:pPr algn="just"/>
            <a:r>
              <a:rPr lang="en-US" dirty="0" smtClean="0"/>
              <a:t>Each increment builds the product and submits it to the customer for any suggested modifications.</a:t>
            </a:r>
          </a:p>
          <a:p>
            <a:pPr algn="just"/>
            <a:r>
              <a:rPr lang="en-US" dirty="0" smtClean="0"/>
              <a:t>The next increment implements on the customer's suggestions and add additional requirements in the previous increment.</a:t>
            </a:r>
          </a:p>
          <a:p>
            <a:pPr algn="just"/>
            <a:r>
              <a:rPr lang="en-US" dirty="0" smtClean="0"/>
              <a:t>This process is repeated until the product is finished.</a:t>
            </a:r>
            <a:br>
              <a:rPr lang="en-US" dirty="0" smtClean="0"/>
            </a:br>
            <a:r>
              <a:rPr lang="en-US" b="1" dirty="0" smtClean="0"/>
              <a:t>For example,</a:t>
            </a:r>
            <a:r>
              <a:rPr lang="en-US" dirty="0" smtClean="0"/>
              <a:t> the word-processing software is developed using the incremental model.</a:t>
            </a:r>
          </a:p>
        </p:txBody>
      </p:sp>
    </p:spTree>
    <p:extLst>
      <p:ext uri="{BB962C8B-B14F-4D97-AF65-F5344CB8AC3E}">
        <p14:creationId xmlns:p14="http://schemas.microsoft.com/office/powerpoint/2010/main" val="346963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7355" y="381000"/>
            <a:ext cx="4278369" cy="695960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400" dirty="0">
                <a:solidFill>
                  <a:srgbClr val="143D68"/>
                </a:solidFill>
              </a:rPr>
              <a:t>Contents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1310185" y="1295400"/>
            <a:ext cx="9048465" cy="3562514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73355" indent="-161290" algn="just">
              <a:spcBef>
                <a:spcPts val="360"/>
              </a:spcBef>
              <a:buChar char="•"/>
              <a:tabLst>
                <a:tab pos="173990" algn="l"/>
              </a:tabLst>
            </a:pPr>
            <a:r>
              <a:rPr sz="2400" b="1" dirty="0">
                <a:cs typeface="Arial"/>
              </a:rPr>
              <a:t>Software Engineering</a:t>
            </a:r>
            <a:r>
              <a:rPr sz="2400" b="1" spc="-5" dirty="0">
                <a:cs typeface="Arial"/>
              </a:rPr>
              <a:t> </a:t>
            </a:r>
            <a:r>
              <a:rPr sz="2400" b="1" dirty="0" smtClean="0">
                <a:cs typeface="Arial"/>
              </a:rPr>
              <a:t>:</a:t>
            </a:r>
            <a:endParaRPr sz="2400" b="1" dirty="0">
              <a:cs typeface="Arial"/>
            </a:endParaRPr>
          </a:p>
          <a:p>
            <a:pPr marL="622935" lvl="1" indent="-154305" algn="just">
              <a:spcBef>
                <a:spcPts val="260"/>
              </a:spcBef>
              <a:buChar char="–"/>
              <a:tabLst>
                <a:tab pos="623570" algn="l"/>
              </a:tabLst>
            </a:pPr>
            <a:r>
              <a:rPr sz="2400" dirty="0" smtClean="0">
                <a:cs typeface="Arial"/>
              </a:rPr>
              <a:t>The </a:t>
            </a:r>
            <a:r>
              <a:rPr sz="2400" dirty="0">
                <a:cs typeface="Arial"/>
              </a:rPr>
              <a:t>Nature of Software, Defining Software, </a:t>
            </a:r>
            <a:r>
              <a:rPr lang="en-IN" sz="2400" dirty="0">
                <a:cs typeface="Arial"/>
              </a:rPr>
              <a:t>Software Engineering</a:t>
            </a:r>
            <a:r>
              <a:rPr lang="en-IN" sz="2400" spc="5" dirty="0">
                <a:cs typeface="Arial"/>
              </a:rPr>
              <a:t> </a:t>
            </a:r>
            <a:r>
              <a:rPr lang="en-IN" sz="2400" dirty="0" smtClean="0">
                <a:cs typeface="Arial"/>
              </a:rPr>
              <a:t>Process, </a:t>
            </a:r>
            <a:r>
              <a:rPr sz="2400" dirty="0" smtClean="0">
                <a:cs typeface="Arial"/>
              </a:rPr>
              <a:t>Software </a:t>
            </a:r>
            <a:r>
              <a:rPr sz="2400" dirty="0">
                <a:cs typeface="Arial"/>
              </a:rPr>
              <a:t>Engineering</a:t>
            </a:r>
            <a:r>
              <a:rPr sz="2400" spc="5" dirty="0">
                <a:cs typeface="Arial"/>
              </a:rPr>
              <a:t> </a:t>
            </a:r>
            <a:r>
              <a:rPr sz="2400" dirty="0">
                <a:cs typeface="Arial"/>
              </a:rPr>
              <a:t>Practice.</a:t>
            </a:r>
          </a:p>
          <a:p>
            <a:pPr marL="173355" indent="-161290" algn="just">
              <a:spcBef>
                <a:spcPts val="260"/>
              </a:spcBef>
              <a:buChar char="•"/>
              <a:tabLst>
                <a:tab pos="173990" algn="l"/>
              </a:tabLst>
            </a:pPr>
            <a:r>
              <a:rPr sz="2400" b="1" dirty="0" smtClean="0">
                <a:cs typeface="Arial"/>
              </a:rPr>
              <a:t>Process</a:t>
            </a:r>
            <a:r>
              <a:rPr lang="en-IN" sz="2400" b="1" dirty="0" smtClean="0">
                <a:cs typeface="Arial"/>
              </a:rPr>
              <a:t> Models</a:t>
            </a:r>
            <a:r>
              <a:rPr sz="2400" b="1" dirty="0" smtClean="0">
                <a:cs typeface="Arial"/>
              </a:rPr>
              <a:t>:</a:t>
            </a:r>
            <a:endParaRPr sz="2400" b="1" dirty="0">
              <a:cs typeface="Arial"/>
            </a:endParaRPr>
          </a:p>
          <a:p>
            <a:pPr marL="622935" lvl="1" indent="-154305" algn="just">
              <a:spcBef>
                <a:spcPts val="260"/>
              </a:spcBef>
              <a:buChar char="–"/>
              <a:tabLst>
                <a:tab pos="623570" algn="l"/>
              </a:tabLst>
            </a:pPr>
            <a:r>
              <a:rPr sz="2400" dirty="0">
                <a:cs typeface="Arial"/>
              </a:rPr>
              <a:t>A Generic Process</a:t>
            </a:r>
            <a:r>
              <a:rPr sz="2400" spc="-90" dirty="0">
                <a:cs typeface="Arial"/>
              </a:rPr>
              <a:t> </a:t>
            </a:r>
            <a:r>
              <a:rPr sz="2400" dirty="0" smtClean="0">
                <a:cs typeface="Arial"/>
              </a:rPr>
              <a:t>Model,</a:t>
            </a:r>
            <a:r>
              <a:rPr lang="en-IN" sz="2400" dirty="0" smtClean="0">
                <a:cs typeface="Arial"/>
              </a:rPr>
              <a:t> </a:t>
            </a:r>
            <a:r>
              <a:rPr sz="2400" dirty="0" smtClean="0">
                <a:cs typeface="Arial"/>
              </a:rPr>
              <a:t>Process </a:t>
            </a:r>
            <a:r>
              <a:rPr sz="2400" dirty="0">
                <a:cs typeface="Arial"/>
              </a:rPr>
              <a:t>Assessment and</a:t>
            </a:r>
            <a:r>
              <a:rPr sz="2400" spc="-90" dirty="0">
                <a:cs typeface="Arial"/>
              </a:rPr>
              <a:t> </a:t>
            </a:r>
            <a:r>
              <a:rPr sz="2400" dirty="0">
                <a:cs typeface="Arial"/>
              </a:rPr>
              <a:t>Improvement,</a:t>
            </a:r>
            <a:r>
              <a:rPr lang="en-US" sz="2400" dirty="0">
                <a:cs typeface="Arial"/>
              </a:rPr>
              <a:t> </a:t>
            </a:r>
            <a:r>
              <a:rPr sz="2400" dirty="0">
                <a:cs typeface="Arial"/>
              </a:rPr>
              <a:t>Prescriptive Process</a:t>
            </a:r>
            <a:r>
              <a:rPr sz="2400" spc="-5" dirty="0">
                <a:cs typeface="Arial"/>
              </a:rPr>
              <a:t> </a:t>
            </a:r>
            <a:r>
              <a:rPr sz="2400" dirty="0" smtClean="0">
                <a:cs typeface="Arial"/>
              </a:rPr>
              <a:t>Models</a:t>
            </a:r>
            <a:r>
              <a:rPr lang="en-IN" sz="2400" dirty="0" smtClean="0">
                <a:cs typeface="Arial"/>
              </a:rPr>
              <a:t>.</a:t>
            </a:r>
          </a:p>
          <a:p>
            <a:pPr marL="173355" lvl="1" indent="-161290" algn="just">
              <a:spcBef>
                <a:spcPts val="260"/>
              </a:spcBef>
              <a:buChar char="•"/>
              <a:tabLst>
                <a:tab pos="173990" algn="l"/>
              </a:tabLst>
            </a:pPr>
            <a:r>
              <a:rPr lang="en-IN" sz="2400" b="1" dirty="0">
                <a:cs typeface="Arial"/>
              </a:rPr>
              <a:t>Agile </a:t>
            </a:r>
            <a:r>
              <a:rPr lang="en-IN" sz="2400" b="1" dirty="0" smtClean="0">
                <a:cs typeface="Arial"/>
              </a:rPr>
              <a:t>Development</a:t>
            </a:r>
            <a:r>
              <a:rPr lang="en-US" sz="2400" b="1" dirty="0" smtClean="0">
                <a:cs typeface="Arial"/>
              </a:rPr>
              <a:t>:</a:t>
            </a:r>
            <a:endParaRPr lang="en-US" sz="2400" b="1" dirty="0">
              <a:cs typeface="Arial"/>
            </a:endParaRPr>
          </a:p>
          <a:p>
            <a:pPr marL="622935" lvl="1" indent="-154305" algn="just">
              <a:spcBef>
                <a:spcPts val="260"/>
              </a:spcBef>
              <a:buChar char="–"/>
              <a:tabLst>
                <a:tab pos="623570" algn="l"/>
              </a:tabLst>
            </a:pPr>
            <a:r>
              <a:rPr lang="en-IN" sz="2400" dirty="0" smtClean="0">
                <a:cs typeface="Arial"/>
              </a:rPr>
              <a:t>Agility, </a:t>
            </a:r>
            <a:r>
              <a:rPr sz="2400" dirty="0" err="1" smtClean="0">
                <a:cs typeface="Arial"/>
              </a:rPr>
              <a:t>Agil</a:t>
            </a:r>
            <a:r>
              <a:rPr lang="en-IN" sz="2400" dirty="0" err="1" smtClean="0">
                <a:cs typeface="Arial"/>
              </a:rPr>
              <a:t>ity</a:t>
            </a:r>
            <a:r>
              <a:rPr lang="en-IN" sz="2400" dirty="0" smtClean="0">
                <a:cs typeface="Arial"/>
              </a:rPr>
              <a:t> and cost of change, Agile Process, Extreme Programming (XP), Other Agile process models</a:t>
            </a:r>
            <a:r>
              <a:rPr sz="2400" dirty="0" smtClean="0">
                <a:cs typeface="Arial"/>
              </a:rPr>
              <a:t>.</a:t>
            </a:r>
            <a:endParaRPr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947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2078" y="0"/>
            <a:ext cx="8229600" cy="1143000"/>
          </a:xfrm>
        </p:spPr>
        <p:txBody>
          <a:bodyPr/>
          <a:lstStyle/>
          <a:p>
            <a:r>
              <a:rPr lang="en-US" dirty="0" smtClean="0"/>
              <a:t>2. Incremental Process model</a:t>
            </a:r>
            <a:endParaRPr lang="en-US" dirty="0"/>
          </a:p>
        </p:txBody>
      </p:sp>
      <p:pic>
        <p:nvPicPr>
          <p:cNvPr id="33794" name="Picture 2" descr="incremental mode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752600"/>
            <a:ext cx="5467846" cy="449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142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790" y="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Advantages of 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This model is flexible because the cost of development is low and initial product delivery is faster.</a:t>
            </a:r>
          </a:p>
          <a:p>
            <a:pPr algn="just"/>
            <a:r>
              <a:rPr lang="en-US" dirty="0" smtClean="0"/>
              <a:t>It is easier to test and debug during the smaller iteration.</a:t>
            </a:r>
          </a:p>
          <a:p>
            <a:pPr algn="just"/>
            <a:r>
              <a:rPr lang="en-US" dirty="0" smtClean="0"/>
              <a:t>The working software generates quickly and early during the software life cycle.</a:t>
            </a:r>
          </a:p>
          <a:p>
            <a:pPr algn="just"/>
            <a:r>
              <a:rPr lang="en-US" dirty="0" smtClean="0"/>
              <a:t>The customers can respond to its functionalities after every increment.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12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7483" y="0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Disadvantages of incremental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cost of the final product may cross the cost estimated initially.</a:t>
            </a:r>
          </a:p>
          <a:p>
            <a:pPr algn="just"/>
            <a:r>
              <a:rPr lang="en-US" dirty="0" smtClean="0"/>
              <a:t>This model requires a very clear and complete planning.</a:t>
            </a:r>
          </a:p>
          <a:p>
            <a:pPr algn="just"/>
            <a:r>
              <a:rPr lang="en-US" dirty="0" smtClean="0"/>
              <a:t>The planning of design is required before the whole system is broken into small increments.</a:t>
            </a:r>
          </a:p>
          <a:p>
            <a:pPr algn="just"/>
            <a:r>
              <a:rPr lang="en-US" dirty="0" smtClean="0"/>
              <a:t>The demands of customer for the additional functionalities after every increment causes problem during the system architecture.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6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Evolutionary Process models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Evolutionary models are iterative. </a:t>
            </a:r>
          </a:p>
          <a:p>
            <a:r>
              <a:rPr lang="en-US" dirty="0" smtClean="0"/>
              <a:t>They are characterized in a manner that enables you to develop increasingly more complete versions of the software.</a:t>
            </a:r>
          </a:p>
          <a:p>
            <a:r>
              <a:rPr lang="en-US" dirty="0" smtClean="0"/>
              <a:t>This model is also known as Successive model .</a:t>
            </a:r>
          </a:p>
          <a:p>
            <a:r>
              <a:rPr lang="en-US" dirty="0" smtClean="0"/>
              <a:t>Two common evolutionary process models are </a:t>
            </a:r>
          </a:p>
          <a:p>
            <a:pPr lvl="1"/>
            <a:r>
              <a:rPr lang="en-US" dirty="0" smtClean="0"/>
              <a:t>Prototyping</a:t>
            </a:r>
          </a:p>
          <a:p>
            <a:pPr lvl="1"/>
            <a:r>
              <a:rPr lang="en-US" dirty="0" smtClean="0"/>
              <a:t>The Spiral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33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evolutionary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User can easily understood the system and experiment with partially developed system.</a:t>
            </a:r>
          </a:p>
          <a:p>
            <a:r>
              <a:rPr lang="en-US" dirty="0" smtClean="0"/>
              <a:t>Useful in identifying requirement.</a:t>
            </a:r>
          </a:p>
          <a:p>
            <a:r>
              <a:rPr lang="en-US" dirty="0" smtClean="0"/>
              <a:t>It reduces the chance of error by testing core model multiple times 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Disadvantage :</a:t>
            </a:r>
          </a:p>
          <a:p>
            <a:r>
              <a:rPr lang="en-US" dirty="0" smtClean="0"/>
              <a:t>If the problem is not easy to divide into module then this module cannot be implemented correctly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Prototyping Model is used when the customers do not know the exact project requirements beforehand</a:t>
            </a:r>
          </a:p>
          <a:p>
            <a:r>
              <a:rPr lang="en-US" dirty="0" smtClean="0"/>
              <a:t>Communication : Prototyping model starts with communication</a:t>
            </a:r>
          </a:p>
          <a:p>
            <a:r>
              <a:rPr lang="en-US" dirty="0" smtClean="0"/>
              <a:t>Quick Plan : A prototyping iteration is planned quickly, and modeling occurs</a:t>
            </a:r>
          </a:p>
          <a:p>
            <a:r>
              <a:rPr lang="en-US" dirty="0" smtClean="0"/>
              <a:t>The quick design leads to the construction of a prototype. The prototype is deployed and evaluated by stakeholders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15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Prototyping Model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438401" y="1676400"/>
            <a:ext cx="6781799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0938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Prototype Model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This model is flexible in design.</a:t>
            </a:r>
          </a:p>
          <a:p>
            <a:pPr fontAlgn="base"/>
            <a:r>
              <a:rPr lang="en-US" dirty="0" smtClean="0"/>
              <a:t>It is easy to detect errors.</a:t>
            </a:r>
          </a:p>
          <a:p>
            <a:pPr fontAlgn="base"/>
            <a:r>
              <a:rPr lang="en-US" dirty="0" smtClean="0"/>
              <a:t>We can find missing functionality easily.</a:t>
            </a:r>
          </a:p>
          <a:p>
            <a:pPr fontAlgn="base"/>
            <a:r>
              <a:rPr lang="en-US" dirty="0" smtClean="0"/>
              <a:t>There is scope of refinement, it means new requirements can be easily accommodated.</a:t>
            </a:r>
          </a:p>
          <a:p>
            <a:pPr fontAlgn="base"/>
            <a:r>
              <a:rPr lang="en-US" dirty="0" smtClean="0"/>
              <a:t>It can be reused by the developer for more complicated projects in the future.</a:t>
            </a:r>
          </a:p>
          <a:p>
            <a:pPr fontAlgn="base"/>
            <a:r>
              <a:rPr lang="en-US" dirty="0" smtClean="0"/>
              <a:t>It ensures a greater level of customer satisfaction and comfort.</a:t>
            </a:r>
          </a:p>
          <a:p>
            <a:pPr fontAlgn="base"/>
            <a:r>
              <a:rPr lang="en-US" dirty="0" smtClean="0"/>
              <a:t>It is ideal for online system.</a:t>
            </a:r>
          </a:p>
          <a:p>
            <a:pPr fontAlgn="base"/>
            <a:r>
              <a:rPr lang="en-US" dirty="0" smtClean="0"/>
              <a:t>It helps developers and users both understand the system better.</a:t>
            </a:r>
          </a:p>
          <a:p>
            <a:pPr fontAlgn="base"/>
            <a:r>
              <a:rPr lang="en-US" dirty="0" smtClean="0"/>
              <a:t>Integration requirements are very well understood and deployment channels are decided at a very early stage.</a:t>
            </a:r>
          </a:p>
          <a:p>
            <a:pPr fontAlgn="base"/>
            <a:r>
              <a:rPr lang="en-US" dirty="0" smtClean="0"/>
              <a:t>It can actively involve users in the development phase.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5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Prototype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38400" y="1447800"/>
            <a:ext cx="7772400" cy="502920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dirty="0" smtClean="0"/>
              <a:t>This model is costly.</a:t>
            </a:r>
          </a:p>
          <a:p>
            <a:pPr fontAlgn="base"/>
            <a:r>
              <a:rPr lang="en-US" dirty="0" smtClean="0"/>
              <a:t>It has poor documentation because of continuously changing customer requirements.</a:t>
            </a:r>
          </a:p>
          <a:p>
            <a:pPr fontAlgn="base"/>
            <a:r>
              <a:rPr lang="en-US" dirty="0" smtClean="0"/>
              <a:t>There may be too much variation in requirements.</a:t>
            </a:r>
          </a:p>
          <a:p>
            <a:pPr fontAlgn="base"/>
            <a:r>
              <a:rPr lang="en-US" dirty="0" smtClean="0"/>
              <a:t>Customers sometimes demand the actual product to be delivered soon after seeing an early prototype.</a:t>
            </a:r>
          </a:p>
          <a:p>
            <a:pPr fontAlgn="base"/>
            <a:r>
              <a:rPr lang="en-US" dirty="0" smtClean="0"/>
              <a:t>There may be sub-optimal solutions because of developers in a hurry to build prototypes.</a:t>
            </a:r>
          </a:p>
          <a:p>
            <a:pPr fontAlgn="base"/>
            <a:r>
              <a:rPr lang="en-US" dirty="0" smtClean="0"/>
              <a:t>Customers may not be satisfied or interested in the product after seeing the initial prototype.</a:t>
            </a:r>
          </a:p>
          <a:p>
            <a:pPr fontAlgn="base"/>
            <a:r>
              <a:rPr lang="en-US" dirty="0" smtClean="0"/>
              <a:t>There is certainty in determining the number of iterations.</a:t>
            </a:r>
          </a:p>
          <a:p>
            <a:pPr fontAlgn="base"/>
            <a:r>
              <a:rPr lang="en-US" dirty="0" smtClean="0"/>
              <a:t>There may be incomplete or inadequate problem analysis.</a:t>
            </a:r>
          </a:p>
          <a:p>
            <a:pPr fontAlgn="base"/>
            <a:r>
              <a:rPr lang="en-US" dirty="0" smtClean="0"/>
              <a:t>There may increase the complexity of the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7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Spiral Model is a risk-driven software development process model</a:t>
            </a:r>
          </a:p>
          <a:p>
            <a:r>
              <a:rPr lang="en-US" dirty="0" smtClean="0"/>
              <a:t>It is a combination of waterfall model and iterative model. </a:t>
            </a:r>
          </a:p>
          <a:p>
            <a:r>
              <a:rPr lang="en-US" dirty="0" smtClean="0"/>
              <a:t>Spiral Model helps to adopt software development elements of multiple process models for the software project based on unique risk patterns ensuring efficient development process.</a:t>
            </a:r>
            <a:r>
              <a:rPr lang="en-US" dirty="0" smtClean="0">
                <a:solidFill>
                  <a:srgbClr val="222222"/>
                </a:solidFill>
                <a:latin typeface="Source Sans Pro"/>
              </a:rPr>
              <a:t> </a:t>
            </a:r>
          </a:p>
          <a:p>
            <a:r>
              <a:rPr lang="en-US" dirty="0" smtClean="0"/>
              <a:t>The spiral model in software engineering was first mentioned by Barry Boehm in his 1986 paper.</a:t>
            </a:r>
          </a:p>
          <a:p>
            <a:r>
              <a:rPr lang="en-US" dirty="0" smtClean="0"/>
              <a:t>A Spiral model in software engineering is used when project is large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1392" y="110544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pc="-5" dirty="0"/>
              <a:t>W</a:t>
            </a:r>
            <a:r>
              <a:rPr lang="en-US" sz="4400" dirty="0"/>
              <a:t>h</a:t>
            </a:r>
            <a:r>
              <a:rPr lang="en-US" sz="4400" spc="-45" dirty="0"/>
              <a:t>a</a:t>
            </a:r>
            <a:r>
              <a:rPr lang="en-US" sz="4400" dirty="0"/>
              <a:t>t is S</a:t>
            </a:r>
            <a:r>
              <a:rPr lang="en-US" sz="4400" spc="-5" dirty="0"/>
              <a:t>o</a:t>
            </a:r>
            <a:r>
              <a:rPr lang="en-US" sz="4400" dirty="0"/>
              <a:t>ft</a:t>
            </a:r>
            <a:r>
              <a:rPr lang="en-US" sz="4400" spc="-55" dirty="0"/>
              <a:t>w</a:t>
            </a:r>
            <a:r>
              <a:rPr lang="en-US" sz="4400" dirty="0"/>
              <a:t>a</a:t>
            </a:r>
            <a:r>
              <a:rPr lang="en-US" sz="4400" spc="-65" dirty="0"/>
              <a:t>r</a:t>
            </a:r>
            <a:r>
              <a:rPr lang="en-US" sz="4400" dirty="0"/>
              <a:t>e?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020">
              <a:spcBef>
                <a:spcPts val="108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3200" spc="100" dirty="0">
                <a:latin typeface="Times New Roman"/>
                <a:cs typeface="Times New Roman"/>
              </a:rPr>
              <a:t>Software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15" dirty="0">
                <a:latin typeface="Times New Roman"/>
                <a:cs typeface="Times New Roman"/>
              </a:rPr>
              <a:t>is:</a:t>
            </a:r>
            <a:endParaRPr lang="en-US" sz="3200" dirty="0" smtClean="0">
              <a:latin typeface="Times New Roman"/>
              <a:cs typeface="Times New Roman"/>
            </a:endParaRPr>
          </a:p>
          <a:p>
            <a:pPr marL="862965" marR="130810" lvl="1" indent="-457200" algn="just">
              <a:lnSpc>
                <a:spcPct val="111100"/>
              </a:lnSpc>
              <a:spcBef>
                <a:spcPts val="595"/>
              </a:spcBef>
              <a:buClr>
                <a:srgbClr val="0F6FC6"/>
              </a:buClr>
              <a:buSzPct val="85416"/>
              <a:buFont typeface="+mj-lt"/>
              <a:buAutoNum type="arabicPeriod"/>
              <a:tabLst>
                <a:tab pos="652780" algn="l"/>
              </a:tabLst>
            </a:pPr>
            <a:r>
              <a:rPr lang="en-US" sz="2400" spc="105" dirty="0">
                <a:latin typeface="Times New Roman"/>
                <a:cs typeface="Times New Roman"/>
              </a:rPr>
              <a:t>Instructions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(computer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programs)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35" dirty="0">
                <a:latin typeface="Times New Roman"/>
                <a:cs typeface="Times New Roman"/>
              </a:rPr>
              <a:t>that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85" dirty="0">
                <a:latin typeface="Times New Roman"/>
                <a:cs typeface="Times New Roman"/>
              </a:rPr>
              <a:t>when</a:t>
            </a:r>
            <a:r>
              <a:rPr lang="en-US" sz="2400" spc="10" dirty="0">
                <a:latin typeface="Times New Roman"/>
                <a:cs typeface="Times New Roman"/>
              </a:rPr>
              <a:t> </a:t>
            </a:r>
            <a:r>
              <a:rPr lang="en-US" sz="2400" spc="110" dirty="0">
                <a:latin typeface="Times New Roman"/>
                <a:cs typeface="Times New Roman"/>
              </a:rPr>
              <a:t>executed  </a:t>
            </a:r>
            <a:r>
              <a:rPr lang="en-US" sz="2400" spc="140" dirty="0">
                <a:latin typeface="Times New Roman"/>
                <a:cs typeface="Times New Roman"/>
              </a:rPr>
              <a:t>provide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desired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90" dirty="0">
                <a:latin typeface="Times New Roman"/>
                <a:cs typeface="Times New Roman"/>
              </a:rPr>
              <a:t>features,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95" dirty="0">
                <a:latin typeface="Times New Roman"/>
                <a:cs typeface="Times New Roman"/>
              </a:rPr>
              <a:t>function,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95" dirty="0">
                <a:latin typeface="Times New Roman"/>
                <a:cs typeface="Times New Roman"/>
              </a:rPr>
              <a:t>and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25" dirty="0">
                <a:latin typeface="Times New Roman"/>
                <a:cs typeface="Times New Roman"/>
              </a:rPr>
              <a:t>performance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62965" marR="5080" lvl="1" indent="-457200" algn="just">
              <a:lnSpc>
                <a:spcPct val="1111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+mj-lt"/>
              <a:buAutoNum type="arabicPeriod"/>
              <a:tabLst>
                <a:tab pos="652780" algn="l"/>
              </a:tabLst>
            </a:pPr>
            <a:r>
              <a:rPr lang="en-US" sz="2400" spc="125" dirty="0">
                <a:latin typeface="Times New Roman"/>
                <a:cs typeface="Times New Roman"/>
              </a:rPr>
              <a:t>Data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14" dirty="0">
                <a:latin typeface="Times New Roman"/>
                <a:cs typeface="Times New Roman"/>
              </a:rPr>
              <a:t>structures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35" dirty="0">
                <a:latin typeface="Times New Roman"/>
                <a:cs typeface="Times New Roman"/>
              </a:rPr>
              <a:t>that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05" dirty="0">
                <a:latin typeface="Times New Roman"/>
                <a:cs typeface="Times New Roman"/>
              </a:rPr>
              <a:t>enable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the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50" dirty="0">
                <a:latin typeface="Times New Roman"/>
                <a:cs typeface="Times New Roman"/>
              </a:rPr>
              <a:t>programs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10" dirty="0">
                <a:latin typeface="Times New Roman"/>
                <a:cs typeface="Times New Roman"/>
              </a:rPr>
              <a:t>to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5" dirty="0">
                <a:latin typeface="Times New Roman"/>
                <a:cs typeface="Times New Roman"/>
              </a:rPr>
              <a:t>adequately  </a:t>
            </a:r>
            <a:r>
              <a:rPr lang="en-US" sz="2400" spc="145" dirty="0">
                <a:latin typeface="Times New Roman"/>
                <a:cs typeface="Times New Roman"/>
              </a:rPr>
              <a:t>manipulate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14" dirty="0">
                <a:latin typeface="Times New Roman"/>
                <a:cs typeface="Times New Roman"/>
              </a:rPr>
              <a:t>information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62965" marR="39370" lvl="1" indent="-457200" algn="just">
              <a:lnSpc>
                <a:spcPct val="1111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+mj-lt"/>
              <a:buAutoNum type="arabicPeriod"/>
              <a:tabLst>
                <a:tab pos="652780" algn="l"/>
              </a:tabLst>
            </a:pPr>
            <a:r>
              <a:rPr lang="en-US" sz="2400" spc="130" dirty="0">
                <a:latin typeface="Times New Roman"/>
                <a:cs typeface="Times New Roman"/>
              </a:rPr>
              <a:t>Documentation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135" dirty="0">
                <a:latin typeface="Times New Roman"/>
                <a:cs typeface="Times New Roman"/>
              </a:rPr>
              <a:t>that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95" dirty="0">
                <a:latin typeface="Times New Roman"/>
                <a:cs typeface="Times New Roman"/>
              </a:rPr>
              <a:t>describes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operation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95" dirty="0">
                <a:latin typeface="Times New Roman"/>
                <a:cs typeface="Times New Roman"/>
              </a:rPr>
              <a:t>and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use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of  </a:t>
            </a:r>
            <a:r>
              <a:rPr lang="en-US" sz="2400" spc="130" dirty="0">
                <a:latin typeface="Times New Roman"/>
                <a:cs typeface="Times New Roman"/>
              </a:rPr>
              <a:t>the</a:t>
            </a:r>
            <a:r>
              <a:rPr lang="en-US" sz="2400" spc="-10" dirty="0">
                <a:latin typeface="Times New Roman"/>
                <a:cs typeface="Times New Roman"/>
              </a:rPr>
              <a:t> </a:t>
            </a:r>
            <a:r>
              <a:rPr lang="en-US" sz="2400" spc="150" dirty="0">
                <a:latin typeface="Times New Roman"/>
                <a:cs typeface="Times New Roman"/>
              </a:rPr>
              <a:t>programs</a:t>
            </a:r>
            <a:endParaRPr lang="en-US" sz="2400" dirty="0" smtClean="0">
              <a:latin typeface="Times New Roman"/>
              <a:cs typeface="Times New Roman"/>
            </a:endParaRPr>
          </a:p>
          <a:p>
            <a:pPr marL="862965" marR="24765" lvl="1" indent="-457200" algn="just">
              <a:lnSpc>
                <a:spcPct val="111100"/>
              </a:lnSpc>
              <a:spcBef>
                <a:spcPts val="575"/>
              </a:spcBef>
              <a:buClr>
                <a:srgbClr val="0F6FC6"/>
              </a:buClr>
              <a:buSzPct val="85416"/>
              <a:buFont typeface="+mj-lt"/>
              <a:buAutoNum type="arabicPeriod"/>
              <a:tabLst>
                <a:tab pos="652780" algn="l"/>
              </a:tabLst>
            </a:pPr>
            <a:r>
              <a:rPr lang="en-US" sz="2400" spc="90" dirty="0">
                <a:latin typeface="Times New Roman"/>
                <a:cs typeface="Times New Roman"/>
              </a:rPr>
              <a:t>Software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55" dirty="0">
                <a:latin typeface="Times New Roman"/>
                <a:cs typeface="Times New Roman"/>
              </a:rPr>
              <a:t>is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5" dirty="0">
                <a:latin typeface="Times New Roman"/>
                <a:cs typeface="Times New Roman"/>
              </a:rPr>
              <a:t>both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50" dirty="0">
                <a:latin typeface="Times New Roman"/>
                <a:cs typeface="Times New Roman"/>
              </a:rPr>
              <a:t>product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95" dirty="0">
                <a:latin typeface="Times New Roman"/>
                <a:cs typeface="Times New Roman"/>
              </a:rPr>
              <a:t>and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a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80" dirty="0">
                <a:latin typeface="Times New Roman"/>
                <a:cs typeface="Times New Roman"/>
              </a:rPr>
              <a:t>vehicle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lang="en-US" sz="2400" spc="135" dirty="0">
                <a:latin typeface="Times New Roman"/>
                <a:cs typeface="Times New Roman"/>
              </a:rPr>
              <a:t>that</a:t>
            </a:r>
            <a:r>
              <a:rPr lang="en-US" sz="2400" spc="5" dirty="0">
                <a:latin typeface="Times New Roman"/>
                <a:cs typeface="Times New Roman"/>
              </a:rPr>
              <a:t> </a:t>
            </a:r>
            <a:r>
              <a:rPr lang="en-US" sz="2400" spc="105" dirty="0">
                <a:latin typeface="Times New Roman"/>
                <a:cs typeface="Times New Roman"/>
              </a:rPr>
              <a:t>delivers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lang="en-US" sz="2400" spc="130" dirty="0">
                <a:latin typeface="Times New Roman"/>
                <a:cs typeface="Times New Roman"/>
              </a:rPr>
              <a:t>a  </a:t>
            </a:r>
            <a:r>
              <a:rPr lang="en-US" sz="2400" spc="105" dirty="0">
                <a:latin typeface="Times New Roman"/>
                <a:cs typeface="Times New Roman"/>
              </a:rPr>
              <a:t>product(e.g. </a:t>
            </a:r>
            <a:r>
              <a:rPr lang="en-US" sz="2400" spc="135" dirty="0">
                <a:latin typeface="Times New Roman"/>
                <a:cs typeface="Times New Roman"/>
              </a:rPr>
              <a:t>Operating</a:t>
            </a:r>
            <a:r>
              <a:rPr lang="en-US" sz="2400" spc="-110" dirty="0">
                <a:latin typeface="Times New Roman"/>
                <a:cs typeface="Times New Roman"/>
              </a:rPr>
              <a:t> </a:t>
            </a:r>
            <a:r>
              <a:rPr lang="en-US" sz="2400" spc="80" dirty="0">
                <a:latin typeface="Times New Roman"/>
                <a:cs typeface="Times New Roman"/>
              </a:rPr>
              <a:t>System)</a:t>
            </a:r>
            <a:endParaRPr lang="en-US" sz="2400" dirty="0" smtClean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5673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Spiral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Title of the Course</a:t>
            </a:r>
            <a:endParaRPr lang="en-IN" dirty="0"/>
          </a:p>
        </p:txBody>
      </p:sp>
      <p:sp>
        <p:nvSpPr>
          <p:cNvPr id="1026" name="AutoShape 2" descr="https://www.guru99.com/images/6-2015/spiral_mode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8" name="AutoShape 4" descr="https://www.guru99.com/images/6-2015/spiral_mode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https://www.guru99.com/images/6-2015/spiral_model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4182" y="1441342"/>
            <a:ext cx="8005730" cy="4726983"/>
          </a:xfrm>
          <a:prstGeom prst="rect">
            <a:avLst/>
          </a:prstGeom>
          <a:solidFill>
            <a:srgbClr val="96E3FE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390717" cy="1219200"/>
          </a:xfrm>
        </p:spPr>
        <p:txBody>
          <a:bodyPr/>
          <a:lstStyle/>
          <a:p>
            <a:pPr>
              <a:defRPr/>
            </a:pPr>
            <a:r>
              <a:rPr lang="en-US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Spiral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Software Process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1924FB-79CF-4FCA-B511-801F6B20EC7C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4801" y="1219201"/>
            <a:ext cx="6642100" cy="503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26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 of Spiral Model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amount of risk analysis</a:t>
            </a:r>
          </a:p>
          <a:p>
            <a:r>
              <a:rPr lang="en-US" dirty="0" smtClean="0"/>
              <a:t>Useful for large and mission-critical projects.</a:t>
            </a:r>
          </a:p>
          <a:p>
            <a:r>
              <a:rPr lang="en-US" dirty="0" smtClean="0"/>
              <a:t>Changing requirements can be accommodated.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Disadvantages-</a:t>
            </a:r>
          </a:p>
          <a:p>
            <a:r>
              <a:rPr lang="en-US" dirty="0" smtClean="0"/>
              <a:t>Can be a costly model to use.</a:t>
            </a:r>
          </a:p>
          <a:p>
            <a:r>
              <a:rPr lang="en-US" dirty="0" smtClean="0"/>
              <a:t>Risk analysis needed highly particular expertise</a:t>
            </a:r>
          </a:p>
          <a:p>
            <a:r>
              <a:rPr lang="en-US" dirty="0" smtClean="0"/>
              <a:t>Doesn't work well for smaller projects.</a:t>
            </a:r>
          </a:p>
          <a:p>
            <a:r>
              <a:rPr lang="en-US" dirty="0" smtClean="0"/>
              <a:t>Large number of intermediate stages requires excessive documentation.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Title of the Course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concurrent development model</a:t>
            </a:r>
            <a:r>
              <a:rPr lang="en-US" dirty="0" smtClean="0"/>
              <a:t>, sometimes called </a:t>
            </a:r>
            <a:r>
              <a:rPr lang="en-US" i="1" dirty="0" smtClean="0"/>
              <a:t>concurrent engineering</a:t>
            </a:r>
            <a:r>
              <a:rPr lang="en-US" dirty="0" smtClean="0"/>
              <a:t>, can be represented schematically as a series of framework activities, Software engineering actions of tasks, and their associated states.</a:t>
            </a:r>
          </a:p>
          <a:p>
            <a:r>
              <a:rPr lang="en-US" dirty="0" smtClean="0"/>
              <a:t>The concurrent model is often more appropriate for system engineering projects where different engineering teams are involved.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Concurrent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 lang="en-IN"/>
          </a:p>
        </p:txBody>
      </p:sp>
      <p:pic>
        <p:nvPicPr>
          <p:cNvPr id="11776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1441" y="1198158"/>
            <a:ext cx="5292695" cy="5659842"/>
          </a:xfrm>
          <a:prstGeom prst="rect">
            <a:avLst/>
          </a:prstGeom>
          <a:solidFill>
            <a:srgbClr val="96E3FE"/>
          </a:solidFill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&amp; Disadvantages of Concurrent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model is applicable to all types of software development processes.</a:t>
            </a:r>
          </a:p>
          <a:p>
            <a:r>
              <a:rPr lang="en-US" dirty="0" smtClean="0"/>
              <a:t>It is easy for understanding and use.</a:t>
            </a:r>
          </a:p>
          <a:p>
            <a:r>
              <a:rPr lang="en-US" dirty="0" smtClean="0"/>
              <a:t>It gives immediate feedback from testing.</a:t>
            </a:r>
          </a:p>
          <a:p>
            <a:r>
              <a:rPr lang="en-US" dirty="0" smtClean="0"/>
              <a:t>It provides an accurate picture of the current state of a project.</a:t>
            </a:r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It needs better communication between the team members. This may not be achieved all the time.</a:t>
            </a:r>
          </a:p>
          <a:p>
            <a:r>
              <a:rPr lang="en-US" dirty="0" smtClean="0"/>
              <a:t>It requires to remember the status of the different activities.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Title of the Course</a:t>
            </a:r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 Final Word on Evolutionary Processes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modern </a:t>
            </a:r>
            <a:r>
              <a:rPr lang="en-IN" dirty="0"/>
              <a:t>computer software is characterized by </a:t>
            </a:r>
            <a:r>
              <a:rPr lang="en-IN" dirty="0" smtClean="0"/>
              <a:t>continual change</a:t>
            </a:r>
            <a:r>
              <a:rPr lang="en-IN" dirty="0"/>
              <a:t>, by very tight time lines, and by an emphatic need for </a:t>
            </a:r>
            <a:r>
              <a:rPr lang="en-IN" dirty="0" smtClean="0"/>
              <a:t>customer–user satisfaction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4999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Weakness of Evolutionary model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747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</a:t>
            </a:r>
            <a:r>
              <a:rPr lang="en-IN" dirty="0" smtClean="0"/>
              <a:t>first </a:t>
            </a:r>
            <a:r>
              <a:rPr lang="en-IN" dirty="0"/>
              <a:t>concern is that prototyping [and other more </a:t>
            </a:r>
            <a:r>
              <a:rPr lang="en-IN" dirty="0" smtClean="0"/>
              <a:t>sophisticated evolutionary </a:t>
            </a:r>
            <a:r>
              <a:rPr lang="en-IN" dirty="0"/>
              <a:t>processes] poses a problem to project planning because of the </a:t>
            </a:r>
            <a:r>
              <a:rPr lang="en-IN" dirty="0" smtClean="0"/>
              <a:t>uncertain number </a:t>
            </a:r>
            <a:r>
              <a:rPr lang="en-IN" dirty="0"/>
              <a:t>of cycles required to construct the product . . .</a:t>
            </a:r>
          </a:p>
          <a:p>
            <a:r>
              <a:rPr lang="en-IN" dirty="0"/>
              <a:t>Second, evolutionary software processes do not establish the maximum speed </a:t>
            </a:r>
            <a:r>
              <a:rPr lang="en-IN" dirty="0" smtClean="0"/>
              <a:t>of the </a:t>
            </a:r>
            <a:r>
              <a:rPr lang="en-IN" dirty="0"/>
              <a:t>evolution. </a:t>
            </a:r>
            <a:endParaRPr lang="en-IN" dirty="0" smtClean="0"/>
          </a:p>
          <a:p>
            <a:pPr lvl="1"/>
            <a:r>
              <a:rPr lang="en-IN" dirty="0"/>
              <a:t> </a:t>
            </a:r>
            <a:r>
              <a:rPr lang="en-IN" dirty="0" smtClean="0"/>
              <a:t>   the </a:t>
            </a:r>
            <a:r>
              <a:rPr lang="en-IN" dirty="0"/>
              <a:t>evolutions occur too </a:t>
            </a:r>
            <a:r>
              <a:rPr lang="en-IN" dirty="0" smtClean="0"/>
              <a:t>fast----process </a:t>
            </a:r>
            <a:r>
              <a:rPr lang="en-IN" dirty="0"/>
              <a:t>will fall into chaos. </a:t>
            </a:r>
            <a:endParaRPr lang="en-IN" dirty="0" smtClean="0"/>
          </a:p>
          <a:p>
            <a:pPr lvl="1"/>
            <a:r>
              <a:rPr lang="en-IN" dirty="0" smtClean="0"/>
              <a:t>    speed </a:t>
            </a:r>
            <a:r>
              <a:rPr lang="en-IN" dirty="0"/>
              <a:t>is too </a:t>
            </a:r>
            <a:r>
              <a:rPr lang="en-IN" dirty="0" smtClean="0"/>
              <a:t>slow ---- </a:t>
            </a:r>
            <a:r>
              <a:rPr lang="en-IN" dirty="0"/>
              <a:t>productivity could be affected . . .</a:t>
            </a:r>
          </a:p>
          <a:p>
            <a:r>
              <a:rPr lang="en-IN" dirty="0"/>
              <a:t>Third, [evolutionary] software processes should be focused on </a:t>
            </a:r>
            <a:r>
              <a:rPr lang="en-IN" dirty="0" smtClean="0"/>
              <a:t>flexibility and extensibility </a:t>
            </a:r>
            <a:r>
              <a:rPr lang="en-IN" dirty="0"/>
              <a:t>rather than on high quality. This assertion sounds scary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intent of evolutionary models is to develop high-quality software in an iterative or incremental manner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896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Unified Processes 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512"/>
          </a:xfrm>
        </p:spPr>
        <p:txBody>
          <a:bodyPr>
            <a:normAutofit/>
          </a:bodyPr>
          <a:lstStyle/>
          <a:p>
            <a:r>
              <a:rPr lang="en-IN" b="1" dirty="0"/>
              <a:t>Unified Process</a:t>
            </a:r>
            <a:r>
              <a:rPr lang="en-IN" dirty="0"/>
              <a:t> is an iterative and incremental software development process framework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r>
              <a:rPr lang="en-IN" dirty="0"/>
              <a:t>The </a:t>
            </a:r>
            <a:r>
              <a:rPr lang="en-IN" dirty="0" smtClean="0"/>
              <a:t>Unified </a:t>
            </a:r>
            <a:r>
              <a:rPr lang="en-IN" dirty="0"/>
              <a:t>Process recognizes the importance of </a:t>
            </a:r>
            <a:r>
              <a:rPr lang="en-IN" dirty="0" smtClean="0"/>
              <a:t>customer</a:t>
            </a:r>
          </a:p>
          <a:p>
            <a:endParaRPr lang="en-IN" dirty="0"/>
          </a:p>
          <a:p>
            <a:r>
              <a:rPr lang="en-IN" dirty="0"/>
              <a:t>communication and streamlined methods for describing the customer’s view </a:t>
            </a:r>
            <a:r>
              <a:rPr lang="en-IN" dirty="0" smtClean="0"/>
              <a:t>of a system.</a:t>
            </a:r>
          </a:p>
          <a:p>
            <a:endParaRPr lang="en-IN" dirty="0"/>
          </a:p>
          <a:p>
            <a:r>
              <a:rPr lang="en-IN" dirty="0"/>
              <a:t>It suggests a process </a:t>
            </a:r>
            <a:r>
              <a:rPr lang="en-IN" dirty="0" smtClean="0"/>
              <a:t>flow that is </a:t>
            </a:r>
            <a:r>
              <a:rPr lang="en-IN" dirty="0"/>
              <a:t>iterative and incremental, providing the evolutionary feel that is essential </a:t>
            </a:r>
            <a:r>
              <a:rPr lang="en-IN" dirty="0" smtClean="0"/>
              <a:t>in modern </a:t>
            </a:r>
            <a:r>
              <a:rPr lang="en-IN" dirty="0"/>
              <a:t>software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67087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Phases of Unified process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55032" y="1524000"/>
            <a:ext cx="9176084" cy="462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2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68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spc="-5" dirty="0"/>
              <a:t>W</a:t>
            </a:r>
            <a:r>
              <a:rPr lang="en-US" sz="4400" dirty="0"/>
              <a:t>h</a:t>
            </a:r>
            <a:r>
              <a:rPr lang="en-US" sz="4400" spc="-45" dirty="0"/>
              <a:t>a</a:t>
            </a:r>
            <a:r>
              <a:rPr lang="en-US" sz="4400" dirty="0"/>
              <a:t>t is S</a:t>
            </a:r>
            <a:r>
              <a:rPr lang="en-US" sz="4400" spc="-5" dirty="0"/>
              <a:t>o</a:t>
            </a:r>
            <a:r>
              <a:rPr lang="en-US" sz="4400" dirty="0"/>
              <a:t>ft</a:t>
            </a:r>
            <a:r>
              <a:rPr lang="en-US" sz="4400" spc="-55" dirty="0"/>
              <a:t>w</a:t>
            </a:r>
            <a:r>
              <a:rPr lang="en-US" sz="4400" dirty="0"/>
              <a:t>a</a:t>
            </a:r>
            <a:r>
              <a:rPr lang="en-US" sz="4400" spc="-65" dirty="0"/>
              <a:t>r</a:t>
            </a:r>
            <a:r>
              <a:rPr lang="en-US" sz="4400" dirty="0"/>
              <a:t>e?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020" algn="just">
              <a:spcBef>
                <a:spcPts val="108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A collection of computer programs and related documents that are intended to provide desired features, functionalities and better performance.</a:t>
            </a:r>
          </a:p>
          <a:p>
            <a:pPr marL="287020" algn="just">
              <a:spcBef>
                <a:spcPts val="108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3200" dirty="0" smtClean="0">
                <a:latin typeface="Times New Roman"/>
                <a:cs typeface="Times New Roman"/>
              </a:rPr>
              <a:t>Software products maybe –</a:t>
            </a:r>
          </a:p>
          <a:p>
            <a:pPr marL="652780" lvl="1" algn="just">
              <a:spcBef>
                <a:spcPts val="108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Generic</a:t>
            </a:r>
            <a:r>
              <a:rPr lang="en-US" sz="2800" dirty="0" smtClean="0">
                <a:latin typeface="Times New Roman"/>
                <a:cs typeface="Times New Roman"/>
              </a:rPr>
              <a:t>: developed to be sold to a range of different customers</a:t>
            </a:r>
          </a:p>
          <a:p>
            <a:pPr marL="652780" lvl="1" algn="just">
              <a:spcBef>
                <a:spcPts val="1085"/>
              </a:spcBef>
              <a:buClr>
                <a:srgbClr val="0BD0D9"/>
              </a:buClr>
              <a:buSzPct val="94230"/>
              <a:buFont typeface="Arial"/>
              <a:buChar char="●"/>
              <a:tabLst>
                <a:tab pos="287020" algn="l"/>
              </a:tabLst>
            </a:pPr>
            <a:r>
              <a:rPr lang="en-US" sz="28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Custom</a:t>
            </a:r>
            <a:r>
              <a:rPr lang="en-US" sz="2800" dirty="0" smtClean="0">
                <a:latin typeface="Times New Roman"/>
                <a:cs typeface="Times New Roman"/>
              </a:rPr>
              <a:t>: developed for a single customer according to their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00549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I</a:t>
            </a:r>
            <a:r>
              <a:rPr lang="en-IN" b="1" i="1" dirty="0" smtClean="0"/>
              <a:t>nception </a:t>
            </a:r>
            <a:r>
              <a:rPr lang="en-IN" b="1" i="1" dirty="0"/>
              <a:t>phase </a:t>
            </a:r>
            <a:r>
              <a:rPr lang="en-IN" b="1" i="1" dirty="0" smtClean="0"/>
              <a:t> :- </a:t>
            </a:r>
            <a:endParaRPr lang="en-IN" dirty="0"/>
          </a:p>
          <a:p>
            <a:pPr lvl="1"/>
            <a:r>
              <a:rPr lang="en-IN" dirty="0" smtClean="0"/>
              <a:t> </a:t>
            </a:r>
            <a:r>
              <a:rPr lang="en-IN" dirty="0"/>
              <a:t>E</a:t>
            </a:r>
            <a:r>
              <a:rPr lang="en-IN" dirty="0" smtClean="0"/>
              <a:t>ncompasses </a:t>
            </a:r>
            <a:r>
              <a:rPr lang="en-IN" dirty="0"/>
              <a:t>both customer </a:t>
            </a:r>
            <a:r>
              <a:rPr lang="en-IN" dirty="0" smtClean="0"/>
              <a:t>communication and </a:t>
            </a:r>
            <a:r>
              <a:rPr lang="en-IN" dirty="0"/>
              <a:t>planning activities. </a:t>
            </a:r>
            <a:endParaRPr lang="en-IN" dirty="0" smtClean="0"/>
          </a:p>
          <a:p>
            <a:pPr lvl="1"/>
            <a:r>
              <a:rPr lang="en-IN" dirty="0" smtClean="0"/>
              <a:t>By </a:t>
            </a:r>
            <a:r>
              <a:rPr lang="en-IN" dirty="0"/>
              <a:t>collaborating with stakeholders, business </a:t>
            </a:r>
            <a:r>
              <a:rPr lang="en-IN" dirty="0" smtClean="0"/>
              <a:t>requirements for </a:t>
            </a:r>
            <a:r>
              <a:rPr lang="en-IN" dirty="0"/>
              <a:t>the software are </a:t>
            </a:r>
            <a:r>
              <a:rPr lang="en-IN" dirty="0" smtClean="0"/>
              <a:t>identified</a:t>
            </a:r>
            <a:r>
              <a:rPr lang="en-IN" dirty="0"/>
              <a:t>; a rough architecture for the system is </a:t>
            </a:r>
            <a:r>
              <a:rPr lang="en-IN" dirty="0" smtClean="0"/>
              <a:t>proposed, and </a:t>
            </a:r>
            <a:r>
              <a:rPr lang="en-IN" dirty="0"/>
              <a:t>a plan for the iterative, incremental nature of the ensuing project </a:t>
            </a:r>
            <a:r>
              <a:rPr lang="en-IN" dirty="0" smtClean="0"/>
              <a:t>is developed.</a:t>
            </a:r>
          </a:p>
          <a:p>
            <a:r>
              <a:rPr lang="en-IN" dirty="0" smtClean="0"/>
              <a:t>Role of Inception Phase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Vision the document 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initial stage use case model </a:t>
            </a:r>
          </a:p>
          <a:p>
            <a:pPr lvl="1"/>
            <a:r>
              <a:rPr lang="en-IN" dirty="0" smtClean="0"/>
              <a:t>Initial business cases,</a:t>
            </a:r>
          </a:p>
          <a:p>
            <a:pPr lvl="1"/>
            <a:r>
              <a:rPr lang="en-IN" dirty="0" smtClean="0"/>
              <a:t>Initial Risk assessment </a:t>
            </a:r>
          </a:p>
          <a:p>
            <a:pPr lvl="1"/>
            <a:r>
              <a:rPr lang="en-IN" dirty="0" smtClean="0"/>
              <a:t>Project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220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9397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5327374"/>
          </a:xfrm>
        </p:spPr>
        <p:txBody>
          <a:bodyPr>
            <a:normAutofit fontScale="92500" lnSpcReduction="10000"/>
          </a:bodyPr>
          <a:lstStyle/>
          <a:p>
            <a:r>
              <a:rPr lang="en-IN" b="1" i="1" dirty="0"/>
              <a:t>E</a:t>
            </a:r>
            <a:r>
              <a:rPr lang="en-IN" b="1" i="1" dirty="0" smtClean="0"/>
              <a:t>laboration phase</a:t>
            </a:r>
            <a:r>
              <a:rPr lang="en-IN" i="1" dirty="0" smtClean="0"/>
              <a:t>:- </a:t>
            </a:r>
          </a:p>
          <a:p>
            <a:pPr lvl="1"/>
            <a:r>
              <a:rPr lang="en-IN" i="1" dirty="0"/>
              <a:t> </a:t>
            </a:r>
            <a:r>
              <a:rPr lang="en-IN" dirty="0" smtClean="0"/>
              <a:t>Encompasses </a:t>
            </a:r>
            <a:r>
              <a:rPr lang="en-IN" dirty="0"/>
              <a:t>the communication and </a:t>
            </a:r>
            <a:r>
              <a:rPr lang="en-IN" dirty="0" smtClean="0"/>
              <a:t>modelling activities of </a:t>
            </a:r>
            <a:r>
              <a:rPr lang="en-IN" dirty="0"/>
              <a:t>the generic process </a:t>
            </a:r>
            <a:r>
              <a:rPr lang="en-IN" dirty="0" smtClean="0"/>
              <a:t>model.</a:t>
            </a:r>
          </a:p>
          <a:p>
            <a:pPr lvl="1"/>
            <a:r>
              <a:rPr lang="en-IN" dirty="0" smtClean="0"/>
              <a:t>In this phase the five different views of the software are crated</a:t>
            </a:r>
          </a:p>
          <a:p>
            <a:pPr lvl="2"/>
            <a:r>
              <a:rPr lang="en-IN" dirty="0" smtClean="0"/>
              <a:t>the </a:t>
            </a:r>
            <a:r>
              <a:rPr lang="en-IN" dirty="0"/>
              <a:t>use case model, </a:t>
            </a:r>
            <a:endParaRPr lang="en-IN" dirty="0" smtClean="0"/>
          </a:p>
          <a:p>
            <a:pPr lvl="2"/>
            <a:r>
              <a:rPr lang="en-IN" dirty="0" smtClean="0"/>
              <a:t>the </a:t>
            </a:r>
            <a:r>
              <a:rPr lang="en-IN" dirty="0"/>
              <a:t>analysis model, </a:t>
            </a:r>
            <a:endParaRPr lang="en-IN" dirty="0" smtClean="0"/>
          </a:p>
          <a:p>
            <a:pPr lvl="2"/>
            <a:r>
              <a:rPr lang="en-IN" dirty="0" smtClean="0"/>
              <a:t>the </a:t>
            </a:r>
            <a:r>
              <a:rPr lang="en-IN" dirty="0"/>
              <a:t>design model, </a:t>
            </a:r>
            <a:endParaRPr lang="en-IN" dirty="0" smtClean="0"/>
          </a:p>
          <a:p>
            <a:pPr lvl="2"/>
            <a:r>
              <a:rPr lang="en-IN" dirty="0" smtClean="0"/>
              <a:t>the implementation model</a:t>
            </a:r>
            <a:r>
              <a:rPr lang="en-IN" dirty="0"/>
              <a:t>, </a:t>
            </a:r>
            <a:endParaRPr lang="en-IN" dirty="0" smtClean="0"/>
          </a:p>
          <a:p>
            <a:pPr lvl="2"/>
            <a:r>
              <a:rPr lang="en-IN" dirty="0" smtClean="0"/>
              <a:t>and </a:t>
            </a:r>
            <a:r>
              <a:rPr lang="en-IN" dirty="0"/>
              <a:t>the deployment </a:t>
            </a:r>
            <a:r>
              <a:rPr lang="en-IN" dirty="0" smtClean="0"/>
              <a:t>model</a:t>
            </a:r>
          </a:p>
          <a:p>
            <a:pPr lvl="1"/>
            <a:r>
              <a:rPr lang="en-IN" dirty="0"/>
              <a:t>T</a:t>
            </a:r>
            <a:r>
              <a:rPr lang="en-IN" dirty="0" smtClean="0"/>
              <a:t>he </a:t>
            </a:r>
            <a:r>
              <a:rPr lang="en-IN" dirty="0"/>
              <a:t>plan is carefully reviewed at the culmination of the </a:t>
            </a:r>
            <a:r>
              <a:rPr lang="en-IN" dirty="0" smtClean="0"/>
              <a:t>elaboration phase </a:t>
            </a:r>
            <a:r>
              <a:rPr lang="en-IN" dirty="0"/>
              <a:t>to ensure that scope, risks, and delivery dates remain reasonable.</a:t>
            </a:r>
          </a:p>
          <a:p>
            <a:pPr lvl="1"/>
            <a:r>
              <a:rPr lang="en-IN" dirty="0" smtClean="0"/>
              <a:t>Modifications </a:t>
            </a:r>
            <a:r>
              <a:rPr lang="en-IN" dirty="0"/>
              <a:t>to the plan are often made at this </a:t>
            </a:r>
            <a:r>
              <a:rPr lang="en-IN" dirty="0" smtClean="0"/>
              <a:t>time</a:t>
            </a:r>
          </a:p>
          <a:p>
            <a:pPr lvl="1"/>
            <a:endParaRPr lang="en-IN" dirty="0"/>
          </a:p>
          <a:p>
            <a:r>
              <a:rPr lang="en-IN" dirty="0" smtClean="0"/>
              <a:t>Role of this phase 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  Develop the complete use case model</a:t>
            </a:r>
          </a:p>
          <a:p>
            <a:pPr lvl="1"/>
            <a:r>
              <a:rPr lang="en-IN" dirty="0" smtClean="0"/>
              <a:t>Analysis model</a:t>
            </a:r>
          </a:p>
          <a:p>
            <a:pPr lvl="1"/>
            <a:r>
              <a:rPr lang="en-IN" dirty="0"/>
              <a:t> </a:t>
            </a:r>
            <a:r>
              <a:rPr lang="en-IN" dirty="0" smtClean="0"/>
              <a:t>software architecture description </a:t>
            </a:r>
          </a:p>
          <a:p>
            <a:pPr lvl="1"/>
            <a:r>
              <a:rPr lang="en-IN" dirty="0" smtClean="0"/>
              <a:t>Project Iteration plan</a:t>
            </a:r>
          </a:p>
          <a:p>
            <a:pPr lvl="1"/>
            <a:r>
              <a:rPr lang="en-IN" dirty="0" smtClean="0"/>
              <a:t>Project Work </a:t>
            </a:r>
            <a:r>
              <a:rPr lang="en-IN" dirty="0" err="1" smtClean="0"/>
              <a:t>flow,milestones</a:t>
            </a:r>
            <a:r>
              <a:rPr lang="en-IN" dirty="0" smtClean="0"/>
              <a:t> </a:t>
            </a:r>
            <a:endParaRPr lang="en-IN" dirty="0"/>
          </a:p>
          <a:p>
            <a:pPr marL="457200" lvl="1" indent="0">
              <a:buNone/>
            </a:pP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606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i="1" dirty="0"/>
              <a:t>C</a:t>
            </a:r>
            <a:r>
              <a:rPr lang="en-IN" b="1" i="1" dirty="0" smtClean="0"/>
              <a:t>onstruction phase :-  </a:t>
            </a:r>
          </a:p>
          <a:p>
            <a:pPr lvl="1"/>
            <a:r>
              <a:rPr lang="en-IN" dirty="0" smtClean="0"/>
              <a:t>IT </a:t>
            </a:r>
            <a:r>
              <a:rPr lang="en-IN" dirty="0"/>
              <a:t>is identical to the construction activity </a:t>
            </a:r>
            <a:r>
              <a:rPr lang="en-IN" dirty="0" smtClean="0"/>
              <a:t>defined </a:t>
            </a:r>
            <a:r>
              <a:rPr lang="en-IN" dirty="0"/>
              <a:t>for the generic software process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All necessary and </a:t>
            </a:r>
            <a:r>
              <a:rPr lang="en-IN" dirty="0" smtClean="0"/>
              <a:t>required features </a:t>
            </a:r>
            <a:r>
              <a:rPr lang="en-IN" dirty="0"/>
              <a:t>and functions for the software increment (i.e., the release) are then </a:t>
            </a:r>
            <a:r>
              <a:rPr lang="en-IN" dirty="0" smtClean="0"/>
              <a:t>implemented in </a:t>
            </a:r>
            <a:r>
              <a:rPr lang="en-IN" dirty="0"/>
              <a:t>source code</a:t>
            </a:r>
            <a:r>
              <a:rPr lang="en-IN" dirty="0" smtClean="0"/>
              <a:t>.</a:t>
            </a:r>
          </a:p>
          <a:p>
            <a:pPr lvl="1"/>
            <a:endParaRPr lang="en-IN" dirty="0"/>
          </a:p>
          <a:p>
            <a:r>
              <a:rPr lang="en-IN" dirty="0" smtClean="0"/>
              <a:t>Role of this phase </a:t>
            </a:r>
          </a:p>
          <a:p>
            <a:pPr lvl="1"/>
            <a:r>
              <a:rPr lang="en-IN" dirty="0" smtClean="0"/>
              <a:t>Model integration</a:t>
            </a:r>
            <a:endParaRPr lang="en-IN" dirty="0"/>
          </a:p>
          <a:p>
            <a:pPr lvl="1"/>
            <a:r>
              <a:rPr lang="en-IN" dirty="0" smtClean="0"/>
              <a:t>Test plan creation </a:t>
            </a:r>
          </a:p>
          <a:p>
            <a:pPr lvl="1"/>
            <a:r>
              <a:rPr lang="en-IN" dirty="0" smtClean="0"/>
              <a:t>Test cases </a:t>
            </a:r>
          </a:p>
          <a:p>
            <a:pPr lvl="1"/>
            <a:r>
              <a:rPr lang="en-IN" dirty="0" smtClean="0"/>
              <a:t>Support documents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7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 smtClean="0"/>
              <a:t>Transition </a:t>
            </a:r>
            <a:r>
              <a:rPr lang="en-IN" b="1" i="1" dirty="0"/>
              <a:t>phase </a:t>
            </a:r>
            <a:endParaRPr lang="en-IN" b="1" i="1" dirty="0" smtClean="0"/>
          </a:p>
          <a:p>
            <a:pPr lvl="1"/>
            <a:r>
              <a:rPr lang="en-IN" dirty="0" smtClean="0"/>
              <a:t>It </a:t>
            </a:r>
            <a:r>
              <a:rPr lang="en-IN" dirty="0"/>
              <a:t>encompasses the latter stages of the </a:t>
            </a:r>
            <a:r>
              <a:rPr lang="en-IN" dirty="0" smtClean="0"/>
              <a:t>generic construction </a:t>
            </a:r>
            <a:r>
              <a:rPr lang="en-IN" dirty="0"/>
              <a:t>activity and the </a:t>
            </a:r>
            <a:r>
              <a:rPr lang="en-IN" dirty="0" smtClean="0"/>
              <a:t>first </a:t>
            </a:r>
            <a:r>
              <a:rPr lang="en-IN" dirty="0"/>
              <a:t>part of the generic deployment (delivery </a:t>
            </a:r>
            <a:r>
              <a:rPr lang="en-IN" dirty="0" smtClean="0"/>
              <a:t>and feedback</a:t>
            </a:r>
            <a:r>
              <a:rPr lang="en-IN" dirty="0"/>
              <a:t>) activity</a:t>
            </a:r>
            <a:r>
              <a:rPr lang="en-IN" dirty="0" smtClean="0"/>
              <a:t>.</a:t>
            </a:r>
          </a:p>
          <a:p>
            <a:pPr lvl="1"/>
            <a:r>
              <a:rPr lang="en-IN" dirty="0"/>
              <a:t>At the </a:t>
            </a:r>
            <a:r>
              <a:rPr lang="en-IN" dirty="0" smtClean="0"/>
              <a:t>conclusion of </a:t>
            </a:r>
            <a:r>
              <a:rPr lang="en-IN" dirty="0"/>
              <a:t>the transition phase, the software increment becomes a usable </a:t>
            </a:r>
            <a:r>
              <a:rPr lang="en-IN" dirty="0" smtClean="0"/>
              <a:t>software release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989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/>
              <a:t>P</a:t>
            </a:r>
            <a:r>
              <a:rPr lang="en-IN" b="1" i="1" dirty="0" smtClean="0"/>
              <a:t>roduction </a:t>
            </a:r>
            <a:r>
              <a:rPr lang="en-IN" b="1" i="1" dirty="0"/>
              <a:t>phase </a:t>
            </a:r>
            <a:endParaRPr lang="en-IN" b="1" i="1" dirty="0" smtClean="0"/>
          </a:p>
          <a:p>
            <a:r>
              <a:rPr lang="en-IN" dirty="0" smtClean="0"/>
              <a:t>It </a:t>
            </a:r>
            <a:r>
              <a:rPr lang="en-IN" dirty="0"/>
              <a:t>coincides with the deployment activity of </a:t>
            </a:r>
            <a:r>
              <a:rPr lang="en-IN" dirty="0" smtClean="0"/>
              <a:t>the generic </a:t>
            </a:r>
            <a:r>
              <a:rPr lang="en-IN" dirty="0"/>
              <a:t>process.</a:t>
            </a:r>
          </a:p>
        </p:txBody>
      </p:sp>
    </p:spTree>
    <p:extLst>
      <p:ext uri="{BB962C8B-B14F-4D97-AF65-F5344CB8AC3E}">
        <p14:creationId xmlns:p14="http://schemas.microsoft.com/office/powerpoint/2010/main" val="6584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Agile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Agile is an iterative approach to project management and software development that helps teams deliver value to their customers faster and with fewer </a:t>
            </a:r>
            <a:r>
              <a:rPr lang="en-IN" dirty="0" smtClean="0"/>
              <a:t>headaches.</a:t>
            </a:r>
          </a:p>
          <a:p>
            <a:r>
              <a:rPr lang="en-IN" dirty="0" smtClean="0"/>
              <a:t>The main aim of Agility is customer satisfaction .</a:t>
            </a:r>
          </a:p>
          <a:p>
            <a:r>
              <a:rPr lang="en-IN" dirty="0" smtClean="0"/>
              <a:t>Agile team supports all sorts of changes </a:t>
            </a:r>
          </a:p>
          <a:p>
            <a:pPr lvl="1"/>
            <a:r>
              <a:rPr lang="en-IN" dirty="0" smtClean="0"/>
              <a:t>Changes </a:t>
            </a:r>
            <a:r>
              <a:rPr lang="en-IN" dirty="0"/>
              <a:t>in </a:t>
            </a:r>
            <a:r>
              <a:rPr lang="en-IN" dirty="0" smtClean="0"/>
              <a:t>the software </a:t>
            </a:r>
            <a:r>
              <a:rPr lang="en-IN" dirty="0"/>
              <a:t>being built</a:t>
            </a:r>
            <a:r>
              <a:rPr lang="en-IN" dirty="0" smtClean="0"/>
              <a:t>,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changes to the team members, </a:t>
            </a:r>
            <a:endParaRPr lang="en-IN" dirty="0" smtClean="0"/>
          </a:p>
          <a:p>
            <a:pPr lvl="1"/>
            <a:r>
              <a:rPr lang="en-IN" dirty="0" smtClean="0"/>
              <a:t>changes </a:t>
            </a:r>
            <a:r>
              <a:rPr lang="en-IN" dirty="0"/>
              <a:t>because of new technology,</a:t>
            </a:r>
          </a:p>
          <a:p>
            <a:pPr lvl="1"/>
            <a:r>
              <a:rPr lang="en-IN" dirty="0"/>
              <a:t>changes of all kinds that may have an impact on the product they build or </a:t>
            </a:r>
            <a:r>
              <a:rPr lang="en-IN" dirty="0" smtClean="0"/>
              <a:t>the project </a:t>
            </a:r>
            <a:r>
              <a:rPr lang="en-IN" dirty="0"/>
              <a:t>that creates the product.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It emphasizes rapid delivery </a:t>
            </a:r>
            <a:r>
              <a:rPr lang="en-IN" dirty="0" smtClean="0"/>
              <a:t>of operational </a:t>
            </a:r>
            <a:r>
              <a:rPr lang="en-IN" dirty="0"/>
              <a:t>software and deemphasizes the importance of intermediate </a:t>
            </a:r>
            <a:r>
              <a:rPr lang="en-IN" dirty="0" smtClean="0"/>
              <a:t>work products </a:t>
            </a:r>
            <a:r>
              <a:rPr lang="en-IN" dirty="0"/>
              <a:t>(not always a good thing);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adopts the customer as a part of the </a:t>
            </a:r>
            <a:r>
              <a:rPr lang="en-IN" dirty="0" smtClean="0"/>
              <a:t>development team </a:t>
            </a:r>
            <a:r>
              <a:rPr lang="en-IN" dirty="0"/>
              <a:t>and works to eliminate the “us and them” attitude that </a:t>
            </a:r>
            <a:r>
              <a:rPr lang="en-IN" dirty="0" smtClean="0"/>
              <a:t>continues to </a:t>
            </a:r>
            <a:r>
              <a:rPr lang="en-IN" dirty="0"/>
              <a:t>pervade many software </a:t>
            </a:r>
            <a:r>
              <a:rPr lang="en-IN" dirty="0" smtClean="0"/>
              <a:t>projects</a:t>
            </a:r>
            <a:r>
              <a:rPr lang="en-IN" dirty="0"/>
              <a:t>.</a:t>
            </a:r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I</a:t>
            </a:r>
            <a:r>
              <a:rPr lang="en-IN" dirty="0" smtClean="0"/>
              <a:t>t </a:t>
            </a:r>
            <a:r>
              <a:rPr lang="en-IN" dirty="0"/>
              <a:t>recognizes that planning in an </a:t>
            </a:r>
            <a:r>
              <a:rPr lang="en-IN" dirty="0" smtClean="0"/>
              <a:t>uncertain world </a:t>
            </a:r>
            <a:r>
              <a:rPr lang="en-IN" dirty="0"/>
              <a:t>has its limits and that a project plan must be </a:t>
            </a:r>
            <a:r>
              <a:rPr lang="en-IN" dirty="0" smtClean="0"/>
              <a:t>flexible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23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Software development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Agile is a software development methodology to build the software incrementally using short iteration of 1 to 4 weeks so the development is aligned with the changing business needs.</a:t>
            </a:r>
          </a:p>
          <a:p>
            <a:r>
              <a:rPr lang="en-IN" dirty="0"/>
              <a:t>The software application is actually the heart of all the business operations. So according to the rapid changing rules and business ideas, it should respond quickly .</a:t>
            </a:r>
          </a:p>
          <a:p>
            <a:endParaRPr lang="en-IN" dirty="0"/>
          </a:p>
          <a:p>
            <a:r>
              <a:rPr lang="en-IN" dirty="0" smtClean="0"/>
              <a:t>Thus, the developer is supposed  to develop the new software quickly to meet the desired requirements in the stipulated time .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942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Process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"</a:t>
            </a:r>
            <a:r>
              <a:rPr lang="en-IN" b="1" dirty="0"/>
              <a:t>Agile process model</a:t>
            </a:r>
            <a:r>
              <a:rPr lang="en-IN" dirty="0"/>
              <a:t>" refers to a software development approach based on iterative development. </a:t>
            </a:r>
            <a:endParaRPr lang="en-IN" dirty="0" smtClean="0"/>
          </a:p>
          <a:p>
            <a:r>
              <a:rPr lang="en-IN" dirty="0" smtClean="0"/>
              <a:t>Agile team must be highly motivated ,updated with latest skillset and should focuses on development simplicity .</a:t>
            </a:r>
          </a:p>
          <a:p>
            <a:r>
              <a:rPr lang="en-IN" dirty="0" smtClean="0"/>
              <a:t>Important Assumptions for agile process model </a:t>
            </a:r>
          </a:p>
          <a:p>
            <a:pPr lvl="1"/>
            <a:r>
              <a:rPr lang="en-IN" dirty="0" smtClean="0"/>
              <a:t>Difficult to predict in advanced software requirement </a:t>
            </a:r>
          </a:p>
          <a:p>
            <a:pPr lvl="1"/>
            <a:r>
              <a:rPr lang="en-IN" dirty="0" smtClean="0"/>
              <a:t>Design and constructions are interleaved in most of the projects ,it is difficult to predict the design before construction .</a:t>
            </a:r>
          </a:p>
          <a:p>
            <a:pPr lvl="1"/>
            <a:r>
              <a:rPr lang="en-IN" dirty="0" smtClean="0"/>
              <a:t>Analysis ,design, construction and testing are not much predictable </a:t>
            </a:r>
          </a:p>
        </p:txBody>
      </p:sp>
    </p:spTree>
    <p:extLst>
      <p:ext uri="{BB962C8B-B14F-4D97-AF65-F5344CB8AC3E}">
        <p14:creationId xmlns:p14="http://schemas.microsoft.com/office/powerpoint/2010/main" val="8304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Methods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Agile </a:t>
            </a:r>
            <a:r>
              <a:rPr lang="en-IN" dirty="0" smtClean="0"/>
              <a:t>Modelling </a:t>
            </a:r>
            <a:r>
              <a:rPr lang="en-IN" dirty="0"/>
              <a:t>(AM) is a </a:t>
            </a:r>
            <a:r>
              <a:rPr lang="en-IN" dirty="0" smtClean="0"/>
              <a:t>collection of </a:t>
            </a:r>
            <a:r>
              <a:rPr lang="en-IN" dirty="0"/>
              <a:t>values, principles, and practices for </a:t>
            </a:r>
            <a:r>
              <a:rPr lang="en-IN" dirty="0" smtClean="0"/>
              <a:t>modelling </a:t>
            </a:r>
            <a:r>
              <a:rPr lang="en-IN" dirty="0"/>
              <a:t>software that can be </a:t>
            </a:r>
            <a:r>
              <a:rPr lang="en-IN" dirty="0" smtClean="0"/>
              <a:t>applied on </a:t>
            </a:r>
            <a:r>
              <a:rPr lang="en-IN" dirty="0"/>
              <a:t>a software development project in an effective and light-weight manner.</a:t>
            </a:r>
            <a:endParaRPr lang="en-IN" dirty="0" smtClean="0"/>
          </a:p>
          <a:p>
            <a:r>
              <a:rPr lang="en-IN" dirty="0" smtClean="0"/>
              <a:t>Agile methodology mainly focuses on the product instead of focusing on the design and documentation part .</a:t>
            </a:r>
          </a:p>
          <a:p>
            <a:r>
              <a:rPr lang="en-IN" dirty="0" smtClean="0"/>
              <a:t>All the agile methods trust on the incremental  approach instead of conventional waterfall approach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86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478" y="232012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The Nature of </a:t>
            </a:r>
            <a:r>
              <a:rPr lang="en-US" sz="3600" b="1" spc="-20" dirty="0"/>
              <a:t>Software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594" y="1295400"/>
            <a:ext cx="10072048" cy="525552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System software</a:t>
            </a:r>
            <a:r>
              <a:rPr lang="en-US" sz="2400" dirty="0" smtClean="0">
                <a:solidFill>
                  <a:srgbClr val="FF0000"/>
                </a:solidFill>
              </a:rPr>
              <a:t>	</a:t>
            </a:r>
          </a:p>
          <a:p>
            <a:pPr lvl="2"/>
            <a:r>
              <a:rPr lang="en-US" sz="2000" dirty="0" smtClean="0"/>
              <a:t>Compiler, assembler, editors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Application software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Stand-alone programs/systems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Engineering/Scientific software</a:t>
            </a:r>
          </a:p>
          <a:p>
            <a:pPr lvl="2"/>
            <a:r>
              <a:rPr lang="en-US" sz="2000" dirty="0"/>
              <a:t>Complex numeric computations viz. astronomy, space shuttle orbital dynamics, molecular biology, system simulation etc.</a:t>
            </a:r>
          </a:p>
          <a:p>
            <a:r>
              <a:rPr lang="en-US" sz="2400" dirty="0">
                <a:solidFill>
                  <a:srgbClr val="7030A0"/>
                </a:solidFill>
              </a:rPr>
              <a:t>Embedded software</a:t>
            </a:r>
          </a:p>
          <a:p>
            <a:pPr lvl="2"/>
            <a:r>
              <a:rPr lang="en-US" sz="2000" dirty="0"/>
              <a:t>Program residing in another product or system</a:t>
            </a:r>
          </a:p>
          <a:p>
            <a:r>
              <a:rPr lang="en-US" sz="2400" dirty="0">
                <a:solidFill>
                  <a:srgbClr val="7030A0"/>
                </a:solidFill>
              </a:rPr>
              <a:t>Web applications</a:t>
            </a:r>
          </a:p>
          <a:p>
            <a:pPr lvl="2">
              <a:lnSpc>
                <a:spcPct val="100000"/>
              </a:lnSpc>
            </a:pPr>
            <a:r>
              <a:rPr lang="en-US" sz="2000" dirty="0"/>
              <a:t>Web pages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Artificial intelligence software</a:t>
            </a:r>
            <a:r>
              <a:rPr lang="en-US" sz="2400" dirty="0" smtClean="0"/>
              <a:t>		</a:t>
            </a:r>
          </a:p>
          <a:p>
            <a:pPr lvl="2">
              <a:lnSpc>
                <a:spcPct val="110000"/>
              </a:lnSpc>
            </a:pPr>
            <a:r>
              <a:rPr lang="en-US" sz="2000" dirty="0"/>
              <a:t>Robotics, expert systems, game playing, image and speech recognition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174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Plan-Driven Development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Plan-driven processes are processes where all of the process activities are planned in advance and progress is measured against this plan.</a:t>
            </a:r>
          </a:p>
        </p:txBody>
      </p:sp>
    </p:spTree>
    <p:extLst>
      <p:ext uri="{BB962C8B-B14F-4D97-AF65-F5344CB8AC3E}">
        <p14:creationId xmlns:p14="http://schemas.microsoft.com/office/powerpoint/2010/main" val="396157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Agile development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 </a:t>
            </a:r>
            <a:r>
              <a:rPr lang="en-IN" dirty="0" smtClean="0"/>
              <a:t>In agile </a:t>
            </a:r>
            <a:r>
              <a:rPr lang="en-IN" dirty="0"/>
              <a:t>processes, planning is incremental and it is easier to change the plan and the software to reflect changing customer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410429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95" y="365124"/>
            <a:ext cx="11229473" cy="603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604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Comparison between plan-driven and agile development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526" y="1886743"/>
            <a:ext cx="8839200" cy="45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7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Thank You !!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062550"/>
            <a:ext cx="10096501" cy="1404800"/>
          </a:xfrm>
        </p:spPr>
        <p:txBody>
          <a:bodyPr/>
          <a:lstStyle/>
          <a:p>
            <a:r>
              <a:rPr lang="en-US" dirty="0" smtClean="0"/>
              <a:t>Name of Instructor: </a:t>
            </a:r>
            <a:r>
              <a:rPr lang="en-US" dirty="0" err="1" smtClean="0"/>
              <a:t>Priti</a:t>
            </a:r>
            <a:r>
              <a:rPr lang="en-US" dirty="0" smtClean="0"/>
              <a:t> </a:t>
            </a:r>
            <a:r>
              <a:rPr lang="en-US" dirty="0" err="1" smtClean="0"/>
              <a:t>Vaidya</a:t>
            </a:r>
            <a:r>
              <a:rPr lang="en-US" dirty="0" smtClean="0"/>
              <a:t>, </a:t>
            </a:r>
            <a:r>
              <a:rPr lang="en-US" dirty="0" err="1" smtClean="0"/>
              <a:t>Ashwini</a:t>
            </a:r>
            <a:r>
              <a:rPr lang="en-US" dirty="0" smtClean="0"/>
              <a:t> Dixit</a:t>
            </a:r>
          </a:p>
          <a:p>
            <a:endParaRPr lang="en-US" dirty="0" smtClean="0"/>
          </a:p>
          <a:p>
            <a:r>
              <a:rPr lang="en-US" dirty="0" smtClean="0"/>
              <a:t>Email of Instructor: </a:t>
            </a:r>
            <a:r>
              <a:rPr lang="en-US" dirty="0" smtClean="0">
                <a:hlinkClick r:id="rId2"/>
              </a:rPr>
              <a:t>ppvaidya@kkwagh.edu.in</a:t>
            </a:r>
            <a:r>
              <a:rPr lang="en-US" dirty="0" smtClean="0"/>
              <a:t>, addixit@kkwagh.edu.in</a:t>
            </a:r>
          </a:p>
          <a:p>
            <a:endParaRPr lang="en-US" dirty="0" smtClean="0"/>
          </a:p>
          <a:p>
            <a:r>
              <a:rPr lang="en-US" dirty="0" err="1" smtClean="0"/>
              <a:t>K.K.Wagh</a:t>
            </a:r>
            <a:r>
              <a:rPr lang="en-US" dirty="0" smtClean="0"/>
              <a:t> Institute of Engineering Education &amp; Research, </a:t>
            </a:r>
            <a:r>
              <a:rPr lang="en-US" dirty="0" err="1" smtClean="0"/>
              <a:t>Nashik</a:t>
            </a:r>
            <a:endParaRPr lang="en-US" dirty="0" smtClean="0"/>
          </a:p>
          <a:p>
            <a:endParaRPr lang="en-IN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91631" y="1352533"/>
            <a:ext cx="2228612" cy="1860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44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Characteristics of Software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400" dirty="0" smtClean="0"/>
              <a:t>Software is </a:t>
            </a:r>
            <a:r>
              <a:rPr lang="en-US" sz="2400" b="1" dirty="0" smtClean="0">
                <a:solidFill>
                  <a:srgbClr val="7030A0"/>
                </a:solidFill>
              </a:rPr>
              <a:t>developed</a:t>
            </a:r>
            <a:r>
              <a:rPr lang="en-US" sz="2400" b="1" dirty="0" smtClean="0"/>
              <a:t> or </a:t>
            </a:r>
            <a:r>
              <a:rPr lang="en-US" sz="2400" b="1" dirty="0" smtClean="0">
                <a:solidFill>
                  <a:srgbClr val="7030A0"/>
                </a:solidFill>
              </a:rPr>
              <a:t>engineered</a:t>
            </a:r>
            <a:r>
              <a:rPr lang="en-US" sz="2400" dirty="0" smtClean="0"/>
              <a:t>; it is not manufactured in the classical sense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Software doesn’t “</a:t>
            </a:r>
            <a:r>
              <a:rPr lang="en-US" sz="2400" b="1" dirty="0" smtClean="0">
                <a:solidFill>
                  <a:srgbClr val="7030A0"/>
                </a:solidFill>
              </a:rPr>
              <a:t>wear out</a:t>
            </a:r>
            <a:r>
              <a:rPr lang="en-US" sz="2400" dirty="0" smtClean="0"/>
              <a:t>”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Although the industry is moving toward component-based construction, most software continues to be </a:t>
            </a:r>
            <a:r>
              <a:rPr lang="en-US" sz="2400" b="1" dirty="0">
                <a:solidFill>
                  <a:srgbClr val="7030A0"/>
                </a:solidFill>
              </a:rPr>
              <a:t>custom built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34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877" y="0"/>
            <a:ext cx="9976513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Software Engineering - A </a:t>
            </a:r>
            <a:r>
              <a:rPr lang="en-US" sz="3600" b="1" spc="-35" dirty="0"/>
              <a:t>Layered</a:t>
            </a:r>
            <a:r>
              <a:rPr lang="en-US" sz="3600" b="1" spc="-70" dirty="0"/>
              <a:t> </a:t>
            </a:r>
            <a:r>
              <a:rPr lang="en-US" sz="3600" b="1" spc="-50" dirty="0"/>
              <a:t>Technology</a:t>
            </a:r>
            <a:endParaRPr lang="en-US" sz="3200" b="1" dirty="0"/>
          </a:p>
        </p:txBody>
      </p:sp>
      <p:sp>
        <p:nvSpPr>
          <p:cNvPr id="4" name="object 12"/>
          <p:cNvSpPr/>
          <p:nvPr/>
        </p:nvSpPr>
        <p:spPr>
          <a:xfrm>
            <a:off x="3124200" y="1524000"/>
            <a:ext cx="5334000" cy="441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429568" y="5943600"/>
            <a:ext cx="4723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</a:t>
            </a:r>
            <a:r>
              <a:rPr lang="en-US" sz="2000" i="1" dirty="0"/>
              <a:t>Software Engineering Layers</a:t>
            </a:r>
          </a:p>
        </p:txBody>
      </p:sp>
    </p:spTree>
    <p:extLst>
      <p:ext uri="{BB962C8B-B14F-4D97-AF65-F5344CB8AC3E}">
        <p14:creationId xmlns:p14="http://schemas.microsoft.com/office/powerpoint/2010/main" val="42122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5469" y="1371600"/>
            <a:ext cx="9962865" cy="5181600"/>
          </a:xfrm>
        </p:spPr>
        <p:txBody>
          <a:bodyPr>
            <a:normAutofit/>
          </a:bodyPr>
          <a:lstStyle/>
          <a:p>
            <a:pPr marL="273050" indent="-260985" algn="just">
              <a:spcBef>
                <a:spcPts val="320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r>
              <a:rPr lang="en-US" sz="2400" spc="114" dirty="0">
                <a:solidFill>
                  <a:srgbClr val="FF0000"/>
                </a:solidFill>
                <a:latin typeface="+mj-lt"/>
                <a:cs typeface="Times New Roman"/>
              </a:rPr>
              <a:t>Quality</a:t>
            </a:r>
            <a:r>
              <a:rPr lang="en-US" sz="2400" spc="-65" dirty="0">
                <a:latin typeface="+mj-lt"/>
                <a:cs typeface="Times New Roman"/>
              </a:rPr>
              <a:t>:</a:t>
            </a:r>
            <a:r>
              <a:rPr lang="en-US" sz="2400" spc="-5" dirty="0">
                <a:latin typeface="+mj-lt"/>
                <a:cs typeface="Times New Roman"/>
              </a:rPr>
              <a:t> </a:t>
            </a:r>
            <a:r>
              <a:rPr lang="en-US" sz="2400" spc="110" dirty="0">
                <a:latin typeface="+mj-lt"/>
                <a:cs typeface="Times New Roman"/>
              </a:rPr>
              <a:t>Organizational commitment to quality, Total Quality Management (TQM), Six Sigma etc</a:t>
            </a:r>
            <a:r>
              <a:rPr lang="en-US" sz="2400" spc="110" dirty="0" smtClean="0">
                <a:latin typeface="+mj-lt"/>
                <a:cs typeface="Times New Roman"/>
              </a:rPr>
              <a:t>.</a:t>
            </a:r>
          </a:p>
          <a:p>
            <a:pPr marL="273050" indent="-260985" algn="just">
              <a:spcBef>
                <a:spcPts val="320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endParaRPr lang="en-US" sz="2400" dirty="0">
              <a:latin typeface="+mj-lt"/>
              <a:cs typeface="Times New Roman"/>
            </a:endParaRPr>
          </a:p>
          <a:p>
            <a:pPr marL="273050" marR="869950" indent="-260985" algn="just">
              <a:spcBef>
                <a:spcPts val="505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r>
              <a:rPr lang="en-US" sz="2400" spc="65" dirty="0">
                <a:solidFill>
                  <a:srgbClr val="FF0000"/>
                </a:solidFill>
                <a:latin typeface="+mj-lt"/>
                <a:cs typeface="Times New Roman"/>
              </a:rPr>
              <a:t>Process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lang="en-US" sz="2400" spc="100" dirty="0">
                <a:solidFill>
                  <a:srgbClr val="FF0000"/>
                </a:solidFill>
                <a:latin typeface="+mj-lt"/>
                <a:cs typeface="Times New Roman"/>
              </a:rPr>
              <a:t>Model</a:t>
            </a:r>
            <a:r>
              <a:rPr lang="en-US" sz="2400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lang="en-US" sz="2400" spc="-65" dirty="0">
                <a:latin typeface="+mj-lt"/>
                <a:cs typeface="Times New Roman"/>
              </a:rPr>
              <a:t>:</a:t>
            </a:r>
            <a:r>
              <a:rPr lang="en-US" sz="2400" spc="-70" dirty="0">
                <a:latin typeface="+mj-lt"/>
                <a:cs typeface="Times New Roman"/>
              </a:rPr>
              <a:t> </a:t>
            </a:r>
            <a:r>
              <a:rPr lang="en-US" sz="2400" spc="105" dirty="0">
                <a:latin typeface="+mj-lt"/>
                <a:cs typeface="Times New Roman"/>
              </a:rPr>
              <a:t>A</a:t>
            </a:r>
            <a:r>
              <a:rPr lang="en-US" sz="2400" spc="-114" dirty="0">
                <a:latin typeface="+mj-lt"/>
                <a:cs typeface="Times New Roman"/>
              </a:rPr>
              <a:t> </a:t>
            </a:r>
            <a:r>
              <a:rPr lang="en-US" sz="2400" spc="114" dirty="0">
                <a:latin typeface="+mj-lt"/>
                <a:cs typeface="Times New Roman"/>
              </a:rPr>
              <a:t>framework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spc="85" dirty="0">
                <a:latin typeface="+mj-lt"/>
                <a:cs typeface="Times New Roman"/>
              </a:rPr>
              <a:t>responsible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spc="65" dirty="0">
                <a:latin typeface="+mj-lt"/>
                <a:cs typeface="Times New Roman"/>
              </a:rPr>
              <a:t>for the context in which technical methods are applied, work products are produced, milestones are established, quality is ensured, and change is properly managed</a:t>
            </a:r>
            <a:r>
              <a:rPr lang="en-US" sz="2400" spc="65" dirty="0" smtClean="0">
                <a:latin typeface="+mj-lt"/>
                <a:cs typeface="Times New Roman"/>
              </a:rPr>
              <a:t>.</a:t>
            </a:r>
          </a:p>
          <a:p>
            <a:pPr marL="273050" marR="869950" indent="-260985" algn="just">
              <a:spcBef>
                <a:spcPts val="505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endParaRPr lang="en-US" sz="2400" spc="120" dirty="0">
              <a:latin typeface="+mj-lt"/>
              <a:cs typeface="Times New Roman"/>
            </a:endParaRPr>
          </a:p>
          <a:p>
            <a:pPr marL="273050" marR="869950" indent="-260985" algn="just">
              <a:spcBef>
                <a:spcPts val="505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r>
              <a:rPr lang="en-US" sz="2400" spc="90" dirty="0">
                <a:solidFill>
                  <a:srgbClr val="FF0000"/>
                </a:solidFill>
                <a:latin typeface="+mj-lt"/>
                <a:cs typeface="Times New Roman"/>
              </a:rPr>
              <a:t>Methods</a:t>
            </a:r>
            <a:r>
              <a:rPr lang="en-US" sz="2400" spc="90" dirty="0">
                <a:latin typeface="+mj-lt"/>
                <a:cs typeface="Times New Roman"/>
              </a:rPr>
              <a:t>:</a:t>
            </a:r>
            <a:r>
              <a:rPr lang="en-US" sz="2400" spc="-5" dirty="0">
                <a:latin typeface="+mj-lt"/>
                <a:cs typeface="Times New Roman"/>
              </a:rPr>
              <a:t> A</a:t>
            </a:r>
            <a:r>
              <a:rPr lang="en-US" sz="2400" dirty="0">
                <a:latin typeface="+mj-lt"/>
                <a:cs typeface="Times New Roman"/>
              </a:rPr>
              <a:t> </a:t>
            </a:r>
            <a:r>
              <a:rPr lang="en-US" sz="2400" dirty="0" smtClean="0">
                <a:latin typeface="+mj-lt"/>
                <a:cs typeface="Times New Roman"/>
              </a:rPr>
              <a:t>b</a:t>
            </a:r>
            <a:r>
              <a:rPr lang="en-US" sz="2400" spc="120" dirty="0" smtClean="0">
                <a:latin typeface="+mj-lt"/>
                <a:cs typeface="Times New Roman"/>
              </a:rPr>
              <a:t>road </a:t>
            </a:r>
            <a:r>
              <a:rPr lang="en-US" sz="2400" spc="114" dirty="0" smtClean="0">
                <a:latin typeface="+mj-lt"/>
                <a:cs typeface="Times New Roman"/>
              </a:rPr>
              <a:t>array </a:t>
            </a:r>
            <a:r>
              <a:rPr lang="en-US" sz="2400" spc="40" dirty="0">
                <a:latin typeface="+mj-lt"/>
                <a:cs typeface="Times New Roman"/>
              </a:rPr>
              <a:t>of </a:t>
            </a:r>
            <a:r>
              <a:rPr lang="en-US" sz="2400" spc="90" dirty="0">
                <a:latin typeface="+mj-lt"/>
                <a:cs typeface="Times New Roman"/>
              </a:rPr>
              <a:t>tasks </a:t>
            </a:r>
            <a:r>
              <a:rPr lang="en-US" sz="2400" spc="114" dirty="0">
                <a:latin typeface="+mj-lt"/>
                <a:cs typeface="Times New Roman"/>
              </a:rPr>
              <a:t>that </a:t>
            </a:r>
            <a:r>
              <a:rPr lang="en-US" sz="2400" spc="100" dirty="0">
                <a:latin typeface="+mj-lt"/>
                <a:cs typeface="Times New Roman"/>
              </a:rPr>
              <a:t>include </a:t>
            </a:r>
            <a:r>
              <a:rPr lang="en-US" sz="2400" spc="95" dirty="0">
                <a:latin typeface="+mj-lt"/>
                <a:cs typeface="Times New Roman"/>
              </a:rPr>
              <a:t>communication, </a:t>
            </a:r>
            <a:r>
              <a:rPr lang="en-US" sz="2400" spc="105" dirty="0">
                <a:latin typeface="+mj-lt"/>
                <a:cs typeface="Times New Roman"/>
              </a:rPr>
              <a:t>requirements  </a:t>
            </a:r>
            <a:r>
              <a:rPr lang="en-US" sz="2400" spc="75" dirty="0">
                <a:latin typeface="+mj-lt"/>
                <a:cs typeface="Times New Roman"/>
              </a:rPr>
              <a:t>analysis, </a:t>
            </a:r>
            <a:r>
              <a:rPr lang="en-US" sz="2400" spc="105" dirty="0">
                <a:latin typeface="+mj-lt"/>
                <a:cs typeface="Times New Roman"/>
              </a:rPr>
              <a:t>design </a:t>
            </a:r>
            <a:r>
              <a:rPr lang="en-US" sz="2400" spc="100" dirty="0">
                <a:latin typeface="+mj-lt"/>
                <a:cs typeface="Times New Roman"/>
              </a:rPr>
              <a:t>modeling, </a:t>
            </a:r>
            <a:r>
              <a:rPr lang="en-US" sz="2400" spc="135" dirty="0">
                <a:latin typeface="+mj-lt"/>
                <a:cs typeface="Times New Roman"/>
              </a:rPr>
              <a:t>program </a:t>
            </a:r>
            <a:r>
              <a:rPr lang="en-US" sz="2400" spc="80" dirty="0">
                <a:latin typeface="+mj-lt"/>
                <a:cs typeface="Times New Roman"/>
              </a:rPr>
              <a:t>construction, </a:t>
            </a:r>
            <a:r>
              <a:rPr lang="en-US" sz="2400" spc="75" dirty="0">
                <a:latin typeface="+mj-lt"/>
                <a:cs typeface="Times New Roman"/>
              </a:rPr>
              <a:t>testing, </a:t>
            </a:r>
            <a:r>
              <a:rPr lang="en-US" sz="2400" spc="165" dirty="0">
                <a:latin typeface="+mj-lt"/>
                <a:cs typeface="Times New Roman"/>
              </a:rPr>
              <a:t>and  </a:t>
            </a:r>
            <a:r>
              <a:rPr lang="en-US" sz="2400" spc="120" dirty="0">
                <a:latin typeface="+mj-lt"/>
                <a:cs typeface="Times New Roman"/>
              </a:rPr>
              <a:t>support</a:t>
            </a:r>
            <a:r>
              <a:rPr lang="en-US" sz="2400" spc="120" dirty="0" smtClean="0">
                <a:latin typeface="+mj-lt"/>
                <a:cs typeface="Times New Roman"/>
              </a:rPr>
              <a:t>.</a:t>
            </a:r>
          </a:p>
          <a:p>
            <a:pPr marL="273050" marR="869950" indent="-260985" algn="just">
              <a:spcBef>
                <a:spcPts val="505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endParaRPr lang="en-US" sz="2400" dirty="0">
              <a:latin typeface="+mj-lt"/>
              <a:cs typeface="Times New Roman"/>
            </a:endParaRPr>
          </a:p>
          <a:p>
            <a:pPr marL="273050" marR="284480" indent="-260985" algn="just">
              <a:spcBef>
                <a:spcPts val="500"/>
              </a:spcBef>
              <a:buClr>
                <a:srgbClr val="0BD0D9"/>
              </a:buClr>
              <a:buSzPct val="92857"/>
              <a:buFont typeface="Arial"/>
              <a:buChar char="●"/>
              <a:tabLst>
                <a:tab pos="273685" algn="l"/>
              </a:tabLst>
            </a:pPr>
            <a:r>
              <a:rPr lang="en-US" sz="2400" spc="15" dirty="0">
                <a:solidFill>
                  <a:srgbClr val="FF0000"/>
                </a:solidFill>
                <a:latin typeface="+mj-lt"/>
                <a:cs typeface="Times New Roman"/>
              </a:rPr>
              <a:t>Tools </a:t>
            </a:r>
            <a:r>
              <a:rPr lang="en-US" sz="2400" spc="-65" dirty="0">
                <a:latin typeface="+mj-lt"/>
                <a:cs typeface="Times New Roman"/>
              </a:rPr>
              <a:t>: </a:t>
            </a:r>
            <a:r>
              <a:rPr lang="en-US" sz="2400" spc="135" dirty="0">
                <a:latin typeface="+mj-lt"/>
                <a:cs typeface="Times New Roman"/>
              </a:rPr>
              <a:t>Automated </a:t>
            </a:r>
            <a:r>
              <a:rPr lang="en-US" sz="2400" spc="105" dirty="0">
                <a:latin typeface="+mj-lt"/>
                <a:cs typeface="Times New Roman"/>
              </a:rPr>
              <a:t>or </a:t>
            </a:r>
            <a:r>
              <a:rPr lang="en-US" sz="2400" spc="110" dirty="0">
                <a:latin typeface="+mj-lt"/>
                <a:cs typeface="Times New Roman"/>
              </a:rPr>
              <a:t>semi automated </a:t>
            </a:r>
            <a:r>
              <a:rPr lang="en-US" sz="2400" spc="140" dirty="0">
                <a:latin typeface="+mj-lt"/>
                <a:cs typeface="Times New Roman"/>
              </a:rPr>
              <a:t>support </a:t>
            </a:r>
            <a:r>
              <a:rPr lang="en-US" sz="2400" spc="65" dirty="0">
                <a:latin typeface="+mj-lt"/>
                <a:cs typeface="Times New Roman"/>
              </a:rPr>
              <a:t>for process and methods</a:t>
            </a:r>
            <a:r>
              <a:rPr lang="en-US" sz="2400" spc="110" dirty="0">
                <a:latin typeface="+mj-lt"/>
                <a:cs typeface="Times New Roman"/>
              </a:rPr>
              <a:t>. </a:t>
            </a:r>
            <a:endParaRPr lang="en-US" sz="2400" dirty="0">
              <a:latin typeface="+mj-lt"/>
              <a:cs typeface="TeXGyrePagella"/>
            </a:endParaRP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37230" y="0"/>
            <a:ext cx="10044752" cy="1143000"/>
          </a:xfrm>
        </p:spPr>
        <p:txBody>
          <a:bodyPr>
            <a:noAutofit/>
          </a:bodyPr>
          <a:lstStyle/>
          <a:p>
            <a:r>
              <a:rPr lang="en-US" sz="3600" b="1" dirty="0"/>
              <a:t>Software Engineering - A </a:t>
            </a:r>
            <a:r>
              <a:rPr lang="en-US" sz="3600" b="1" spc="-35" dirty="0"/>
              <a:t>Layered</a:t>
            </a:r>
            <a:r>
              <a:rPr lang="en-US" sz="3600" b="1" spc="-70" dirty="0"/>
              <a:t> </a:t>
            </a:r>
            <a:r>
              <a:rPr lang="en-US" sz="3600" b="1" spc="-50" dirty="0"/>
              <a:t>Technology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29801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03431380_win32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tf03431380_win32</Template>
  <TotalTime>1675</TotalTime>
  <Words>2900</Words>
  <Application>Microsoft Office PowerPoint</Application>
  <PresentationFormat>Custom</PresentationFormat>
  <Paragraphs>371</Paragraphs>
  <Slides>64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tf03431380_win32</vt:lpstr>
      <vt:lpstr>Software Engineering &amp; Project Management </vt:lpstr>
      <vt:lpstr>Unit 1</vt:lpstr>
      <vt:lpstr>Contents</vt:lpstr>
      <vt:lpstr>What is Software?</vt:lpstr>
      <vt:lpstr>What is Software?</vt:lpstr>
      <vt:lpstr>The Nature of Software</vt:lpstr>
      <vt:lpstr>Characteristics of Software</vt:lpstr>
      <vt:lpstr>Software Engineering - A Layered Technology</vt:lpstr>
      <vt:lpstr>Software Engineering - A Layered Technology</vt:lpstr>
      <vt:lpstr>The Software Engineering Process</vt:lpstr>
      <vt:lpstr>The Software Engineering Process</vt:lpstr>
      <vt:lpstr>Umbrella Activities</vt:lpstr>
      <vt:lpstr>Umbrella Activities</vt:lpstr>
      <vt:lpstr>Software Engineering Practice </vt:lpstr>
      <vt:lpstr>Process models </vt:lpstr>
      <vt:lpstr>Contents</vt:lpstr>
      <vt:lpstr>What is process model ?</vt:lpstr>
      <vt:lpstr>Generic Process Model </vt:lpstr>
      <vt:lpstr>Generic Process Models </vt:lpstr>
      <vt:lpstr>PowerPoint Presentation</vt:lpstr>
      <vt:lpstr>Process Flow </vt:lpstr>
      <vt:lpstr>PowerPoint Presentation</vt:lpstr>
      <vt:lpstr>Prescriptive process models </vt:lpstr>
      <vt:lpstr>Types of Prescriptive process models</vt:lpstr>
      <vt:lpstr>Waterfall model </vt:lpstr>
      <vt:lpstr>Waterfall Model</vt:lpstr>
      <vt:lpstr>Advantages of waterfall model</vt:lpstr>
      <vt:lpstr>Disadvantages of waterfall model</vt:lpstr>
      <vt:lpstr>2. Incremental Process model</vt:lpstr>
      <vt:lpstr>2. Incremental Process model</vt:lpstr>
      <vt:lpstr>Advantages of incremental model</vt:lpstr>
      <vt:lpstr>Disadvantages of incremental model</vt:lpstr>
      <vt:lpstr>Evolutionary Process models </vt:lpstr>
      <vt:lpstr>Advantages of evolutionary model </vt:lpstr>
      <vt:lpstr>Prototyping Model</vt:lpstr>
      <vt:lpstr>Prototyping Model</vt:lpstr>
      <vt:lpstr>Advantages of Prototype Model </vt:lpstr>
      <vt:lpstr>Disadvantages of Prototype Model</vt:lpstr>
      <vt:lpstr>The Spiral Model</vt:lpstr>
      <vt:lpstr>The Spiral Model</vt:lpstr>
      <vt:lpstr> Spiral Model</vt:lpstr>
      <vt:lpstr>Advantages &amp; Disadvantages of Spiral Model </vt:lpstr>
      <vt:lpstr>Concurrent Model</vt:lpstr>
      <vt:lpstr>Concurrent Model</vt:lpstr>
      <vt:lpstr>Advantages &amp; Disadvantages of Concurrent Model</vt:lpstr>
      <vt:lpstr>A Final Word on Evolutionary Processes</vt:lpstr>
      <vt:lpstr>Weakness of Evolutionary model </vt:lpstr>
      <vt:lpstr>Unified Processes </vt:lpstr>
      <vt:lpstr>Phases of Unified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Agile </vt:lpstr>
      <vt:lpstr>PowerPoint Presentation</vt:lpstr>
      <vt:lpstr>Agile Software development </vt:lpstr>
      <vt:lpstr>Agile Process Model</vt:lpstr>
      <vt:lpstr>Agile Methods </vt:lpstr>
      <vt:lpstr>Plan-Driven Development </vt:lpstr>
      <vt:lpstr>Agile development </vt:lpstr>
      <vt:lpstr>PowerPoint Presentation</vt:lpstr>
      <vt:lpstr>Comparison between plan-driven and agile development 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course</dc:title>
  <dc:creator>itdept</dc:creator>
  <cp:lastModifiedBy>PPV</cp:lastModifiedBy>
  <cp:revision>59</cp:revision>
  <cp:lastPrinted>2023-03-13T08:03:16Z</cp:lastPrinted>
  <dcterms:created xsi:type="dcterms:W3CDTF">2021-02-09T13:55:32Z</dcterms:created>
  <dcterms:modified xsi:type="dcterms:W3CDTF">2024-01-17T08:10:34Z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