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7"/>
  </p:notesMasterIdLst>
  <p:sldIdLst>
    <p:sldId id="257" r:id="rId2"/>
    <p:sldId id="256" r:id="rId3"/>
    <p:sldId id="273"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5" r:id="rId21"/>
    <p:sldId id="276" r:id="rId22"/>
    <p:sldId id="277" r:id="rId23"/>
    <p:sldId id="278" r:id="rId24"/>
    <p:sldId id="279" r:id="rId25"/>
    <p:sldId id="285" r:id="rId26"/>
    <p:sldId id="299" r:id="rId27"/>
    <p:sldId id="296" r:id="rId28"/>
    <p:sldId id="282" r:id="rId29"/>
    <p:sldId id="297" r:id="rId30"/>
    <p:sldId id="283" r:id="rId31"/>
    <p:sldId id="298" r:id="rId32"/>
    <p:sldId id="295" r:id="rId33"/>
    <p:sldId id="291" r:id="rId34"/>
    <p:sldId id="292" r:id="rId35"/>
    <p:sldId id="293" r:id="rId36"/>
    <p:sldId id="289" r:id="rId37"/>
    <p:sldId id="290" r:id="rId38"/>
    <p:sldId id="300" r:id="rId39"/>
    <p:sldId id="286" r:id="rId40"/>
    <p:sldId id="287"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 id="321" r:id="rId59"/>
    <p:sldId id="322" r:id="rId60"/>
    <p:sldId id="323" r:id="rId61"/>
    <p:sldId id="324" r:id="rId62"/>
    <p:sldId id="325" r:id="rId63"/>
    <p:sldId id="326" r:id="rId64"/>
    <p:sldId id="327" r:id="rId65"/>
    <p:sldId id="328" r:id="rId66"/>
    <p:sldId id="329" r:id="rId67"/>
    <p:sldId id="330" r:id="rId68"/>
    <p:sldId id="331" r:id="rId69"/>
    <p:sldId id="332" r:id="rId70"/>
    <p:sldId id="333" r:id="rId71"/>
    <p:sldId id="334" r:id="rId72"/>
    <p:sldId id="335" r:id="rId73"/>
    <p:sldId id="336" r:id="rId74"/>
    <p:sldId id="337" r:id="rId75"/>
    <p:sldId id="33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98" autoAdjust="0"/>
    <p:restoredTop sz="95520" autoAdjust="0"/>
  </p:normalViewPr>
  <p:slideViewPr>
    <p:cSldViewPr snapToGrid="0">
      <p:cViewPr>
        <p:scale>
          <a:sx n="60" d="100"/>
          <a:sy n="60" d="100"/>
        </p:scale>
        <p:origin x="-1032" y="-30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591D53-34EA-44A5-B2C6-A1D5FDF09DDB}" type="datetimeFigureOut">
              <a:rPr lang="en-IN" smtClean="0"/>
              <a:pPr/>
              <a:t>20-02-2024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B656ED-2724-46AE-B547-1C028F06CB58}" type="slidenum">
              <a:rPr lang="en-IN" smtClean="0"/>
              <a:pPr/>
              <a:t>‹#›</a:t>
            </a:fld>
            <a:endParaRPr lang="en-IN"/>
          </a:p>
        </p:txBody>
      </p:sp>
    </p:spTree>
    <p:extLst>
      <p:ext uri="{BB962C8B-B14F-4D97-AF65-F5344CB8AC3E}">
        <p14:creationId xmlns:p14="http://schemas.microsoft.com/office/powerpoint/2010/main" val="1860911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pPr/>
              <a:t>1</a:t>
            </a:fld>
            <a:endParaRPr lang="en-US"/>
          </a:p>
        </p:txBody>
      </p:sp>
    </p:spTree>
    <p:extLst>
      <p:ext uri="{BB962C8B-B14F-4D97-AF65-F5344CB8AC3E}">
        <p14:creationId xmlns:p14="http://schemas.microsoft.com/office/powerpoint/2010/main" val="2400255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B656ED-2724-46AE-B547-1C028F06CB58}" type="slidenum">
              <a:rPr lang="en-IN" smtClean="0"/>
              <a:pPr/>
              <a:t>12</a:t>
            </a:fld>
            <a:endParaRPr lang="en-IN"/>
          </a:p>
        </p:txBody>
      </p:sp>
    </p:spTree>
    <p:extLst>
      <p:ext uri="{BB962C8B-B14F-4D97-AF65-F5344CB8AC3E}">
        <p14:creationId xmlns:p14="http://schemas.microsoft.com/office/powerpoint/2010/main" val="3926854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9B656ED-2724-46AE-B547-1C028F06CB58}" type="slidenum">
              <a:rPr lang="en-IN" smtClean="0"/>
              <a:pPr/>
              <a:t>13</a:t>
            </a:fld>
            <a:endParaRPr lang="en-IN"/>
          </a:p>
        </p:txBody>
      </p:sp>
    </p:spTree>
    <p:extLst>
      <p:ext uri="{BB962C8B-B14F-4D97-AF65-F5344CB8AC3E}">
        <p14:creationId xmlns:p14="http://schemas.microsoft.com/office/powerpoint/2010/main" val="1178400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9B656ED-2724-46AE-B547-1C028F06CB58}" type="slidenum">
              <a:rPr lang="en-IN" smtClean="0"/>
              <a:pPr/>
              <a:t>14</a:t>
            </a:fld>
            <a:endParaRPr lang="en-IN"/>
          </a:p>
        </p:txBody>
      </p:sp>
    </p:spTree>
    <p:extLst>
      <p:ext uri="{BB962C8B-B14F-4D97-AF65-F5344CB8AC3E}">
        <p14:creationId xmlns:p14="http://schemas.microsoft.com/office/powerpoint/2010/main" val="3518129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9B656ED-2724-46AE-B547-1C028F06CB58}" type="slidenum">
              <a:rPr lang="en-IN" smtClean="0"/>
              <a:pPr/>
              <a:t>15</a:t>
            </a:fld>
            <a:endParaRPr lang="en-IN"/>
          </a:p>
        </p:txBody>
      </p:sp>
    </p:spTree>
    <p:extLst>
      <p:ext uri="{BB962C8B-B14F-4D97-AF65-F5344CB8AC3E}">
        <p14:creationId xmlns:p14="http://schemas.microsoft.com/office/powerpoint/2010/main" val="1673329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9B656ED-2724-46AE-B547-1C028F06CB58}" type="slidenum">
              <a:rPr lang="en-IN" smtClean="0"/>
              <a:pPr/>
              <a:t>16</a:t>
            </a:fld>
            <a:endParaRPr lang="en-IN"/>
          </a:p>
        </p:txBody>
      </p:sp>
    </p:spTree>
    <p:extLst>
      <p:ext uri="{BB962C8B-B14F-4D97-AF65-F5344CB8AC3E}">
        <p14:creationId xmlns:p14="http://schemas.microsoft.com/office/powerpoint/2010/main" val="3976708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9B656ED-2724-46AE-B547-1C028F06CB58}" type="slidenum">
              <a:rPr lang="en-IN" smtClean="0"/>
              <a:pPr/>
              <a:t>17</a:t>
            </a:fld>
            <a:endParaRPr lang="en-IN"/>
          </a:p>
        </p:txBody>
      </p:sp>
    </p:spTree>
    <p:extLst>
      <p:ext uri="{BB962C8B-B14F-4D97-AF65-F5344CB8AC3E}">
        <p14:creationId xmlns:p14="http://schemas.microsoft.com/office/powerpoint/2010/main" val="3800069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9B656ED-2724-46AE-B547-1C028F06CB58}" type="slidenum">
              <a:rPr lang="en-IN" smtClean="0"/>
              <a:pPr/>
              <a:t>18</a:t>
            </a:fld>
            <a:endParaRPr lang="en-IN"/>
          </a:p>
        </p:txBody>
      </p:sp>
    </p:spTree>
    <p:extLst>
      <p:ext uri="{BB962C8B-B14F-4D97-AF65-F5344CB8AC3E}">
        <p14:creationId xmlns:p14="http://schemas.microsoft.com/office/powerpoint/2010/main" val="2848341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9B656ED-2724-46AE-B547-1C028F06CB58}" type="slidenum">
              <a:rPr lang="en-IN" smtClean="0"/>
              <a:pPr/>
              <a:t>19</a:t>
            </a:fld>
            <a:endParaRPr lang="en-IN"/>
          </a:p>
        </p:txBody>
      </p:sp>
    </p:spTree>
    <p:extLst>
      <p:ext uri="{BB962C8B-B14F-4D97-AF65-F5344CB8AC3E}">
        <p14:creationId xmlns:p14="http://schemas.microsoft.com/office/powerpoint/2010/main" val="559530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9B656ED-2724-46AE-B547-1C028F06CB58}" type="slidenum">
              <a:rPr lang="en-IN" smtClean="0"/>
              <a:pPr/>
              <a:t>20</a:t>
            </a:fld>
            <a:endParaRPr lang="en-IN"/>
          </a:p>
        </p:txBody>
      </p:sp>
    </p:spTree>
    <p:extLst>
      <p:ext uri="{BB962C8B-B14F-4D97-AF65-F5344CB8AC3E}">
        <p14:creationId xmlns:p14="http://schemas.microsoft.com/office/powerpoint/2010/main" val="3904582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endParaRPr lang="en-IN" dirty="0"/>
          </a:p>
        </p:txBody>
      </p:sp>
      <p:sp>
        <p:nvSpPr>
          <p:cNvPr id="4" name="Slide Number Placeholder 3"/>
          <p:cNvSpPr>
            <a:spLocks noGrp="1"/>
          </p:cNvSpPr>
          <p:nvPr>
            <p:ph type="sldNum" sz="quarter" idx="10"/>
          </p:nvPr>
        </p:nvSpPr>
        <p:spPr/>
        <p:txBody>
          <a:bodyPr/>
          <a:lstStyle/>
          <a:p>
            <a:fld id="{09B656ED-2724-46AE-B547-1C028F06CB58}" type="slidenum">
              <a:rPr lang="en-IN" smtClean="0"/>
              <a:pPr/>
              <a:t>21</a:t>
            </a:fld>
            <a:endParaRPr lang="en-IN"/>
          </a:p>
        </p:txBody>
      </p:sp>
    </p:spTree>
    <p:extLst>
      <p:ext uri="{BB962C8B-B14F-4D97-AF65-F5344CB8AC3E}">
        <p14:creationId xmlns:p14="http://schemas.microsoft.com/office/powerpoint/2010/main" val="3253042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smtClean="0"/>
          </a:p>
          <a:p>
            <a:endParaRPr lang="en-IN" dirty="0" smtClean="0"/>
          </a:p>
        </p:txBody>
      </p:sp>
      <p:sp>
        <p:nvSpPr>
          <p:cNvPr id="4" name="Slide Number Placeholder 3"/>
          <p:cNvSpPr>
            <a:spLocks noGrp="1"/>
          </p:cNvSpPr>
          <p:nvPr>
            <p:ph type="sldNum" sz="quarter" idx="10"/>
          </p:nvPr>
        </p:nvSpPr>
        <p:spPr/>
        <p:txBody>
          <a:bodyPr/>
          <a:lstStyle/>
          <a:p>
            <a:fld id="{09B656ED-2724-46AE-B547-1C028F06CB58}" type="slidenum">
              <a:rPr lang="en-IN" smtClean="0"/>
              <a:pPr/>
              <a:t>4</a:t>
            </a:fld>
            <a:endParaRPr lang="en-IN"/>
          </a:p>
        </p:txBody>
      </p:sp>
    </p:spTree>
    <p:extLst>
      <p:ext uri="{BB962C8B-B14F-4D97-AF65-F5344CB8AC3E}">
        <p14:creationId xmlns:p14="http://schemas.microsoft.com/office/powerpoint/2010/main" val="8190686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9B656ED-2724-46AE-B547-1C028F06CB58}" type="slidenum">
              <a:rPr lang="en-IN" smtClean="0"/>
              <a:pPr/>
              <a:t>22</a:t>
            </a:fld>
            <a:endParaRPr lang="en-IN"/>
          </a:p>
        </p:txBody>
      </p:sp>
    </p:spTree>
    <p:extLst>
      <p:ext uri="{BB962C8B-B14F-4D97-AF65-F5344CB8AC3E}">
        <p14:creationId xmlns:p14="http://schemas.microsoft.com/office/powerpoint/2010/main" val="918672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9B656ED-2724-46AE-B547-1C028F06CB58}" type="slidenum">
              <a:rPr lang="en-IN" smtClean="0"/>
              <a:pPr/>
              <a:t>23</a:t>
            </a:fld>
            <a:endParaRPr lang="en-IN"/>
          </a:p>
        </p:txBody>
      </p:sp>
    </p:spTree>
    <p:extLst>
      <p:ext uri="{BB962C8B-B14F-4D97-AF65-F5344CB8AC3E}">
        <p14:creationId xmlns:p14="http://schemas.microsoft.com/office/powerpoint/2010/main" val="1883671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9B656ED-2724-46AE-B547-1C028F06CB58}" type="slidenum">
              <a:rPr lang="en-IN" smtClean="0"/>
              <a:pPr/>
              <a:t>24</a:t>
            </a:fld>
            <a:endParaRPr lang="en-IN"/>
          </a:p>
        </p:txBody>
      </p:sp>
    </p:spTree>
    <p:extLst>
      <p:ext uri="{BB962C8B-B14F-4D97-AF65-F5344CB8AC3E}">
        <p14:creationId xmlns:p14="http://schemas.microsoft.com/office/powerpoint/2010/main" val="12240963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9B656ED-2724-46AE-B547-1C028F06CB58}" type="slidenum">
              <a:rPr lang="en-IN" smtClean="0"/>
              <a:pPr/>
              <a:t>28</a:t>
            </a:fld>
            <a:endParaRPr lang="en-IN"/>
          </a:p>
        </p:txBody>
      </p:sp>
    </p:spTree>
    <p:extLst>
      <p:ext uri="{BB962C8B-B14F-4D97-AF65-F5344CB8AC3E}">
        <p14:creationId xmlns:p14="http://schemas.microsoft.com/office/powerpoint/2010/main" val="4884018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b="1" dirty="0"/>
          </a:p>
        </p:txBody>
      </p:sp>
      <p:sp>
        <p:nvSpPr>
          <p:cNvPr id="4" name="Slide Number Placeholder 3"/>
          <p:cNvSpPr>
            <a:spLocks noGrp="1"/>
          </p:cNvSpPr>
          <p:nvPr>
            <p:ph type="sldNum" sz="quarter" idx="10"/>
          </p:nvPr>
        </p:nvSpPr>
        <p:spPr/>
        <p:txBody>
          <a:bodyPr/>
          <a:lstStyle/>
          <a:p>
            <a:fld id="{C44A8383-9147-49E0-BA9C-368BF01E9A65}" type="slidenum">
              <a:rPr lang="en-IN" smtClean="0"/>
              <a:pPr/>
              <a:t>41</a:t>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44A8383-9147-49E0-BA9C-368BF01E9A65}" type="slidenum">
              <a:rPr lang="en-IN" smtClean="0"/>
              <a:pPr/>
              <a:t>43</a:t>
            </a:fld>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1200" kern="1200" baseline="0" dirty="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C44A8383-9147-49E0-BA9C-368BF01E9A65}" type="slidenum">
              <a:rPr lang="en-IN" smtClean="0"/>
              <a:pPr/>
              <a:t>45</a:t>
            </a:fld>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44A8383-9147-49E0-BA9C-368BF01E9A65}" type="slidenum">
              <a:rPr lang="en-IN" smtClean="0"/>
              <a:pPr/>
              <a:t>46</a:t>
            </a:fld>
            <a:endParaRPr lang="en-I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C44A8383-9147-49E0-BA9C-368BF01E9A65}" type="slidenum">
              <a:rPr lang="en-IN" smtClean="0"/>
              <a:pPr/>
              <a:t>47</a:t>
            </a:fld>
            <a:endParaRPr lang="en-I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IN" dirty="0"/>
          </a:p>
        </p:txBody>
      </p:sp>
      <p:sp>
        <p:nvSpPr>
          <p:cNvPr id="4" name="Slide Number Placeholder 3"/>
          <p:cNvSpPr>
            <a:spLocks noGrp="1"/>
          </p:cNvSpPr>
          <p:nvPr>
            <p:ph type="sldNum" sz="quarter" idx="10"/>
          </p:nvPr>
        </p:nvSpPr>
        <p:spPr/>
        <p:txBody>
          <a:bodyPr/>
          <a:lstStyle/>
          <a:p>
            <a:fld id="{C44A8383-9147-49E0-BA9C-368BF01E9A65}" type="slidenum">
              <a:rPr lang="en-IN" smtClean="0"/>
              <a:pPr/>
              <a:t>48</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9B656ED-2724-46AE-B547-1C028F06CB58}" type="slidenum">
              <a:rPr lang="en-IN" smtClean="0"/>
              <a:pPr/>
              <a:t>5</a:t>
            </a:fld>
            <a:endParaRPr lang="en-IN"/>
          </a:p>
        </p:txBody>
      </p:sp>
    </p:spTree>
    <p:extLst>
      <p:ext uri="{BB962C8B-B14F-4D97-AF65-F5344CB8AC3E}">
        <p14:creationId xmlns:p14="http://schemas.microsoft.com/office/powerpoint/2010/main" val="9654686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44A8383-9147-49E0-BA9C-368BF01E9A65}" type="slidenum">
              <a:rPr lang="en-IN" smtClean="0"/>
              <a:pPr/>
              <a:t>49</a:t>
            </a:fld>
            <a:endParaRPr lang="en-I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44A8383-9147-49E0-BA9C-368BF01E9A65}" type="slidenum">
              <a:rPr lang="en-IN" smtClean="0"/>
              <a:pPr/>
              <a:t>50</a:t>
            </a:fld>
            <a:endParaRPr lang="en-I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IN" dirty="0"/>
          </a:p>
        </p:txBody>
      </p:sp>
      <p:sp>
        <p:nvSpPr>
          <p:cNvPr id="4" name="Slide Number Placeholder 3"/>
          <p:cNvSpPr>
            <a:spLocks noGrp="1"/>
          </p:cNvSpPr>
          <p:nvPr>
            <p:ph type="sldNum" sz="quarter" idx="10"/>
          </p:nvPr>
        </p:nvSpPr>
        <p:spPr/>
        <p:txBody>
          <a:bodyPr/>
          <a:lstStyle/>
          <a:p>
            <a:fld id="{C44A8383-9147-49E0-BA9C-368BF01E9A65}" type="slidenum">
              <a:rPr lang="en-IN" smtClean="0"/>
              <a:pPr/>
              <a:t>51</a:t>
            </a:fld>
            <a:endParaRPr lang="en-I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44A8383-9147-49E0-BA9C-368BF01E9A65}" type="slidenum">
              <a:rPr lang="en-IN" smtClean="0"/>
              <a:pPr/>
              <a:t>52</a:t>
            </a:fld>
            <a:endParaRPr lang="en-I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IN" dirty="0"/>
          </a:p>
        </p:txBody>
      </p:sp>
      <p:sp>
        <p:nvSpPr>
          <p:cNvPr id="4" name="Slide Number Placeholder 3"/>
          <p:cNvSpPr>
            <a:spLocks noGrp="1"/>
          </p:cNvSpPr>
          <p:nvPr>
            <p:ph type="sldNum" sz="quarter" idx="10"/>
          </p:nvPr>
        </p:nvSpPr>
        <p:spPr/>
        <p:txBody>
          <a:bodyPr/>
          <a:lstStyle/>
          <a:p>
            <a:fld id="{C44A8383-9147-49E0-BA9C-368BF01E9A65}" type="slidenum">
              <a:rPr lang="en-IN" smtClean="0"/>
              <a:pPr/>
              <a:t>53</a:t>
            </a:fld>
            <a:endParaRPr lang="en-I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44A8383-9147-49E0-BA9C-368BF01E9A65}" type="slidenum">
              <a:rPr lang="en-IN" smtClean="0"/>
              <a:pPr/>
              <a:t>56</a:t>
            </a:fld>
            <a:endParaRPr lang="en-I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44A8383-9147-49E0-BA9C-368BF01E9A65}" type="slidenum">
              <a:rPr lang="en-IN" smtClean="0"/>
              <a:pPr/>
              <a:t>57</a:t>
            </a:fld>
            <a:endParaRPr lang="en-I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44A8383-9147-49E0-BA9C-368BF01E9A65}" type="slidenum">
              <a:rPr lang="en-IN" smtClean="0"/>
              <a:pPr/>
              <a:t>58</a:t>
            </a:fld>
            <a:endParaRPr lang="en-I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44A8383-9147-49E0-BA9C-368BF01E9A65}" type="slidenum">
              <a:rPr lang="en-IN" smtClean="0"/>
              <a:pPr/>
              <a:t>59</a:t>
            </a:fld>
            <a:endParaRPr lang="en-I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44A8383-9147-49E0-BA9C-368BF01E9A65}" type="slidenum">
              <a:rPr lang="en-IN" smtClean="0"/>
              <a:pPr/>
              <a:t>60</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9B656ED-2724-46AE-B547-1C028F06CB58}" type="slidenum">
              <a:rPr lang="en-IN" smtClean="0"/>
              <a:pPr/>
              <a:t>6</a:t>
            </a:fld>
            <a:endParaRPr lang="en-IN"/>
          </a:p>
        </p:txBody>
      </p:sp>
    </p:spTree>
    <p:extLst>
      <p:ext uri="{BB962C8B-B14F-4D97-AF65-F5344CB8AC3E}">
        <p14:creationId xmlns:p14="http://schemas.microsoft.com/office/powerpoint/2010/main" val="41896071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44A8383-9147-49E0-BA9C-368BF01E9A65}" type="slidenum">
              <a:rPr lang="en-IN" smtClean="0"/>
              <a:pPr/>
              <a:t>61</a:t>
            </a:fld>
            <a:endParaRPr lang="en-I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44A8383-9147-49E0-BA9C-368BF01E9A65}" type="slidenum">
              <a:rPr lang="en-IN" smtClean="0"/>
              <a:pPr/>
              <a:t>62</a:t>
            </a:fld>
            <a:endParaRPr lang="en-I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44A8383-9147-49E0-BA9C-368BF01E9A65}" type="slidenum">
              <a:rPr lang="en-IN" smtClean="0"/>
              <a:pPr/>
              <a:t>63</a:t>
            </a:fld>
            <a:endParaRPr lang="en-I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44A8383-9147-49E0-BA9C-368BF01E9A65}" type="slidenum">
              <a:rPr lang="en-IN" smtClean="0"/>
              <a:pPr/>
              <a:t>64</a:t>
            </a:fld>
            <a:endParaRPr lang="en-I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44A8383-9147-49E0-BA9C-368BF01E9A65}" type="slidenum">
              <a:rPr lang="en-IN" smtClean="0"/>
              <a:pPr/>
              <a:t>65</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9B656ED-2724-46AE-B547-1C028F06CB58}" type="slidenum">
              <a:rPr lang="en-IN" smtClean="0"/>
              <a:pPr/>
              <a:t>7</a:t>
            </a:fld>
            <a:endParaRPr lang="en-IN"/>
          </a:p>
        </p:txBody>
      </p:sp>
    </p:spTree>
    <p:extLst>
      <p:ext uri="{BB962C8B-B14F-4D97-AF65-F5344CB8AC3E}">
        <p14:creationId xmlns:p14="http://schemas.microsoft.com/office/powerpoint/2010/main" val="4067950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9B656ED-2724-46AE-B547-1C028F06CB58}" type="slidenum">
              <a:rPr lang="en-IN" smtClean="0"/>
              <a:pPr/>
              <a:t>8</a:t>
            </a:fld>
            <a:endParaRPr lang="en-IN"/>
          </a:p>
        </p:txBody>
      </p:sp>
    </p:spTree>
    <p:extLst>
      <p:ext uri="{BB962C8B-B14F-4D97-AF65-F5344CB8AC3E}">
        <p14:creationId xmlns:p14="http://schemas.microsoft.com/office/powerpoint/2010/main" val="1935789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9B656ED-2724-46AE-B547-1C028F06CB58}" type="slidenum">
              <a:rPr lang="en-IN" smtClean="0"/>
              <a:pPr/>
              <a:t>9</a:t>
            </a:fld>
            <a:endParaRPr lang="en-IN"/>
          </a:p>
        </p:txBody>
      </p:sp>
    </p:spTree>
    <p:extLst>
      <p:ext uri="{BB962C8B-B14F-4D97-AF65-F5344CB8AC3E}">
        <p14:creationId xmlns:p14="http://schemas.microsoft.com/office/powerpoint/2010/main" val="3742288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9B656ED-2724-46AE-B547-1C028F06CB58}" type="slidenum">
              <a:rPr lang="en-IN" smtClean="0"/>
              <a:pPr/>
              <a:t>10</a:t>
            </a:fld>
            <a:endParaRPr lang="en-IN"/>
          </a:p>
        </p:txBody>
      </p:sp>
    </p:spTree>
    <p:extLst>
      <p:ext uri="{BB962C8B-B14F-4D97-AF65-F5344CB8AC3E}">
        <p14:creationId xmlns:p14="http://schemas.microsoft.com/office/powerpoint/2010/main" val="3955349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9B656ED-2724-46AE-B547-1C028F06CB58}" type="slidenum">
              <a:rPr lang="en-IN" smtClean="0"/>
              <a:pPr/>
              <a:t>11</a:t>
            </a:fld>
            <a:endParaRPr lang="en-IN"/>
          </a:p>
        </p:txBody>
      </p:sp>
    </p:spTree>
    <p:extLst>
      <p:ext uri="{BB962C8B-B14F-4D97-AF65-F5344CB8AC3E}">
        <p14:creationId xmlns:p14="http://schemas.microsoft.com/office/powerpoint/2010/main" val="212413258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3F311628-FEF4-4E05-959A-788BBDF3BA8A}" type="datetimeFigureOut">
              <a:rPr lang="en-IN" smtClean="0"/>
              <a:pPr/>
              <a:t>20-02-2024</a:t>
            </a:fld>
            <a:endParaRPr lang="en-IN"/>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8415DD05-048A-4CAD-B943-FEC9E32778FB}" type="slidenum">
              <a:rPr lang="en-IN" smtClean="0"/>
              <a:pPr/>
              <a:t>‹#›</a:t>
            </a:fld>
            <a:endParaRPr lang="en-IN"/>
          </a:p>
        </p:txBody>
      </p:sp>
    </p:spTree>
    <p:extLst>
      <p:ext uri="{BB962C8B-B14F-4D97-AF65-F5344CB8AC3E}">
        <p14:creationId xmlns:p14="http://schemas.microsoft.com/office/powerpoint/2010/main" val="3365426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fld id="{3F311628-FEF4-4E05-959A-788BBDF3BA8A}" type="datetimeFigureOut">
              <a:rPr lang="en-IN" smtClean="0"/>
              <a:pPr/>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15DD05-048A-4CAD-B943-FEC9E32778FB}" type="slidenum">
              <a:rPr lang="en-IN" smtClean="0"/>
              <a:pPr/>
              <a:t>‹#›</a:t>
            </a:fld>
            <a:endParaRPr lang="en-IN"/>
          </a:p>
        </p:txBody>
      </p:sp>
    </p:spTree>
    <p:extLst>
      <p:ext uri="{BB962C8B-B14F-4D97-AF65-F5344CB8AC3E}">
        <p14:creationId xmlns:p14="http://schemas.microsoft.com/office/powerpoint/2010/main" val="2320941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F311628-FEF4-4E05-959A-788BBDF3BA8A}" type="datetimeFigureOut">
              <a:rPr lang="en-IN" smtClean="0"/>
              <a:pPr/>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15DD05-048A-4CAD-B943-FEC9E32778FB}" type="slidenum">
              <a:rPr lang="en-IN" smtClean="0"/>
              <a:pPr/>
              <a:t>‹#›</a:t>
            </a:fld>
            <a:endParaRPr lang="en-IN"/>
          </a:p>
        </p:txBody>
      </p:sp>
    </p:spTree>
    <p:extLst>
      <p:ext uri="{BB962C8B-B14F-4D97-AF65-F5344CB8AC3E}">
        <p14:creationId xmlns:p14="http://schemas.microsoft.com/office/powerpoint/2010/main" val="186443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F311628-FEF4-4E05-959A-788BBDF3BA8A}" type="datetimeFigureOut">
              <a:rPr lang="en-IN" smtClean="0"/>
              <a:pPr/>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15DD05-048A-4CAD-B943-FEC9E32778FB}" type="slidenum">
              <a:rPr lang="en-IN" smtClean="0"/>
              <a:pPr/>
              <a:t>‹#›</a:t>
            </a:fld>
            <a:endParaRPr lang="en-IN"/>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0744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F311628-FEF4-4E05-959A-788BBDF3BA8A}" type="datetimeFigureOut">
              <a:rPr lang="en-IN" smtClean="0"/>
              <a:pPr/>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15DD05-048A-4CAD-B943-FEC9E32778FB}" type="slidenum">
              <a:rPr lang="en-IN" smtClean="0"/>
              <a:pPr/>
              <a:t>‹#›</a:t>
            </a:fld>
            <a:endParaRPr lang="en-IN"/>
          </a:p>
        </p:txBody>
      </p:sp>
    </p:spTree>
    <p:extLst>
      <p:ext uri="{BB962C8B-B14F-4D97-AF65-F5344CB8AC3E}">
        <p14:creationId xmlns:p14="http://schemas.microsoft.com/office/powerpoint/2010/main" val="1211988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smtClean="0"/>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4116078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311628-FEF4-4E05-959A-788BBDF3BA8A}" type="datetimeFigureOut">
              <a:rPr lang="en-IN" smtClean="0"/>
              <a:pPr/>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15DD05-048A-4CAD-B943-FEC9E32778FB}" type="slidenum">
              <a:rPr lang="en-IN" smtClean="0"/>
              <a:pPr/>
              <a:t>‹#›</a:t>
            </a:fld>
            <a:endParaRPr lang="en-IN"/>
          </a:p>
        </p:txBody>
      </p:sp>
    </p:spTree>
    <p:extLst>
      <p:ext uri="{BB962C8B-B14F-4D97-AF65-F5344CB8AC3E}">
        <p14:creationId xmlns:p14="http://schemas.microsoft.com/office/powerpoint/2010/main" val="108799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3F311628-FEF4-4E05-959A-788BBDF3BA8A}" type="datetimeFigureOut">
              <a:rPr lang="en-IN" smtClean="0"/>
              <a:pPr/>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15DD05-048A-4CAD-B943-FEC9E32778FB}" type="slidenum">
              <a:rPr lang="en-IN" smtClean="0"/>
              <a:pPr/>
              <a:t>‹#›</a:t>
            </a:fld>
            <a:endParaRPr lang="en-IN"/>
          </a:p>
        </p:txBody>
      </p:sp>
    </p:spTree>
    <p:extLst>
      <p:ext uri="{BB962C8B-B14F-4D97-AF65-F5344CB8AC3E}">
        <p14:creationId xmlns:p14="http://schemas.microsoft.com/office/powerpoint/2010/main" val="1213500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3F311628-FEF4-4E05-959A-788BBDF3BA8A}" type="datetimeFigureOut">
              <a:rPr lang="en-IN" smtClean="0"/>
              <a:pPr/>
              <a:t>20-02-2024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15DD05-048A-4CAD-B943-FEC9E32778FB}" type="slidenum">
              <a:rPr lang="en-IN" smtClean="0"/>
              <a:pPr/>
              <a:t>‹#›</a:t>
            </a:fld>
            <a:endParaRPr lang="en-IN"/>
          </a:p>
        </p:txBody>
      </p:sp>
    </p:spTree>
    <p:extLst>
      <p:ext uri="{BB962C8B-B14F-4D97-AF65-F5344CB8AC3E}">
        <p14:creationId xmlns:p14="http://schemas.microsoft.com/office/powerpoint/2010/main" val="1019331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3F311628-FEF4-4E05-959A-788BBDF3BA8A}" type="datetimeFigureOut">
              <a:rPr lang="en-IN" smtClean="0"/>
              <a:pPr/>
              <a:t>20-02-2024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15DD05-048A-4CAD-B943-FEC9E32778FB}" type="slidenum">
              <a:rPr lang="en-IN" smtClean="0"/>
              <a:pPr/>
              <a:t>‹#›</a:t>
            </a:fld>
            <a:endParaRPr lang="en-IN"/>
          </a:p>
        </p:txBody>
      </p:sp>
    </p:spTree>
    <p:extLst>
      <p:ext uri="{BB962C8B-B14F-4D97-AF65-F5344CB8AC3E}">
        <p14:creationId xmlns:p14="http://schemas.microsoft.com/office/powerpoint/2010/main" val="571731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311628-FEF4-4E05-959A-788BBDF3BA8A}" type="datetimeFigureOut">
              <a:rPr lang="en-IN" smtClean="0"/>
              <a:pPr/>
              <a:t>20-02-2024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15DD05-048A-4CAD-B943-FEC9E32778FB}" type="slidenum">
              <a:rPr lang="en-IN" smtClean="0"/>
              <a:pPr/>
              <a:t>‹#›</a:t>
            </a:fld>
            <a:endParaRPr lang="en-IN"/>
          </a:p>
        </p:txBody>
      </p:sp>
    </p:spTree>
    <p:extLst>
      <p:ext uri="{BB962C8B-B14F-4D97-AF65-F5344CB8AC3E}">
        <p14:creationId xmlns:p14="http://schemas.microsoft.com/office/powerpoint/2010/main" val="2224125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3F311628-FEF4-4E05-959A-788BBDF3BA8A}" type="datetimeFigureOut">
              <a:rPr lang="en-IN" smtClean="0"/>
              <a:pPr/>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15DD05-048A-4CAD-B943-FEC9E32778FB}" type="slidenum">
              <a:rPr lang="en-IN" smtClean="0"/>
              <a:pPr/>
              <a:t>‹#›</a:t>
            </a:fld>
            <a:endParaRPr lang="en-IN"/>
          </a:p>
        </p:txBody>
      </p:sp>
    </p:spTree>
    <p:extLst>
      <p:ext uri="{BB962C8B-B14F-4D97-AF65-F5344CB8AC3E}">
        <p14:creationId xmlns:p14="http://schemas.microsoft.com/office/powerpoint/2010/main" val="3289272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3F311628-FEF4-4E05-959A-788BBDF3BA8A}" type="datetimeFigureOut">
              <a:rPr lang="en-IN" smtClean="0"/>
              <a:pPr/>
              <a:t>20-02-2024</a:t>
            </a:fld>
            <a:endParaRPr lang="en-IN"/>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IN"/>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8415DD05-048A-4CAD-B943-FEC9E32778FB}" type="slidenum">
              <a:rPr lang="en-IN" smtClean="0"/>
              <a:pPr/>
              <a:t>‹#›</a:t>
            </a:fld>
            <a:endParaRPr lang="en-IN"/>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79329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43191" y="2292094"/>
            <a:ext cx="5734050" cy="2219691"/>
          </a:xfrm>
        </p:spPr>
        <p:txBody>
          <a:bodyPr anchor="ctr">
            <a:normAutofit fontScale="90000"/>
          </a:bodyPr>
          <a:lstStyle/>
          <a:p>
            <a:r>
              <a:rPr lang="en-US" dirty="0" smtClean="0"/>
              <a:t>Software Engineering &amp; Project management</a:t>
            </a:r>
            <a:endParaRPr lang="en-US" dirty="0"/>
          </a:p>
        </p:txBody>
      </p:sp>
      <p:sp>
        <p:nvSpPr>
          <p:cNvPr id="17" name="Picture Placeholder 16"/>
          <p:cNvSpPr>
            <a:spLocks noGrp="1"/>
          </p:cNvSpPr>
          <p:nvPr>
            <p:ph type="pic" sz="quarter" idx="13"/>
          </p:nvPr>
        </p:nvSpPr>
        <p:spPr/>
      </p:sp>
      <p:pic>
        <p:nvPicPr>
          <p:cNvPr id="18" name="Picture 1"/>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399415" y="3344239"/>
            <a:ext cx="2677887" cy="2155222"/>
          </a:xfrm>
          <a:prstGeom prst="rect">
            <a:avLst/>
          </a:prstGeom>
          <a:noFill/>
          <a:ln w="9525">
            <a:noFill/>
            <a:miter lim="800000"/>
            <a:headEnd/>
            <a:tailEnd/>
          </a:ln>
        </p:spPr>
      </p:pic>
      <p:pic>
        <p:nvPicPr>
          <p:cNvPr id="19" name="Picture 18" descr="C:\Users\itdept\Desktop\Revision2_NAAC_Criteria\KKW Building photo. 27-4-17.jpg"/>
          <p:cNvPicPr/>
          <p:nvPr/>
        </p:nvPicPr>
        <p:blipFill>
          <a:blip r:embed="rId4"/>
          <a:srcRect/>
          <a:stretch>
            <a:fillRect/>
          </a:stretch>
        </p:blipFill>
        <p:spPr bwMode="auto">
          <a:xfrm>
            <a:off x="6962502" y="1310866"/>
            <a:ext cx="5229497" cy="1989455"/>
          </a:xfrm>
          <a:prstGeom prst="rect">
            <a:avLst/>
          </a:prstGeom>
          <a:noFill/>
          <a:ln w="9525">
            <a:noFill/>
            <a:miter lim="800000"/>
            <a:headEnd/>
            <a:tailEnd/>
          </a:ln>
        </p:spPr>
      </p:pic>
    </p:spTree>
    <p:extLst>
      <p:ext uri="{BB962C8B-B14F-4D97-AF65-F5344CB8AC3E}">
        <p14:creationId xmlns:p14="http://schemas.microsoft.com/office/powerpoint/2010/main" val="191036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Specification </a:t>
            </a:r>
            <a:endParaRPr lang="en-IN" b="1" dirty="0"/>
          </a:p>
        </p:txBody>
      </p:sp>
      <p:sp>
        <p:nvSpPr>
          <p:cNvPr id="3" name="Content Placeholder 2"/>
          <p:cNvSpPr>
            <a:spLocks noGrp="1"/>
          </p:cNvSpPr>
          <p:nvPr>
            <p:ph idx="1"/>
          </p:nvPr>
        </p:nvSpPr>
        <p:spPr/>
        <p:txBody>
          <a:bodyPr>
            <a:normAutofit/>
          </a:bodyPr>
          <a:lstStyle/>
          <a:p>
            <a:pPr algn="just"/>
            <a:r>
              <a:rPr lang="en-IN" sz="2400" dirty="0" smtClean="0"/>
              <a:t>The term </a:t>
            </a:r>
            <a:r>
              <a:rPr lang="en-IN" sz="2400" i="1" dirty="0" smtClean="0"/>
              <a:t>specification </a:t>
            </a:r>
            <a:r>
              <a:rPr lang="en-IN" sz="2400" dirty="0"/>
              <a:t>means different things to different people. </a:t>
            </a:r>
            <a:endParaRPr lang="en-IN" sz="2400" dirty="0" smtClean="0"/>
          </a:p>
          <a:p>
            <a:pPr algn="just"/>
            <a:r>
              <a:rPr lang="en-IN" sz="2400" dirty="0" smtClean="0"/>
              <a:t>A specification can be </a:t>
            </a:r>
            <a:r>
              <a:rPr lang="en-IN" sz="2400" dirty="0"/>
              <a:t>a written document, a set of graphical models, a formal mathematical </a:t>
            </a:r>
            <a:r>
              <a:rPr lang="en-IN" sz="2400" dirty="0" smtClean="0"/>
              <a:t>model , a </a:t>
            </a:r>
            <a:r>
              <a:rPr lang="en-IN" sz="2400" dirty="0"/>
              <a:t>collection of usage scenarios, a prototype, or any combination of these</a:t>
            </a:r>
            <a:r>
              <a:rPr lang="en-IN" sz="2400" dirty="0" smtClean="0"/>
              <a:t>.</a:t>
            </a:r>
          </a:p>
          <a:p>
            <a:pPr algn="just"/>
            <a:r>
              <a:rPr lang="en-IN" sz="2400" dirty="0"/>
              <a:t>Some suggest that a “standard template” </a:t>
            </a:r>
            <a:r>
              <a:rPr lang="en-IN" sz="2400" dirty="0" smtClean="0"/>
              <a:t>should </a:t>
            </a:r>
            <a:r>
              <a:rPr lang="en-IN" sz="2400" dirty="0"/>
              <a:t>be developed </a:t>
            </a:r>
            <a:r>
              <a:rPr lang="en-IN" sz="2400" dirty="0" smtClean="0"/>
              <a:t>and used </a:t>
            </a:r>
            <a:r>
              <a:rPr lang="en-IN" sz="2400" dirty="0"/>
              <a:t>for a </a:t>
            </a:r>
            <a:r>
              <a:rPr lang="en-IN" sz="2400" dirty="0" smtClean="0"/>
              <a:t>specification</a:t>
            </a:r>
            <a:endParaRPr lang="en-IN" sz="2400" dirty="0"/>
          </a:p>
        </p:txBody>
      </p:sp>
    </p:spTree>
    <p:extLst>
      <p:ext uri="{BB962C8B-B14F-4D97-AF65-F5344CB8AC3E}">
        <p14:creationId xmlns:p14="http://schemas.microsoft.com/office/powerpoint/2010/main" val="753335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Validation </a:t>
            </a:r>
            <a:endParaRPr lang="en-IN" b="1" dirty="0"/>
          </a:p>
        </p:txBody>
      </p:sp>
      <p:sp>
        <p:nvSpPr>
          <p:cNvPr id="3" name="Content Placeholder 2"/>
          <p:cNvSpPr>
            <a:spLocks noGrp="1"/>
          </p:cNvSpPr>
          <p:nvPr>
            <p:ph idx="1"/>
          </p:nvPr>
        </p:nvSpPr>
        <p:spPr>
          <a:xfrm>
            <a:off x="1120665" y="1395248"/>
            <a:ext cx="9982200" cy="4572000"/>
          </a:xfrm>
        </p:spPr>
        <p:txBody>
          <a:bodyPr>
            <a:noAutofit/>
          </a:bodyPr>
          <a:lstStyle/>
          <a:p>
            <a:r>
              <a:rPr lang="en-IN" sz="2400" dirty="0"/>
              <a:t>The primary requirements validation mechanism is the </a:t>
            </a:r>
            <a:r>
              <a:rPr lang="en-IN" sz="2400" dirty="0">
                <a:solidFill>
                  <a:srgbClr val="FF0000"/>
                </a:solidFill>
              </a:rPr>
              <a:t>technical </a:t>
            </a:r>
            <a:r>
              <a:rPr lang="en-IN" sz="2400" dirty="0" smtClean="0">
                <a:solidFill>
                  <a:srgbClr val="FF0000"/>
                </a:solidFill>
              </a:rPr>
              <a:t>review</a:t>
            </a:r>
            <a:r>
              <a:rPr lang="en-IN" sz="2400" dirty="0" smtClean="0"/>
              <a:t>.</a:t>
            </a:r>
          </a:p>
          <a:p>
            <a:r>
              <a:rPr lang="en-IN" sz="2400" dirty="0"/>
              <a:t>The review team that validates requirements includes </a:t>
            </a:r>
            <a:endParaRPr lang="en-IN" sz="2400" dirty="0" smtClean="0"/>
          </a:p>
          <a:p>
            <a:pPr lvl="1"/>
            <a:r>
              <a:rPr lang="en-IN" sz="2000" dirty="0" smtClean="0"/>
              <a:t>Software engineers</a:t>
            </a:r>
            <a:r>
              <a:rPr lang="en-IN" sz="2000" dirty="0"/>
              <a:t>, </a:t>
            </a:r>
            <a:endParaRPr lang="en-IN" sz="2000" dirty="0" smtClean="0"/>
          </a:p>
          <a:p>
            <a:pPr lvl="1"/>
            <a:r>
              <a:rPr lang="en-IN" sz="2000" dirty="0" smtClean="0"/>
              <a:t>customers</a:t>
            </a:r>
            <a:r>
              <a:rPr lang="en-IN" sz="2000" dirty="0"/>
              <a:t>, </a:t>
            </a:r>
            <a:endParaRPr lang="en-IN" sz="2000" dirty="0" smtClean="0"/>
          </a:p>
          <a:p>
            <a:pPr lvl="1"/>
            <a:r>
              <a:rPr lang="en-IN" sz="2000" dirty="0" smtClean="0"/>
              <a:t>users</a:t>
            </a:r>
            <a:r>
              <a:rPr lang="en-IN" sz="2000" dirty="0"/>
              <a:t>, </a:t>
            </a:r>
            <a:endParaRPr lang="en-IN" sz="2000" dirty="0" smtClean="0"/>
          </a:p>
          <a:p>
            <a:pPr lvl="1"/>
            <a:r>
              <a:rPr lang="en-IN" sz="2000" dirty="0" smtClean="0"/>
              <a:t>and </a:t>
            </a:r>
            <a:r>
              <a:rPr lang="en-IN" sz="2000" dirty="0"/>
              <a:t>other stakeholders </a:t>
            </a:r>
            <a:endParaRPr lang="en-IN" sz="2000" dirty="0" smtClean="0"/>
          </a:p>
          <a:p>
            <a:r>
              <a:rPr lang="en-IN" sz="2400" dirty="0"/>
              <a:t>who examine the specification looking for errors in content.</a:t>
            </a:r>
          </a:p>
          <a:p>
            <a:r>
              <a:rPr lang="en-IN" sz="2400" dirty="0">
                <a:solidFill>
                  <a:srgbClr val="FF0000"/>
                </a:solidFill>
              </a:rPr>
              <a:t>First</a:t>
            </a:r>
            <a:r>
              <a:rPr lang="en-IN" sz="2400" dirty="0"/>
              <a:t> requirement </a:t>
            </a:r>
            <a:r>
              <a:rPr lang="en-IN" sz="2400" dirty="0" smtClean="0"/>
              <a:t>Product </a:t>
            </a:r>
            <a:r>
              <a:rPr lang="en-IN" sz="2400" dirty="0"/>
              <a:t>must be user friendly </a:t>
            </a:r>
          </a:p>
          <a:p>
            <a:r>
              <a:rPr lang="en-IN" sz="2400" dirty="0"/>
              <a:t>The </a:t>
            </a:r>
            <a:r>
              <a:rPr lang="en-IN" sz="2400" dirty="0">
                <a:solidFill>
                  <a:srgbClr val="FF0000"/>
                </a:solidFill>
              </a:rPr>
              <a:t>second</a:t>
            </a:r>
            <a:r>
              <a:rPr lang="en-IN" sz="2400" dirty="0"/>
              <a:t> requirement has a quantitative element</a:t>
            </a:r>
          </a:p>
        </p:txBody>
      </p:sp>
    </p:spTree>
    <p:extLst>
      <p:ext uri="{BB962C8B-B14F-4D97-AF65-F5344CB8AC3E}">
        <p14:creationId xmlns:p14="http://schemas.microsoft.com/office/powerpoint/2010/main" val="1123990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Requirements management</a:t>
            </a:r>
            <a:endParaRPr lang="en-IN" dirty="0"/>
          </a:p>
        </p:txBody>
      </p:sp>
      <p:sp>
        <p:nvSpPr>
          <p:cNvPr id="3" name="Content Placeholder 2"/>
          <p:cNvSpPr>
            <a:spLocks noGrp="1"/>
          </p:cNvSpPr>
          <p:nvPr>
            <p:ph idx="1"/>
          </p:nvPr>
        </p:nvSpPr>
        <p:spPr/>
        <p:txBody>
          <a:bodyPr/>
          <a:lstStyle/>
          <a:p>
            <a:r>
              <a:rPr lang="en-IN" dirty="0"/>
              <a:t>Requirements management is a set of activities that help the project team </a:t>
            </a:r>
            <a:r>
              <a:rPr lang="en-IN" dirty="0" smtClean="0"/>
              <a:t>identify, control</a:t>
            </a:r>
            <a:r>
              <a:rPr lang="en-IN" dirty="0"/>
              <a:t>, and track requirements and changes to requirements at any time as </a:t>
            </a:r>
            <a:r>
              <a:rPr lang="en-IN" dirty="0" smtClean="0"/>
              <a:t>the project </a:t>
            </a:r>
            <a:r>
              <a:rPr lang="en-IN" dirty="0"/>
              <a:t>proceeds.</a:t>
            </a:r>
          </a:p>
        </p:txBody>
      </p:sp>
    </p:spTree>
    <p:extLst>
      <p:ext uri="{BB962C8B-B14F-4D97-AF65-F5344CB8AC3E}">
        <p14:creationId xmlns:p14="http://schemas.microsoft.com/office/powerpoint/2010/main" val="29593440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ESTABLISHING THE GROUNDWORK</a:t>
            </a:r>
            <a:endParaRPr lang="en-IN" dirty="0"/>
          </a:p>
        </p:txBody>
      </p:sp>
      <p:sp>
        <p:nvSpPr>
          <p:cNvPr id="3" name="Content Placeholder 2"/>
          <p:cNvSpPr>
            <a:spLocks noGrp="1"/>
          </p:cNvSpPr>
          <p:nvPr>
            <p:ph idx="1"/>
          </p:nvPr>
        </p:nvSpPr>
        <p:spPr>
          <a:xfrm>
            <a:off x="1213945" y="1403131"/>
            <a:ext cx="9871637" cy="4769069"/>
          </a:xfrm>
        </p:spPr>
        <p:txBody>
          <a:bodyPr>
            <a:normAutofit/>
          </a:bodyPr>
          <a:lstStyle/>
          <a:p>
            <a:pPr algn="just"/>
            <a:r>
              <a:rPr lang="en-IN" sz="2400" dirty="0"/>
              <a:t>In an ideal setting, stakeholders and software engineers work together on </a:t>
            </a:r>
            <a:r>
              <a:rPr lang="en-IN" sz="2400" dirty="0" smtClean="0"/>
              <a:t>the same team.</a:t>
            </a:r>
          </a:p>
          <a:p>
            <a:pPr algn="just"/>
            <a:r>
              <a:rPr lang="en-IN" sz="2400" dirty="0"/>
              <a:t>In such cases, requirements engineering is simply a matter of conducting meaningful conversations with colleagues who are well-known members of the team. </a:t>
            </a:r>
            <a:endParaRPr lang="en-IN" sz="2400" dirty="0" smtClean="0"/>
          </a:p>
          <a:p>
            <a:pPr algn="just"/>
            <a:r>
              <a:rPr lang="en-IN" sz="2400" dirty="0" smtClean="0"/>
              <a:t>The steps to establish the ground-work for an understanding of software requirement to get the project started in a way that will keep it moving forward toward a successful solution</a:t>
            </a:r>
          </a:p>
          <a:p>
            <a:pPr marL="914400" lvl="1" indent="-457200" algn="just">
              <a:buAutoNum type="arabicParenR"/>
            </a:pPr>
            <a:r>
              <a:rPr lang="en-IN" sz="2000" dirty="0" smtClean="0"/>
              <a:t>Identifying </a:t>
            </a:r>
            <a:r>
              <a:rPr lang="en-IN" sz="2000" dirty="0"/>
              <a:t>Stakeholders</a:t>
            </a:r>
            <a:r>
              <a:rPr lang="en-IN" sz="2000" dirty="0" smtClean="0"/>
              <a:t> </a:t>
            </a:r>
          </a:p>
          <a:p>
            <a:pPr marL="914400" lvl="1" indent="-457200" algn="just">
              <a:buAutoNum type="arabicParenR"/>
            </a:pPr>
            <a:r>
              <a:rPr lang="en-IN" sz="2000" dirty="0"/>
              <a:t>Recognizing Multiple </a:t>
            </a:r>
            <a:r>
              <a:rPr lang="en-IN" sz="2000" dirty="0" smtClean="0"/>
              <a:t>Viewpoints</a:t>
            </a:r>
          </a:p>
          <a:p>
            <a:pPr marL="914400" lvl="1" indent="-457200" algn="just">
              <a:buAutoNum type="arabicParenR"/>
            </a:pPr>
            <a:r>
              <a:rPr lang="en-IN" sz="2000" dirty="0"/>
              <a:t>Working toward </a:t>
            </a:r>
            <a:r>
              <a:rPr lang="en-IN" sz="2000" dirty="0" smtClean="0"/>
              <a:t>Collaboration</a:t>
            </a:r>
          </a:p>
          <a:p>
            <a:pPr marL="914400" lvl="1" indent="-457200" algn="just">
              <a:buAutoNum type="arabicParenR"/>
            </a:pPr>
            <a:r>
              <a:rPr lang="en-IN" sz="2000" dirty="0"/>
              <a:t>Asking the First Questions</a:t>
            </a:r>
            <a:endParaRPr lang="en-IN" sz="2000" dirty="0" smtClean="0"/>
          </a:p>
          <a:p>
            <a:pPr lvl="1"/>
            <a:endParaRPr lang="en-IN" dirty="0"/>
          </a:p>
        </p:txBody>
      </p:sp>
    </p:spTree>
    <p:extLst>
      <p:ext uri="{BB962C8B-B14F-4D97-AF65-F5344CB8AC3E}">
        <p14:creationId xmlns:p14="http://schemas.microsoft.com/office/powerpoint/2010/main" val="1132883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3369" y="520263"/>
            <a:ext cx="9980682" cy="677917"/>
          </a:xfrm>
        </p:spPr>
        <p:txBody>
          <a:bodyPr>
            <a:normAutofit fontScale="90000"/>
          </a:bodyPr>
          <a:lstStyle/>
          <a:p>
            <a:r>
              <a:rPr lang="en-IN" b="1" dirty="0" smtClean="0"/>
              <a:t/>
            </a:r>
            <a:br>
              <a:rPr lang="en-IN" b="1" dirty="0" smtClean="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sz="3100" b="1" dirty="0" smtClean="0"/>
              <a:t>Identifying </a:t>
            </a:r>
            <a:r>
              <a:rPr lang="en-IN" sz="3100" b="1" dirty="0"/>
              <a:t>Stakeholders</a:t>
            </a:r>
            <a:r>
              <a:rPr lang="en-IN" dirty="0"/>
              <a:t/>
            </a:r>
            <a:br>
              <a:rPr lang="en-IN" dirty="0"/>
            </a:br>
            <a:endParaRPr lang="en-IN" dirty="0"/>
          </a:p>
        </p:txBody>
      </p:sp>
      <p:sp>
        <p:nvSpPr>
          <p:cNvPr id="3" name="Content Placeholder 2"/>
          <p:cNvSpPr>
            <a:spLocks noGrp="1"/>
          </p:cNvSpPr>
          <p:nvPr>
            <p:ph idx="1"/>
          </p:nvPr>
        </p:nvSpPr>
        <p:spPr>
          <a:xfrm>
            <a:off x="1166648" y="1403131"/>
            <a:ext cx="10058400" cy="5109635"/>
          </a:xfrm>
        </p:spPr>
        <p:txBody>
          <a:bodyPr>
            <a:normAutofit lnSpcReduction="10000"/>
          </a:bodyPr>
          <a:lstStyle/>
          <a:p>
            <a:pPr algn="just"/>
            <a:r>
              <a:rPr lang="en-IN" sz="2400" dirty="0" smtClean="0"/>
              <a:t>A </a:t>
            </a:r>
            <a:r>
              <a:rPr lang="en-IN" sz="2400" i="1" dirty="0">
                <a:solidFill>
                  <a:srgbClr val="FF0000"/>
                </a:solidFill>
              </a:rPr>
              <a:t>stakeholder </a:t>
            </a:r>
            <a:r>
              <a:rPr lang="en-IN" sz="2400" i="1" dirty="0" smtClean="0">
                <a:solidFill>
                  <a:srgbClr val="FF0000"/>
                </a:solidFill>
              </a:rPr>
              <a:t>is</a:t>
            </a:r>
            <a:r>
              <a:rPr lang="en-IN" sz="2400" dirty="0" smtClean="0">
                <a:solidFill>
                  <a:srgbClr val="FF0000"/>
                </a:solidFill>
              </a:rPr>
              <a:t> </a:t>
            </a:r>
            <a:r>
              <a:rPr lang="en-IN" sz="2400" dirty="0"/>
              <a:t>“</a:t>
            </a:r>
            <a:r>
              <a:rPr lang="en-IN" sz="2400" b="1" i="1" dirty="0"/>
              <a:t>anyone who </a:t>
            </a:r>
            <a:r>
              <a:rPr lang="en-IN" sz="2400" b="1" i="1" dirty="0" smtClean="0"/>
              <a:t>benefits in </a:t>
            </a:r>
            <a:r>
              <a:rPr lang="en-IN" sz="2400" b="1" i="1" dirty="0"/>
              <a:t>a direct or </a:t>
            </a:r>
            <a:r>
              <a:rPr lang="en-IN" sz="2400" b="1" i="1" dirty="0" smtClean="0"/>
              <a:t>indirect </a:t>
            </a:r>
            <a:r>
              <a:rPr lang="en-IN" sz="2400" b="1" i="1" dirty="0"/>
              <a:t>way from the system which is being developed</a:t>
            </a:r>
            <a:r>
              <a:rPr lang="en-IN" sz="2400" dirty="0" smtClean="0"/>
              <a:t>.”.</a:t>
            </a:r>
          </a:p>
          <a:p>
            <a:pPr algn="just"/>
            <a:r>
              <a:rPr lang="en-IN" sz="2400" dirty="0" smtClean="0">
                <a:solidFill>
                  <a:srgbClr val="FF0000"/>
                </a:solidFill>
              </a:rPr>
              <a:t>The </a:t>
            </a:r>
            <a:r>
              <a:rPr lang="en-IN" sz="2400" dirty="0">
                <a:solidFill>
                  <a:srgbClr val="FF0000"/>
                </a:solidFill>
              </a:rPr>
              <a:t>usual stakeholders are</a:t>
            </a:r>
            <a:r>
              <a:rPr lang="en-IN" sz="2400" dirty="0"/>
              <a:t>: </a:t>
            </a:r>
            <a:endParaRPr lang="en-IN" sz="2400" dirty="0" smtClean="0"/>
          </a:p>
          <a:p>
            <a:pPr lvl="1" algn="just"/>
            <a:r>
              <a:rPr lang="en-IN" sz="2000" dirty="0" smtClean="0"/>
              <a:t>business </a:t>
            </a:r>
            <a:r>
              <a:rPr lang="en-IN" sz="2000" dirty="0"/>
              <a:t>operations managers, </a:t>
            </a:r>
            <a:endParaRPr lang="en-IN" sz="2000" dirty="0" smtClean="0"/>
          </a:p>
          <a:p>
            <a:pPr lvl="1" algn="just"/>
            <a:r>
              <a:rPr lang="en-IN" sz="2000" dirty="0" smtClean="0"/>
              <a:t>product </a:t>
            </a:r>
            <a:r>
              <a:rPr lang="en-IN" sz="2000" dirty="0"/>
              <a:t>managers, </a:t>
            </a:r>
            <a:endParaRPr lang="en-IN" sz="2000" dirty="0" smtClean="0"/>
          </a:p>
          <a:p>
            <a:pPr lvl="1" algn="just"/>
            <a:r>
              <a:rPr lang="en-IN" sz="2000" dirty="0" smtClean="0"/>
              <a:t>marketing </a:t>
            </a:r>
            <a:r>
              <a:rPr lang="en-IN" sz="2000" dirty="0"/>
              <a:t>people, </a:t>
            </a:r>
            <a:endParaRPr lang="en-IN" sz="2000" dirty="0" smtClean="0"/>
          </a:p>
          <a:p>
            <a:pPr lvl="1" algn="just"/>
            <a:r>
              <a:rPr lang="en-IN" sz="2000" dirty="0" smtClean="0"/>
              <a:t>internal </a:t>
            </a:r>
            <a:r>
              <a:rPr lang="en-IN" sz="2000" dirty="0"/>
              <a:t>and external customers, </a:t>
            </a:r>
            <a:endParaRPr lang="en-IN" sz="2000" dirty="0" smtClean="0"/>
          </a:p>
          <a:p>
            <a:pPr lvl="1" algn="just"/>
            <a:r>
              <a:rPr lang="en-IN" sz="2000" dirty="0" smtClean="0"/>
              <a:t>end </a:t>
            </a:r>
            <a:r>
              <a:rPr lang="en-IN" sz="2000" dirty="0"/>
              <a:t>users consultants, </a:t>
            </a:r>
            <a:endParaRPr lang="en-IN" sz="2000" dirty="0" smtClean="0"/>
          </a:p>
          <a:p>
            <a:pPr lvl="1" algn="just"/>
            <a:r>
              <a:rPr lang="en-IN" sz="2000" dirty="0" smtClean="0"/>
              <a:t>product </a:t>
            </a:r>
            <a:r>
              <a:rPr lang="en-IN" sz="2000" dirty="0"/>
              <a:t>engineers, </a:t>
            </a:r>
            <a:endParaRPr lang="en-IN" sz="2000" dirty="0" smtClean="0"/>
          </a:p>
          <a:p>
            <a:pPr lvl="1" algn="just"/>
            <a:r>
              <a:rPr lang="en-IN" sz="2000" dirty="0" smtClean="0"/>
              <a:t>software </a:t>
            </a:r>
            <a:r>
              <a:rPr lang="en-IN" sz="2000" dirty="0"/>
              <a:t>engineers, </a:t>
            </a:r>
            <a:endParaRPr lang="en-IN" sz="2000" dirty="0" smtClean="0"/>
          </a:p>
          <a:p>
            <a:pPr lvl="1" algn="just"/>
            <a:r>
              <a:rPr lang="en-IN" sz="2000" dirty="0" smtClean="0"/>
              <a:t>support </a:t>
            </a:r>
            <a:r>
              <a:rPr lang="en-IN" sz="2000" dirty="0"/>
              <a:t>and maintenance </a:t>
            </a:r>
            <a:r>
              <a:rPr lang="en-IN" sz="2000" dirty="0" smtClean="0"/>
              <a:t>engineers</a:t>
            </a:r>
            <a:endParaRPr lang="en-IN" sz="2800" dirty="0" smtClean="0"/>
          </a:p>
          <a:p>
            <a:pPr marL="236538" lvl="1" indent="-173038" algn="just"/>
            <a:r>
              <a:rPr lang="en-IN" sz="2400" dirty="0" smtClean="0"/>
              <a:t>Each stakeholder has a different view of the system, achieves different benefits when the system is successfully developed, and is open to different risks if the development effort should fail</a:t>
            </a:r>
            <a:r>
              <a:rPr lang="en-IN" sz="2000" dirty="0" smtClean="0"/>
              <a:t>.</a:t>
            </a:r>
          </a:p>
        </p:txBody>
      </p:sp>
    </p:spTree>
    <p:extLst>
      <p:ext uri="{BB962C8B-B14F-4D97-AF65-F5344CB8AC3E}">
        <p14:creationId xmlns:p14="http://schemas.microsoft.com/office/powerpoint/2010/main" val="2203279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Recognizing Multiple Viewpoints</a:t>
            </a:r>
            <a:endParaRPr lang="en-IN" dirty="0"/>
          </a:p>
        </p:txBody>
      </p:sp>
      <p:sp>
        <p:nvSpPr>
          <p:cNvPr id="3" name="Content Placeholder 2"/>
          <p:cNvSpPr>
            <a:spLocks noGrp="1"/>
          </p:cNvSpPr>
          <p:nvPr>
            <p:ph idx="1"/>
          </p:nvPr>
        </p:nvSpPr>
        <p:spPr>
          <a:xfrm>
            <a:off x="1119352" y="1434661"/>
            <a:ext cx="9979572" cy="4997669"/>
          </a:xfrm>
        </p:spPr>
        <p:txBody>
          <a:bodyPr/>
          <a:lstStyle/>
          <a:p>
            <a:pPr algn="just"/>
            <a:r>
              <a:rPr lang="en-IN" sz="2400" dirty="0" smtClean="0"/>
              <a:t>Because many </a:t>
            </a:r>
            <a:r>
              <a:rPr lang="en-IN" sz="2400" dirty="0"/>
              <a:t>different stakeholders exist, the requirements of the system will be explored from many different points of </a:t>
            </a:r>
            <a:r>
              <a:rPr lang="en-IN" sz="2400" dirty="0" smtClean="0"/>
              <a:t>view.</a:t>
            </a:r>
          </a:p>
          <a:p>
            <a:pPr algn="just"/>
            <a:r>
              <a:rPr lang="en-IN" sz="2400" dirty="0" smtClean="0"/>
              <a:t>For Example</a:t>
            </a:r>
          </a:p>
          <a:p>
            <a:pPr lvl="1" algn="just"/>
            <a:r>
              <a:rPr lang="en-IN" sz="2000" dirty="0" smtClean="0"/>
              <a:t>End </a:t>
            </a:r>
            <a:r>
              <a:rPr lang="en-IN" sz="2000" dirty="0"/>
              <a:t>users may want features that are familiar to them and </a:t>
            </a:r>
            <a:r>
              <a:rPr lang="en-IN" sz="2000" dirty="0" smtClean="0"/>
              <a:t>that are </a:t>
            </a:r>
            <a:r>
              <a:rPr lang="en-IN" sz="2000" dirty="0"/>
              <a:t>easy to learn and use</a:t>
            </a:r>
            <a:r>
              <a:rPr lang="en-IN" sz="2000" dirty="0" smtClean="0"/>
              <a:t>.</a:t>
            </a:r>
          </a:p>
          <a:p>
            <a:pPr lvl="1" algn="just"/>
            <a:r>
              <a:rPr lang="en-IN" sz="2000" dirty="0" smtClean="0"/>
              <a:t>Software </a:t>
            </a:r>
            <a:r>
              <a:rPr lang="en-IN" sz="2000" dirty="0"/>
              <a:t>engineers may be concerned with </a:t>
            </a:r>
            <a:r>
              <a:rPr lang="en-IN" sz="2000" dirty="0" smtClean="0"/>
              <a:t>functions that </a:t>
            </a:r>
            <a:r>
              <a:rPr lang="en-IN" sz="2000" dirty="0"/>
              <a:t>are invisible to nontechnical </a:t>
            </a:r>
            <a:r>
              <a:rPr lang="en-IN" sz="2000" dirty="0" smtClean="0"/>
              <a:t>stakeholders and they enable </a:t>
            </a:r>
            <a:r>
              <a:rPr lang="en-IN" sz="2000" dirty="0"/>
              <a:t>an </a:t>
            </a:r>
            <a:r>
              <a:rPr lang="en-IN" sz="2000" dirty="0" smtClean="0"/>
              <a:t>infrastructure that </a:t>
            </a:r>
            <a:r>
              <a:rPr lang="en-IN" sz="2000" dirty="0"/>
              <a:t>supports more marketable functions and </a:t>
            </a:r>
            <a:r>
              <a:rPr lang="en-IN" sz="2000" dirty="0" smtClean="0"/>
              <a:t>features.</a:t>
            </a:r>
          </a:p>
          <a:p>
            <a:pPr lvl="1" algn="just"/>
            <a:r>
              <a:rPr lang="en-IN" sz="2000" dirty="0"/>
              <a:t>Support engineers </a:t>
            </a:r>
            <a:r>
              <a:rPr lang="en-IN" sz="2000" dirty="0" smtClean="0"/>
              <a:t>may focus </a:t>
            </a:r>
            <a:r>
              <a:rPr lang="en-IN" sz="2000" dirty="0"/>
              <a:t>on the </a:t>
            </a:r>
            <a:r>
              <a:rPr lang="en-IN" sz="2000" dirty="0" smtClean="0"/>
              <a:t>maintainability of </a:t>
            </a:r>
            <a:r>
              <a:rPr lang="en-IN" sz="2000" dirty="0"/>
              <a:t>the software</a:t>
            </a:r>
            <a:r>
              <a:rPr lang="en-IN" sz="2000" dirty="0" smtClean="0"/>
              <a:t>.</a:t>
            </a:r>
          </a:p>
          <a:p>
            <a:pPr marL="228600" lvl="1" algn="just">
              <a:spcBef>
                <a:spcPts val="1800"/>
              </a:spcBef>
            </a:pPr>
            <a:r>
              <a:rPr lang="en-US" sz="2400" dirty="0" smtClean="0"/>
              <a:t>Categorize all stakeholder information in a way that will allow decision makers to choose an internally consistent set of requirements for the system.</a:t>
            </a:r>
            <a:endParaRPr lang="en-IN" sz="2000" dirty="0" smtClean="0"/>
          </a:p>
        </p:txBody>
      </p:sp>
    </p:spTree>
    <p:extLst>
      <p:ext uri="{BB962C8B-B14F-4D97-AF65-F5344CB8AC3E}">
        <p14:creationId xmlns:p14="http://schemas.microsoft.com/office/powerpoint/2010/main" val="777651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Working toward Collaboration</a:t>
            </a:r>
          </a:p>
        </p:txBody>
      </p:sp>
      <p:sp>
        <p:nvSpPr>
          <p:cNvPr id="3" name="Content Placeholder 2"/>
          <p:cNvSpPr>
            <a:spLocks noGrp="1"/>
          </p:cNvSpPr>
          <p:nvPr>
            <p:ph idx="1"/>
          </p:nvPr>
        </p:nvSpPr>
        <p:spPr/>
        <p:txBody>
          <a:bodyPr>
            <a:normAutofit/>
          </a:bodyPr>
          <a:lstStyle/>
          <a:p>
            <a:pPr algn="just"/>
            <a:r>
              <a:rPr lang="en-IN" sz="2400" dirty="0"/>
              <a:t>If five stakeholders are involved in a software project, you may have five different opinions about the proper set of requirements</a:t>
            </a:r>
            <a:r>
              <a:rPr lang="en-IN" sz="2400" dirty="0" smtClean="0"/>
              <a:t>.</a:t>
            </a:r>
          </a:p>
          <a:p>
            <a:pPr algn="just"/>
            <a:r>
              <a:rPr lang="en-IN" sz="2400" dirty="0"/>
              <a:t>The job of a requirements engineer is to identify areas of commonality and areas of conflict or </a:t>
            </a:r>
            <a:r>
              <a:rPr lang="en-IN" sz="2400" dirty="0" smtClean="0"/>
              <a:t>inconsistency</a:t>
            </a:r>
          </a:p>
          <a:p>
            <a:pPr algn="just"/>
            <a:r>
              <a:rPr lang="en-US" sz="2400" dirty="0" smtClean="0"/>
              <a:t>Stakeholders collaborate by providing their view of requirements</a:t>
            </a:r>
            <a:endParaRPr lang="en-IN" sz="2400" dirty="0"/>
          </a:p>
        </p:txBody>
      </p:sp>
    </p:spTree>
    <p:extLst>
      <p:ext uri="{BB962C8B-B14F-4D97-AF65-F5344CB8AC3E}">
        <p14:creationId xmlns:p14="http://schemas.microsoft.com/office/powerpoint/2010/main" val="111667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Asking the First Questions</a:t>
            </a:r>
            <a:endParaRPr lang="en-IN" dirty="0"/>
          </a:p>
        </p:txBody>
      </p:sp>
      <p:sp>
        <p:nvSpPr>
          <p:cNvPr id="3" name="Content Placeholder 2"/>
          <p:cNvSpPr>
            <a:spLocks noGrp="1"/>
          </p:cNvSpPr>
          <p:nvPr>
            <p:ph idx="1"/>
          </p:nvPr>
        </p:nvSpPr>
        <p:spPr>
          <a:xfrm>
            <a:off x="1229710" y="1277006"/>
            <a:ext cx="9821918" cy="5439103"/>
          </a:xfrm>
        </p:spPr>
        <p:txBody>
          <a:bodyPr>
            <a:normAutofit fontScale="92500" lnSpcReduction="10000"/>
          </a:bodyPr>
          <a:lstStyle/>
          <a:p>
            <a:pPr algn="just"/>
            <a:r>
              <a:rPr lang="en-US" sz="2400" dirty="0" smtClean="0">
                <a:latin typeface="+mj-lt"/>
              </a:rPr>
              <a:t>Questions asked at the inception of the project should be “context free". The first set of context-free questions focuses on the customer and other stakeholders, the overall project goals and benefits.</a:t>
            </a:r>
            <a:endParaRPr lang="en-IN" sz="2400" dirty="0" smtClean="0">
              <a:latin typeface="+mj-lt"/>
            </a:endParaRPr>
          </a:p>
          <a:p>
            <a:pPr algn="just"/>
            <a:r>
              <a:rPr lang="en-IN" sz="2400" dirty="0" smtClean="0"/>
              <a:t>For example</a:t>
            </a:r>
          </a:p>
          <a:p>
            <a:pPr lvl="1" algn="just"/>
            <a:r>
              <a:rPr lang="en-IN" sz="1800" dirty="0" smtClean="0"/>
              <a:t>Who </a:t>
            </a:r>
            <a:r>
              <a:rPr lang="en-IN" sz="1800" dirty="0"/>
              <a:t>is behind the request for this work? </a:t>
            </a:r>
            <a:endParaRPr lang="en-IN" sz="1800" dirty="0" smtClean="0"/>
          </a:p>
          <a:p>
            <a:pPr lvl="1" algn="just"/>
            <a:r>
              <a:rPr lang="en-IN" sz="1800" dirty="0" smtClean="0"/>
              <a:t>Who </a:t>
            </a:r>
            <a:r>
              <a:rPr lang="en-IN" sz="1800" dirty="0"/>
              <a:t>will use the solution</a:t>
            </a:r>
            <a:r>
              <a:rPr lang="en-IN" sz="1800" dirty="0" smtClean="0"/>
              <a:t>?</a:t>
            </a:r>
          </a:p>
          <a:p>
            <a:pPr lvl="1" algn="just"/>
            <a:r>
              <a:rPr lang="en-IN" sz="1800" dirty="0" smtClean="0"/>
              <a:t>What </a:t>
            </a:r>
            <a:r>
              <a:rPr lang="en-IN" sz="1800" dirty="0"/>
              <a:t>will be the economic benefit of a successful </a:t>
            </a:r>
            <a:r>
              <a:rPr lang="en-IN" sz="1800" dirty="0" smtClean="0"/>
              <a:t>solution?</a:t>
            </a:r>
          </a:p>
          <a:p>
            <a:pPr lvl="1" algn="just"/>
            <a:r>
              <a:rPr lang="en-IN" sz="1800" dirty="0" smtClean="0"/>
              <a:t>Is </a:t>
            </a:r>
            <a:r>
              <a:rPr lang="en-IN" sz="1800" dirty="0"/>
              <a:t>there another source for the solution that you need? </a:t>
            </a:r>
            <a:endParaRPr lang="en-IN" sz="1800" dirty="0" smtClean="0"/>
          </a:p>
          <a:p>
            <a:pPr algn="just"/>
            <a:r>
              <a:rPr lang="en-US" sz="2400" dirty="0" smtClean="0"/>
              <a:t>The next set of questions enables you to gain a better understanding of the problem and allows the customer to voice his or her perceptions about a solution:</a:t>
            </a:r>
          </a:p>
          <a:p>
            <a:pPr algn="just"/>
            <a:r>
              <a:rPr lang="en-IN" sz="2400" dirty="0" smtClean="0"/>
              <a:t>For example</a:t>
            </a:r>
          </a:p>
          <a:p>
            <a:pPr lvl="1" algn="just"/>
            <a:r>
              <a:rPr lang="en-IN" sz="1800" dirty="0"/>
              <a:t>How would you characterize “good” output that would be generated by </a:t>
            </a:r>
            <a:r>
              <a:rPr lang="en-IN" sz="1800" dirty="0" smtClean="0"/>
              <a:t>a successful </a:t>
            </a:r>
            <a:r>
              <a:rPr lang="en-IN" sz="1800" dirty="0"/>
              <a:t>solution?</a:t>
            </a:r>
          </a:p>
          <a:p>
            <a:pPr lvl="1" algn="just"/>
            <a:r>
              <a:rPr lang="en-IN" sz="1800" dirty="0" smtClean="0"/>
              <a:t>What </a:t>
            </a:r>
            <a:r>
              <a:rPr lang="en-IN" sz="1800" dirty="0"/>
              <a:t>problem(s) will this solution address?</a:t>
            </a:r>
          </a:p>
          <a:p>
            <a:pPr lvl="1" algn="just"/>
            <a:r>
              <a:rPr lang="en-IN" sz="1800" dirty="0" smtClean="0"/>
              <a:t>Can </a:t>
            </a:r>
            <a:r>
              <a:rPr lang="en-IN" sz="1800" dirty="0"/>
              <a:t>you show me (or describe) the business environment in which </a:t>
            </a:r>
            <a:r>
              <a:rPr lang="en-IN" sz="1800" dirty="0" smtClean="0"/>
              <a:t>the solution </a:t>
            </a:r>
            <a:r>
              <a:rPr lang="en-IN" sz="1800" dirty="0"/>
              <a:t>will be used?</a:t>
            </a:r>
          </a:p>
          <a:p>
            <a:pPr lvl="1" algn="just"/>
            <a:r>
              <a:rPr lang="en-IN" sz="1800" dirty="0" smtClean="0"/>
              <a:t>Will </a:t>
            </a:r>
            <a:r>
              <a:rPr lang="en-IN" sz="1800" dirty="0"/>
              <a:t>special performance issues or constraints affect the way the </a:t>
            </a:r>
            <a:r>
              <a:rPr lang="en-IN" sz="1800" dirty="0" smtClean="0"/>
              <a:t>solution is </a:t>
            </a:r>
            <a:r>
              <a:rPr lang="en-IN" sz="1800" dirty="0"/>
              <a:t>approached?</a:t>
            </a:r>
            <a:endParaRPr lang="en-IN" dirty="0"/>
          </a:p>
        </p:txBody>
      </p:sp>
    </p:spTree>
    <p:extLst>
      <p:ext uri="{BB962C8B-B14F-4D97-AF65-F5344CB8AC3E}">
        <p14:creationId xmlns:p14="http://schemas.microsoft.com/office/powerpoint/2010/main" val="2236943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Asking the First Questions</a:t>
            </a:r>
            <a:endParaRPr lang="en-IN" dirty="0"/>
          </a:p>
        </p:txBody>
      </p:sp>
      <p:sp>
        <p:nvSpPr>
          <p:cNvPr id="3" name="Content Placeholder 2"/>
          <p:cNvSpPr>
            <a:spLocks noGrp="1"/>
          </p:cNvSpPr>
          <p:nvPr>
            <p:ph idx="1"/>
          </p:nvPr>
        </p:nvSpPr>
        <p:spPr/>
        <p:txBody>
          <a:bodyPr/>
          <a:lstStyle/>
          <a:p>
            <a:r>
              <a:rPr lang="en-US" sz="2400" dirty="0" smtClean="0"/>
              <a:t>The final set of questions focuses on the effectiveness of the communication activity itself. </a:t>
            </a:r>
          </a:p>
          <a:p>
            <a:r>
              <a:rPr lang="en-US" sz="2400" dirty="0" smtClean="0"/>
              <a:t>For example</a:t>
            </a:r>
            <a:endParaRPr lang="en-IN" sz="2400" dirty="0" smtClean="0"/>
          </a:p>
          <a:p>
            <a:pPr lvl="1"/>
            <a:r>
              <a:rPr lang="en-IN" sz="1800" dirty="0"/>
              <a:t>Are you the right person to answer these questions? Are your </a:t>
            </a:r>
            <a:r>
              <a:rPr lang="en-IN" sz="1800" dirty="0" smtClean="0"/>
              <a:t>answers "official”?</a:t>
            </a:r>
            <a:endParaRPr lang="en-IN" sz="1800" dirty="0"/>
          </a:p>
          <a:p>
            <a:pPr lvl="1"/>
            <a:r>
              <a:rPr lang="en-IN" sz="1800" dirty="0" smtClean="0"/>
              <a:t>Are </a:t>
            </a:r>
            <a:r>
              <a:rPr lang="en-IN" sz="1800" dirty="0"/>
              <a:t>my questions relevant to the problem that you have?</a:t>
            </a:r>
          </a:p>
          <a:p>
            <a:pPr lvl="1"/>
            <a:r>
              <a:rPr lang="en-IN" sz="1800" dirty="0" smtClean="0"/>
              <a:t>Am </a:t>
            </a:r>
            <a:r>
              <a:rPr lang="en-IN" sz="1800" dirty="0"/>
              <a:t>I asking too many questions?</a:t>
            </a:r>
          </a:p>
          <a:p>
            <a:pPr lvl="1"/>
            <a:r>
              <a:rPr lang="en-IN" sz="1800" dirty="0" smtClean="0"/>
              <a:t>Can </a:t>
            </a:r>
            <a:r>
              <a:rPr lang="en-IN" sz="1800" dirty="0"/>
              <a:t>anyone else provide additional information?</a:t>
            </a:r>
          </a:p>
          <a:p>
            <a:pPr lvl="1"/>
            <a:r>
              <a:rPr lang="en-IN" sz="1800" dirty="0" smtClean="0"/>
              <a:t>Should </a:t>
            </a:r>
            <a:r>
              <a:rPr lang="en-IN" sz="1800" dirty="0"/>
              <a:t>I be asking you anything else</a:t>
            </a:r>
            <a:r>
              <a:rPr lang="en-IN" sz="1800" dirty="0" smtClean="0"/>
              <a:t>?</a:t>
            </a:r>
          </a:p>
          <a:p>
            <a:pPr lvl="1"/>
            <a:endParaRPr lang="en-IN" dirty="0" smtClean="0"/>
          </a:p>
          <a:p>
            <a:pPr lvl="1"/>
            <a:endParaRPr lang="en-IN" dirty="0"/>
          </a:p>
        </p:txBody>
      </p:sp>
    </p:spTree>
    <p:extLst>
      <p:ext uri="{BB962C8B-B14F-4D97-AF65-F5344CB8AC3E}">
        <p14:creationId xmlns:p14="http://schemas.microsoft.com/office/powerpoint/2010/main" val="366057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ELICITING REQUIREMENTS</a:t>
            </a:r>
            <a:endParaRPr lang="en-IN" dirty="0"/>
          </a:p>
        </p:txBody>
      </p:sp>
      <p:sp>
        <p:nvSpPr>
          <p:cNvPr id="3" name="Content Placeholder 2"/>
          <p:cNvSpPr>
            <a:spLocks noGrp="1"/>
          </p:cNvSpPr>
          <p:nvPr>
            <p:ph idx="1"/>
          </p:nvPr>
        </p:nvSpPr>
        <p:spPr>
          <a:xfrm>
            <a:off x="1104900" y="1308537"/>
            <a:ext cx="10135914" cy="5123793"/>
          </a:xfrm>
        </p:spPr>
        <p:txBody>
          <a:bodyPr>
            <a:normAutofit/>
          </a:bodyPr>
          <a:lstStyle/>
          <a:p>
            <a:r>
              <a:rPr lang="en-IN" sz="2600" dirty="0">
                <a:latin typeface="+mj-lt"/>
              </a:rPr>
              <a:t>Requirements elicitation (also called </a:t>
            </a:r>
            <a:r>
              <a:rPr lang="en-IN" sz="2600" i="1" dirty="0">
                <a:solidFill>
                  <a:srgbClr val="FF0000"/>
                </a:solidFill>
                <a:latin typeface="+mj-lt"/>
              </a:rPr>
              <a:t>requirements gathering </a:t>
            </a:r>
            <a:r>
              <a:rPr lang="en-IN" sz="2600" dirty="0">
                <a:latin typeface="+mj-lt"/>
              </a:rPr>
              <a:t>) combines </a:t>
            </a:r>
            <a:r>
              <a:rPr lang="en-IN" sz="2600" dirty="0" smtClean="0">
                <a:latin typeface="+mj-lt"/>
              </a:rPr>
              <a:t>elements of </a:t>
            </a:r>
          </a:p>
          <a:p>
            <a:pPr marL="914400" lvl="1" indent="-457200">
              <a:buFont typeface="+mj-lt"/>
              <a:buAutoNum type="arabicPeriod"/>
            </a:pPr>
            <a:r>
              <a:rPr lang="en-IN" sz="2200" b="1" dirty="0" smtClean="0">
                <a:latin typeface="+mj-lt"/>
              </a:rPr>
              <a:t>Problem solving  (</a:t>
            </a:r>
            <a:r>
              <a:rPr lang="en-US" sz="2200" dirty="0" smtClean="0">
                <a:latin typeface="+mj-lt"/>
              </a:rPr>
              <a:t>stakeholders work together to identify the problem) </a:t>
            </a:r>
            <a:endParaRPr lang="en-IN" sz="2200" b="1" dirty="0" smtClean="0">
              <a:latin typeface="+mj-lt"/>
            </a:endParaRPr>
          </a:p>
          <a:p>
            <a:pPr marL="914400" lvl="1" indent="-457200">
              <a:buFont typeface="+mj-lt"/>
              <a:buAutoNum type="arabicPeriod"/>
            </a:pPr>
            <a:r>
              <a:rPr lang="en-IN" sz="2200" b="1" dirty="0" smtClean="0">
                <a:latin typeface="+mj-lt"/>
              </a:rPr>
              <a:t>Elaboration (</a:t>
            </a:r>
            <a:r>
              <a:rPr lang="en-US" sz="2200" dirty="0" smtClean="0">
                <a:latin typeface="+mj-lt"/>
              </a:rPr>
              <a:t>propose elements of the solution)</a:t>
            </a:r>
            <a:endParaRPr lang="en-IN" sz="2200" b="1" dirty="0" smtClean="0">
              <a:latin typeface="+mj-lt"/>
            </a:endParaRPr>
          </a:p>
          <a:p>
            <a:pPr marL="914400" lvl="1" indent="-457200">
              <a:buFont typeface="+mj-lt"/>
              <a:buAutoNum type="arabicPeriod"/>
            </a:pPr>
            <a:r>
              <a:rPr lang="en-IN" sz="2200" b="1" dirty="0" smtClean="0">
                <a:latin typeface="+mj-lt"/>
              </a:rPr>
              <a:t>Negotiation (</a:t>
            </a:r>
            <a:r>
              <a:rPr lang="en-US" sz="2200" dirty="0" smtClean="0">
                <a:latin typeface="+mj-lt"/>
              </a:rPr>
              <a:t>negotiate different approaches)</a:t>
            </a:r>
            <a:endParaRPr lang="en-IN" sz="2200" b="1" dirty="0" smtClean="0">
              <a:latin typeface="+mj-lt"/>
            </a:endParaRPr>
          </a:p>
          <a:p>
            <a:pPr marL="914400" lvl="1" indent="-457200">
              <a:buFont typeface="+mj-lt"/>
              <a:buAutoNum type="arabicPeriod"/>
            </a:pPr>
            <a:r>
              <a:rPr lang="en-IN" sz="2200" b="1" dirty="0" smtClean="0">
                <a:latin typeface="+mj-lt"/>
              </a:rPr>
              <a:t>Specification (</a:t>
            </a:r>
            <a:r>
              <a:rPr lang="en-US" sz="2200" dirty="0" smtClean="0">
                <a:latin typeface="+mj-lt"/>
              </a:rPr>
              <a:t>specify a preliminary set of solution requirements)</a:t>
            </a:r>
            <a:endParaRPr lang="en-IN" sz="2200" dirty="0" smtClean="0">
              <a:latin typeface="+mj-lt"/>
            </a:endParaRPr>
          </a:p>
          <a:p>
            <a:endParaRPr lang="en-IN" sz="2400" dirty="0">
              <a:latin typeface="+mj-lt"/>
            </a:endParaRPr>
          </a:p>
          <a:p>
            <a:r>
              <a:rPr lang="en-IN" sz="2400" b="1" dirty="0">
                <a:latin typeface="+mj-lt"/>
              </a:rPr>
              <a:t>Collaborative Requirements </a:t>
            </a:r>
            <a:r>
              <a:rPr lang="en-IN" sz="2400" b="1" dirty="0" smtClean="0">
                <a:latin typeface="+mj-lt"/>
              </a:rPr>
              <a:t>Gathering</a:t>
            </a:r>
          </a:p>
          <a:p>
            <a:r>
              <a:rPr lang="en-IN" sz="2400" b="1" dirty="0">
                <a:latin typeface="+mj-lt"/>
              </a:rPr>
              <a:t>Quality Function </a:t>
            </a:r>
            <a:r>
              <a:rPr lang="en-IN" sz="2400" b="1" dirty="0" smtClean="0">
                <a:latin typeface="+mj-lt"/>
              </a:rPr>
              <a:t>Deployment</a:t>
            </a:r>
          </a:p>
          <a:p>
            <a:r>
              <a:rPr lang="en-IN" sz="2400" b="1" dirty="0">
                <a:latin typeface="+mj-lt"/>
              </a:rPr>
              <a:t>Usage </a:t>
            </a:r>
            <a:r>
              <a:rPr lang="en-IN" sz="2400" b="1" dirty="0" smtClean="0">
                <a:latin typeface="+mj-lt"/>
              </a:rPr>
              <a:t>Scenarios</a:t>
            </a:r>
          </a:p>
          <a:p>
            <a:r>
              <a:rPr lang="en-IN" sz="2400" b="1" dirty="0">
                <a:latin typeface="+mj-lt"/>
              </a:rPr>
              <a:t>Elicitation Work Products</a:t>
            </a:r>
            <a:endParaRPr lang="en-IN" sz="2400" dirty="0" smtClean="0">
              <a:latin typeface="+mj-lt"/>
            </a:endParaRPr>
          </a:p>
          <a:p>
            <a:endParaRPr lang="en-IN" dirty="0"/>
          </a:p>
        </p:txBody>
      </p:sp>
    </p:spTree>
    <p:extLst>
      <p:ext uri="{BB962C8B-B14F-4D97-AF65-F5344CB8AC3E}">
        <p14:creationId xmlns:p14="http://schemas.microsoft.com/office/powerpoint/2010/main" val="3708043448"/>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Unit II</a:t>
            </a:r>
            <a:endParaRPr lang="en-IN" dirty="0"/>
          </a:p>
        </p:txBody>
      </p:sp>
      <p:sp>
        <p:nvSpPr>
          <p:cNvPr id="3" name="Subtitle 2"/>
          <p:cNvSpPr>
            <a:spLocks noGrp="1"/>
          </p:cNvSpPr>
          <p:nvPr>
            <p:ph type="subTitle" idx="1"/>
          </p:nvPr>
        </p:nvSpPr>
        <p:spPr/>
        <p:txBody>
          <a:bodyPr>
            <a:normAutofit/>
          </a:bodyPr>
          <a:lstStyle/>
          <a:p>
            <a:r>
              <a:rPr lang="en-IN" sz="3200" dirty="0" smtClean="0"/>
              <a:t>Understanding Requirements and Design Concepts</a:t>
            </a:r>
            <a:endParaRPr lang="en-IN" sz="3200" dirty="0"/>
          </a:p>
        </p:txBody>
      </p:sp>
    </p:spTree>
    <p:extLst>
      <p:ext uri="{BB962C8B-B14F-4D97-AF65-F5344CB8AC3E}">
        <p14:creationId xmlns:p14="http://schemas.microsoft.com/office/powerpoint/2010/main" val="887138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Collaborative Requirements Gathering</a:t>
            </a:r>
            <a:endParaRPr lang="en-IN" dirty="0"/>
          </a:p>
        </p:txBody>
      </p:sp>
      <p:sp>
        <p:nvSpPr>
          <p:cNvPr id="3" name="Content Placeholder 2"/>
          <p:cNvSpPr>
            <a:spLocks noGrp="1"/>
          </p:cNvSpPr>
          <p:nvPr>
            <p:ph idx="1"/>
          </p:nvPr>
        </p:nvSpPr>
        <p:spPr>
          <a:xfrm>
            <a:off x="1104900" y="1450428"/>
            <a:ext cx="9982200" cy="4721772"/>
          </a:xfrm>
        </p:spPr>
        <p:txBody>
          <a:bodyPr>
            <a:normAutofit/>
          </a:bodyPr>
          <a:lstStyle/>
          <a:p>
            <a:r>
              <a:rPr lang="en-IN" sz="2400" dirty="0" smtClean="0">
                <a:latin typeface="+mj-lt"/>
              </a:rPr>
              <a:t>Different approaches for collaborative requirement Gathering have been proposed –</a:t>
            </a:r>
          </a:p>
          <a:p>
            <a:pPr lvl="1" algn="just"/>
            <a:r>
              <a:rPr lang="en-IN" sz="2200" dirty="0" smtClean="0">
                <a:solidFill>
                  <a:srgbClr val="FF0000"/>
                </a:solidFill>
                <a:latin typeface="+mj-lt"/>
              </a:rPr>
              <a:t>Meetings</a:t>
            </a:r>
            <a:r>
              <a:rPr lang="en-IN" sz="2200" dirty="0" smtClean="0">
                <a:latin typeface="+mj-lt"/>
              </a:rPr>
              <a:t> </a:t>
            </a:r>
            <a:r>
              <a:rPr lang="en-IN" sz="2200" dirty="0">
                <a:latin typeface="+mj-lt"/>
              </a:rPr>
              <a:t>(either real or virtual) are conducted and attended by both </a:t>
            </a:r>
            <a:r>
              <a:rPr lang="en-IN" sz="2200" dirty="0" smtClean="0">
                <a:latin typeface="+mj-lt"/>
              </a:rPr>
              <a:t>software engineers </a:t>
            </a:r>
            <a:r>
              <a:rPr lang="en-IN" sz="2200" dirty="0">
                <a:latin typeface="+mj-lt"/>
              </a:rPr>
              <a:t>and other stakeholders.</a:t>
            </a:r>
          </a:p>
          <a:p>
            <a:pPr lvl="1" algn="just"/>
            <a:r>
              <a:rPr lang="en-IN" sz="2200" dirty="0" smtClean="0">
                <a:solidFill>
                  <a:srgbClr val="FF0000"/>
                </a:solidFill>
                <a:latin typeface="+mj-lt"/>
              </a:rPr>
              <a:t>Rules</a:t>
            </a:r>
            <a:r>
              <a:rPr lang="en-IN" sz="2200" dirty="0" smtClean="0">
                <a:latin typeface="+mj-lt"/>
              </a:rPr>
              <a:t> </a:t>
            </a:r>
            <a:r>
              <a:rPr lang="en-IN" sz="2200" dirty="0">
                <a:latin typeface="+mj-lt"/>
              </a:rPr>
              <a:t>for preparation and participation are established.</a:t>
            </a:r>
          </a:p>
          <a:p>
            <a:pPr lvl="1" algn="just"/>
            <a:r>
              <a:rPr lang="en-IN" sz="2200" dirty="0" smtClean="0">
                <a:latin typeface="+mj-lt"/>
              </a:rPr>
              <a:t>An </a:t>
            </a:r>
            <a:r>
              <a:rPr lang="en-IN" sz="2200" dirty="0">
                <a:solidFill>
                  <a:srgbClr val="FF0000"/>
                </a:solidFill>
                <a:latin typeface="+mj-lt"/>
              </a:rPr>
              <a:t>agenda</a:t>
            </a:r>
            <a:r>
              <a:rPr lang="en-IN" sz="2200" dirty="0">
                <a:latin typeface="+mj-lt"/>
              </a:rPr>
              <a:t> is suggested that is formal enough to cover all </a:t>
            </a:r>
            <a:r>
              <a:rPr lang="en-IN" sz="2200" dirty="0" smtClean="0">
                <a:latin typeface="+mj-lt"/>
              </a:rPr>
              <a:t>important points </a:t>
            </a:r>
            <a:r>
              <a:rPr lang="en-IN" sz="2200" dirty="0">
                <a:latin typeface="+mj-lt"/>
              </a:rPr>
              <a:t>but informal enough to encourage the free </a:t>
            </a:r>
            <a:r>
              <a:rPr lang="en-IN" sz="2200" dirty="0" smtClean="0">
                <a:latin typeface="+mj-lt"/>
              </a:rPr>
              <a:t>flow </a:t>
            </a:r>
            <a:r>
              <a:rPr lang="en-IN" sz="2200" dirty="0">
                <a:latin typeface="+mj-lt"/>
              </a:rPr>
              <a:t>of ideas.</a:t>
            </a:r>
          </a:p>
          <a:p>
            <a:pPr lvl="1" algn="just"/>
            <a:r>
              <a:rPr lang="en-IN" sz="2200" dirty="0" smtClean="0">
                <a:latin typeface="+mj-lt"/>
              </a:rPr>
              <a:t>A </a:t>
            </a:r>
            <a:r>
              <a:rPr lang="en-IN" sz="2200" dirty="0">
                <a:latin typeface="+mj-lt"/>
              </a:rPr>
              <a:t>“</a:t>
            </a:r>
            <a:r>
              <a:rPr lang="en-IN" sz="2200" dirty="0">
                <a:solidFill>
                  <a:srgbClr val="FF0000"/>
                </a:solidFill>
                <a:latin typeface="+mj-lt"/>
              </a:rPr>
              <a:t>facilitator</a:t>
            </a:r>
            <a:r>
              <a:rPr lang="en-IN" sz="2200" dirty="0">
                <a:latin typeface="+mj-lt"/>
              </a:rPr>
              <a:t>” (can be a customer, a developer, or an outsider) controls </a:t>
            </a:r>
            <a:r>
              <a:rPr lang="en-IN" sz="2200" dirty="0" smtClean="0">
                <a:latin typeface="+mj-lt"/>
              </a:rPr>
              <a:t>the meeting</a:t>
            </a:r>
            <a:r>
              <a:rPr lang="en-IN" sz="2200" dirty="0">
                <a:latin typeface="+mj-lt"/>
              </a:rPr>
              <a:t>.</a:t>
            </a:r>
          </a:p>
          <a:p>
            <a:pPr lvl="1" algn="just"/>
            <a:r>
              <a:rPr lang="en-IN" sz="2200" dirty="0" smtClean="0">
                <a:latin typeface="+mj-lt"/>
              </a:rPr>
              <a:t>A </a:t>
            </a:r>
            <a:r>
              <a:rPr lang="en-IN" sz="2200" dirty="0">
                <a:latin typeface="+mj-lt"/>
              </a:rPr>
              <a:t>“</a:t>
            </a:r>
            <a:r>
              <a:rPr lang="en-IN" sz="2200" dirty="0" smtClean="0">
                <a:solidFill>
                  <a:srgbClr val="FF0000"/>
                </a:solidFill>
                <a:latin typeface="+mj-lt"/>
              </a:rPr>
              <a:t>definition </a:t>
            </a:r>
            <a:r>
              <a:rPr lang="en-IN" sz="2200" dirty="0">
                <a:solidFill>
                  <a:srgbClr val="FF0000"/>
                </a:solidFill>
                <a:latin typeface="+mj-lt"/>
              </a:rPr>
              <a:t>mechanism</a:t>
            </a:r>
            <a:r>
              <a:rPr lang="en-IN" sz="2200" dirty="0">
                <a:latin typeface="+mj-lt"/>
              </a:rPr>
              <a:t>” (can be work sheets, </a:t>
            </a:r>
            <a:r>
              <a:rPr lang="en-IN" sz="2200" dirty="0" smtClean="0">
                <a:latin typeface="+mj-lt"/>
              </a:rPr>
              <a:t>flip </a:t>
            </a:r>
            <a:r>
              <a:rPr lang="en-IN" sz="2200" dirty="0">
                <a:latin typeface="+mj-lt"/>
              </a:rPr>
              <a:t>charts, or wall </a:t>
            </a:r>
            <a:r>
              <a:rPr lang="en-IN" sz="2200" dirty="0" smtClean="0">
                <a:latin typeface="+mj-lt"/>
              </a:rPr>
              <a:t>stickers or </a:t>
            </a:r>
            <a:r>
              <a:rPr lang="en-IN" sz="2200" dirty="0">
                <a:latin typeface="+mj-lt"/>
              </a:rPr>
              <a:t>an electronic bulletin board, chat room, or virtual forum) is used</a:t>
            </a:r>
            <a:r>
              <a:rPr lang="en-IN" sz="2200" dirty="0" smtClean="0">
                <a:latin typeface="+mj-lt"/>
              </a:rPr>
              <a:t>.</a:t>
            </a:r>
          </a:p>
          <a:p>
            <a:pPr lvl="1"/>
            <a:endParaRPr lang="en-IN" dirty="0"/>
          </a:p>
          <a:p>
            <a:pPr lvl="1"/>
            <a:endParaRPr lang="en-IN" dirty="0"/>
          </a:p>
        </p:txBody>
      </p:sp>
    </p:spTree>
    <p:extLst>
      <p:ext uri="{BB962C8B-B14F-4D97-AF65-F5344CB8AC3E}">
        <p14:creationId xmlns:p14="http://schemas.microsoft.com/office/powerpoint/2010/main" val="3481771342"/>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Quality Function </a:t>
            </a:r>
            <a:r>
              <a:rPr lang="en-IN" b="1" dirty="0" smtClean="0"/>
              <a:t>Deployment (QFD)</a:t>
            </a:r>
            <a:endParaRPr lang="en-IN" dirty="0"/>
          </a:p>
        </p:txBody>
      </p:sp>
      <p:sp>
        <p:nvSpPr>
          <p:cNvPr id="3" name="Content Placeholder 2"/>
          <p:cNvSpPr>
            <a:spLocks noGrp="1"/>
          </p:cNvSpPr>
          <p:nvPr>
            <p:ph idx="1"/>
          </p:nvPr>
        </p:nvSpPr>
        <p:spPr>
          <a:xfrm>
            <a:off x="1104900" y="1292771"/>
            <a:ext cx="10183210" cy="5218387"/>
          </a:xfrm>
        </p:spPr>
        <p:txBody>
          <a:bodyPr>
            <a:noAutofit/>
          </a:bodyPr>
          <a:lstStyle/>
          <a:p>
            <a:pPr algn="just"/>
            <a:r>
              <a:rPr lang="en-IN" sz="2200" b="1" i="1" dirty="0" smtClean="0">
                <a:latin typeface="+mj-lt"/>
              </a:rPr>
              <a:t>QFD </a:t>
            </a:r>
            <a:r>
              <a:rPr lang="en-IN" sz="2200" dirty="0" smtClean="0">
                <a:latin typeface="+mj-lt"/>
              </a:rPr>
              <a:t>is </a:t>
            </a:r>
            <a:r>
              <a:rPr lang="en-IN" sz="2200" dirty="0">
                <a:latin typeface="+mj-lt"/>
              </a:rPr>
              <a:t>a quality management technique </a:t>
            </a:r>
            <a:r>
              <a:rPr lang="en-IN" sz="2200" dirty="0" smtClean="0">
                <a:latin typeface="+mj-lt"/>
              </a:rPr>
              <a:t>that translates </a:t>
            </a:r>
            <a:r>
              <a:rPr lang="en-IN" sz="2200" dirty="0">
                <a:latin typeface="+mj-lt"/>
              </a:rPr>
              <a:t>the needs of the customer into technical requirements for software</a:t>
            </a:r>
            <a:r>
              <a:rPr lang="en-IN" sz="2200" dirty="0" smtClean="0">
                <a:latin typeface="+mj-lt"/>
              </a:rPr>
              <a:t>.</a:t>
            </a:r>
          </a:p>
          <a:p>
            <a:pPr algn="just"/>
            <a:r>
              <a:rPr lang="en-IN" sz="2200" dirty="0" smtClean="0">
                <a:latin typeface="+mj-lt"/>
              </a:rPr>
              <a:t>QFD concentrates </a:t>
            </a:r>
            <a:r>
              <a:rPr lang="en-IN" sz="2200" dirty="0">
                <a:latin typeface="+mj-lt"/>
              </a:rPr>
              <a:t>on maximizing customer satisfaction from the software </a:t>
            </a:r>
            <a:r>
              <a:rPr lang="en-IN" sz="2200" dirty="0" smtClean="0">
                <a:latin typeface="+mj-lt"/>
              </a:rPr>
              <a:t>engineering process</a:t>
            </a:r>
          </a:p>
          <a:p>
            <a:pPr algn="just"/>
            <a:r>
              <a:rPr lang="en-US" sz="2200" dirty="0" smtClean="0">
                <a:latin typeface="+mj-lt"/>
              </a:rPr>
              <a:t>QFD emphasizes an understanding of what is valuable to the customer and then deploys these values throughout the engineering process</a:t>
            </a:r>
            <a:endParaRPr lang="en-IN" sz="2200" dirty="0" smtClean="0">
              <a:latin typeface="+mj-lt"/>
            </a:endParaRPr>
          </a:p>
          <a:p>
            <a:pPr algn="just"/>
            <a:r>
              <a:rPr lang="en-IN" sz="2200" dirty="0" smtClean="0">
                <a:latin typeface="+mj-lt"/>
              </a:rPr>
              <a:t>QFD identifies 3 types of requirements </a:t>
            </a:r>
          </a:p>
          <a:p>
            <a:pPr marL="800100" lvl="1" indent="-342900" algn="just">
              <a:buFont typeface="+mj-lt"/>
              <a:buAutoNum type="arabicPeriod"/>
            </a:pPr>
            <a:r>
              <a:rPr lang="en-IN" sz="2000" b="1" dirty="0" smtClean="0">
                <a:latin typeface="+mj-lt"/>
              </a:rPr>
              <a:t>Normal Requirements: </a:t>
            </a:r>
            <a:r>
              <a:rPr lang="en-IN" sz="2000" dirty="0" smtClean="0">
                <a:latin typeface="+mj-lt"/>
              </a:rPr>
              <a:t>N</a:t>
            </a:r>
            <a:r>
              <a:rPr lang="en-US" sz="2000" dirty="0" err="1" smtClean="0">
                <a:latin typeface="+mj-lt"/>
              </a:rPr>
              <a:t>ormal</a:t>
            </a:r>
            <a:r>
              <a:rPr lang="en-US" sz="2000" dirty="0" smtClean="0">
                <a:latin typeface="+mj-lt"/>
              </a:rPr>
              <a:t> requirements might be requested types of graphical displays, specific system functions, and defined levels of performance. </a:t>
            </a:r>
            <a:endParaRPr lang="en-IN" sz="2000" b="1" dirty="0" smtClean="0">
              <a:latin typeface="+mj-lt"/>
            </a:endParaRPr>
          </a:p>
          <a:p>
            <a:pPr marL="800100" lvl="1" indent="-342900" algn="just">
              <a:buFont typeface="+mj-lt"/>
              <a:buAutoNum type="arabicPeriod"/>
            </a:pPr>
            <a:r>
              <a:rPr lang="en-IN" sz="2000" b="1" dirty="0" smtClean="0">
                <a:latin typeface="+mj-lt"/>
              </a:rPr>
              <a:t>Expected Requirements : </a:t>
            </a:r>
            <a:r>
              <a:rPr lang="en-US" sz="2000" dirty="0" smtClean="0">
                <a:latin typeface="+mj-lt"/>
              </a:rPr>
              <a:t>ease of human/machine interaction, overall operational correctness and reliability, and ease of software installation.</a:t>
            </a:r>
            <a:endParaRPr lang="en-IN" sz="2000" b="1" dirty="0" smtClean="0">
              <a:latin typeface="+mj-lt"/>
            </a:endParaRPr>
          </a:p>
          <a:p>
            <a:pPr marL="800100" lvl="1" indent="-342900" algn="just">
              <a:buFont typeface="+mj-lt"/>
              <a:buAutoNum type="arabicPeriod"/>
            </a:pPr>
            <a:r>
              <a:rPr lang="en-IN" sz="2000" b="1" dirty="0" smtClean="0">
                <a:latin typeface="+mj-lt"/>
              </a:rPr>
              <a:t>Exciting Requirements : </a:t>
            </a:r>
            <a:r>
              <a:rPr lang="en-US" sz="2000" dirty="0" smtClean="0">
                <a:latin typeface="+mj-lt"/>
              </a:rPr>
              <a:t>software for a new mobile phone comes with standard features, but is coupled with a set of unexpected capabilities (e.g., </a:t>
            </a:r>
            <a:r>
              <a:rPr lang="en-US" sz="2000" dirty="0" err="1" smtClean="0">
                <a:latin typeface="+mj-lt"/>
              </a:rPr>
              <a:t>multitouch</a:t>
            </a:r>
            <a:r>
              <a:rPr lang="en-US" sz="2000" dirty="0" smtClean="0">
                <a:latin typeface="+mj-lt"/>
              </a:rPr>
              <a:t> screen, visual voice mail) that delight every user of the product</a:t>
            </a:r>
            <a:endParaRPr lang="en-IN" sz="2000" b="1" dirty="0">
              <a:latin typeface="+mj-lt"/>
            </a:endParaRPr>
          </a:p>
        </p:txBody>
      </p:sp>
    </p:spTree>
    <p:extLst>
      <p:ext uri="{BB962C8B-B14F-4D97-AF65-F5344CB8AC3E}">
        <p14:creationId xmlns:p14="http://schemas.microsoft.com/office/powerpoint/2010/main" val="337586774"/>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Usage Scenarios</a:t>
            </a:r>
            <a:endParaRPr lang="en-IN" dirty="0"/>
          </a:p>
        </p:txBody>
      </p:sp>
      <p:sp>
        <p:nvSpPr>
          <p:cNvPr id="3" name="Content Placeholder 2"/>
          <p:cNvSpPr>
            <a:spLocks noGrp="1"/>
          </p:cNvSpPr>
          <p:nvPr>
            <p:ph idx="1"/>
          </p:nvPr>
        </p:nvSpPr>
        <p:spPr/>
        <p:txBody>
          <a:bodyPr>
            <a:normAutofit/>
          </a:bodyPr>
          <a:lstStyle/>
          <a:p>
            <a:pPr algn="just"/>
            <a:r>
              <a:rPr lang="en-US" sz="2400" dirty="0" smtClean="0">
                <a:latin typeface="+mj-lt"/>
              </a:rPr>
              <a:t>How the functions and features will be used by different classes of end users?</a:t>
            </a:r>
          </a:p>
          <a:p>
            <a:pPr algn="just"/>
            <a:r>
              <a:rPr lang="en-US" sz="2400" dirty="0" smtClean="0">
                <a:latin typeface="+mj-lt"/>
              </a:rPr>
              <a:t>To accomplish this, t</a:t>
            </a:r>
            <a:r>
              <a:rPr lang="en-IN" sz="2400" dirty="0" smtClean="0">
                <a:latin typeface="+mj-lt"/>
              </a:rPr>
              <a:t>he developers and users </a:t>
            </a:r>
            <a:r>
              <a:rPr lang="en-IN" sz="2400" dirty="0">
                <a:latin typeface="+mj-lt"/>
              </a:rPr>
              <a:t>can create a set of scenarios that identify a thread of usage for the </a:t>
            </a:r>
            <a:r>
              <a:rPr lang="en-IN" sz="2400" dirty="0" smtClean="0">
                <a:latin typeface="+mj-lt"/>
              </a:rPr>
              <a:t>system to </a:t>
            </a:r>
            <a:r>
              <a:rPr lang="en-IN" sz="2400" dirty="0">
                <a:latin typeface="+mj-lt"/>
              </a:rPr>
              <a:t>be constructed. </a:t>
            </a:r>
            <a:endParaRPr lang="en-IN" sz="2400" dirty="0" smtClean="0">
              <a:latin typeface="+mj-lt"/>
            </a:endParaRPr>
          </a:p>
          <a:p>
            <a:pPr algn="just"/>
            <a:r>
              <a:rPr lang="en-IN" sz="2400" dirty="0" smtClean="0">
                <a:latin typeface="+mj-lt"/>
              </a:rPr>
              <a:t>The </a:t>
            </a:r>
            <a:r>
              <a:rPr lang="en-IN" sz="2400" dirty="0">
                <a:latin typeface="+mj-lt"/>
              </a:rPr>
              <a:t>scenarios, often called </a:t>
            </a:r>
            <a:r>
              <a:rPr lang="en-IN" sz="2400" i="1" dirty="0">
                <a:latin typeface="+mj-lt"/>
              </a:rPr>
              <a:t>use </a:t>
            </a:r>
            <a:r>
              <a:rPr lang="en-IN" sz="2400" i="1" dirty="0" smtClean="0">
                <a:latin typeface="+mj-lt"/>
              </a:rPr>
              <a:t>case which </a:t>
            </a:r>
            <a:r>
              <a:rPr lang="en-IN" sz="2400" dirty="0">
                <a:latin typeface="+mj-lt"/>
              </a:rPr>
              <a:t>provide </a:t>
            </a:r>
            <a:r>
              <a:rPr lang="en-IN" sz="2400" dirty="0" smtClean="0">
                <a:latin typeface="+mj-lt"/>
              </a:rPr>
              <a:t>a description </a:t>
            </a:r>
            <a:r>
              <a:rPr lang="en-IN" sz="2400" dirty="0">
                <a:latin typeface="+mj-lt"/>
              </a:rPr>
              <a:t>of how the system will be used.</a:t>
            </a:r>
          </a:p>
        </p:txBody>
      </p:sp>
    </p:spTree>
    <p:extLst>
      <p:ext uri="{BB962C8B-B14F-4D97-AF65-F5344CB8AC3E}">
        <p14:creationId xmlns:p14="http://schemas.microsoft.com/office/powerpoint/2010/main" val="1189431070"/>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Elicitation Work Products</a:t>
            </a:r>
            <a:endParaRPr lang="en-IN" dirty="0"/>
          </a:p>
        </p:txBody>
      </p:sp>
      <p:sp>
        <p:nvSpPr>
          <p:cNvPr id="3" name="Content Placeholder 2"/>
          <p:cNvSpPr>
            <a:spLocks noGrp="1"/>
          </p:cNvSpPr>
          <p:nvPr>
            <p:ph idx="1"/>
          </p:nvPr>
        </p:nvSpPr>
        <p:spPr>
          <a:xfrm>
            <a:off x="1104900" y="1308538"/>
            <a:ext cx="9982200" cy="5549462"/>
          </a:xfrm>
        </p:spPr>
        <p:txBody>
          <a:bodyPr>
            <a:noAutofit/>
          </a:bodyPr>
          <a:lstStyle/>
          <a:p>
            <a:pPr algn="just">
              <a:lnSpc>
                <a:spcPct val="100000"/>
              </a:lnSpc>
            </a:pPr>
            <a:r>
              <a:rPr lang="en-IN" sz="2400" dirty="0">
                <a:latin typeface="+mj-lt"/>
              </a:rPr>
              <a:t>The work products produced as a consequence of requirements elicitation </a:t>
            </a:r>
            <a:r>
              <a:rPr lang="en-IN" sz="2400" dirty="0" smtClean="0">
                <a:latin typeface="+mj-lt"/>
              </a:rPr>
              <a:t>will vary </a:t>
            </a:r>
            <a:r>
              <a:rPr lang="en-IN" sz="2400" dirty="0">
                <a:latin typeface="+mj-lt"/>
              </a:rPr>
              <a:t>depending on the size of the system or product to be built</a:t>
            </a:r>
            <a:r>
              <a:rPr lang="en-IN" sz="2400" dirty="0" smtClean="0">
                <a:latin typeface="+mj-lt"/>
              </a:rPr>
              <a:t>.</a:t>
            </a:r>
          </a:p>
          <a:p>
            <a:pPr algn="just">
              <a:lnSpc>
                <a:spcPct val="100000"/>
              </a:lnSpc>
            </a:pPr>
            <a:r>
              <a:rPr lang="en-IN" sz="2400" dirty="0" smtClean="0">
                <a:latin typeface="+mj-lt"/>
              </a:rPr>
              <a:t>The information of requirement gathering includes  -</a:t>
            </a:r>
          </a:p>
          <a:p>
            <a:pPr marL="800100" lvl="1" indent="-342900" algn="just">
              <a:lnSpc>
                <a:spcPct val="100000"/>
              </a:lnSpc>
              <a:buFont typeface="+mj-lt"/>
              <a:buAutoNum type="arabicPeriod"/>
            </a:pPr>
            <a:r>
              <a:rPr lang="en-IN" sz="2000" dirty="0" smtClean="0">
                <a:latin typeface="+mj-lt"/>
              </a:rPr>
              <a:t>a </a:t>
            </a:r>
            <a:r>
              <a:rPr lang="en-IN" sz="2000" dirty="0">
                <a:latin typeface="+mj-lt"/>
              </a:rPr>
              <a:t>statement of need and feasibility, </a:t>
            </a:r>
            <a:endParaRPr lang="en-IN" sz="2000" dirty="0" smtClean="0">
              <a:latin typeface="+mj-lt"/>
            </a:endParaRPr>
          </a:p>
          <a:p>
            <a:pPr marL="800100" lvl="1" indent="-342900" algn="just">
              <a:lnSpc>
                <a:spcPct val="100000"/>
              </a:lnSpc>
              <a:buFont typeface="+mj-lt"/>
              <a:buAutoNum type="arabicPeriod"/>
            </a:pPr>
            <a:r>
              <a:rPr lang="en-IN" sz="2000" dirty="0" smtClean="0">
                <a:latin typeface="+mj-lt"/>
              </a:rPr>
              <a:t>a bounded statement </a:t>
            </a:r>
            <a:r>
              <a:rPr lang="en-IN" sz="2000" dirty="0">
                <a:latin typeface="+mj-lt"/>
              </a:rPr>
              <a:t>of scope for the system or product, </a:t>
            </a:r>
            <a:endParaRPr lang="en-IN" sz="2000" dirty="0" smtClean="0">
              <a:latin typeface="+mj-lt"/>
            </a:endParaRPr>
          </a:p>
          <a:p>
            <a:pPr marL="800100" lvl="1" indent="-342900" algn="just">
              <a:lnSpc>
                <a:spcPct val="100000"/>
              </a:lnSpc>
              <a:buFont typeface="+mj-lt"/>
              <a:buAutoNum type="arabicPeriod"/>
            </a:pPr>
            <a:r>
              <a:rPr lang="en-IN" sz="2000" dirty="0" smtClean="0">
                <a:latin typeface="+mj-lt"/>
              </a:rPr>
              <a:t>a </a:t>
            </a:r>
            <a:r>
              <a:rPr lang="en-IN" sz="2000" dirty="0">
                <a:latin typeface="+mj-lt"/>
              </a:rPr>
              <a:t>list of customers, users, </a:t>
            </a:r>
            <a:r>
              <a:rPr lang="en-IN" sz="2000" dirty="0" smtClean="0">
                <a:latin typeface="+mj-lt"/>
              </a:rPr>
              <a:t>and other </a:t>
            </a:r>
            <a:r>
              <a:rPr lang="en-IN" sz="2000" dirty="0">
                <a:latin typeface="+mj-lt"/>
              </a:rPr>
              <a:t>stakeholders who participated in requirements elicitation, </a:t>
            </a:r>
            <a:endParaRPr lang="en-IN" sz="2000" dirty="0" smtClean="0">
              <a:latin typeface="+mj-lt"/>
            </a:endParaRPr>
          </a:p>
          <a:p>
            <a:pPr marL="800100" lvl="1" indent="-342900" algn="just">
              <a:lnSpc>
                <a:spcPct val="100000"/>
              </a:lnSpc>
              <a:buFont typeface="+mj-lt"/>
              <a:buAutoNum type="arabicPeriod"/>
            </a:pPr>
            <a:r>
              <a:rPr lang="en-IN" sz="2000" dirty="0" smtClean="0">
                <a:latin typeface="+mj-lt"/>
              </a:rPr>
              <a:t>a description of </a:t>
            </a:r>
            <a:r>
              <a:rPr lang="en-IN" sz="2000" dirty="0">
                <a:latin typeface="+mj-lt"/>
              </a:rPr>
              <a:t>the system’s technical environment, </a:t>
            </a:r>
            <a:endParaRPr lang="en-IN" sz="2000" dirty="0" smtClean="0">
              <a:latin typeface="+mj-lt"/>
            </a:endParaRPr>
          </a:p>
          <a:p>
            <a:pPr marL="800100" lvl="1" indent="-342900" algn="just">
              <a:lnSpc>
                <a:spcPct val="100000"/>
              </a:lnSpc>
              <a:buFont typeface="+mj-lt"/>
              <a:buAutoNum type="arabicPeriod"/>
            </a:pPr>
            <a:r>
              <a:rPr lang="en-IN" sz="2000" dirty="0" smtClean="0">
                <a:latin typeface="+mj-lt"/>
              </a:rPr>
              <a:t>a </a:t>
            </a:r>
            <a:r>
              <a:rPr lang="en-IN" sz="2000" dirty="0">
                <a:latin typeface="+mj-lt"/>
              </a:rPr>
              <a:t>list of requirements (</a:t>
            </a:r>
            <a:r>
              <a:rPr lang="en-IN" sz="2000" dirty="0" smtClean="0">
                <a:latin typeface="+mj-lt"/>
              </a:rPr>
              <a:t>preferably organized </a:t>
            </a:r>
            <a:r>
              <a:rPr lang="en-IN" sz="2000" dirty="0">
                <a:latin typeface="+mj-lt"/>
              </a:rPr>
              <a:t>by function) and the domain constraints that applies to each, </a:t>
            </a:r>
            <a:endParaRPr lang="en-IN" sz="2000" dirty="0" smtClean="0">
              <a:latin typeface="+mj-lt"/>
            </a:endParaRPr>
          </a:p>
          <a:p>
            <a:pPr marL="800100" lvl="1" indent="-342900" algn="just">
              <a:lnSpc>
                <a:spcPct val="100000"/>
              </a:lnSpc>
              <a:buFont typeface="+mj-lt"/>
              <a:buAutoNum type="arabicPeriod"/>
            </a:pPr>
            <a:r>
              <a:rPr lang="en-IN" sz="2000" dirty="0" smtClean="0">
                <a:latin typeface="+mj-lt"/>
              </a:rPr>
              <a:t>a set </a:t>
            </a:r>
            <a:r>
              <a:rPr lang="en-IN" sz="2000" dirty="0">
                <a:latin typeface="+mj-lt"/>
              </a:rPr>
              <a:t>of usage scenarios that provide insight into the use of the system or </a:t>
            </a:r>
            <a:r>
              <a:rPr lang="en-IN" sz="2000" dirty="0" smtClean="0">
                <a:latin typeface="+mj-lt"/>
              </a:rPr>
              <a:t>product under </a:t>
            </a:r>
            <a:r>
              <a:rPr lang="en-IN" sz="2000" dirty="0">
                <a:latin typeface="+mj-lt"/>
              </a:rPr>
              <a:t>different operating conditions, and </a:t>
            </a:r>
            <a:endParaRPr lang="en-IN" sz="2000" dirty="0" smtClean="0">
              <a:latin typeface="+mj-lt"/>
            </a:endParaRPr>
          </a:p>
          <a:p>
            <a:pPr marL="800100" lvl="1" indent="-342900" algn="just">
              <a:lnSpc>
                <a:spcPct val="100000"/>
              </a:lnSpc>
              <a:buFont typeface="+mj-lt"/>
              <a:buAutoNum type="arabicPeriod"/>
            </a:pPr>
            <a:r>
              <a:rPr lang="en-IN" sz="2000" dirty="0" smtClean="0">
                <a:latin typeface="+mj-lt"/>
              </a:rPr>
              <a:t>any </a:t>
            </a:r>
            <a:r>
              <a:rPr lang="en-IN" sz="2000" dirty="0">
                <a:latin typeface="+mj-lt"/>
              </a:rPr>
              <a:t>prototypes developed to </a:t>
            </a:r>
            <a:r>
              <a:rPr lang="en-IN" sz="2000" dirty="0" smtClean="0">
                <a:latin typeface="+mj-lt"/>
              </a:rPr>
              <a:t>better define requirements</a:t>
            </a:r>
          </a:p>
        </p:txBody>
      </p:sp>
    </p:spTree>
    <p:extLst>
      <p:ext uri="{BB962C8B-B14F-4D97-AF65-F5344CB8AC3E}">
        <p14:creationId xmlns:p14="http://schemas.microsoft.com/office/powerpoint/2010/main" val="2780497924"/>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DEVELOPING USE CASES</a:t>
            </a:r>
            <a:endParaRPr lang="en-IN" dirty="0"/>
          </a:p>
        </p:txBody>
      </p:sp>
      <p:sp>
        <p:nvSpPr>
          <p:cNvPr id="3" name="Content Placeholder 2"/>
          <p:cNvSpPr>
            <a:spLocks noGrp="1"/>
          </p:cNvSpPr>
          <p:nvPr>
            <p:ph idx="1"/>
          </p:nvPr>
        </p:nvSpPr>
        <p:spPr>
          <a:xfrm>
            <a:off x="1104899" y="1371599"/>
            <a:ext cx="10151679" cy="5123793"/>
          </a:xfrm>
        </p:spPr>
        <p:txBody>
          <a:bodyPr>
            <a:normAutofit fontScale="62500" lnSpcReduction="20000"/>
          </a:bodyPr>
          <a:lstStyle/>
          <a:p>
            <a:pPr algn="just">
              <a:lnSpc>
                <a:spcPct val="120000"/>
              </a:lnSpc>
            </a:pPr>
            <a:r>
              <a:rPr lang="en-IN" sz="2600" dirty="0" smtClean="0">
                <a:latin typeface="+mj-lt"/>
              </a:rPr>
              <a:t>A use case describes the system’s behaviour according to the response received from it’s stakeholders.</a:t>
            </a:r>
          </a:p>
          <a:p>
            <a:pPr algn="just">
              <a:lnSpc>
                <a:spcPct val="120000"/>
              </a:lnSpc>
            </a:pPr>
            <a:r>
              <a:rPr lang="en-IN" sz="2600" dirty="0" smtClean="0">
                <a:latin typeface="+mj-lt"/>
              </a:rPr>
              <a:t>A use case tells about how an end user interacts with the system under a specific set of circumstances.</a:t>
            </a:r>
          </a:p>
          <a:p>
            <a:pPr algn="just">
              <a:lnSpc>
                <a:spcPct val="120000"/>
              </a:lnSpc>
            </a:pPr>
            <a:r>
              <a:rPr lang="en-IN" sz="2600" dirty="0" smtClean="0">
                <a:latin typeface="+mj-lt"/>
              </a:rPr>
              <a:t>A use </a:t>
            </a:r>
            <a:r>
              <a:rPr lang="en-IN" sz="2600" dirty="0">
                <a:latin typeface="+mj-lt"/>
              </a:rPr>
              <a:t>case depicts the software or system from the end user’s point of view</a:t>
            </a:r>
            <a:endParaRPr lang="en-IN" sz="2600" dirty="0" smtClean="0">
              <a:latin typeface="+mj-lt"/>
            </a:endParaRPr>
          </a:p>
          <a:p>
            <a:pPr algn="just">
              <a:lnSpc>
                <a:spcPct val="120000"/>
              </a:lnSpc>
            </a:pPr>
            <a:r>
              <a:rPr lang="en-IN" sz="2600" dirty="0" smtClean="0">
                <a:latin typeface="+mj-lt"/>
              </a:rPr>
              <a:t>The </a:t>
            </a:r>
            <a:r>
              <a:rPr lang="en-IN" sz="2600" dirty="0">
                <a:latin typeface="+mj-lt"/>
              </a:rPr>
              <a:t>first step in writing a use case is to define the set of “</a:t>
            </a:r>
            <a:r>
              <a:rPr lang="en-IN" sz="2600" dirty="0" smtClean="0">
                <a:latin typeface="+mj-lt"/>
              </a:rPr>
              <a:t>actors”</a:t>
            </a:r>
          </a:p>
          <a:p>
            <a:pPr algn="just">
              <a:lnSpc>
                <a:spcPct val="120000"/>
              </a:lnSpc>
            </a:pPr>
            <a:r>
              <a:rPr lang="en-IN" sz="2600" b="1" i="1" dirty="0" smtClean="0">
                <a:latin typeface="+mj-lt"/>
              </a:rPr>
              <a:t>Actors</a:t>
            </a:r>
            <a:r>
              <a:rPr lang="en-IN" sz="2600" i="1" dirty="0" smtClean="0">
                <a:latin typeface="+mj-lt"/>
              </a:rPr>
              <a:t> </a:t>
            </a:r>
            <a:r>
              <a:rPr lang="en-IN" sz="2600" dirty="0">
                <a:latin typeface="+mj-lt"/>
              </a:rPr>
              <a:t>are the different people (or devices) that use the system or product within the context of the function and behaviour that is to be described. </a:t>
            </a:r>
          </a:p>
          <a:p>
            <a:pPr algn="just">
              <a:lnSpc>
                <a:spcPct val="120000"/>
              </a:lnSpc>
            </a:pPr>
            <a:r>
              <a:rPr lang="en-IN" sz="2600" dirty="0">
                <a:latin typeface="+mj-lt"/>
              </a:rPr>
              <a:t>Actors represent the roles that people </a:t>
            </a:r>
            <a:r>
              <a:rPr lang="en-IN" sz="2600" dirty="0" smtClean="0">
                <a:latin typeface="+mj-lt"/>
              </a:rPr>
              <a:t>play </a:t>
            </a:r>
            <a:r>
              <a:rPr lang="en-IN" sz="2600" dirty="0">
                <a:latin typeface="+mj-lt"/>
              </a:rPr>
              <a:t>as the system operates</a:t>
            </a:r>
            <a:r>
              <a:rPr lang="en-IN" sz="2600" dirty="0" smtClean="0">
                <a:latin typeface="+mj-lt"/>
              </a:rPr>
              <a:t>.</a:t>
            </a:r>
          </a:p>
          <a:p>
            <a:pPr algn="just">
              <a:lnSpc>
                <a:spcPct val="120000"/>
              </a:lnSpc>
            </a:pPr>
            <a:r>
              <a:rPr lang="en-IN" sz="2600" dirty="0" smtClean="0">
                <a:latin typeface="+mj-lt"/>
              </a:rPr>
              <a:t>An actor communicates with the system and that is external to the system itself.</a:t>
            </a:r>
          </a:p>
          <a:p>
            <a:pPr algn="just">
              <a:lnSpc>
                <a:spcPct val="120000"/>
              </a:lnSpc>
            </a:pPr>
            <a:r>
              <a:rPr lang="en-IN" sz="2600" dirty="0" smtClean="0">
                <a:latin typeface="+mj-lt"/>
              </a:rPr>
              <a:t>Every actor has one or more goals when using the system.</a:t>
            </a:r>
          </a:p>
          <a:p>
            <a:pPr algn="just">
              <a:lnSpc>
                <a:spcPct val="120000"/>
              </a:lnSpc>
            </a:pPr>
            <a:r>
              <a:rPr lang="en-US" sz="2600" dirty="0" smtClean="0">
                <a:latin typeface="+mj-lt"/>
              </a:rPr>
              <a:t>Once actors have been identified, use cases can be developed</a:t>
            </a:r>
            <a:endParaRPr lang="en-IN" sz="2600" dirty="0" smtClean="0">
              <a:latin typeface="+mj-lt"/>
            </a:endParaRPr>
          </a:p>
          <a:p>
            <a:endParaRPr lang="en-IN" dirty="0"/>
          </a:p>
        </p:txBody>
      </p:sp>
    </p:spTree>
    <p:extLst>
      <p:ext uri="{BB962C8B-B14F-4D97-AF65-F5344CB8AC3E}">
        <p14:creationId xmlns:p14="http://schemas.microsoft.com/office/powerpoint/2010/main" val="311605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6807" y="233241"/>
            <a:ext cx="6136406" cy="505267"/>
          </a:xfrm>
          <a:prstGeom prst="rect">
            <a:avLst/>
          </a:prstGeom>
        </p:spPr>
        <p:txBody>
          <a:bodyPr vert="horz" wrap="square" lIns="0" tIns="12700" rIns="0" bIns="0" rtlCol="0">
            <a:spAutoFit/>
          </a:bodyPr>
          <a:lstStyle/>
          <a:p>
            <a:pPr marL="12700">
              <a:lnSpc>
                <a:spcPct val="100000"/>
              </a:lnSpc>
              <a:spcBef>
                <a:spcPts val="100"/>
              </a:spcBef>
            </a:pPr>
            <a:r>
              <a:rPr sz="3200" dirty="0"/>
              <a:t>Use-Cases</a:t>
            </a:r>
          </a:p>
        </p:txBody>
      </p:sp>
      <p:sp>
        <p:nvSpPr>
          <p:cNvPr id="4" name="object 4"/>
          <p:cNvSpPr txBox="1">
            <a:spLocks noGrp="1"/>
          </p:cNvSpPr>
          <p:nvPr>
            <p:ph type="sldNum" sz="quarter" idx="4294967295"/>
          </p:nvPr>
        </p:nvSpPr>
        <p:spPr>
          <a:xfrm>
            <a:off x="11431302" y="6523987"/>
            <a:ext cx="290405" cy="141064"/>
          </a:xfrm>
          <a:prstGeom prst="rect">
            <a:avLst/>
          </a:prstGeom>
        </p:spPr>
        <p:txBody>
          <a:bodyPr vert="horz" wrap="square" lIns="0" tIns="0" rIns="0" bIns="0" rtlCol="0">
            <a:spAutoFit/>
          </a:bodyPr>
          <a:lstStyle/>
          <a:p>
            <a:pPr marL="38100">
              <a:lnSpc>
                <a:spcPts val="1070"/>
              </a:lnSpc>
            </a:pPr>
            <a:fld id="{81D60167-4931-47E6-BA6A-407CBD079E47}" type="slidenum">
              <a:rPr dirty="0"/>
              <a:pPr marL="38100">
                <a:lnSpc>
                  <a:spcPts val="1070"/>
                </a:lnSpc>
              </a:pPr>
              <a:t>25</a:t>
            </a:fld>
            <a:endParaRPr dirty="0"/>
          </a:p>
        </p:txBody>
      </p:sp>
      <p:sp>
        <p:nvSpPr>
          <p:cNvPr id="3" name="object 3"/>
          <p:cNvSpPr txBox="1"/>
          <p:nvPr/>
        </p:nvSpPr>
        <p:spPr>
          <a:xfrm>
            <a:off x="1418897" y="1371600"/>
            <a:ext cx="9963806" cy="4542269"/>
          </a:xfrm>
          <a:prstGeom prst="rect">
            <a:avLst/>
          </a:prstGeom>
        </p:spPr>
        <p:txBody>
          <a:bodyPr vert="horz" wrap="square" lIns="0" tIns="43180" rIns="0" bIns="0" rtlCol="0">
            <a:spAutoFit/>
          </a:bodyPr>
          <a:lstStyle/>
          <a:p>
            <a:pPr marL="355600" marR="5080" indent="-342900" algn="just">
              <a:lnSpc>
                <a:spcPts val="1700"/>
              </a:lnSpc>
              <a:spcBef>
                <a:spcPts val="340"/>
              </a:spcBef>
              <a:tabLst>
                <a:tab pos="354965" algn="l"/>
              </a:tabLst>
            </a:pPr>
            <a:r>
              <a:rPr spc="-450" dirty="0">
                <a:solidFill>
                  <a:srgbClr val="9A0000"/>
                </a:solidFill>
                <a:latin typeface="Wingdings"/>
                <a:cs typeface="Wingdings"/>
              </a:rPr>
              <a:t></a:t>
            </a:r>
            <a:r>
              <a:rPr spc="-450" dirty="0">
                <a:solidFill>
                  <a:srgbClr val="9A0000"/>
                </a:solidFill>
                <a:latin typeface="Times New Roman"/>
                <a:cs typeface="Times New Roman"/>
              </a:rPr>
              <a:t>	</a:t>
            </a:r>
            <a:r>
              <a:rPr sz="2400" dirty="0">
                <a:latin typeface="Arial"/>
                <a:cs typeface="Arial"/>
              </a:rPr>
              <a:t>A </a:t>
            </a:r>
            <a:r>
              <a:rPr sz="2400" spc="-5" dirty="0">
                <a:latin typeface="Arial"/>
                <a:cs typeface="Arial"/>
              </a:rPr>
              <a:t>collection </a:t>
            </a:r>
            <a:r>
              <a:rPr sz="2400" dirty="0">
                <a:latin typeface="Arial"/>
                <a:cs typeface="Arial"/>
              </a:rPr>
              <a:t>of user scenarios </a:t>
            </a:r>
            <a:r>
              <a:rPr sz="2400" spc="-5" dirty="0">
                <a:latin typeface="Arial"/>
                <a:cs typeface="Arial"/>
              </a:rPr>
              <a:t>that </a:t>
            </a:r>
            <a:r>
              <a:rPr sz="2400" dirty="0">
                <a:latin typeface="Arial"/>
                <a:cs typeface="Arial"/>
              </a:rPr>
              <a:t>describe </a:t>
            </a:r>
            <a:r>
              <a:rPr sz="2400" spc="-5" dirty="0">
                <a:latin typeface="Arial"/>
                <a:cs typeface="Arial"/>
              </a:rPr>
              <a:t>the thread </a:t>
            </a:r>
            <a:r>
              <a:rPr sz="2400" dirty="0">
                <a:latin typeface="Arial"/>
                <a:cs typeface="Arial"/>
              </a:rPr>
              <a:t>of usage of a  </a:t>
            </a:r>
            <a:r>
              <a:rPr sz="2400" spc="-5" dirty="0">
                <a:latin typeface="Arial"/>
                <a:cs typeface="Arial"/>
              </a:rPr>
              <a:t>system</a:t>
            </a:r>
            <a:endParaRPr sz="2400">
              <a:latin typeface="Arial"/>
              <a:cs typeface="Arial"/>
            </a:endParaRPr>
          </a:p>
          <a:p>
            <a:pPr marL="355600" marR="96520" indent="-342900" algn="just">
              <a:lnSpc>
                <a:spcPts val="1720"/>
              </a:lnSpc>
              <a:spcBef>
                <a:spcPts val="365"/>
              </a:spcBef>
              <a:tabLst>
                <a:tab pos="354965" algn="l"/>
              </a:tabLst>
            </a:pPr>
            <a:r>
              <a:rPr spc="-450" dirty="0">
                <a:solidFill>
                  <a:srgbClr val="9A0000"/>
                </a:solidFill>
                <a:latin typeface="Wingdings"/>
                <a:cs typeface="Wingdings"/>
              </a:rPr>
              <a:t></a:t>
            </a:r>
            <a:r>
              <a:rPr spc="-450" dirty="0">
                <a:solidFill>
                  <a:srgbClr val="9A0000"/>
                </a:solidFill>
                <a:latin typeface="Times New Roman"/>
                <a:cs typeface="Times New Roman"/>
              </a:rPr>
              <a:t>	</a:t>
            </a:r>
            <a:r>
              <a:rPr sz="2400" dirty="0">
                <a:latin typeface="Arial"/>
                <a:cs typeface="Arial"/>
              </a:rPr>
              <a:t>Each scenario is described </a:t>
            </a:r>
            <a:r>
              <a:rPr sz="2400" spc="-5" dirty="0">
                <a:latin typeface="Arial"/>
                <a:cs typeface="Arial"/>
              </a:rPr>
              <a:t>from the point-of-view </a:t>
            </a:r>
            <a:r>
              <a:rPr sz="2400" dirty="0">
                <a:latin typeface="Arial"/>
                <a:cs typeface="Arial"/>
              </a:rPr>
              <a:t>of an </a:t>
            </a:r>
            <a:r>
              <a:rPr sz="2400" spc="-180">
                <a:latin typeface="AoyagiKouzanFontT"/>
                <a:cs typeface="AoyagiKouzanFontT"/>
              </a:rPr>
              <a:t>“</a:t>
            </a:r>
            <a:r>
              <a:rPr sz="2400" spc="-180" smtClean="0">
                <a:latin typeface="Arial"/>
                <a:cs typeface="Arial"/>
              </a:rPr>
              <a:t>actor</a:t>
            </a:r>
            <a:r>
              <a:rPr lang="en-US" sz="2400" spc="-180" dirty="0" smtClean="0">
                <a:latin typeface="Arial"/>
                <a:cs typeface="Arial"/>
              </a:rPr>
              <a:t>"</a:t>
            </a:r>
            <a:endParaRPr sz="2400">
              <a:latin typeface="Arial"/>
              <a:cs typeface="Arial"/>
            </a:endParaRPr>
          </a:p>
          <a:p>
            <a:pPr marL="12700" algn="just">
              <a:lnSpc>
                <a:spcPct val="100000"/>
              </a:lnSpc>
              <a:spcBef>
                <a:spcPts val="135"/>
              </a:spcBef>
              <a:tabLst>
                <a:tab pos="354965" algn="l"/>
              </a:tabLst>
            </a:pPr>
            <a:r>
              <a:rPr spc="-450" dirty="0">
                <a:solidFill>
                  <a:srgbClr val="9A0000"/>
                </a:solidFill>
                <a:latin typeface="Wingdings"/>
                <a:cs typeface="Wingdings"/>
              </a:rPr>
              <a:t></a:t>
            </a:r>
            <a:r>
              <a:rPr spc="-450" dirty="0">
                <a:solidFill>
                  <a:srgbClr val="9A0000"/>
                </a:solidFill>
                <a:latin typeface="Times New Roman"/>
                <a:cs typeface="Times New Roman"/>
              </a:rPr>
              <a:t>	</a:t>
            </a:r>
            <a:r>
              <a:rPr sz="2400" dirty="0">
                <a:latin typeface="Arial"/>
                <a:cs typeface="Arial"/>
              </a:rPr>
              <a:t>Each scenario answers </a:t>
            </a:r>
            <a:r>
              <a:rPr sz="2400" spc="-5" dirty="0">
                <a:latin typeface="Arial"/>
                <a:cs typeface="Arial"/>
              </a:rPr>
              <a:t>the following questions:</a:t>
            </a:r>
            <a:endParaRPr sz="2400">
              <a:latin typeface="Arial"/>
              <a:cs typeface="Arial"/>
            </a:endParaRPr>
          </a:p>
          <a:p>
            <a:pPr marL="469900" algn="just">
              <a:lnSpc>
                <a:spcPct val="100000"/>
              </a:lnSpc>
              <a:spcBef>
                <a:spcPts val="220"/>
              </a:spcBef>
              <a:tabLst>
                <a:tab pos="755015" algn="l"/>
              </a:tabLst>
            </a:pPr>
            <a:r>
              <a:rPr sz="1100" spc="-345" dirty="0">
                <a:solidFill>
                  <a:srgbClr val="9A0000"/>
                </a:solidFill>
                <a:latin typeface="Wingdings"/>
                <a:cs typeface="Wingdings"/>
              </a:rPr>
              <a:t></a:t>
            </a:r>
            <a:r>
              <a:rPr sz="1100" spc="-345" dirty="0">
                <a:solidFill>
                  <a:srgbClr val="9A0000"/>
                </a:solidFill>
                <a:latin typeface="Times New Roman"/>
                <a:cs typeface="Times New Roman"/>
              </a:rPr>
              <a:t>	</a:t>
            </a:r>
            <a:r>
              <a:rPr sz="2000" spc="-5" dirty="0">
                <a:solidFill>
                  <a:srgbClr val="9A0000"/>
                </a:solidFill>
                <a:latin typeface="Arial"/>
                <a:cs typeface="Arial"/>
              </a:rPr>
              <a:t>Who </a:t>
            </a:r>
            <a:r>
              <a:rPr sz="2000" dirty="0">
                <a:solidFill>
                  <a:srgbClr val="9A0000"/>
                </a:solidFill>
                <a:latin typeface="Arial"/>
                <a:cs typeface="Arial"/>
              </a:rPr>
              <a:t>is the primary </a:t>
            </a:r>
            <a:r>
              <a:rPr sz="2000" spc="-5" dirty="0">
                <a:solidFill>
                  <a:srgbClr val="9A0000"/>
                </a:solidFill>
                <a:latin typeface="Arial"/>
                <a:cs typeface="Arial"/>
              </a:rPr>
              <a:t>actor, </a:t>
            </a:r>
            <a:r>
              <a:rPr sz="2000" dirty="0">
                <a:solidFill>
                  <a:srgbClr val="9A0000"/>
                </a:solidFill>
                <a:latin typeface="Arial"/>
                <a:cs typeface="Arial"/>
              </a:rPr>
              <a:t>the secondary </a:t>
            </a:r>
            <a:r>
              <a:rPr sz="2000" spc="-5" dirty="0">
                <a:solidFill>
                  <a:srgbClr val="9A0000"/>
                </a:solidFill>
                <a:latin typeface="Arial"/>
                <a:cs typeface="Arial"/>
              </a:rPr>
              <a:t>actor</a:t>
            </a:r>
            <a:r>
              <a:rPr sz="2000" spc="-20" dirty="0">
                <a:solidFill>
                  <a:srgbClr val="9A0000"/>
                </a:solidFill>
                <a:latin typeface="Arial"/>
                <a:cs typeface="Arial"/>
              </a:rPr>
              <a:t> </a:t>
            </a:r>
            <a:r>
              <a:rPr sz="2000" dirty="0">
                <a:solidFill>
                  <a:srgbClr val="9A0000"/>
                </a:solidFill>
                <a:latin typeface="Arial"/>
                <a:cs typeface="Arial"/>
              </a:rPr>
              <a:t>(s)?</a:t>
            </a:r>
            <a:endParaRPr sz="2000">
              <a:latin typeface="Arial"/>
              <a:cs typeface="Arial"/>
            </a:endParaRPr>
          </a:p>
          <a:p>
            <a:pPr marL="469900" algn="just">
              <a:lnSpc>
                <a:spcPct val="100000"/>
              </a:lnSpc>
              <a:spcBef>
                <a:spcPts val="155"/>
              </a:spcBef>
              <a:tabLst>
                <a:tab pos="755015" algn="l"/>
              </a:tabLst>
            </a:pPr>
            <a:r>
              <a:rPr sz="1100" spc="-345" dirty="0">
                <a:solidFill>
                  <a:srgbClr val="9A0000"/>
                </a:solidFill>
                <a:latin typeface="Wingdings"/>
                <a:cs typeface="Wingdings"/>
              </a:rPr>
              <a:t></a:t>
            </a:r>
            <a:r>
              <a:rPr sz="1100" spc="-345" dirty="0">
                <a:solidFill>
                  <a:srgbClr val="9A0000"/>
                </a:solidFill>
                <a:latin typeface="Times New Roman"/>
                <a:cs typeface="Times New Roman"/>
              </a:rPr>
              <a:t>	</a:t>
            </a:r>
            <a:r>
              <a:rPr sz="2000" spc="-5" dirty="0">
                <a:solidFill>
                  <a:srgbClr val="9A0000"/>
                </a:solidFill>
                <a:latin typeface="Arial"/>
                <a:cs typeface="Arial"/>
              </a:rPr>
              <a:t>What </a:t>
            </a:r>
            <a:r>
              <a:rPr sz="2000" dirty="0">
                <a:solidFill>
                  <a:srgbClr val="9A0000"/>
                </a:solidFill>
                <a:latin typeface="Arial"/>
                <a:cs typeface="Arial"/>
              </a:rPr>
              <a:t>are the </a:t>
            </a:r>
            <a:r>
              <a:rPr sz="2000" spc="-105" dirty="0">
                <a:solidFill>
                  <a:srgbClr val="9A0000"/>
                </a:solidFill>
                <a:latin typeface="Arial"/>
                <a:cs typeface="Arial"/>
              </a:rPr>
              <a:t>actor</a:t>
            </a:r>
            <a:r>
              <a:rPr sz="2000" spc="-105" dirty="0">
                <a:solidFill>
                  <a:srgbClr val="AC1600"/>
                </a:solidFill>
                <a:latin typeface="AoyagiKouzanFontT"/>
                <a:cs typeface="AoyagiKouzanFontT"/>
              </a:rPr>
              <a:t>’</a:t>
            </a:r>
            <a:r>
              <a:rPr sz="2000" spc="-105" dirty="0">
                <a:solidFill>
                  <a:srgbClr val="9A0000"/>
                </a:solidFill>
                <a:latin typeface="Arial"/>
                <a:cs typeface="Arial"/>
              </a:rPr>
              <a:t>s</a:t>
            </a:r>
            <a:r>
              <a:rPr sz="2000" spc="-5" dirty="0">
                <a:solidFill>
                  <a:srgbClr val="9A0000"/>
                </a:solidFill>
                <a:latin typeface="Arial"/>
                <a:cs typeface="Arial"/>
              </a:rPr>
              <a:t> </a:t>
            </a:r>
            <a:r>
              <a:rPr sz="2000" dirty="0">
                <a:solidFill>
                  <a:srgbClr val="9A0000"/>
                </a:solidFill>
                <a:latin typeface="Arial"/>
                <a:cs typeface="Arial"/>
              </a:rPr>
              <a:t>goals?</a:t>
            </a:r>
            <a:endParaRPr sz="2000">
              <a:latin typeface="Arial"/>
              <a:cs typeface="Arial"/>
            </a:endParaRPr>
          </a:p>
          <a:p>
            <a:pPr marL="469900" algn="just">
              <a:lnSpc>
                <a:spcPct val="100000"/>
              </a:lnSpc>
              <a:spcBef>
                <a:spcPts val="120"/>
              </a:spcBef>
              <a:tabLst>
                <a:tab pos="755015" algn="l"/>
              </a:tabLst>
            </a:pPr>
            <a:r>
              <a:rPr sz="1100" spc="-345" dirty="0">
                <a:solidFill>
                  <a:srgbClr val="9A0000"/>
                </a:solidFill>
                <a:latin typeface="Wingdings"/>
                <a:cs typeface="Wingdings"/>
              </a:rPr>
              <a:t></a:t>
            </a:r>
            <a:r>
              <a:rPr sz="1100" spc="-345" dirty="0">
                <a:solidFill>
                  <a:srgbClr val="9A0000"/>
                </a:solidFill>
                <a:latin typeface="Times New Roman"/>
                <a:cs typeface="Times New Roman"/>
              </a:rPr>
              <a:t>	</a:t>
            </a:r>
            <a:r>
              <a:rPr sz="2000" spc="-5" dirty="0">
                <a:solidFill>
                  <a:srgbClr val="9A0000"/>
                </a:solidFill>
                <a:latin typeface="Arial"/>
                <a:cs typeface="Arial"/>
              </a:rPr>
              <a:t>What </a:t>
            </a:r>
            <a:r>
              <a:rPr sz="2000" dirty="0">
                <a:solidFill>
                  <a:srgbClr val="9A0000"/>
                </a:solidFill>
                <a:latin typeface="Arial"/>
                <a:cs typeface="Arial"/>
              </a:rPr>
              <a:t>preconditions should exist before the </a:t>
            </a:r>
            <a:r>
              <a:rPr sz="2000" spc="-5" dirty="0">
                <a:solidFill>
                  <a:srgbClr val="9A0000"/>
                </a:solidFill>
                <a:latin typeface="Arial"/>
                <a:cs typeface="Arial"/>
              </a:rPr>
              <a:t>story</a:t>
            </a:r>
            <a:r>
              <a:rPr sz="2000" spc="-25" dirty="0">
                <a:solidFill>
                  <a:srgbClr val="9A0000"/>
                </a:solidFill>
                <a:latin typeface="Arial"/>
                <a:cs typeface="Arial"/>
              </a:rPr>
              <a:t> </a:t>
            </a:r>
            <a:r>
              <a:rPr sz="2000" dirty="0">
                <a:solidFill>
                  <a:srgbClr val="9A0000"/>
                </a:solidFill>
                <a:latin typeface="Arial"/>
                <a:cs typeface="Arial"/>
              </a:rPr>
              <a:t>begins?</a:t>
            </a:r>
            <a:endParaRPr sz="2000">
              <a:latin typeface="Arial"/>
              <a:cs typeface="Arial"/>
            </a:endParaRPr>
          </a:p>
          <a:p>
            <a:pPr marL="469900" algn="just">
              <a:lnSpc>
                <a:spcPct val="100000"/>
              </a:lnSpc>
              <a:spcBef>
                <a:spcPts val="220"/>
              </a:spcBef>
              <a:tabLst>
                <a:tab pos="755015" algn="l"/>
              </a:tabLst>
            </a:pPr>
            <a:r>
              <a:rPr sz="1100" spc="-345" dirty="0">
                <a:solidFill>
                  <a:srgbClr val="9A0000"/>
                </a:solidFill>
                <a:latin typeface="Wingdings"/>
                <a:cs typeface="Wingdings"/>
              </a:rPr>
              <a:t></a:t>
            </a:r>
            <a:r>
              <a:rPr sz="1100" spc="-345" dirty="0">
                <a:solidFill>
                  <a:srgbClr val="9A0000"/>
                </a:solidFill>
                <a:latin typeface="Times New Roman"/>
                <a:cs typeface="Times New Roman"/>
              </a:rPr>
              <a:t>	</a:t>
            </a:r>
            <a:r>
              <a:rPr sz="2000" spc="-5" dirty="0">
                <a:solidFill>
                  <a:srgbClr val="9A0000"/>
                </a:solidFill>
                <a:latin typeface="Arial"/>
                <a:cs typeface="Arial"/>
              </a:rPr>
              <a:t>What </a:t>
            </a:r>
            <a:r>
              <a:rPr sz="2000" dirty="0">
                <a:solidFill>
                  <a:srgbClr val="9A0000"/>
                </a:solidFill>
                <a:latin typeface="Arial"/>
                <a:cs typeface="Arial"/>
              </a:rPr>
              <a:t>main tasks or </a:t>
            </a:r>
            <a:r>
              <a:rPr sz="2000" spc="-5" dirty="0">
                <a:solidFill>
                  <a:srgbClr val="9A0000"/>
                </a:solidFill>
                <a:latin typeface="Arial"/>
                <a:cs typeface="Arial"/>
              </a:rPr>
              <a:t>functions </a:t>
            </a:r>
            <a:r>
              <a:rPr sz="2000" dirty="0">
                <a:solidFill>
                  <a:srgbClr val="9A0000"/>
                </a:solidFill>
                <a:latin typeface="Arial"/>
                <a:cs typeface="Arial"/>
              </a:rPr>
              <a:t>are </a:t>
            </a:r>
            <a:r>
              <a:rPr sz="2000" spc="-5" dirty="0">
                <a:solidFill>
                  <a:srgbClr val="9A0000"/>
                </a:solidFill>
                <a:latin typeface="Arial"/>
                <a:cs typeface="Arial"/>
              </a:rPr>
              <a:t>performed </a:t>
            </a:r>
            <a:r>
              <a:rPr sz="2000" dirty="0">
                <a:solidFill>
                  <a:srgbClr val="9A0000"/>
                </a:solidFill>
                <a:latin typeface="Arial"/>
                <a:cs typeface="Arial"/>
              </a:rPr>
              <a:t>by the</a:t>
            </a:r>
            <a:r>
              <a:rPr sz="2000" spc="10" dirty="0">
                <a:solidFill>
                  <a:srgbClr val="9A0000"/>
                </a:solidFill>
                <a:latin typeface="Arial"/>
                <a:cs typeface="Arial"/>
              </a:rPr>
              <a:t> </a:t>
            </a:r>
            <a:r>
              <a:rPr sz="2000" spc="-5" dirty="0">
                <a:solidFill>
                  <a:srgbClr val="9A0000"/>
                </a:solidFill>
                <a:latin typeface="Arial"/>
                <a:cs typeface="Arial"/>
              </a:rPr>
              <a:t>actor?</a:t>
            </a:r>
            <a:endParaRPr sz="2000">
              <a:latin typeface="Arial"/>
              <a:cs typeface="Arial"/>
            </a:endParaRPr>
          </a:p>
          <a:p>
            <a:pPr marL="469900" algn="just">
              <a:lnSpc>
                <a:spcPct val="100000"/>
              </a:lnSpc>
              <a:spcBef>
                <a:spcPts val="120"/>
              </a:spcBef>
              <a:tabLst>
                <a:tab pos="755015" algn="l"/>
              </a:tabLst>
            </a:pPr>
            <a:r>
              <a:rPr sz="1100" spc="-345" dirty="0">
                <a:solidFill>
                  <a:srgbClr val="9A0000"/>
                </a:solidFill>
                <a:latin typeface="Wingdings"/>
                <a:cs typeface="Wingdings"/>
              </a:rPr>
              <a:t></a:t>
            </a:r>
            <a:r>
              <a:rPr sz="1100" spc="-345" dirty="0">
                <a:solidFill>
                  <a:srgbClr val="9A0000"/>
                </a:solidFill>
                <a:latin typeface="Times New Roman"/>
                <a:cs typeface="Times New Roman"/>
              </a:rPr>
              <a:t>	</a:t>
            </a:r>
            <a:r>
              <a:rPr sz="2000" spc="-5" dirty="0">
                <a:solidFill>
                  <a:srgbClr val="9A0000"/>
                </a:solidFill>
                <a:latin typeface="Arial"/>
                <a:cs typeface="Arial"/>
              </a:rPr>
              <a:t>What extensions </a:t>
            </a:r>
            <a:r>
              <a:rPr sz="2000" dirty="0">
                <a:solidFill>
                  <a:srgbClr val="9A0000"/>
                </a:solidFill>
                <a:latin typeface="Arial"/>
                <a:cs typeface="Arial"/>
              </a:rPr>
              <a:t>might be considered as the </a:t>
            </a:r>
            <a:r>
              <a:rPr sz="2000" spc="-5" dirty="0">
                <a:solidFill>
                  <a:srgbClr val="9A0000"/>
                </a:solidFill>
                <a:latin typeface="Arial"/>
                <a:cs typeface="Arial"/>
              </a:rPr>
              <a:t>story </a:t>
            </a:r>
            <a:r>
              <a:rPr sz="2000" dirty="0">
                <a:solidFill>
                  <a:srgbClr val="9A0000"/>
                </a:solidFill>
                <a:latin typeface="Arial"/>
                <a:cs typeface="Arial"/>
              </a:rPr>
              <a:t>is</a:t>
            </a:r>
            <a:r>
              <a:rPr sz="2000" spc="-10" dirty="0">
                <a:solidFill>
                  <a:srgbClr val="9A0000"/>
                </a:solidFill>
                <a:latin typeface="Arial"/>
                <a:cs typeface="Arial"/>
              </a:rPr>
              <a:t> </a:t>
            </a:r>
            <a:r>
              <a:rPr sz="2000" dirty="0">
                <a:solidFill>
                  <a:srgbClr val="9A0000"/>
                </a:solidFill>
                <a:latin typeface="Arial"/>
                <a:cs typeface="Arial"/>
              </a:rPr>
              <a:t>described?</a:t>
            </a:r>
            <a:endParaRPr sz="2000">
              <a:latin typeface="Arial"/>
              <a:cs typeface="Arial"/>
            </a:endParaRPr>
          </a:p>
          <a:p>
            <a:pPr marL="469900" algn="just">
              <a:lnSpc>
                <a:spcPct val="100000"/>
              </a:lnSpc>
              <a:spcBef>
                <a:spcPts val="220"/>
              </a:spcBef>
              <a:tabLst>
                <a:tab pos="755015" algn="l"/>
              </a:tabLst>
            </a:pPr>
            <a:r>
              <a:rPr sz="1100" spc="-345" dirty="0">
                <a:solidFill>
                  <a:srgbClr val="9A0000"/>
                </a:solidFill>
                <a:latin typeface="Wingdings"/>
                <a:cs typeface="Wingdings"/>
              </a:rPr>
              <a:t></a:t>
            </a:r>
            <a:r>
              <a:rPr sz="1100" spc="-345" dirty="0">
                <a:solidFill>
                  <a:srgbClr val="9A0000"/>
                </a:solidFill>
                <a:latin typeface="Times New Roman"/>
                <a:cs typeface="Times New Roman"/>
              </a:rPr>
              <a:t>	</a:t>
            </a:r>
            <a:r>
              <a:rPr sz="2000" spc="-5" dirty="0">
                <a:solidFill>
                  <a:srgbClr val="9A0000"/>
                </a:solidFill>
                <a:latin typeface="Arial"/>
                <a:cs typeface="Arial"/>
              </a:rPr>
              <a:t>What </a:t>
            </a:r>
            <a:r>
              <a:rPr sz="2000" dirty="0">
                <a:solidFill>
                  <a:srgbClr val="9A0000"/>
                </a:solidFill>
                <a:latin typeface="Arial"/>
                <a:cs typeface="Arial"/>
              </a:rPr>
              <a:t>variations in the </a:t>
            </a:r>
            <a:r>
              <a:rPr sz="2000" spc="-105" dirty="0">
                <a:solidFill>
                  <a:srgbClr val="9A0000"/>
                </a:solidFill>
                <a:latin typeface="Arial"/>
                <a:cs typeface="Arial"/>
              </a:rPr>
              <a:t>actor</a:t>
            </a:r>
            <a:r>
              <a:rPr sz="2000" spc="-105" dirty="0">
                <a:solidFill>
                  <a:srgbClr val="AC1600"/>
                </a:solidFill>
                <a:latin typeface="AoyagiKouzanFontT"/>
                <a:cs typeface="AoyagiKouzanFontT"/>
              </a:rPr>
              <a:t>’</a:t>
            </a:r>
            <a:r>
              <a:rPr sz="2000" spc="-105" dirty="0">
                <a:solidFill>
                  <a:srgbClr val="9A0000"/>
                </a:solidFill>
                <a:latin typeface="Arial"/>
                <a:cs typeface="Arial"/>
              </a:rPr>
              <a:t>s </a:t>
            </a:r>
            <a:r>
              <a:rPr sz="2000" spc="-5" dirty="0">
                <a:solidFill>
                  <a:srgbClr val="9A0000"/>
                </a:solidFill>
                <a:latin typeface="Arial"/>
                <a:cs typeface="Arial"/>
              </a:rPr>
              <a:t>interaction </a:t>
            </a:r>
            <a:r>
              <a:rPr sz="2000" dirty="0">
                <a:solidFill>
                  <a:srgbClr val="9A0000"/>
                </a:solidFill>
                <a:latin typeface="Arial"/>
                <a:cs typeface="Arial"/>
              </a:rPr>
              <a:t>are</a:t>
            </a:r>
            <a:r>
              <a:rPr sz="2000" spc="-185" dirty="0">
                <a:solidFill>
                  <a:srgbClr val="9A0000"/>
                </a:solidFill>
                <a:latin typeface="Arial"/>
                <a:cs typeface="Arial"/>
              </a:rPr>
              <a:t> </a:t>
            </a:r>
            <a:r>
              <a:rPr sz="2000" dirty="0">
                <a:solidFill>
                  <a:srgbClr val="9A0000"/>
                </a:solidFill>
                <a:latin typeface="Arial"/>
                <a:cs typeface="Arial"/>
              </a:rPr>
              <a:t>possible?</a:t>
            </a:r>
            <a:endParaRPr sz="2000">
              <a:latin typeface="Arial"/>
              <a:cs typeface="Arial"/>
            </a:endParaRPr>
          </a:p>
          <a:p>
            <a:pPr marL="469900" algn="just">
              <a:lnSpc>
                <a:spcPct val="100000"/>
              </a:lnSpc>
              <a:spcBef>
                <a:spcPts val="120"/>
              </a:spcBef>
              <a:tabLst>
                <a:tab pos="755015" algn="l"/>
              </a:tabLst>
            </a:pPr>
            <a:r>
              <a:rPr sz="1100" spc="-345" dirty="0">
                <a:solidFill>
                  <a:srgbClr val="9A0000"/>
                </a:solidFill>
                <a:latin typeface="Wingdings"/>
                <a:cs typeface="Wingdings"/>
              </a:rPr>
              <a:t></a:t>
            </a:r>
            <a:r>
              <a:rPr sz="1100" spc="-345" dirty="0">
                <a:solidFill>
                  <a:srgbClr val="9A0000"/>
                </a:solidFill>
                <a:latin typeface="Times New Roman"/>
                <a:cs typeface="Times New Roman"/>
              </a:rPr>
              <a:t>	</a:t>
            </a:r>
            <a:r>
              <a:rPr sz="2000" spc="-5" dirty="0">
                <a:solidFill>
                  <a:srgbClr val="9A0000"/>
                </a:solidFill>
                <a:latin typeface="Arial"/>
                <a:cs typeface="Arial"/>
              </a:rPr>
              <a:t>What system </a:t>
            </a:r>
            <a:r>
              <a:rPr sz="2000" dirty="0">
                <a:solidFill>
                  <a:srgbClr val="9A0000"/>
                </a:solidFill>
                <a:latin typeface="Arial"/>
                <a:cs typeface="Arial"/>
              </a:rPr>
              <a:t>information will the </a:t>
            </a:r>
            <a:r>
              <a:rPr sz="2000" spc="-5" dirty="0">
                <a:solidFill>
                  <a:srgbClr val="9A0000"/>
                </a:solidFill>
                <a:latin typeface="Arial"/>
                <a:cs typeface="Arial"/>
              </a:rPr>
              <a:t>actor </a:t>
            </a:r>
            <a:r>
              <a:rPr sz="2000" dirty="0">
                <a:solidFill>
                  <a:srgbClr val="9A0000"/>
                </a:solidFill>
                <a:latin typeface="Arial"/>
                <a:cs typeface="Arial"/>
              </a:rPr>
              <a:t>acquire, produce, or</a:t>
            </a:r>
            <a:r>
              <a:rPr sz="2000" spc="-40" dirty="0">
                <a:solidFill>
                  <a:srgbClr val="9A0000"/>
                </a:solidFill>
                <a:latin typeface="Arial"/>
                <a:cs typeface="Arial"/>
              </a:rPr>
              <a:t> </a:t>
            </a:r>
            <a:r>
              <a:rPr sz="2000" dirty="0">
                <a:solidFill>
                  <a:srgbClr val="9A0000"/>
                </a:solidFill>
                <a:latin typeface="Arial"/>
                <a:cs typeface="Arial"/>
              </a:rPr>
              <a:t>change?</a:t>
            </a:r>
            <a:endParaRPr sz="2000">
              <a:latin typeface="Arial"/>
              <a:cs typeface="Arial"/>
            </a:endParaRPr>
          </a:p>
          <a:p>
            <a:pPr marL="749300" marR="175895" indent="-279400" algn="just">
              <a:lnSpc>
                <a:spcPts val="1460"/>
              </a:lnSpc>
              <a:spcBef>
                <a:spcPts val="450"/>
              </a:spcBef>
              <a:tabLst>
                <a:tab pos="755015" algn="l"/>
              </a:tabLst>
            </a:pPr>
            <a:r>
              <a:rPr sz="1100" spc="-345" dirty="0">
                <a:solidFill>
                  <a:srgbClr val="9A0000"/>
                </a:solidFill>
                <a:latin typeface="Wingdings"/>
                <a:cs typeface="Wingdings"/>
              </a:rPr>
              <a:t></a:t>
            </a:r>
            <a:r>
              <a:rPr sz="1100" spc="-345" dirty="0">
                <a:solidFill>
                  <a:srgbClr val="9A0000"/>
                </a:solidFill>
                <a:latin typeface="Times New Roman"/>
                <a:cs typeface="Times New Roman"/>
              </a:rPr>
              <a:t>		</a:t>
            </a:r>
            <a:r>
              <a:rPr sz="2000" spc="-5" dirty="0">
                <a:solidFill>
                  <a:srgbClr val="9A0000"/>
                </a:solidFill>
                <a:latin typeface="Arial"/>
                <a:cs typeface="Arial"/>
              </a:rPr>
              <a:t>Will </a:t>
            </a:r>
            <a:r>
              <a:rPr sz="2000" dirty="0">
                <a:solidFill>
                  <a:srgbClr val="9A0000"/>
                </a:solidFill>
                <a:latin typeface="Arial"/>
                <a:cs typeface="Arial"/>
              </a:rPr>
              <a:t>the </a:t>
            </a:r>
            <a:r>
              <a:rPr sz="2000" spc="-5" dirty="0">
                <a:solidFill>
                  <a:srgbClr val="9A0000"/>
                </a:solidFill>
                <a:latin typeface="Arial"/>
                <a:cs typeface="Arial"/>
              </a:rPr>
              <a:t>actor </a:t>
            </a:r>
            <a:r>
              <a:rPr sz="2000" dirty="0">
                <a:solidFill>
                  <a:srgbClr val="9A0000"/>
                </a:solidFill>
                <a:latin typeface="Arial"/>
                <a:cs typeface="Arial"/>
              </a:rPr>
              <a:t>have to inform the </a:t>
            </a:r>
            <a:r>
              <a:rPr sz="2000" spc="-5" dirty="0">
                <a:solidFill>
                  <a:srgbClr val="9A0000"/>
                </a:solidFill>
                <a:latin typeface="Arial"/>
                <a:cs typeface="Arial"/>
              </a:rPr>
              <a:t>system </a:t>
            </a:r>
            <a:r>
              <a:rPr sz="2000" dirty="0">
                <a:solidFill>
                  <a:srgbClr val="9A0000"/>
                </a:solidFill>
                <a:latin typeface="Arial"/>
                <a:cs typeface="Arial"/>
              </a:rPr>
              <a:t>about changes in the </a:t>
            </a:r>
            <a:r>
              <a:rPr sz="2000" spc="-5" dirty="0">
                <a:solidFill>
                  <a:srgbClr val="9A0000"/>
                </a:solidFill>
                <a:latin typeface="Arial"/>
                <a:cs typeface="Arial"/>
              </a:rPr>
              <a:t>external  </a:t>
            </a:r>
            <a:r>
              <a:rPr sz="2000" dirty="0">
                <a:solidFill>
                  <a:srgbClr val="9A0000"/>
                </a:solidFill>
                <a:latin typeface="Arial"/>
                <a:cs typeface="Arial"/>
              </a:rPr>
              <a:t>environment?</a:t>
            </a:r>
            <a:endParaRPr sz="2000">
              <a:latin typeface="Arial"/>
              <a:cs typeface="Arial"/>
            </a:endParaRPr>
          </a:p>
          <a:p>
            <a:pPr marL="469900" algn="just">
              <a:lnSpc>
                <a:spcPct val="100000"/>
              </a:lnSpc>
              <a:spcBef>
                <a:spcPts val="150"/>
              </a:spcBef>
              <a:tabLst>
                <a:tab pos="755015" algn="l"/>
              </a:tabLst>
            </a:pPr>
            <a:r>
              <a:rPr sz="1100" spc="-345" dirty="0">
                <a:solidFill>
                  <a:srgbClr val="9A0000"/>
                </a:solidFill>
                <a:latin typeface="Wingdings"/>
                <a:cs typeface="Wingdings"/>
              </a:rPr>
              <a:t></a:t>
            </a:r>
            <a:r>
              <a:rPr sz="1100" spc="-345" dirty="0">
                <a:solidFill>
                  <a:srgbClr val="9A0000"/>
                </a:solidFill>
                <a:latin typeface="Times New Roman"/>
                <a:cs typeface="Times New Roman"/>
              </a:rPr>
              <a:t>	</a:t>
            </a:r>
            <a:r>
              <a:rPr sz="2000" spc="-5" dirty="0">
                <a:solidFill>
                  <a:srgbClr val="9A0000"/>
                </a:solidFill>
                <a:latin typeface="Arial"/>
                <a:cs typeface="Arial"/>
              </a:rPr>
              <a:t>What </a:t>
            </a:r>
            <a:r>
              <a:rPr sz="2000" dirty="0">
                <a:solidFill>
                  <a:srgbClr val="9A0000"/>
                </a:solidFill>
                <a:latin typeface="Arial"/>
                <a:cs typeface="Arial"/>
              </a:rPr>
              <a:t>information does the </a:t>
            </a:r>
            <a:r>
              <a:rPr sz="2000" spc="-5" dirty="0">
                <a:solidFill>
                  <a:srgbClr val="9A0000"/>
                </a:solidFill>
                <a:latin typeface="Arial"/>
                <a:cs typeface="Arial"/>
              </a:rPr>
              <a:t>actor </a:t>
            </a:r>
            <a:r>
              <a:rPr sz="2000" dirty="0">
                <a:solidFill>
                  <a:srgbClr val="9A0000"/>
                </a:solidFill>
                <a:latin typeface="Arial"/>
                <a:cs typeface="Arial"/>
              </a:rPr>
              <a:t>desire from the</a:t>
            </a:r>
            <a:r>
              <a:rPr sz="2000" spc="-15" dirty="0">
                <a:solidFill>
                  <a:srgbClr val="9A0000"/>
                </a:solidFill>
                <a:latin typeface="Arial"/>
                <a:cs typeface="Arial"/>
              </a:rPr>
              <a:t> </a:t>
            </a:r>
            <a:r>
              <a:rPr sz="2000" spc="-5" dirty="0">
                <a:solidFill>
                  <a:srgbClr val="9A0000"/>
                </a:solidFill>
                <a:latin typeface="Arial"/>
                <a:cs typeface="Arial"/>
              </a:rPr>
              <a:t>system?</a:t>
            </a:r>
            <a:endParaRPr sz="2000">
              <a:latin typeface="Arial"/>
              <a:cs typeface="Arial"/>
            </a:endParaRPr>
          </a:p>
          <a:p>
            <a:pPr marL="469900" algn="just">
              <a:lnSpc>
                <a:spcPct val="100000"/>
              </a:lnSpc>
              <a:spcBef>
                <a:spcPts val="220"/>
              </a:spcBef>
              <a:tabLst>
                <a:tab pos="755015" algn="l"/>
              </a:tabLst>
            </a:pPr>
            <a:r>
              <a:rPr sz="1100" spc="-345" dirty="0">
                <a:solidFill>
                  <a:srgbClr val="9A0000"/>
                </a:solidFill>
                <a:latin typeface="Wingdings"/>
                <a:cs typeface="Wingdings"/>
              </a:rPr>
              <a:t></a:t>
            </a:r>
            <a:r>
              <a:rPr sz="1100" spc="-345" dirty="0">
                <a:solidFill>
                  <a:srgbClr val="9A0000"/>
                </a:solidFill>
                <a:latin typeface="Times New Roman"/>
                <a:cs typeface="Times New Roman"/>
              </a:rPr>
              <a:t>	</a:t>
            </a:r>
            <a:r>
              <a:rPr sz="2000" dirty="0">
                <a:solidFill>
                  <a:srgbClr val="9A0000"/>
                </a:solidFill>
                <a:latin typeface="Arial"/>
                <a:cs typeface="Arial"/>
              </a:rPr>
              <a:t>Does the </a:t>
            </a:r>
            <a:r>
              <a:rPr sz="2000" spc="-5" dirty="0">
                <a:solidFill>
                  <a:srgbClr val="9A0000"/>
                </a:solidFill>
                <a:latin typeface="Arial"/>
                <a:cs typeface="Arial"/>
              </a:rPr>
              <a:t>actor </a:t>
            </a:r>
            <a:r>
              <a:rPr sz="2000" dirty="0">
                <a:solidFill>
                  <a:srgbClr val="9A0000"/>
                </a:solidFill>
                <a:latin typeface="Arial"/>
                <a:cs typeface="Arial"/>
              </a:rPr>
              <a:t>wish to be informed about </a:t>
            </a:r>
            <a:r>
              <a:rPr sz="2000" spc="-5" dirty="0">
                <a:solidFill>
                  <a:srgbClr val="9A0000"/>
                </a:solidFill>
                <a:latin typeface="Arial"/>
                <a:cs typeface="Arial"/>
              </a:rPr>
              <a:t>unexpected</a:t>
            </a:r>
            <a:r>
              <a:rPr sz="2000" spc="-20" dirty="0">
                <a:solidFill>
                  <a:srgbClr val="9A0000"/>
                </a:solidFill>
                <a:latin typeface="Arial"/>
                <a:cs typeface="Arial"/>
              </a:rPr>
              <a:t> </a:t>
            </a:r>
            <a:r>
              <a:rPr sz="2000" dirty="0">
                <a:solidFill>
                  <a:srgbClr val="9A0000"/>
                </a:solidFill>
                <a:latin typeface="Arial"/>
                <a:cs typeface="Arial"/>
              </a:rPr>
              <a:t>changes?</a:t>
            </a:r>
            <a:endParaRPr sz="2000">
              <a:latin typeface="Arial"/>
              <a:cs typeface="Arial"/>
            </a:endParaRPr>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sp>
        <p:nvSpPr>
          <p:cNvPr id="3" name="Content Placeholder 2"/>
          <p:cNvSpPr>
            <a:spLocks noGrp="1"/>
          </p:cNvSpPr>
          <p:nvPr>
            <p:ph idx="1"/>
          </p:nvPr>
        </p:nvSpPr>
        <p:spPr/>
        <p:txBody>
          <a:bodyPr/>
          <a:lstStyle/>
          <a:p>
            <a:pPr algn="just"/>
            <a:r>
              <a:rPr lang="en-US" dirty="0" smtClean="0"/>
              <a:t>A </a:t>
            </a:r>
            <a:r>
              <a:rPr lang="en-US" b="1" dirty="0" smtClean="0"/>
              <a:t>use case diagram</a:t>
            </a:r>
            <a:r>
              <a:rPr lang="en-US" dirty="0" smtClean="0"/>
              <a:t> is a graphical depiction of a user's possible interactions with a system. </a:t>
            </a:r>
          </a:p>
          <a:p>
            <a:pPr algn="just"/>
            <a:r>
              <a:rPr lang="en-US" dirty="0" smtClean="0"/>
              <a:t>A use case diagram shows various use cases and different types of users the system has and will often be accompanied by other types of diagrams as well. </a:t>
            </a:r>
          </a:p>
          <a:p>
            <a:pPr algn="just"/>
            <a:r>
              <a:rPr lang="en-US" dirty="0" smtClean="0"/>
              <a:t>The </a:t>
            </a:r>
            <a:r>
              <a:rPr lang="en-US" b="1" dirty="0" smtClean="0"/>
              <a:t>use cases </a:t>
            </a:r>
            <a:r>
              <a:rPr lang="en-US" dirty="0" smtClean="0"/>
              <a:t>are represented by either circles or ellipses. </a:t>
            </a:r>
          </a:p>
          <a:p>
            <a:pPr algn="just"/>
            <a:r>
              <a:rPr lang="en-US" dirty="0" smtClean="0"/>
              <a:t>The </a:t>
            </a:r>
            <a:r>
              <a:rPr lang="en-US" b="1" dirty="0" smtClean="0"/>
              <a:t>actors</a:t>
            </a:r>
            <a:r>
              <a:rPr lang="en-US" dirty="0" smtClean="0"/>
              <a:t> are often shown as stick figures.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r>
              <a:rPr lang="en-US" dirty="0" err="1" smtClean="0"/>
              <a:t>SafeHome</a:t>
            </a:r>
            <a:r>
              <a:rPr lang="en-US" dirty="0" smtClean="0"/>
              <a:t> </a:t>
            </a:r>
            <a:endParaRPr lang="en-US" dirty="0"/>
          </a:p>
        </p:txBody>
      </p:sp>
      <p:sp>
        <p:nvSpPr>
          <p:cNvPr id="3" name="Content Placeholder 2"/>
          <p:cNvSpPr>
            <a:spLocks noGrp="1"/>
          </p:cNvSpPr>
          <p:nvPr>
            <p:ph idx="1"/>
          </p:nvPr>
        </p:nvSpPr>
        <p:spPr>
          <a:xfrm>
            <a:off x="1104900" y="1426780"/>
            <a:ext cx="9982200" cy="1947041"/>
          </a:xfrm>
        </p:spPr>
        <p:txBody>
          <a:bodyPr/>
          <a:lstStyle/>
          <a:p>
            <a:pPr algn="just"/>
            <a:r>
              <a:rPr lang="en-US" dirty="0" smtClean="0"/>
              <a:t>Four actors: </a:t>
            </a:r>
          </a:p>
          <a:p>
            <a:pPr lvl="1" algn="just"/>
            <a:r>
              <a:rPr lang="en-US" b="1" dirty="0" smtClean="0"/>
              <a:t>homeowner</a:t>
            </a:r>
            <a:r>
              <a:rPr lang="en-US" dirty="0" smtClean="0"/>
              <a:t> (a user), </a:t>
            </a:r>
          </a:p>
          <a:p>
            <a:pPr lvl="1" algn="just"/>
            <a:r>
              <a:rPr lang="en-US" b="1" dirty="0" smtClean="0"/>
              <a:t>setup manager </a:t>
            </a:r>
            <a:r>
              <a:rPr lang="en-US" dirty="0" smtClean="0"/>
              <a:t>(likely the same person as homeowner, but playing a different role), </a:t>
            </a:r>
          </a:p>
          <a:p>
            <a:pPr lvl="1" algn="just"/>
            <a:r>
              <a:rPr lang="en-US" b="1" dirty="0" smtClean="0"/>
              <a:t>sensors </a:t>
            </a:r>
            <a:r>
              <a:rPr lang="en-US" dirty="0" smtClean="0"/>
              <a:t>(devices attached to the system), and </a:t>
            </a:r>
          </a:p>
          <a:p>
            <a:pPr lvl="1" algn="just"/>
            <a:r>
              <a:rPr lang="en-US" b="1" dirty="0" smtClean="0"/>
              <a:t>monitoring and response subsystem</a:t>
            </a:r>
            <a:r>
              <a:rPr lang="en-US" dirty="0" smtClean="0"/>
              <a:t> (the central station that monitors the </a:t>
            </a:r>
            <a:r>
              <a:rPr lang="en-US" dirty="0" err="1" smtClean="0"/>
              <a:t>SafeHome</a:t>
            </a:r>
            <a:r>
              <a:rPr lang="en-US" dirty="0" smtClean="0"/>
              <a:t> home security function). </a:t>
            </a:r>
            <a:endParaRPr lang="en-US" dirty="0"/>
          </a:p>
        </p:txBody>
      </p:sp>
      <p:pic>
        <p:nvPicPr>
          <p:cNvPr id="1026" name="Picture 2"/>
          <p:cNvPicPr>
            <a:picLocks noChangeAspect="1" noChangeArrowheads="1"/>
          </p:cNvPicPr>
          <p:nvPr/>
        </p:nvPicPr>
        <p:blipFill>
          <a:blip r:embed="rId2"/>
          <a:srcRect/>
          <a:stretch>
            <a:fillRect/>
          </a:stretch>
        </p:blipFill>
        <p:spPr bwMode="auto">
          <a:xfrm>
            <a:off x="3293044" y="3373821"/>
            <a:ext cx="5972193" cy="32004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Detailed description of use case for home security function </a:t>
            </a:r>
            <a:endParaRPr lang="en-IN" dirty="0"/>
          </a:p>
        </p:txBody>
      </p:sp>
      <p:sp>
        <p:nvSpPr>
          <p:cNvPr id="3" name="Content Placeholder 2"/>
          <p:cNvSpPr>
            <a:spLocks noGrp="1"/>
          </p:cNvSpPr>
          <p:nvPr>
            <p:ph idx="1"/>
          </p:nvPr>
        </p:nvSpPr>
        <p:spPr/>
        <p:txBody>
          <a:bodyPr>
            <a:normAutofit lnSpcReduction="10000"/>
          </a:bodyPr>
          <a:lstStyle/>
          <a:p>
            <a:pPr algn="just"/>
            <a:r>
              <a:rPr lang="en-IN" b="1" dirty="0" smtClean="0"/>
              <a:t>Use case: </a:t>
            </a:r>
            <a:r>
              <a:rPr lang="en-IN" dirty="0" smtClean="0"/>
              <a:t>Initiate Monitoring</a:t>
            </a:r>
          </a:p>
          <a:p>
            <a:pPr algn="just"/>
            <a:r>
              <a:rPr lang="en-IN" b="1" dirty="0" smtClean="0"/>
              <a:t>Primary actor: </a:t>
            </a:r>
            <a:r>
              <a:rPr lang="en-IN" dirty="0" smtClean="0"/>
              <a:t>Homeowner</a:t>
            </a:r>
          </a:p>
          <a:p>
            <a:pPr algn="just"/>
            <a:r>
              <a:rPr lang="en-IN" b="1" dirty="0" smtClean="0"/>
              <a:t>Goal in context: </a:t>
            </a:r>
            <a:r>
              <a:rPr lang="en-IN" dirty="0" smtClean="0"/>
              <a:t>To set the system to monitor sensors when homeowner leaves the house</a:t>
            </a:r>
          </a:p>
          <a:p>
            <a:pPr algn="just"/>
            <a:r>
              <a:rPr lang="en-IN" b="1" dirty="0" smtClean="0"/>
              <a:t>Preconditions: </a:t>
            </a:r>
            <a:r>
              <a:rPr lang="en-IN" dirty="0" smtClean="0"/>
              <a:t>System has been programmed for a password and to recognise  various sensors</a:t>
            </a:r>
          </a:p>
          <a:p>
            <a:pPr algn="just"/>
            <a:r>
              <a:rPr lang="en-IN" b="1" dirty="0" smtClean="0"/>
              <a:t>Trigger: </a:t>
            </a:r>
            <a:r>
              <a:rPr lang="en-IN" dirty="0" smtClean="0"/>
              <a:t>The homeowner decides to “set” the system i.e. to turn on the alarm function</a:t>
            </a:r>
          </a:p>
          <a:p>
            <a:pPr algn="just"/>
            <a:r>
              <a:rPr lang="en-IN" b="1" dirty="0" smtClean="0"/>
              <a:t>Scenario:</a:t>
            </a:r>
          </a:p>
          <a:p>
            <a:pPr marL="800100" lvl="1" indent="-342900" algn="just">
              <a:buFont typeface="+mj-lt"/>
              <a:buAutoNum type="arabicPeriod"/>
            </a:pPr>
            <a:r>
              <a:rPr lang="en-IN" dirty="0" smtClean="0"/>
              <a:t>Homeowner: observes control panel</a:t>
            </a:r>
          </a:p>
          <a:p>
            <a:pPr marL="800100" lvl="1" indent="-342900" algn="just">
              <a:buFont typeface="+mj-lt"/>
              <a:buAutoNum type="arabicPeriod"/>
            </a:pPr>
            <a:r>
              <a:rPr lang="en-IN" dirty="0" smtClean="0"/>
              <a:t>Homeowner: enters password</a:t>
            </a:r>
          </a:p>
          <a:p>
            <a:pPr marL="800100" lvl="1" indent="-342900" algn="just">
              <a:buFont typeface="+mj-lt"/>
              <a:buAutoNum type="arabicPeriod"/>
            </a:pPr>
            <a:r>
              <a:rPr lang="en-IN" dirty="0" smtClean="0"/>
              <a:t>Homeowner: selects “stay” or “away”</a:t>
            </a:r>
          </a:p>
          <a:p>
            <a:pPr marL="800100" lvl="1" indent="-342900" algn="just">
              <a:buFont typeface="+mj-lt"/>
              <a:buAutoNum type="arabicPeriod"/>
            </a:pPr>
            <a:r>
              <a:rPr lang="en-IN" dirty="0" smtClean="0"/>
              <a:t>Homeowner: observes read alarm light to indicate that the system has been armed</a:t>
            </a:r>
          </a:p>
          <a:p>
            <a:pPr marL="800100" lvl="1" indent="-342900">
              <a:buFont typeface="+mj-lt"/>
              <a:buAutoNum type="arabicPeriod"/>
            </a:pPr>
            <a:endParaRPr lang="en-IN" dirty="0" smtClean="0"/>
          </a:p>
          <a:p>
            <a:endParaRPr lang="en-IN" dirty="0"/>
          </a:p>
        </p:txBody>
      </p:sp>
    </p:spTree>
    <p:extLst>
      <p:ext uri="{BB962C8B-B14F-4D97-AF65-F5344CB8AC3E}">
        <p14:creationId xmlns:p14="http://schemas.microsoft.com/office/powerpoint/2010/main" val="577523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Detailed description of use case for home security function </a:t>
            </a:r>
            <a:endParaRPr lang="en-US" dirty="0"/>
          </a:p>
        </p:txBody>
      </p:sp>
      <p:sp>
        <p:nvSpPr>
          <p:cNvPr id="3" name="Content Placeholder 2"/>
          <p:cNvSpPr>
            <a:spLocks noGrp="1"/>
          </p:cNvSpPr>
          <p:nvPr>
            <p:ph idx="1"/>
          </p:nvPr>
        </p:nvSpPr>
        <p:spPr/>
        <p:txBody>
          <a:bodyPr/>
          <a:lstStyle/>
          <a:p>
            <a:pPr algn="just"/>
            <a:r>
              <a:rPr lang="en-US" b="1" dirty="0" smtClean="0"/>
              <a:t>Exceptions: </a:t>
            </a:r>
          </a:p>
          <a:p>
            <a:pPr marL="800100" lvl="1" indent="-342900" algn="just">
              <a:buFont typeface="+mj-lt"/>
              <a:buAutoNum type="arabicPeriod"/>
            </a:pPr>
            <a:r>
              <a:rPr lang="en-US" b="1" dirty="0" smtClean="0"/>
              <a:t>Control panel is not ready: </a:t>
            </a:r>
            <a:r>
              <a:rPr lang="en-US" dirty="0" smtClean="0"/>
              <a:t>homeowner checks all sensors to determine which are open; closes them. </a:t>
            </a:r>
          </a:p>
          <a:p>
            <a:pPr marL="800100" lvl="1" indent="-342900" algn="just">
              <a:buFont typeface="+mj-lt"/>
              <a:buAutoNum type="arabicPeriod"/>
            </a:pPr>
            <a:r>
              <a:rPr lang="en-US" b="1" dirty="0" smtClean="0"/>
              <a:t>Password is incorrect </a:t>
            </a:r>
            <a:r>
              <a:rPr lang="en-US" dirty="0" smtClean="0"/>
              <a:t>(control panel beeps once): homeowner reenters correct password. </a:t>
            </a:r>
          </a:p>
          <a:p>
            <a:pPr marL="800100" lvl="1" indent="-342900" algn="just">
              <a:buFont typeface="+mj-lt"/>
              <a:buAutoNum type="arabicPeriod"/>
            </a:pPr>
            <a:r>
              <a:rPr lang="en-US" b="1" dirty="0" smtClean="0"/>
              <a:t>Password not recognized</a:t>
            </a:r>
            <a:r>
              <a:rPr lang="en-US" dirty="0" smtClean="0"/>
              <a:t>: monitoring and response subsystem must be contacted to reprogram password. </a:t>
            </a:r>
          </a:p>
          <a:p>
            <a:pPr marL="800100" lvl="1" indent="-342900" algn="just">
              <a:buFont typeface="+mj-lt"/>
              <a:buAutoNum type="arabicPeriod"/>
            </a:pPr>
            <a:r>
              <a:rPr lang="en-US" b="1" dirty="0" smtClean="0"/>
              <a:t>Stay is selected</a:t>
            </a:r>
            <a:r>
              <a:rPr lang="en-US" dirty="0" smtClean="0"/>
              <a:t>: control panel beeps twice and a stay light is lit; perimeter sensors are activated. </a:t>
            </a:r>
          </a:p>
          <a:p>
            <a:pPr marL="800100" lvl="1" indent="-342900" algn="just">
              <a:buFont typeface="+mj-lt"/>
              <a:buAutoNum type="arabicPeriod"/>
            </a:pPr>
            <a:r>
              <a:rPr lang="en-US" b="1" dirty="0" smtClean="0"/>
              <a:t>Away is selected</a:t>
            </a:r>
            <a:r>
              <a:rPr lang="en-US" dirty="0" smtClean="0"/>
              <a:t>: control panel beeps three times and an away light is lit; all sensors are activated.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t>Contents </a:t>
            </a:r>
            <a:endParaRPr lang="en-IN" b="1" dirty="0"/>
          </a:p>
        </p:txBody>
      </p:sp>
      <p:sp>
        <p:nvSpPr>
          <p:cNvPr id="3" name="Content Placeholder 2"/>
          <p:cNvSpPr>
            <a:spLocks noGrp="1"/>
          </p:cNvSpPr>
          <p:nvPr>
            <p:ph idx="1"/>
          </p:nvPr>
        </p:nvSpPr>
        <p:spPr/>
        <p:txBody>
          <a:bodyPr>
            <a:noAutofit/>
          </a:bodyPr>
          <a:lstStyle/>
          <a:p>
            <a:pPr marL="0" indent="0" algn="just">
              <a:lnSpc>
                <a:spcPct val="150000"/>
              </a:lnSpc>
              <a:buNone/>
            </a:pPr>
            <a:r>
              <a:rPr lang="en-US" sz="2400" b="1" dirty="0" smtClean="0"/>
              <a:t>Requirement </a:t>
            </a:r>
            <a:r>
              <a:rPr lang="en-US" sz="2400" b="1" dirty="0"/>
              <a:t>Engineering: </a:t>
            </a:r>
            <a:r>
              <a:rPr lang="en-US" sz="2400" dirty="0"/>
              <a:t>Establishing the Groundwork</a:t>
            </a:r>
            <a:r>
              <a:rPr lang="en-US" sz="2400" b="1" dirty="0"/>
              <a:t>, </a:t>
            </a:r>
            <a:r>
              <a:rPr lang="en-US" sz="2400" dirty="0"/>
              <a:t>Eliciting Requirements, Developing the </a:t>
            </a:r>
            <a:r>
              <a:rPr lang="en-US" sz="2400" dirty="0" smtClean="0"/>
              <a:t>use cases</a:t>
            </a:r>
            <a:r>
              <a:rPr lang="en-US" sz="2400" dirty="0"/>
              <a:t>, Building the Requirement model, Negotiate Requirements, Validating Requirements, </a:t>
            </a:r>
            <a:r>
              <a:rPr lang="en-US" sz="2400" dirty="0" smtClean="0"/>
              <a:t>and </a:t>
            </a:r>
            <a:r>
              <a:rPr lang="en-IN" sz="2400" dirty="0" smtClean="0"/>
              <a:t>Requirement </a:t>
            </a:r>
            <a:r>
              <a:rPr lang="en-IN" sz="2400" dirty="0"/>
              <a:t>Analysis.</a:t>
            </a:r>
          </a:p>
          <a:p>
            <a:pPr marL="0" indent="0" algn="just">
              <a:lnSpc>
                <a:spcPct val="150000"/>
              </a:lnSpc>
              <a:buNone/>
            </a:pPr>
            <a:r>
              <a:rPr lang="en-US" sz="2400" b="1" dirty="0" smtClean="0"/>
              <a:t>Design </a:t>
            </a:r>
            <a:r>
              <a:rPr lang="en-US" sz="2400" b="1" dirty="0"/>
              <a:t>Concepts</a:t>
            </a:r>
            <a:r>
              <a:rPr lang="en-US" sz="2400" dirty="0"/>
              <a:t>: Design within the context of Software Engineering, The Design Process, </a:t>
            </a:r>
            <a:r>
              <a:rPr lang="en-US" sz="2400" dirty="0" smtClean="0"/>
              <a:t>Design Concepts</a:t>
            </a:r>
            <a:r>
              <a:rPr lang="en-US" sz="2400" dirty="0"/>
              <a:t>, and The Design Model.</a:t>
            </a:r>
            <a:endParaRPr lang="en-IN" sz="2400" dirty="0"/>
          </a:p>
        </p:txBody>
      </p:sp>
    </p:spTree>
    <p:extLst>
      <p:ext uri="{BB962C8B-B14F-4D97-AF65-F5344CB8AC3E}">
        <p14:creationId xmlns:p14="http://schemas.microsoft.com/office/powerpoint/2010/main" val="3529157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UML use case diagram for home security function</a:t>
            </a:r>
            <a:endParaRPr lang="en-IN" dirty="0"/>
          </a:p>
        </p:txBody>
      </p:sp>
      <p:pic>
        <p:nvPicPr>
          <p:cNvPr id="4" name="Content Placeholder 3"/>
          <p:cNvPicPr>
            <a:picLocks noGrp="1" noChangeAspect="1"/>
          </p:cNvPicPr>
          <p:nvPr>
            <p:ph idx="1"/>
          </p:nvPr>
        </p:nvPicPr>
        <p:blipFill>
          <a:blip r:embed="rId2"/>
          <a:stretch>
            <a:fillRect/>
          </a:stretch>
        </p:blipFill>
        <p:spPr>
          <a:xfrm>
            <a:off x="2388637" y="1308539"/>
            <a:ext cx="6885992" cy="5549462"/>
          </a:xfrm>
          <a:prstGeom prst="rect">
            <a:avLst/>
          </a:prstGeom>
        </p:spPr>
      </p:pic>
    </p:spTree>
    <p:extLst>
      <p:ext uri="{BB962C8B-B14F-4D97-AF65-F5344CB8AC3E}">
        <p14:creationId xmlns:p14="http://schemas.microsoft.com/office/powerpoint/2010/main" val="238769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 A Bank ATM</a:t>
            </a:r>
            <a:endParaRPr lang="en-US" dirty="0"/>
          </a:p>
        </p:txBody>
      </p:sp>
      <p:sp>
        <p:nvSpPr>
          <p:cNvPr id="3" name="Content Placeholder 2"/>
          <p:cNvSpPr>
            <a:spLocks noGrp="1"/>
          </p:cNvSpPr>
          <p:nvPr>
            <p:ph idx="1"/>
          </p:nvPr>
        </p:nvSpPr>
        <p:spPr/>
        <p:txBody>
          <a:bodyPr/>
          <a:lstStyle/>
          <a:p>
            <a:pPr algn="just"/>
            <a:r>
              <a:rPr lang="en-US" dirty="0" smtClean="0"/>
              <a:t>Usage Scenario:</a:t>
            </a:r>
          </a:p>
          <a:p>
            <a:pPr lvl="1" algn="just"/>
            <a:r>
              <a:rPr lang="en-US" dirty="0" smtClean="0"/>
              <a:t>Customer (actor) uses bank ATM to Check Balances of his/her bank accounts, Deposit Funds, </a:t>
            </a:r>
            <a:r>
              <a:rPr lang="en-US" b="1" dirty="0" smtClean="0"/>
              <a:t>Withdraw Cash</a:t>
            </a:r>
            <a:r>
              <a:rPr lang="en-US" dirty="0" smtClean="0"/>
              <a:t> and/or Transfer Funds (use cases). </a:t>
            </a:r>
          </a:p>
          <a:p>
            <a:pPr lvl="1" algn="just"/>
            <a:r>
              <a:rPr lang="en-US" dirty="0" smtClean="0"/>
              <a:t>ATM Technician provides Maintenance and Repairs. </a:t>
            </a:r>
          </a:p>
          <a:p>
            <a:pPr lvl="1" algn="just"/>
            <a:r>
              <a:rPr lang="en-US" dirty="0" smtClean="0"/>
              <a:t>All these use cases also involve Bank actor whether it is related to customer transactions or to the ATM servicing.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for a Bank ATM</a:t>
            </a:r>
            <a:endParaRPr lang="en-US" dirty="0"/>
          </a:p>
        </p:txBody>
      </p:sp>
      <p:pic>
        <p:nvPicPr>
          <p:cNvPr id="1026" name="Picture 2" descr="An example of UML use case diagram for a bank ATM (Automated Teller Machine)  - Customer actor uses bank ATM to check balances, deposit funds, withdraw  cash and to transfer funds."/>
          <p:cNvPicPr>
            <a:picLocks noChangeAspect="1" noChangeArrowheads="1"/>
          </p:cNvPicPr>
          <p:nvPr/>
        </p:nvPicPr>
        <p:blipFill>
          <a:blip r:embed="rId2"/>
          <a:srcRect/>
          <a:stretch>
            <a:fillRect/>
          </a:stretch>
        </p:blipFill>
        <p:spPr bwMode="auto">
          <a:xfrm>
            <a:off x="2924819" y="1295509"/>
            <a:ext cx="6161921" cy="5278712"/>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BUILDING THE REQUIREMENTS MODELS</a:t>
            </a:r>
            <a:endParaRPr lang="en-US" b="1" dirty="0"/>
          </a:p>
        </p:txBody>
      </p:sp>
      <p:sp>
        <p:nvSpPr>
          <p:cNvPr id="3" name="Content Placeholder 2"/>
          <p:cNvSpPr>
            <a:spLocks noGrp="1"/>
          </p:cNvSpPr>
          <p:nvPr>
            <p:ph idx="1"/>
          </p:nvPr>
        </p:nvSpPr>
        <p:spPr/>
        <p:txBody>
          <a:bodyPr/>
          <a:lstStyle/>
          <a:p>
            <a:pPr algn="just"/>
            <a:r>
              <a:rPr lang="en-US" sz="2800" dirty="0" smtClean="0"/>
              <a:t>The intent of the analysis model is to provide a description of the required informational, functional, and behavioral domains for a system</a:t>
            </a:r>
          </a:p>
          <a:p>
            <a:pPr algn="just"/>
            <a:r>
              <a:rPr lang="en-US" sz="2800" dirty="0" smtClean="0"/>
              <a:t>The analysis model is a snapshot of requirements at any given time, you should expect it to change.</a:t>
            </a:r>
          </a:p>
          <a:p>
            <a:endParaRPr lang="en-US" sz="2800"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273239"/>
                </a:solidFill>
                <a:latin typeface="sofia-pro"/>
              </a:rPr>
              <a:t>Elements of the Requirements Model</a:t>
            </a:r>
            <a:endParaRPr lang="en-US" dirty="0"/>
          </a:p>
        </p:txBody>
      </p:sp>
      <p:sp>
        <p:nvSpPr>
          <p:cNvPr id="3" name="Content Placeholder 2"/>
          <p:cNvSpPr>
            <a:spLocks noGrp="1"/>
          </p:cNvSpPr>
          <p:nvPr>
            <p:ph idx="1"/>
          </p:nvPr>
        </p:nvSpPr>
        <p:spPr>
          <a:xfrm>
            <a:off x="1104900" y="1308538"/>
            <a:ext cx="10246272" cy="5171090"/>
          </a:xfrm>
        </p:spPr>
        <p:txBody>
          <a:bodyPr>
            <a:normAutofit/>
          </a:bodyPr>
          <a:lstStyle/>
          <a:p>
            <a:pPr algn="just" fontAlgn="base"/>
            <a:r>
              <a:rPr lang="en-US" sz="2800" dirty="0" smtClean="0"/>
              <a:t>Requirements for a computer-based system can be seen in many different ways</a:t>
            </a:r>
            <a:r>
              <a:rPr lang="en-US" sz="2800" smtClean="0"/>
              <a:t>. </a:t>
            </a:r>
            <a:endParaRPr lang="en-US" sz="2800" dirty="0" smtClean="0"/>
          </a:p>
          <a:p>
            <a:pPr algn="just" fontAlgn="base"/>
            <a:r>
              <a:rPr lang="en-US" sz="2800" dirty="0" smtClean="0"/>
              <a:t>The specific </a:t>
            </a:r>
            <a:r>
              <a:rPr lang="en-US" sz="2800" b="1" dirty="0" smtClean="0"/>
              <a:t>elements of the requirements model</a:t>
            </a:r>
            <a:r>
              <a:rPr lang="en-US" sz="2800" dirty="0" smtClean="0"/>
              <a:t> are dedicated to the analysis modeling method that is to be used.</a:t>
            </a:r>
          </a:p>
          <a:p>
            <a:pPr marL="914400" lvl="1" indent="-457200">
              <a:buFont typeface="+mj-lt"/>
              <a:buAutoNum type="arabicPeriod"/>
            </a:pPr>
            <a:r>
              <a:rPr lang="en-US" sz="2000" b="1" dirty="0" smtClean="0"/>
              <a:t>Scenario-based elements </a:t>
            </a:r>
            <a:r>
              <a:rPr lang="en-US" sz="2000" dirty="0" smtClean="0"/>
              <a:t> </a:t>
            </a:r>
          </a:p>
          <a:p>
            <a:pPr marL="914400" lvl="1" indent="-457200">
              <a:buFont typeface="+mj-lt"/>
              <a:buAutoNum type="arabicPeriod"/>
            </a:pPr>
            <a:r>
              <a:rPr lang="en-US" sz="2000" b="1" dirty="0" smtClean="0"/>
              <a:t>Class-based elements </a:t>
            </a:r>
            <a:endParaRPr lang="en-US" sz="2000" dirty="0" smtClean="0"/>
          </a:p>
          <a:p>
            <a:pPr marL="914400" lvl="1" indent="-457200">
              <a:buFont typeface="+mj-lt"/>
              <a:buAutoNum type="arabicPeriod"/>
            </a:pPr>
            <a:r>
              <a:rPr lang="en-US" sz="2000" b="1" dirty="0" smtClean="0"/>
              <a:t>Behavioral elements </a:t>
            </a:r>
            <a:endParaRPr lang="en-US" sz="2000" dirty="0" smtClean="0"/>
          </a:p>
          <a:p>
            <a:pPr marL="914400" lvl="1" indent="-457200">
              <a:buFont typeface="+mj-lt"/>
              <a:buAutoNum type="arabicPeriod"/>
            </a:pPr>
            <a:r>
              <a:rPr lang="en-US" sz="2000" b="1" dirty="0" smtClean="0"/>
              <a:t>Flow-oriented elements </a:t>
            </a:r>
            <a:r>
              <a:rPr lang="en-US" sz="2000" dirty="0" smtClean="0"/>
              <a:t/>
            </a:r>
            <a:br>
              <a:rPr lang="en-US" sz="2000" dirty="0" smtClean="0"/>
            </a:br>
            <a:endParaRPr lang="en-US" sz="2000"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820" y="204952"/>
            <a:ext cx="9979573" cy="977462"/>
          </a:xfrm>
        </p:spPr>
        <p:txBody>
          <a:bodyPr>
            <a:normAutofit/>
          </a:bodyPr>
          <a:lstStyle/>
          <a:p>
            <a:pPr marL="514350" indent="-514350">
              <a:buFont typeface="+mj-lt"/>
              <a:buAutoNum type="arabicPeriod"/>
            </a:pPr>
            <a:r>
              <a:rPr lang="en-US" sz="3200" b="1" dirty="0" smtClean="0"/>
              <a:t>Scenario-based</a:t>
            </a:r>
            <a:r>
              <a:rPr lang="en-US" b="1" dirty="0" smtClean="0"/>
              <a:t> </a:t>
            </a:r>
            <a:r>
              <a:rPr lang="en-US" sz="3200" b="1" dirty="0" smtClean="0"/>
              <a:t>elements</a:t>
            </a:r>
            <a:endParaRPr lang="en-US" dirty="0"/>
          </a:p>
        </p:txBody>
      </p:sp>
      <p:sp>
        <p:nvSpPr>
          <p:cNvPr id="4" name="Rectangle 3"/>
          <p:cNvSpPr/>
          <p:nvPr/>
        </p:nvSpPr>
        <p:spPr>
          <a:xfrm>
            <a:off x="6384450" y="6318609"/>
            <a:ext cx="5067156" cy="338554"/>
          </a:xfrm>
          <a:prstGeom prst="rect">
            <a:avLst/>
          </a:prstGeom>
        </p:spPr>
        <p:txBody>
          <a:bodyPr wrap="square">
            <a:spAutoFit/>
          </a:bodyPr>
          <a:lstStyle/>
          <a:p>
            <a:r>
              <a:rPr lang="en-US" sz="1600" b="1" dirty="0" smtClean="0"/>
              <a:t>UML activity diagram for eliciting requirements</a:t>
            </a:r>
            <a:endParaRPr lang="en-US" sz="1600" b="1" dirty="0"/>
          </a:p>
        </p:txBody>
      </p:sp>
      <p:sp>
        <p:nvSpPr>
          <p:cNvPr id="5" name="Rectangle 4"/>
          <p:cNvSpPr/>
          <p:nvPr/>
        </p:nvSpPr>
        <p:spPr>
          <a:xfrm>
            <a:off x="966953" y="1513518"/>
            <a:ext cx="4141076" cy="4893647"/>
          </a:xfrm>
          <a:prstGeom prst="rect">
            <a:avLst/>
          </a:prstGeom>
        </p:spPr>
        <p:txBody>
          <a:bodyPr wrap="square">
            <a:spAutoFit/>
          </a:bodyPr>
          <a:lstStyle/>
          <a:p>
            <a:pPr marL="111125" indent="-111125" algn="just">
              <a:buFont typeface="Arial" pitchFamily="34" charset="0"/>
              <a:buChar char="•"/>
            </a:pPr>
            <a:r>
              <a:rPr lang="en-US" sz="2400" dirty="0" smtClean="0"/>
              <a:t>The system is described from the user’s point of view using a scenario-based approach</a:t>
            </a:r>
          </a:p>
          <a:p>
            <a:pPr marL="111125" indent="-111125" algn="just">
              <a:buFont typeface="Arial" pitchFamily="34" charset="0"/>
              <a:buChar char="•"/>
            </a:pPr>
            <a:r>
              <a:rPr lang="en-US" sz="2400" dirty="0" smtClean="0"/>
              <a:t>Scenario-based elements of the requirements model are often the first part of the model that is developed</a:t>
            </a:r>
          </a:p>
          <a:p>
            <a:pPr marL="111125" indent="-111125" algn="just">
              <a:buFont typeface="Arial" pitchFamily="34" charset="0"/>
              <a:buChar char="•"/>
            </a:pPr>
            <a:r>
              <a:rPr lang="en-US" sz="2400" dirty="0" smtClean="0"/>
              <a:t>Figure depicts a UML activity diagram for eliciting requirements and representing them using use cases.</a:t>
            </a:r>
          </a:p>
        </p:txBody>
      </p:sp>
      <p:pic>
        <p:nvPicPr>
          <p:cNvPr id="1026" name="Picture 2"/>
          <p:cNvPicPr>
            <a:picLocks noChangeAspect="1" noChangeArrowheads="1"/>
          </p:cNvPicPr>
          <p:nvPr/>
        </p:nvPicPr>
        <p:blipFill>
          <a:blip r:embed="rId2"/>
          <a:srcRect/>
          <a:stretch>
            <a:fillRect/>
          </a:stretch>
        </p:blipFill>
        <p:spPr bwMode="auto">
          <a:xfrm>
            <a:off x="5549462" y="1340070"/>
            <a:ext cx="5940006" cy="5076495"/>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90861" y="5554267"/>
            <a:ext cx="4476327" cy="289823"/>
          </a:xfrm>
          <a:prstGeom prst="rect">
            <a:avLst/>
          </a:prstGeom>
        </p:spPr>
        <p:txBody>
          <a:bodyPr vert="horz" wrap="square" lIns="0" tIns="12700" rIns="0" bIns="0" rtlCol="0">
            <a:spAutoFit/>
          </a:bodyPr>
          <a:lstStyle/>
          <a:p>
            <a:pPr marL="914400" lvl="1" indent="-457200"/>
            <a:r>
              <a:rPr lang="en-US" dirty="0" smtClean="0"/>
              <a:t>Class diagram for Sensor</a:t>
            </a:r>
          </a:p>
        </p:txBody>
      </p:sp>
      <p:sp>
        <p:nvSpPr>
          <p:cNvPr id="3" name="object 3"/>
          <p:cNvSpPr/>
          <p:nvPr/>
        </p:nvSpPr>
        <p:spPr>
          <a:xfrm>
            <a:off x="4876800" y="2819400"/>
            <a:ext cx="2387600" cy="2672080"/>
          </a:xfrm>
          <a:custGeom>
            <a:avLst/>
            <a:gdLst/>
            <a:ahLst/>
            <a:cxnLst/>
            <a:rect l="l" t="t" r="r" b="b"/>
            <a:pathLst>
              <a:path w="1790700" h="2672079">
                <a:moveTo>
                  <a:pt x="1790700" y="0"/>
                </a:moveTo>
                <a:lnTo>
                  <a:pt x="0" y="0"/>
                </a:lnTo>
                <a:lnTo>
                  <a:pt x="0" y="2671762"/>
                </a:lnTo>
                <a:lnTo>
                  <a:pt x="1790700" y="2671762"/>
                </a:lnTo>
                <a:lnTo>
                  <a:pt x="1790700" y="0"/>
                </a:lnTo>
                <a:close/>
              </a:path>
            </a:pathLst>
          </a:custGeom>
          <a:solidFill>
            <a:srgbClr val="FFFFFF"/>
          </a:solidFill>
        </p:spPr>
        <p:txBody>
          <a:bodyPr wrap="square" lIns="0" tIns="0" rIns="0" bIns="0" rtlCol="0"/>
          <a:lstStyle/>
          <a:p>
            <a:endParaRPr/>
          </a:p>
        </p:txBody>
      </p:sp>
      <p:sp>
        <p:nvSpPr>
          <p:cNvPr id="6" name="object 6"/>
          <p:cNvSpPr txBox="1">
            <a:spLocks noGrp="1"/>
          </p:cNvSpPr>
          <p:nvPr>
            <p:ph type="sldNum" sz="quarter" idx="4294967295"/>
          </p:nvPr>
        </p:nvSpPr>
        <p:spPr>
          <a:xfrm>
            <a:off x="11431302" y="6523987"/>
            <a:ext cx="290405" cy="141064"/>
          </a:xfrm>
          <a:prstGeom prst="rect">
            <a:avLst/>
          </a:prstGeom>
        </p:spPr>
        <p:txBody>
          <a:bodyPr vert="horz" wrap="square" lIns="0" tIns="0" rIns="0" bIns="0" rtlCol="0">
            <a:spAutoFit/>
          </a:bodyPr>
          <a:lstStyle/>
          <a:p>
            <a:pPr marL="38100">
              <a:lnSpc>
                <a:spcPts val="1070"/>
              </a:lnSpc>
            </a:pPr>
            <a:fld id="{81D60167-4931-47E6-BA6A-407CBD079E47}" type="slidenum">
              <a:rPr dirty="0"/>
              <a:pPr marL="38100">
                <a:lnSpc>
                  <a:spcPts val="1070"/>
                </a:lnSpc>
              </a:pPr>
              <a:t>36</a:t>
            </a:fld>
            <a:endParaRPr dirty="0"/>
          </a:p>
        </p:txBody>
      </p:sp>
      <p:sp>
        <p:nvSpPr>
          <p:cNvPr id="7" name="Title 1"/>
          <p:cNvSpPr txBox="1">
            <a:spLocks/>
          </p:cNvSpPr>
          <p:nvPr/>
        </p:nvSpPr>
        <p:spPr>
          <a:xfrm>
            <a:off x="1087820" y="204952"/>
            <a:ext cx="9979573" cy="977462"/>
          </a:xfrm>
          <a:prstGeom prst="rect">
            <a:avLst/>
          </a:prstGeom>
        </p:spPr>
        <p:txBody>
          <a:bodyPr vert="horz" lIns="0" tIns="45720" rIns="0" bIns="45720" rtlCol="0" anchor="b">
            <a:normAutofit/>
          </a:bodyPr>
          <a:lstStyle/>
          <a:p>
            <a:pPr marL="514350" marR="0" lvl="0" indent="-514350" algn="l" defTabSz="914400" rtl="0" eaLnBrk="1" fontAlgn="auto" latinLnBrk="0" hangingPunct="1">
              <a:lnSpc>
                <a:spcPct val="90000"/>
              </a:lnSpc>
              <a:spcBef>
                <a:spcPct val="0"/>
              </a:spcBef>
              <a:spcAft>
                <a:spcPts val="0"/>
              </a:spcAft>
              <a:buClrTx/>
              <a:buSzTx/>
              <a:buFont typeface="+mj-lt"/>
              <a:buAutoNum type="arabicPeriod" startAt="2"/>
              <a:tabLst/>
              <a:defRPr/>
            </a:pPr>
            <a:r>
              <a:rPr kumimoji="0" lang="en-US" sz="3200" b="1" i="0" u="none" strike="noStrike" kern="1200" cap="none" spc="0" normalizeH="0" baseline="0" noProof="0" dirty="0" smtClean="0">
                <a:ln>
                  <a:noFill/>
                </a:ln>
                <a:solidFill>
                  <a:schemeClr val="tx1"/>
                </a:solidFill>
                <a:effectLst/>
                <a:uLnTx/>
                <a:uFillTx/>
                <a:latin typeface="+mj-lt"/>
                <a:ea typeface="+mj-ea"/>
                <a:cs typeface="+mj-cs"/>
              </a:rPr>
              <a:t>Class-based</a:t>
            </a:r>
            <a:r>
              <a:rPr kumimoji="0" lang="en-US" sz="2800" b="1" i="0" u="none" strike="noStrike" kern="1200" cap="none" spc="0" normalizeH="0" baseline="0" noProof="0" dirty="0" smtClean="0">
                <a:ln>
                  <a:noFill/>
                </a:ln>
                <a:solidFill>
                  <a:schemeClr val="tx1"/>
                </a:solidFill>
                <a:effectLst/>
                <a:uLnTx/>
                <a:uFillTx/>
                <a:latin typeface="+mj-lt"/>
                <a:ea typeface="+mj-ea"/>
                <a:cs typeface="+mj-cs"/>
              </a:rPr>
              <a:t> </a:t>
            </a:r>
            <a:r>
              <a:rPr kumimoji="0" lang="en-US" sz="3200" b="1" i="0" u="none" strike="noStrike" kern="1200" cap="none" spc="0" normalizeH="0" baseline="0" noProof="0" dirty="0" smtClean="0">
                <a:ln>
                  <a:noFill/>
                </a:ln>
                <a:solidFill>
                  <a:schemeClr val="tx1"/>
                </a:solidFill>
                <a:effectLst/>
                <a:uLnTx/>
                <a:uFillTx/>
                <a:latin typeface="+mj-lt"/>
                <a:ea typeface="+mj-ea"/>
                <a:cs typeface="+mj-cs"/>
              </a:rPr>
              <a:t>elements</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Rectangle 7"/>
          <p:cNvSpPr/>
          <p:nvPr/>
        </p:nvSpPr>
        <p:spPr>
          <a:xfrm>
            <a:off x="951185" y="1330092"/>
            <a:ext cx="5276194" cy="4832092"/>
          </a:xfrm>
          <a:prstGeom prst="rect">
            <a:avLst/>
          </a:prstGeom>
        </p:spPr>
        <p:txBody>
          <a:bodyPr wrap="square">
            <a:spAutoFit/>
          </a:bodyPr>
          <a:lstStyle/>
          <a:p>
            <a:pPr algn="just">
              <a:buFont typeface="Arial" pitchFamily="34" charset="0"/>
              <a:buChar char="•"/>
            </a:pPr>
            <a:r>
              <a:rPr lang="en-US" sz="2200" dirty="0" smtClean="0"/>
              <a:t>Each usage scenario implies a set of objects that are manipulated as an actor interacts with the system. </a:t>
            </a:r>
          </a:p>
          <a:p>
            <a:pPr algn="just">
              <a:buFont typeface="Arial" pitchFamily="34" charset="0"/>
              <a:buChar char="•"/>
            </a:pPr>
            <a:r>
              <a:rPr lang="en-US" sz="2200" dirty="0" smtClean="0"/>
              <a:t>These objects are categorized into classes—a collection of things that have similar attributes and common behaviors. </a:t>
            </a:r>
          </a:p>
          <a:p>
            <a:pPr algn="just">
              <a:buFont typeface="Arial" pitchFamily="34" charset="0"/>
              <a:buChar char="•"/>
            </a:pPr>
            <a:r>
              <a:rPr lang="en-US" sz="2200" dirty="0" smtClean="0"/>
              <a:t>A UML class diagram can be used to depict a Sensor class for the </a:t>
            </a:r>
            <a:r>
              <a:rPr lang="en-US" sz="2200" dirty="0" err="1" smtClean="0"/>
              <a:t>SafeHome</a:t>
            </a:r>
            <a:r>
              <a:rPr lang="en-US" sz="2200" dirty="0" smtClean="0"/>
              <a:t> security function. </a:t>
            </a:r>
          </a:p>
          <a:p>
            <a:pPr algn="just">
              <a:buFont typeface="Arial" pitchFamily="34" charset="0"/>
              <a:buChar char="•"/>
            </a:pPr>
            <a:r>
              <a:rPr lang="en-US" sz="2200" dirty="0" smtClean="0"/>
              <a:t>Note that the diagram lists the attributes of sensors and the operations that can be applied to modify these attributes. </a:t>
            </a:r>
            <a:endParaRPr lang="en-US" sz="2200" dirty="0"/>
          </a:p>
        </p:txBody>
      </p:sp>
      <p:pic>
        <p:nvPicPr>
          <p:cNvPr id="2050" name="Picture 2"/>
          <p:cNvPicPr>
            <a:picLocks noChangeAspect="1" noChangeArrowheads="1"/>
          </p:cNvPicPr>
          <p:nvPr/>
        </p:nvPicPr>
        <p:blipFill>
          <a:blip r:embed="rId2"/>
          <a:srcRect/>
          <a:stretch>
            <a:fillRect/>
          </a:stretch>
        </p:blipFill>
        <p:spPr bwMode="auto">
          <a:xfrm>
            <a:off x="7378262" y="1462745"/>
            <a:ext cx="2903482" cy="4052777"/>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59330" y="5527828"/>
            <a:ext cx="3913470" cy="320601"/>
          </a:xfrm>
          <a:prstGeom prst="rect">
            <a:avLst/>
          </a:prstGeom>
        </p:spPr>
        <p:txBody>
          <a:bodyPr vert="horz" wrap="square" lIns="0" tIns="12700" rIns="0" bIns="0" rtlCol="0">
            <a:spAutoFit/>
          </a:bodyPr>
          <a:lstStyle/>
          <a:p>
            <a:pPr marL="12700">
              <a:lnSpc>
                <a:spcPct val="100000"/>
              </a:lnSpc>
              <a:spcBef>
                <a:spcPts val="100"/>
              </a:spcBef>
              <a:tabLst>
                <a:tab pos="1339850" algn="l"/>
              </a:tabLst>
            </a:pPr>
            <a:r>
              <a:rPr lang="en-US" sz="2000" dirty="0" smtClean="0"/>
              <a:t>UML </a:t>
            </a:r>
            <a:r>
              <a:rPr sz="2000" smtClean="0"/>
              <a:t>S</a:t>
            </a:r>
            <a:r>
              <a:rPr sz="2000" spc="-5" smtClean="0"/>
              <a:t>t</a:t>
            </a:r>
            <a:r>
              <a:rPr sz="2000" smtClean="0"/>
              <a:t>a</a:t>
            </a:r>
            <a:r>
              <a:rPr sz="2000" spc="-5" smtClean="0"/>
              <a:t>t</a:t>
            </a:r>
            <a:r>
              <a:rPr sz="2000" smtClean="0"/>
              <a:t>e</a:t>
            </a:r>
            <a:r>
              <a:rPr lang="en-US" sz="2000" dirty="0" smtClean="0"/>
              <a:t> </a:t>
            </a:r>
            <a:r>
              <a:rPr sz="2000" smtClean="0"/>
              <a:t>Diagram</a:t>
            </a:r>
            <a:r>
              <a:rPr lang="en-US" sz="2000" dirty="0" smtClean="0"/>
              <a:t> notation</a:t>
            </a:r>
            <a:endParaRPr sz="2000" dirty="0"/>
          </a:p>
        </p:txBody>
      </p:sp>
      <p:sp>
        <p:nvSpPr>
          <p:cNvPr id="16" name="object 16"/>
          <p:cNvSpPr txBox="1">
            <a:spLocks noGrp="1"/>
          </p:cNvSpPr>
          <p:nvPr>
            <p:ph type="sldNum" sz="quarter" idx="4294967295"/>
          </p:nvPr>
        </p:nvSpPr>
        <p:spPr>
          <a:xfrm>
            <a:off x="11431302" y="6523987"/>
            <a:ext cx="290405" cy="141064"/>
          </a:xfrm>
          <a:prstGeom prst="rect">
            <a:avLst/>
          </a:prstGeom>
        </p:spPr>
        <p:txBody>
          <a:bodyPr vert="horz" wrap="square" lIns="0" tIns="0" rIns="0" bIns="0" rtlCol="0">
            <a:spAutoFit/>
          </a:bodyPr>
          <a:lstStyle/>
          <a:p>
            <a:pPr marL="38100">
              <a:lnSpc>
                <a:spcPts val="1070"/>
              </a:lnSpc>
            </a:pPr>
            <a:fld id="{81D60167-4931-47E6-BA6A-407CBD079E47}" type="slidenum">
              <a:rPr dirty="0"/>
              <a:pPr marL="38100">
                <a:lnSpc>
                  <a:spcPts val="1070"/>
                </a:lnSpc>
              </a:pPr>
              <a:t>37</a:t>
            </a:fld>
            <a:endParaRPr dirty="0"/>
          </a:p>
        </p:txBody>
      </p:sp>
      <p:sp>
        <p:nvSpPr>
          <p:cNvPr id="3074" name="AutoShape 2" descr="https://media.geeksforgeeks.org/wp-content/uploads/20201231153017/statediagram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itle 1"/>
          <p:cNvSpPr txBox="1">
            <a:spLocks/>
          </p:cNvSpPr>
          <p:nvPr/>
        </p:nvSpPr>
        <p:spPr>
          <a:xfrm>
            <a:off x="1087820" y="204952"/>
            <a:ext cx="9979573" cy="977462"/>
          </a:xfrm>
          <a:prstGeom prst="rect">
            <a:avLst/>
          </a:prstGeom>
        </p:spPr>
        <p:txBody>
          <a:bodyPr vert="horz" lIns="0" tIns="45720" rIns="0" bIns="45720" rtlCol="0" anchor="b">
            <a:normAutofit/>
          </a:bodyPr>
          <a:lstStyle/>
          <a:p>
            <a:pPr marL="514350" marR="0" lvl="0" indent="-514350" algn="l" defTabSz="914400" rtl="0" eaLnBrk="1" fontAlgn="auto" latinLnBrk="0" hangingPunct="1">
              <a:lnSpc>
                <a:spcPct val="90000"/>
              </a:lnSpc>
              <a:spcBef>
                <a:spcPct val="0"/>
              </a:spcBef>
              <a:spcAft>
                <a:spcPts val="0"/>
              </a:spcAft>
              <a:buClrTx/>
              <a:buSzTx/>
              <a:buFont typeface="+mj-lt"/>
              <a:buAutoNum type="arabicPeriod" startAt="3"/>
              <a:tabLst/>
              <a:defRPr/>
            </a:pPr>
            <a:r>
              <a:rPr kumimoji="0" lang="en-US" sz="3200" b="1" i="0" u="none" strike="noStrike" kern="1200" cap="none" spc="0" normalizeH="0" baseline="0" noProof="0" dirty="0" smtClean="0">
                <a:ln>
                  <a:noFill/>
                </a:ln>
                <a:solidFill>
                  <a:schemeClr val="tx1"/>
                </a:solidFill>
                <a:effectLst/>
                <a:uLnTx/>
                <a:uFillTx/>
                <a:latin typeface="+mj-lt"/>
                <a:ea typeface="+mj-ea"/>
                <a:cs typeface="+mj-cs"/>
              </a:rPr>
              <a:t>Behavioral elements</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Rectangle 6"/>
          <p:cNvSpPr/>
          <p:nvPr/>
        </p:nvSpPr>
        <p:spPr>
          <a:xfrm>
            <a:off x="630623" y="1225688"/>
            <a:ext cx="5896302" cy="5253940"/>
          </a:xfrm>
          <a:prstGeom prst="rect">
            <a:avLst/>
          </a:prstGeom>
        </p:spPr>
        <p:txBody>
          <a:bodyPr wrap="square">
            <a:spAutoFit/>
          </a:bodyPr>
          <a:lstStyle/>
          <a:p>
            <a:pPr algn="just">
              <a:buFont typeface="Arial" pitchFamily="34" charset="0"/>
              <a:buChar char="•"/>
            </a:pPr>
            <a:r>
              <a:rPr lang="en-US" sz="2500" dirty="0" smtClean="0"/>
              <a:t>The state diagram is one method for representing the behavior of a system by depicting its states and the events that cause the system to change state.  </a:t>
            </a:r>
          </a:p>
          <a:p>
            <a:pPr algn="just">
              <a:buFont typeface="Arial" pitchFamily="34" charset="0"/>
              <a:buChar char="•"/>
            </a:pPr>
            <a:r>
              <a:rPr lang="en-US" sz="2500" dirty="0" smtClean="0"/>
              <a:t>A state is any externally observable mode of behavior. </a:t>
            </a:r>
          </a:p>
          <a:p>
            <a:pPr algn="just">
              <a:buFont typeface="Arial" pitchFamily="34" charset="0"/>
              <a:buChar char="•"/>
            </a:pPr>
            <a:r>
              <a:rPr lang="en-US" sz="2500" dirty="0" smtClean="0"/>
              <a:t>The state diagram indicates actions taken as a consequence of a particular event. </a:t>
            </a:r>
          </a:p>
          <a:p>
            <a:pPr algn="just">
              <a:buFont typeface="Arial" pitchFamily="34" charset="0"/>
              <a:buChar char="•"/>
            </a:pPr>
            <a:r>
              <a:rPr lang="en-US" sz="2500" dirty="0" smtClean="0"/>
              <a:t>To illustrate the use of a state diagram, consider software embedded within the </a:t>
            </a:r>
            <a:r>
              <a:rPr lang="en-US" sz="2500" dirty="0" err="1" smtClean="0"/>
              <a:t>SafeHome</a:t>
            </a:r>
            <a:r>
              <a:rPr lang="en-US" sz="2500" dirty="0" smtClean="0"/>
              <a:t> control panel that is responsible for reading user input. </a:t>
            </a:r>
          </a:p>
        </p:txBody>
      </p:sp>
      <p:pic>
        <p:nvPicPr>
          <p:cNvPr id="3" name="Picture 2"/>
          <p:cNvPicPr>
            <a:picLocks noChangeAspect="1" noChangeArrowheads="1"/>
          </p:cNvPicPr>
          <p:nvPr/>
        </p:nvPicPr>
        <p:blipFill>
          <a:blip r:embed="rId2"/>
          <a:srcRect/>
          <a:stretch>
            <a:fillRect/>
          </a:stretch>
        </p:blipFill>
        <p:spPr bwMode="auto">
          <a:xfrm>
            <a:off x="6991381" y="1576552"/>
            <a:ext cx="4681670" cy="3909849"/>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900" y="1600200"/>
            <a:ext cx="4176548" cy="4572000"/>
          </a:xfrm>
        </p:spPr>
        <p:txBody>
          <a:bodyPr>
            <a:normAutofit fontScale="92500" lnSpcReduction="10000"/>
          </a:bodyPr>
          <a:lstStyle/>
          <a:p>
            <a:pPr algn="just"/>
            <a:r>
              <a:rPr lang="en-US" sz="2800" dirty="0" smtClean="0"/>
              <a:t>Information is transformed as it flows through a computer-based system. The system accepts input in a variety of forms, applies functions to transform it, and produces output in a variety of forms.</a:t>
            </a:r>
          </a:p>
          <a:p>
            <a:pPr algn="just"/>
            <a:r>
              <a:rPr lang="en-US" sz="2800" dirty="0" smtClean="0"/>
              <a:t>One can create a flow model for any computer-based system, regardless of size and complexity. </a:t>
            </a:r>
            <a:endParaRPr lang="en-US" sz="2800" dirty="0"/>
          </a:p>
        </p:txBody>
      </p:sp>
      <p:sp>
        <p:nvSpPr>
          <p:cNvPr id="4" name="Title 1"/>
          <p:cNvSpPr txBox="1">
            <a:spLocks noGrp="1"/>
          </p:cNvSpPr>
          <p:nvPr>
            <p:ph type="title"/>
          </p:nvPr>
        </p:nvSpPr>
        <p:spPr>
          <a:prstGeom prst="rect">
            <a:avLst/>
          </a:prstGeom>
        </p:spPr>
        <p:txBody>
          <a:bodyPr vert="horz" lIns="0" tIns="45720" rIns="0" bIns="45720" rtlCol="0" anchor="b">
            <a:normAutofit/>
          </a:bodyPr>
          <a:lstStyle/>
          <a:p>
            <a:pPr marL="514350" marR="0" lvl="0" indent="-514350" algn="l" defTabSz="914400" rtl="0" eaLnBrk="1" fontAlgn="auto" latinLnBrk="0" hangingPunct="1">
              <a:lnSpc>
                <a:spcPct val="90000"/>
              </a:lnSpc>
              <a:spcBef>
                <a:spcPct val="0"/>
              </a:spcBef>
              <a:spcAft>
                <a:spcPts val="0"/>
              </a:spcAft>
              <a:buClrTx/>
              <a:buSzTx/>
              <a:buFont typeface="+mj-lt"/>
              <a:buAutoNum type="arabicPeriod" startAt="4"/>
              <a:tabLst/>
              <a:defRPr/>
            </a:pPr>
            <a:r>
              <a:rPr kumimoji="0" lang="en-US" sz="3200" b="1" i="0" u="none" strike="noStrike" kern="1200" cap="none" spc="0" normalizeH="0" baseline="0" noProof="0" dirty="0" smtClean="0">
                <a:ln>
                  <a:noFill/>
                </a:ln>
                <a:solidFill>
                  <a:schemeClr val="tx1"/>
                </a:solidFill>
                <a:effectLst/>
                <a:uLnTx/>
                <a:uFillTx/>
                <a:latin typeface="+mj-lt"/>
                <a:ea typeface="+mj-ea"/>
                <a:cs typeface="+mj-cs"/>
              </a:rPr>
              <a:t>Flow-oriented</a:t>
            </a:r>
            <a:r>
              <a:rPr kumimoji="0" lang="en-US" sz="3200" b="1" i="0" u="none" strike="noStrike" kern="1200" cap="none" spc="0" normalizeH="0" noProof="0" dirty="0" smtClean="0">
                <a:ln>
                  <a:noFill/>
                </a:ln>
                <a:solidFill>
                  <a:schemeClr val="tx1"/>
                </a:solidFill>
                <a:effectLst/>
                <a:uLnTx/>
                <a:uFillTx/>
                <a:latin typeface="+mj-lt"/>
                <a:ea typeface="+mj-ea"/>
                <a:cs typeface="+mj-cs"/>
              </a:rPr>
              <a:t> </a:t>
            </a:r>
            <a:r>
              <a:rPr kumimoji="0" lang="en-US" sz="3200" b="1" i="0" u="none" strike="noStrike" kern="1200" cap="none" spc="0" normalizeH="0" baseline="0" noProof="0" dirty="0" smtClean="0">
                <a:ln>
                  <a:noFill/>
                </a:ln>
                <a:solidFill>
                  <a:schemeClr val="tx1"/>
                </a:solidFill>
                <a:effectLst/>
                <a:uLnTx/>
                <a:uFillTx/>
                <a:latin typeface="+mj-lt"/>
                <a:ea typeface="+mj-ea"/>
                <a:cs typeface="+mj-cs"/>
              </a:rPr>
              <a:t>elements</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pic>
        <p:nvPicPr>
          <p:cNvPr id="4098" name="Picture 2"/>
          <p:cNvPicPr>
            <a:picLocks noChangeAspect="1" noChangeArrowheads="1"/>
          </p:cNvPicPr>
          <p:nvPr/>
        </p:nvPicPr>
        <p:blipFill>
          <a:blip r:embed="rId2"/>
          <a:srcRect/>
          <a:stretch>
            <a:fillRect/>
          </a:stretch>
        </p:blipFill>
        <p:spPr bwMode="auto">
          <a:xfrm>
            <a:off x="5713555" y="1513491"/>
            <a:ext cx="6166418" cy="3452648"/>
          </a:xfrm>
          <a:prstGeom prst="rect">
            <a:avLst/>
          </a:prstGeom>
          <a:noFill/>
          <a:ln w="9525">
            <a:noFill/>
            <a:miter lim="800000"/>
            <a:headEnd/>
            <a:tailEnd/>
          </a:ln>
          <a:effectLst/>
        </p:spPr>
      </p:pic>
      <p:sp>
        <p:nvSpPr>
          <p:cNvPr id="6" name="Rectangle 5"/>
          <p:cNvSpPr/>
          <p:nvPr/>
        </p:nvSpPr>
        <p:spPr>
          <a:xfrm>
            <a:off x="6334017" y="5057368"/>
            <a:ext cx="5175969" cy="338554"/>
          </a:xfrm>
          <a:prstGeom prst="rect">
            <a:avLst/>
          </a:prstGeom>
        </p:spPr>
        <p:txBody>
          <a:bodyPr wrap="none">
            <a:spAutoFit/>
          </a:bodyPr>
          <a:lstStyle/>
          <a:p>
            <a:r>
              <a:rPr lang="en-US" sz="1600" b="1" dirty="0" smtClean="0"/>
              <a:t>Context-level DFD for the </a:t>
            </a:r>
            <a:r>
              <a:rPr lang="en-US" sz="1600" b="1" dirty="0" err="1" smtClean="0"/>
              <a:t>SafeHome</a:t>
            </a:r>
            <a:r>
              <a:rPr lang="en-US" sz="1600" b="1" dirty="0" smtClean="0"/>
              <a:t> security function</a:t>
            </a:r>
            <a:endParaRPr lang="en-US" sz="16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0322" y="430475"/>
            <a:ext cx="7866380" cy="505267"/>
          </a:xfrm>
          <a:prstGeom prst="rect">
            <a:avLst/>
          </a:prstGeom>
        </p:spPr>
        <p:txBody>
          <a:bodyPr vert="horz" wrap="square" lIns="0" tIns="12700" rIns="0" bIns="0" rtlCol="0">
            <a:spAutoFit/>
          </a:bodyPr>
          <a:lstStyle/>
          <a:p>
            <a:pPr marL="12700">
              <a:lnSpc>
                <a:spcPct val="100000"/>
              </a:lnSpc>
              <a:spcBef>
                <a:spcPts val="100"/>
              </a:spcBef>
              <a:tabLst>
                <a:tab pos="2723515" algn="l"/>
              </a:tabLst>
            </a:pPr>
            <a:r>
              <a:rPr sz="3200" spc="-5" smtClean="0"/>
              <a:t>Negotiating</a:t>
            </a:r>
            <a:r>
              <a:rPr lang="en-US" sz="3200" spc="-5" dirty="0" smtClean="0"/>
              <a:t> </a:t>
            </a:r>
            <a:r>
              <a:rPr sz="3200" spc="-5" smtClean="0"/>
              <a:t>Requirements</a:t>
            </a:r>
            <a:endParaRPr sz="3200" spc="-5" dirty="0"/>
          </a:p>
        </p:txBody>
      </p:sp>
      <p:sp>
        <p:nvSpPr>
          <p:cNvPr id="4" name="object 4"/>
          <p:cNvSpPr txBox="1">
            <a:spLocks noGrp="1"/>
          </p:cNvSpPr>
          <p:nvPr>
            <p:ph type="sldNum" sz="quarter" idx="4294967295"/>
          </p:nvPr>
        </p:nvSpPr>
        <p:spPr>
          <a:xfrm>
            <a:off x="11431302" y="6523987"/>
            <a:ext cx="290405" cy="141064"/>
          </a:xfrm>
          <a:prstGeom prst="rect">
            <a:avLst/>
          </a:prstGeom>
        </p:spPr>
        <p:txBody>
          <a:bodyPr vert="horz" wrap="square" lIns="0" tIns="0" rIns="0" bIns="0" rtlCol="0">
            <a:spAutoFit/>
          </a:bodyPr>
          <a:lstStyle/>
          <a:p>
            <a:pPr marL="38100">
              <a:lnSpc>
                <a:spcPts val="1070"/>
              </a:lnSpc>
            </a:pPr>
            <a:fld id="{81D60167-4931-47E6-BA6A-407CBD079E47}" type="slidenum">
              <a:rPr dirty="0"/>
              <a:pPr marL="38100">
                <a:lnSpc>
                  <a:spcPts val="1070"/>
                </a:lnSpc>
              </a:pPr>
              <a:t>39</a:t>
            </a:fld>
            <a:endParaRPr dirty="0"/>
          </a:p>
        </p:txBody>
      </p:sp>
      <p:sp>
        <p:nvSpPr>
          <p:cNvPr id="5" name="Rectangle 4"/>
          <p:cNvSpPr/>
          <p:nvPr/>
        </p:nvSpPr>
        <p:spPr>
          <a:xfrm>
            <a:off x="1040524" y="1133356"/>
            <a:ext cx="10452537" cy="5632311"/>
          </a:xfrm>
          <a:prstGeom prst="rect">
            <a:avLst/>
          </a:prstGeom>
        </p:spPr>
        <p:txBody>
          <a:bodyPr wrap="square">
            <a:spAutoFit/>
          </a:bodyPr>
          <a:lstStyle/>
          <a:p>
            <a:pPr algn="just">
              <a:lnSpc>
                <a:spcPct val="150000"/>
              </a:lnSpc>
              <a:buFont typeface="Wingdings" pitchFamily="2" charset="2"/>
              <a:buChar char="§"/>
            </a:pPr>
            <a:r>
              <a:rPr lang="en-US" sz="2400" dirty="0" smtClean="0"/>
              <a:t>Stakeholders are asked to balance functionality, performance, and other product or system characteristics against cost and time-to-market.</a:t>
            </a:r>
          </a:p>
          <a:p>
            <a:pPr algn="just">
              <a:lnSpc>
                <a:spcPct val="150000"/>
              </a:lnSpc>
              <a:buFont typeface="Wingdings" pitchFamily="2" charset="2"/>
              <a:buChar char="§"/>
            </a:pPr>
            <a:r>
              <a:rPr lang="en-US" sz="2400" dirty="0" smtClean="0"/>
              <a:t>The intent of this negotiation is to develop a project plan that meets stakeholder needs while at the same time reflecting the real-world constraints (e.g., time, people, budget) that have been placed on the software team.</a:t>
            </a:r>
          </a:p>
          <a:p>
            <a:pPr algn="just">
              <a:lnSpc>
                <a:spcPct val="150000"/>
              </a:lnSpc>
              <a:buFont typeface="Wingdings" pitchFamily="2" charset="2"/>
              <a:buChar char="§"/>
            </a:pPr>
            <a:r>
              <a:rPr lang="en-US" sz="2400" dirty="0" smtClean="0"/>
              <a:t>The best negotiations strive for a “win-win” result.</a:t>
            </a:r>
          </a:p>
          <a:p>
            <a:pPr algn="just">
              <a:lnSpc>
                <a:spcPct val="150000"/>
              </a:lnSpc>
              <a:buFont typeface="Wingdings" pitchFamily="2" charset="2"/>
              <a:buChar char="§"/>
            </a:pPr>
            <a:r>
              <a:rPr lang="en-US" sz="2400" dirty="0" smtClean="0"/>
              <a:t>Stakeholders win by getting the system or product that satisfies the majority of their needs and software team win by working to realistic and achievable budgets and deadlines</a:t>
            </a:r>
            <a:endParaRPr lang="en-US" sz="2400" dirty="0"/>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Requirement Engineering </a:t>
            </a:r>
            <a:endParaRPr lang="en-IN" b="1" dirty="0"/>
          </a:p>
        </p:txBody>
      </p:sp>
      <p:sp>
        <p:nvSpPr>
          <p:cNvPr id="3" name="Content Placeholder 2"/>
          <p:cNvSpPr>
            <a:spLocks noGrp="1"/>
          </p:cNvSpPr>
          <p:nvPr>
            <p:ph idx="1"/>
          </p:nvPr>
        </p:nvSpPr>
        <p:spPr/>
        <p:txBody>
          <a:bodyPr>
            <a:normAutofit/>
          </a:bodyPr>
          <a:lstStyle/>
          <a:p>
            <a:pPr algn="just">
              <a:lnSpc>
                <a:spcPct val="100000"/>
              </a:lnSpc>
            </a:pPr>
            <a:r>
              <a:rPr lang="en-IN" sz="2400" dirty="0" smtClean="0"/>
              <a:t>Requirements Engineering helps in understanding, </a:t>
            </a:r>
            <a:r>
              <a:rPr lang="en-IN" sz="2400" dirty="0" smtClean="0">
                <a:solidFill>
                  <a:srgbClr val="FF0000"/>
                </a:solidFill>
              </a:rPr>
              <a:t>what</a:t>
            </a:r>
            <a:r>
              <a:rPr lang="en-IN" sz="2400" dirty="0" smtClean="0"/>
              <a:t> </a:t>
            </a:r>
            <a:r>
              <a:rPr lang="en-IN" sz="2400" dirty="0"/>
              <a:t>the business impact </a:t>
            </a:r>
            <a:r>
              <a:rPr lang="en-IN" sz="2400" dirty="0" smtClean="0"/>
              <a:t>of the </a:t>
            </a:r>
            <a:r>
              <a:rPr lang="en-IN" sz="2400" dirty="0"/>
              <a:t>software will be, </a:t>
            </a:r>
            <a:r>
              <a:rPr lang="en-IN" sz="2400" dirty="0">
                <a:solidFill>
                  <a:srgbClr val="FF0000"/>
                </a:solidFill>
              </a:rPr>
              <a:t>what</a:t>
            </a:r>
            <a:r>
              <a:rPr lang="en-IN" sz="2400" dirty="0"/>
              <a:t> the customer </a:t>
            </a:r>
            <a:r>
              <a:rPr lang="en-IN" sz="2400" dirty="0" smtClean="0"/>
              <a:t>wants, and </a:t>
            </a:r>
            <a:r>
              <a:rPr lang="en-IN" sz="2400" dirty="0">
                <a:solidFill>
                  <a:srgbClr val="FF0000"/>
                </a:solidFill>
              </a:rPr>
              <a:t>how</a:t>
            </a:r>
            <a:r>
              <a:rPr lang="en-IN" sz="2400" dirty="0"/>
              <a:t> end users will interact with the </a:t>
            </a:r>
            <a:r>
              <a:rPr lang="en-IN" sz="2400" dirty="0" smtClean="0"/>
              <a:t>software</a:t>
            </a:r>
            <a:r>
              <a:rPr lang="en-IN" sz="2400" dirty="0"/>
              <a:t>?</a:t>
            </a:r>
            <a:endParaRPr lang="en-IN" sz="2400" dirty="0" smtClean="0"/>
          </a:p>
          <a:p>
            <a:pPr algn="just">
              <a:lnSpc>
                <a:spcPct val="100000"/>
              </a:lnSpc>
            </a:pPr>
            <a:r>
              <a:rPr lang="en-IN" sz="2400" dirty="0"/>
              <a:t>The goal of requirement engineering is to develop and maintain sophisticated and descriptive ‘</a:t>
            </a:r>
            <a:r>
              <a:rPr lang="en-IN" sz="2400" dirty="0">
                <a:solidFill>
                  <a:srgbClr val="FF0000"/>
                </a:solidFill>
              </a:rPr>
              <a:t>System Requirements Specification</a:t>
            </a:r>
            <a:r>
              <a:rPr lang="en-IN" sz="2400" dirty="0"/>
              <a:t>’ document.</a:t>
            </a:r>
            <a:r>
              <a:rPr lang="en-IN" sz="2400" dirty="0" smtClean="0"/>
              <a:t> </a:t>
            </a:r>
          </a:p>
          <a:p>
            <a:pPr algn="just">
              <a:lnSpc>
                <a:spcPct val="100000"/>
              </a:lnSpc>
            </a:pPr>
            <a:r>
              <a:rPr lang="en-IN" sz="2400" dirty="0"/>
              <a:t>The broad spectrum of tasks and techniques that lead to an understanding </a:t>
            </a:r>
            <a:r>
              <a:rPr lang="en-IN" sz="2400" dirty="0" smtClean="0"/>
              <a:t>of requirements </a:t>
            </a:r>
            <a:r>
              <a:rPr lang="en-IN" sz="2400" dirty="0"/>
              <a:t>is called </a:t>
            </a:r>
            <a:r>
              <a:rPr lang="en-IN" sz="2400" b="1" dirty="0">
                <a:solidFill>
                  <a:srgbClr val="FF0000"/>
                </a:solidFill>
              </a:rPr>
              <a:t>requirements engineering</a:t>
            </a:r>
            <a:r>
              <a:rPr lang="en-IN" sz="2400" i="1" dirty="0"/>
              <a:t>.</a:t>
            </a:r>
            <a:endParaRPr lang="en-IN" sz="2400" dirty="0"/>
          </a:p>
        </p:txBody>
      </p:sp>
      <p:pic>
        <p:nvPicPr>
          <p:cNvPr id="4" name="Picture 1"/>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919540" y="150750"/>
            <a:ext cx="1233271" cy="1029803"/>
          </a:xfrm>
          <a:prstGeom prst="rect">
            <a:avLst/>
          </a:prstGeom>
          <a:noFill/>
          <a:ln w="9525">
            <a:noFill/>
            <a:miter lim="800000"/>
            <a:headEnd/>
            <a:tailEnd/>
          </a:ln>
        </p:spPr>
      </p:pic>
    </p:spTree>
    <p:extLst>
      <p:ext uri="{BB962C8B-B14F-4D97-AF65-F5344CB8AC3E}">
        <p14:creationId xmlns:p14="http://schemas.microsoft.com/office/powerpoint/2010/main" val="100768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7261" y="619660"/>
            <a:ext cx="8204200" cy="505267"/>
          </a:xfrm>
          <a:prstGeom prst="rect">
            <a:avLst/>
          </a:prstGeom>
        </p:spPr>
        <p:txBody>
          <a:bodyPr vert="horz" wrap="square" lIns="0" tIns="12700" rIns="0" bIns="0" rtlCol="0">
            <a:spAutoFit/>
          </a:bodyPr>
          <a:lstStyle/>
          <a:p>
            <a:pPr marL="12700">
              <a:lnSpc>
                <a:spcPct val="100000"/>
              </a:lnSpc>
              <a:spcBef>
                <a:spcPts val="100"/>
              </a:spcBef>
              <a:tabLst>
                <a:tab pos="2385060" algn="l"/>
              </a:tabLst>
            </a:pPr>
            <a:r>
              <a:rPr sz="3200" spc="-5" smtClean="0"/>
              <a:t>Validating</a:t>
            </a:r>
            <a:r>
              <a:rPr lang="en-US" sz="3200" spc="-5" dirty="0" smtClean="0"/>
              <a:t> </a:t>
            </a:r>
            <a:r>
              <a:rPr sz="3200" spc="-5" smtClean="0"/>
              <a:t>Requirements </a:t>
            </a:r>
            <a:endParaRPr sz="3200" dirty="0"/>
          </a:p>
        </p:txBody>
      </p:sp>
      <p:sp>
        <p:nvSpPr>
          <p:cNvPr id="4" name="object 4"/>
          <p:cNvSpPr txBox="1">
            <a:spLocks noGrp="1"/>
          </p:cNvSpPr>
          <p:nvPr>
            <p:ph type="sldNum" sz="quarter" idx="4294967295"/>
          </p:nvPr>
        </p:nvSpPr>
        <p:spPr>
          <a:xfrm>
            <a:off x="11431302" y="6523987"/>
            <a:ext cx="290405" cy="141064"/>
          </a:xfrm>
          <a:prstGeom prst="rect">
            <a:avLst/>
          </a:prstGeom>
        </p:spPr>
        <p:txBody>
          <a:bodyPr vert="horz" wrap="square" lIns="0" tIns="0" rIns="0" bIns="0" rtlCol="0">
            <a:spAutoFit/>
          </a:bodyPr>
          <a:lstStyle/>
          <a:p>
            <a:pPr marL="38100">
              <a:lnSpc>
                <a:spcPts val="1070"/>
              </a:lnSpc>
            </a:pPr>
            <a:fld id="{81D60167-4931-47E6-BA6A-407CBD079E47}" type="slidenum">
              <a:rPr dirty="0"/>
              <a:pPr marL="38100">
                <a:lnSpc>
                  <a:spcPts val="1070"/>
                </a:lnSpc>
              </a:pPr>
              <a:t>40</a:t>
            </a:fld>
            <a:endParaRPr dirty="0"/>
          </a:p>
        </p:txBody>
      </p:sp>
      <p:sp>
        <p:nvSpPr>
          <p:cNvPr id="5" name="Rectangle 4"/>
          <p:cNvSpPr/>
          <p:nvPr/>
        </p:nvSpPr>
        <p:spPr>
          <a:xfrm>
            <a:off x="1261241" y="1686911"/>
            <a:ext cx="9348952" cy="3108543"/>
          </a:xfrm>
          <a:prstGeom prst="rect">
            <a:avLst/>
          </a:prstGeom>
        </p:spPr>
        <p:txBody>
          <a:bodyPr wrap="square">
            <a:spAutoFit/>
          </a:bodyPr>
          <a:lstStyle/>
          <a:p>
            <a:pPr algn="just">
              <a:buFont typeface="Wingdings" pitchFamily="2" charset="2"/>
              <a:buChar char="§"/>
            </a:pPr>
            <a:r>
              <a:rPr lang="en-US" sz="2800" dirty="0" smtClean="0"/>
              <a:t>Each element of the requirements model is examined for inconsistency, omissions, and ambiguity. </a:t>
            </a:r>
          </a:p>
          <a:p>
            <a:pPr algn="just">
              <a:buFont typeface="Wingdings" pitchFamily="2" charset="2"/>
              <a:buChar char="§"/>
            </a:pPr>
            <a:endParaRPr lang="en-US" sz="2800" dirty="0" smtClean="0"/>
          </a:p>
          <a:p>
            <a:pPr algn="just">
              <a:buFont typeface="Wingdings" pitchFamily="2" charset="2"/>
              <a:buChar char="§"/>
            </a:pPr>
            <a:r>
              <a:rPr lang="en-US" sz="2800" dirty="0" smtClean="0"/>
              <a:t>The requirements represented by the model are prioritized by the stakeholders and grouped within requirements packages that will be implemented as software increments.</a:t>
            </a:r>
            <a:endParaRPr lang="en-US" sz="2800" dirty="0"/>
          </a:p>
        </p:txBody>
      </p:sp>
    </p:spTree>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concept </a:t>
            </a:r>
            <a:endParaRPr lang="en-IN" dirty="0"/>
          </a:p>
        </p:txBody>
      </p:sp>
      <p:sp>
        <p:nvSpPr>
          <p:cNvPr id="3" name="Content Placeholder 2"/>
          <p:cNvSpPr>
            <a:spLocks noGrp="1"/>
          </p:cNvSpPr>
          <p:nvPr>
            <p:ph idx="1"/>
          </p:nvPr>
        </p:nvSpPr>
        <p:spPr/>
        <p:txBody>
          <a:bodyPr>
            <a:normAutofit/>
          </a:bodyPr>
          <a:lstStyle/>
          <a:p>
            <a:pPr algn="just"/>
            <a:r>
              <a:rPr lang="en-IN" sz="2400" dirty="0" smtClean="0"/>
              <a:t>Software design encompasses the set of principles, concepts, and practices that lead to the development of a high-quality system or product.</a:t>
            </a:r>
          </a:p>
          <a:p>
            <a:pPr algn="just"/>
            <a:r>
              <a:rPr lang="en-US" sz="2400" dirty="0" smtClean="0"/>
              <a:t>It is the place where stakeholder requirements, business needs, and technical considerations all come together in the formulation of a product or system.</a:t>
            </a:r>
          </a:p>
          <a:p>
            <a:pPr algn="just"/>
            <a:r>
              <a:rPr lang="en-US" sz="2400" dirty="0" smtClean="0"/>
              <a:t>Design creates a representation or model of the software</a:t>
            </a:r>
          </a:p>
          <a:p>
            <a:pPr algn="just"/>
            <a:r>
              <a:rPr lang="en-US" sz="2400" dirty="0" smtClean="0"/>
              <a:t>The design model provides detail about software architecture, data structures, interfaces, and components that are necessary to implement the system. </a:t>
            </a:r>
          </a:p>
          <a:p>
            <a:endParaRPr lang="en-US" dirty="0" smtClean="0"/>
          </a:p>
          <a:p>
            <a:endParaRPr lang="en-IN" dirty="0"/>
          </a:p>
        </p:txBody>
      </p:sp>
      <p:pic>
        <p:nvPicPr>
          <p:cNvPr id="4" name="Picture 1"/>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800523" y="1"/>
            <a:ext cx="1391477" cy="1119892"/>
          </a:xfrm>
          <a:prstGeom prst="rect">
            <a:avLst/>
          </a:prstGeom>
          <a:noFill/>
          <a:ln w="9525">
            <a:noFill/>
            <a:miter lim="800000"/>
            <a:headEnd/>
            <a:tailEnd/>
          </a:ln>
        </p:spPr>
      </p:pic>
    </p:spTree>
    <p:extLst>
      <p:ext uri="{BB962C8B-B14F-4D97-AF65-F5344CB8AC3E}">
        <p14:creationId xmlns:p14="http://schemas.microsoft.com/office/powerpoint/2010/main" val="131678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SDLC Phases</a:t>
            </a:r>
            <a:br>
              <a:rPr lang="en-US" b="1" dirty="0" smtClean="0"/>
            </a:br>
            <a:endParaRPr lang="en-US" dirty="0"/>
          </a:p>
        </p:txBody>
      </p:sp>
      <p:pic>
        <p:nvPicPr>
          <p:cNvPr id="1026" name="Picture 2"/>
          <p:cNvPicPr>
            <a:picLocks noChangeAspect="1" noChangeArrowheads="1"/>
          </p:cNvPicPr>
          <p:nvPr/>
        </p:nvPicPr>
        <p:blipFill>
          <a:blip r:embed="rId2"/>
          <a:srcRect/>
          <a:stretch>
            <a:fillRect/>
          </a:stretch>
        </p:blipFill>
        <p:spPr bwMode="auto">
          <a:xfrm>
            <a:off x="476211" y="2143116"/>
            <a:ext cx="11226800" cy="1357322"/>
          </a:xfrm>
          <a:prstGeom prst="rect">
            <a:avLst/>
          </a:prstGeom>
          <a:noFill/>
          <a:ln w="9525">
            <a:noFill/>
            <a:miter lim="800000"/>
            <a:headEnd/>
            <a:tailEnd/>
          </a:ln>
          <a:effectLst/>
        </p:spPr>
      </p:pic>
    </p:spTree>
    <p:extLst>
      <p:ext uri="{BB962C8B-B14F-4D97-AF65-F5344CB8AC3E}">
        <p14:creationId xmlns:p14="http://schemas.microsoft.com/office/powerpoint/2010/main" val="1295402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manifesto </a:t>
            </a:r>
            <a:endParaRPr lang="en-IN" dirty="0"/>
          </a:p>
        </p:txBody>
      </p:sp>
      <p:sp>
        <p:nvSpPr>
          <p:cNvPr id="3" name="Content Placeholder 2"/>
          <p:cNvSpPr>
            <a:spLocks noGrp="1"/>
          </p:cNvSpPr>
          <p:nvPr>
            <p:ph idx="1"/>
          </p:nvPr>
        </p:nvSpPr>
        <p:spPr/>
        <p:txBody>
          <a:bodyPr/>
          <a:lstStyle/>
          <a:p>
            <a:pPr algn="just"/>
            <a:r>
              <a:rPr lang="en-US" dirty="0" smtClean="0"/>
              <a:t>The goal of design is to produce a model or representation that exhibits firmness, commodity, and delight.</a:t>
            </a:r>
            <a:endParaRPr lang="en-IN" dirty="0" smtClean="0"/>
          </a:p>
          <a:p>
            <a:pPr algn="just"/>
            <a:r>
              <a:rPr lang="en-IN" b="1" i="1" dirty="0" smtClean="0"/>
              <a:t>Firmness</a:t>
            </a:r>
            <a:r>
              <a:rPr lang="en-IN" i="1" dirty="0" smtClean="0"/>
              <a:t>: </a:t>
            </a:r>
            <a:r>
              <a:rPr lang="en-IN" dirty="0" smtClean="0"/>
              <a:t>A program should not have any bugs that inhibit its function.</a:t>
            </a:r>
          </a:p>
          <a:p>
            <a:pPr algn="just"/>
            <a:r>
              <a:rPr lang="en-IN" b="1" i="1" dirty="0" smtClean="0"/>
              <a:t>Commodity</a:t>
            </a:r>
            <a:r>
              <a:rPr lang="en-IN" i="1" dirty="0" smtClean="0"/>
              <a:t>: </a:t>
            </a:r>
            <a:r>
              <a:rPr lang="en-IN" dirty="0" smtClean="0"/>
              <a:t>A program should be suitable for the purposes for which it was intended.</a:t>
            </a:r>
          </a:p>
          <a:p>
            <a:pPr algn="just"/>
            <a:r>
              <a:rPr lang="en-IN" b="1" i="1" dirty="0" smtClean="0"/>
              <a:t>Delight</a:t>
            </a:r>
            <a:r>
              <a:rPr lang="en-IN" i="1" dirty="0" smtClean="0"/>
              <a:t>: </a:t>
            </a:r>
            <a:r>
              <a:rPr lang="en-IN" dirty="0" smtClean="0"/>
              <a:t>The experience of using the program should be a pleasurable one.</a:t>
            </a:r>
            <a:endParaRPr lang="en-IN" dirty="0"/>
          </a:p>
        </p:txBody>
      </p:sp>
    </p:spTree>
    <p:extLst>
      <p:ext uri="{BB962C8B-B14F-4D97-AF65-F5344CB8AC3E}">
        <p14:creationId xmlns:p14="http://schemas.microsoft.com/office/powerpoint/2010/main" val="346091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Design Within The Context Of Software Engineering</a:t>
            </a:r>
            <a:endParaRPr lang="en-US" dirty="0"/>
          </a:p>
        </p:txBody>
      </p:sp>
      <p:sp>
        <p:nvSpPr>
          <p:cNvPr id="3" name="Content Placeholder 2"/>
          <p:cNvSpPr>
            <a:spLocks noGrp="1"/>
          </p:cNvSpPr>
          <p:nvPr>
            <p:ph idx="1"/>
          </p:nvPr>
        </p:nvSpPr>
        <p:spPr>
          <a:xfrm>
            <a:off x="1142965" y="1428736"/>
            <a:ext cx="9982200" cy="4572000"/>
          </a:xfrm>
        </p:spPr>
        <p:txBody>
          <a:bodyPr>
            <a:noAutofit/>
          </a:bodyPr>
          <a:lstStyle/>
          <a:p>
            <a:pPr algn="just"/>
            <a:r>
              <a:rPr lang="en-US" sz="2400" dirty="0" smtClean="0"/>
              <a:t>The importance of software design can be stated with a single word—quality.</a:t>
            </a:r>
          </a:p>
          <a:p>
            <a:pPr algn="just"/>
            <a:r>
              <a:rPr lang="en-US" sz="2400" dirty="0" smtClean="0"/>
              <a:t>Design is the place where quality is fostered in software engineering. </a:t>
            </a:r>
          </a:p>
          <a:p>
            <a:pPr algn="just"/>
            <a:r>
              <a:rPr lang="en-US" sz="2400" dirty="0" smtClean="0"/>
              <a:t>Design provides you with representations of software that can be assessed for quality. </a:t>
            </a:r>
          </a:p>
          <a:p>
            <a:pPr algn="just"/>
            <a:r>
              <a:rPr lang="en-US" sz="2400" dirty="0" smtClean="0"/>
              <a:t>Design is the only way that you can accurately translate stakeholder’s requirements into a finished software product or system. </a:t>
            </a:r>
          </a:p>
          <a:p>
            <a:pPr algn="just"/>
            <a:r>
              <a:rPr lang="en-US" sz="2400" dirty="0" smtClean="0"/>
              <a:t>Software design serves as the foundation for all the software engineering and software support activities that follow. </a:t>
            </a:r>
            <a:endParaRPr lang="en-US" sz="2400" dirty="0"/>
          </a:p>
        </p:txBody>
      </p:sp>
    </p:spTree>
    <p:extLst>
      <p:ext uri="{BB962C8B-B14F-4D97-AF65-F5344CB8AC3E}">
        <p14:creationId xmlns:p14="http://schemas.microsoft.com/office/powerpoint/2010/main" val="3449055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Design Within The Context Of Software Engineering</a:t>
            </a:r>
            <a:endParaRPr lang="en-IN" dirty="0"/>
          </a:p>
        </p:txBody>
      </p:sp>
      <p:sp>
        <p:nvSpPr>
          <p:cNvPr id="3" name="Content Placeholder 2"/>
          <p:cNvSpPr>
            <a:spLocks noGrp="1"/>
          </p:cNvSpPr>
          <p:nvPr>
            <p:ph idx="1"/>
          </p:nvPr>
        </p:nvSpPr>
        <p:spPr>
          <a:xfrm>
            <a:off x="1333467" y="5715016"/>
            <a:ext cx="9982200" cy="400040"/>
          </a:xfrm>
        </p:spPr>
        <p:txBody>
          <a:bodyPr>
            <a:normAutofit/>
          </a:bodyPr>
          <a:lstStyle/>
          <a:p>
            <a:pPr>
              <a:buNone/>
            </a:pPr>
            <a:r>
              <a:rPr lang="en-US" sz="1800" dirty="0" smtClean="0"/>
              <a:t>Figure : Translating the requirement model into the design model </a:t>
            </a:r>
            <a:endParaRPr lang="en-IN" sz="1800" dirty="0"/>
          </a:p>
        </p:txBody>
      </p:sp>
      <p:pic>
        <p:nvPicPr>
          <p:cNvPr id="1026" name="Picture 2"/>
          <p:cNvPicPr>
            <a:picLocks noChangeAspect="1" noChangeArrowheads="1"/>
          </p:cNvPicPr>
          <p:nvPr/>
        </p:nvPicPr>
        <p:blipFill>
          <a:blip r:embed="rId3" cstate="print"/>
          <a:srcRect/>
          <a:stretch>
            <a:fillRect/>
          </a:stretch>
        </p:blipFill>
        <p:spPr bwMode="auto">
          <a:xfrm>
            <a:off x="571462" y="1214422"/>
            <a:ext cx="11315700" cy="4534794"/>
          </a:xfrm>
          <a:prstGeom prst="rect">
            <a:avLst/>
          </a:prstGeom>
          <a:noFill/>
          <a:ln w="9525">
            <a:noFill/>
            <a:miter lim="800000"/>
            <a:headEnd/>
            <a:tailEnd/>
          </a:ln>
        </p:spPr>
      </p:pic>
    </p:spTree>
    <p:extLst>
      <p:ext uri="{BB962C8B-B14F-4D97-AF65-F5344CB8AC3E}">
        <p14:creationId xmlns:p14="http://schemas.microsoft.com/office/powerpoint/2010/main" val="1751014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Design process </a:t>
            </a:r>
            <a:endParaRPr lang="en-IN" dirty="0"/>
          </a:p>
        </p:txBody>
      </p:sp>
      <p:sp>
        <p:nvSpPr>
          <p:cNvPr id="3" name="Content Placeholder 2"/>
          <p:cNvSpPr>
            <a:spLocks noGrp="1"/>
          </p:cNvSpPr>
          <p:nvPr>
            <p:ph idx="1"/>
          </p:nvPr>
        </p:nvSpPr>
        <p:spPr/>
        <p:txBody>
          <a:bodyPr/>
          <a:lstStyle/>
          <a:p>
            <a:pPr algn="just"/>
            <a:r>
              <a:rPr lang="en-IN" dirty="0" smtClean="0"/>
              <a:t>Software design is an iterative process through which requirements are translated into a “blueprint” for constructing the software.</a:t>
            </a:r>
          </a:p>
          <a:p>
            <a:pPr algn="just"/>
            <a:r>
              <a:rPr lang="en-US" dirty="0" smtClean="0"/>
              <a:t>The design is represented at a high level of abstraction—a level that can be directly traced to the specific system objective and more detailed data, functional, and behavioral requirements.</a:t>
            </a:r>
            <a:endParaRPr lang="en-IN" dirty="0"/>
          </a:p>
        </p:txBody>
      </p:sp>
    </p:spTree>
    <p:extLst>
      <p:ext uri="{BB962C8B-B14F-4D97-AF65-F5344CB8AC3E}">
        <p14:creationId xmlns:p14="http://schemas.microsoft.com/office/powerpoint/2010/main" val="382118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Quality Guidelines and Attributes</a:t>
            </a:r>
            <a:endParaRPr lang="en-IN" dirty="0"/>
          </a:p>
        </p:txBody>
      </p:sp>
      <p:sp>
        <p:nvSpPr>
          <p:cNvPr id="3" name="Content Placeholder 2"/>
          <p:cNvSpPr>
            <a:spLocks noGrp="1"/>
          </p:cNvSpPr>
          <p:nvPr>
            <p:ph idx="1"/>
          </p:nvPr>
        </p:nvSpPr>
        <p:spPr/>
        <p:txBody>
          <a:bodyPr>
            <a:normAutofit/>
          </a:bodyPr>
          <a:lstStyle/>
          <a:p>
            <a:r>
              <a:rPr lang="en-US" b="1" dirty="0" smtClean="0"/>
              <a:t>Three characteristics of a good design  -</a:t>
            </a:r>
          </a:p>
          <a:p>
            <a:pPr marL="457200" indent="-457200" algn="just">
              <a:buFont typeface="+mj-lt"/>
              <a:buAutoNum type="arabicPeriod"/>
            </a:pPr>
            <a:r>
              <a:rPr lang="en-IN" dirty="0" smtClean="0"/>
              <a:t>The design must implement all of the explicit requirements contained in the requirements model, and it must accommodate all of the implicit requirements desired by stakeholders.</a:t>
            </a:r>
          </a:p>
          <a:p>
            <a:pPr marL="457200" indent="-457200" algn="just">
              <a:buFont typeface="+mj-lt"/>
              <a:buAutoNum type="arabicPeriod"/>
            </a:pPr>
            <a:r>
              <a:rPr lang="en-IN" dirty="0" smtClean="0"/>
              <a:t>The design must be a readable, understandable guide for those who generate code and for those who test and subsequently support the software.</a:t>
            </a:r>
          </a:p>
          <a:p>
            <a:pPr marL="457200" indent="-457200" algn="just">
              <a:buFont typeface="+mj-lt"/>
              <a:buAutoNum type="arabicPeriod"/>
            </a:pPr>
            <a:r>
              <a:rPr lang="en-IN" dirty="0" smtClean="0"/>
              <a:t>The design should provide a complete picture of the software, addressing the data, functional, and behavioural domains from an implementation perspective.</a:t>
            </a:r>
            <a:endParaRPr lang="en-IN" dirty="0"/>
          </a:p>
        </p:txBody>
      </p:sp>
    </p:spTree>
    <p:extLst>
      <p:ext uri="{BB962C8B-B14F-4D97-AF65-F5344CB8AC3E}">
        <p14:creationId xmlns:p14="http://schemas.microsoft.com/office/powerpoint/2010/main" val="2138473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285728"/>
            <a:ext cx="9980683" cy="887434"/>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3100" dirty="0" smtClean="0"/>
              <a:t/>
            </a:r>
            <a:br>
              <a:rPr lang="en-US" sz="3100" dirty="0" smtClean="0"/>
            </a:br>
            <a:r>
              <a:rPr lang="en-US" sz="3100" dirty="0" smtClean="0"/>
              <a:t>Quality Guidelines </a:t>
            </a:r>
            <a:r>
              <a:rPr lang="en-US" dirty="0" smtClean="0"/>
              <a:t/>
            </a:r>
            <a:br>
              <a:rPr lang="en-US" dirty="0" smtClean="0"/>
            </a:br>
            <a:endParaRPr lang="en-IN" dirty="0"/>
          </a:p>
        </p:txBody>
      </p:sp>
      <p:sp>
        <p:nvSpPr>
          <p:cNvPr id="3" name="Content Placeholder 2"/>
          <p:cNvSpPr>
            <a:spLocks noGrp="1"/>
          </p:cNvSpPr>
          <p:nvPr>
            <p:ph idx="1"/>
          </p:nvPr>
        </p:nvSpPr>
        <p:spPr>
          <a:xfrm>
            <a:off x="1142965" y="1214422"/>
            <a:ext cx="10572824" cy="5643578"/>
          </a:xfrm>
        </p:spPr>
        <p:txBody>
          <a:bodyPr>
            <a:normAutofit fontScale="85000" lnSpcReduction="10000"/>
          </a:bodyPr>
          <a:lstStyle/>
          <a:p>
            <a:pPr marL="457200" indent="-457200">
              <a:lnSpc>
                <a:spcPct val="120000"/>
              </a:lnSpc>
              <a:buFont typeface="+mj-lt"/>
              <a:buAutoNum type="arabicPeriod"/>
            </a:pPr>
            <a:r>
              <a:rPr lang="en-IN" sz="2600" dirty="0" smtClean="0"/>
              <a:t>A design should exhibit an architecture</a:t>
            </a:r>
          </a:p>
          <a:p>
            <a:pPr marL="457200" indent="-457200">
              <a:lnSpc>
                <a:spcPct val="120000"/>
              </a:lnSpc>
              <a:buFont typeface="+mj-lt"/>
              <a:buAutoNum type="arabicPeriod"/>
            </a:pPr>
            <a:r>
              <a:rPr lang="en-IN" sz="2600" dirty="0" smtClean="0"/>
              <a:t>A design should be modular</a:t>
            </a:r>
          </a:p>
          <a:p>
            <a:pPr marL="457200" indent="-457200">
              <a:lnSpc>
                <a:spcPct val="120000"/>
              </a:lnSpc>
              <a:buFont typeface="+mj-lt"/>
              <a:buAutoNum type="arabicPeriod"/>
            </a:pPr>
            <a:r>
              <a:rPr lang="en-IN" sz="2600" dirty="0" smtClean="0"/>
              <a:t>A design should contain distinct representations of data</a:t>
            </a:r>
          </a:p>
          <a:p>
            <a:pPr marL="457200" indent="-457200">
              <a:lnSpc>
                <a:spcPct val="120000"/>
              </a:lnSpc>
              <a:buFont typeface="+mj-lt"/>
              <a:buAutoNum type="arabicPeriod"/>
            </a:pPr>
            <a:r>
              <a:rPr lang="en-IN" sz="2600" dirty="0" smtClean="0"/>
              <a:t>A design should lead to data structures that are appropriate for the classes</a:t>
            </a:r>
          </a:p>
          <a:p>
            <a:pPr marL="457200" indent="-457200">
              <a:lnSpc>
                <a:spcPct val="120000"/>
              </a:lnSpc>
              <a:buFont typeface="+mj-lt"/>
              <a:buAutoNum type="arabicPeriod"/>
            </a:pPr>
            <a:r>
              <a:rPr lang="en-IN" sz="2600" dirty="0" smtClean="0"/>
              <a:t>A design should lead to components that exhibit independent functional characteristics</a:t>
            </a:r>
          </a:p>
          <a:p>
            <a:pPr marL="457200" indent="-457200">
              <a:lnSpc>
                <a:spcPct val="120000"/>
              </a:lnSpc>
              <a:buFont typeface="+mj-lt"/>
              <a:buAutoNum type="arabicPeriod"/>
            </a:pPr>
            <a:r>
              <a:rPr lang="en-IN" sz="2600" dirty="0" smtClean="0"/>
              <a:t>A design should lead to interfaces that reduce the complexity of connections</a:t>
            </a:r>
          </a:p>
          <a:p>
            <a:pPr marL="457200" indent="-457200">
              <a:lnSpc>
                <a:spcPct val="120000"/>
              </a:lnSpc>
              <a:buFont typeface="+mj-lt"/>
              <a:buAutoNum type="arabicPeriod"/>
            </a:pPr>
            <a:r>
              <a:rPr lang="en-IN" sz="2600" dirty="0" smtClean="0"/>
              <a:t>A design should be derived using a repeatable method</a:t>
            </a:r>
          </a:p>
          <a:p>
            <a:pPr marL="457200" indent="-457200">
              <a:lnSpc>
                <a:spcPct val="120000"/>
              </a:lnSpc>
              <a:buFont typeface="+mj-lt"/>
              <a:buAutoNum type="arabicPeriod"/>
            </a:pPr>
            <a:r>
              <a:rPr lang="en-IN" sz="2600" dirty="0" smtClean="0"/>
              <a:t>A design should be represented using a notation that effectively communicates its meaning</a:t>
            </a:r>
          </a:p>
          <a:p>
            <a:endParaRPr lang="en-IN" dirty="0"/>
          </a:p>
        </p:txBody>
      </p:sp>
    </p:spTree>
    <p:extLst>
      <p:ext uri="{BB962C8B-B14F-4D97-AF65-F5344CB8AC3E}">
        <p14:creationId xmlns:p14="http://schemas.microsoft.com/office/powerpoint/2010/main" val="772829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Quality Attributes (FURPS)</a:t>
            </a:r>
            <a:endParaRPr lang="en-IN" dirty="0"/>
          </a:p>
        </p:txBody>
      </p:sp>
      <p:sp>
        <p:nvSpPr>
          <p:cNvPr id="3" name="Content Placeholder 2"/>
          <p:cNvSpPr>
            <a:spLocks noGrp="1"/>
          </p:cNvSpPr>
          <p:nvPr>
            <p:ph idx="1"/>
          </p:nvPr>
        </p:nvSpPr>
        <p:spPr>
          <a:xfrm>
            <a:off x="952464" y="1357298"/>
            <a:ext cx="10668075" cy="5500702"/>
          </a:xfrm>
        </p:spPr>
        <p:txBody>
          <a:bodyPr>
            <a:noAutofit/>
          </a:bodyPr>
          <a:lstStyle/>
          <a:p>
            <a:r>
              <a:rPr lang="en-IN" sz="2400" b="1" dirty="0" smtClean="0"/>
              <a:t>Functionality</a:t>
            </a:r>
          </a:p>
          <a:p>
            <a:pPr lvl="1"/>
            <a:r>
              <a:rPr lang="en-US" sz="2000" dirty="0" smtClean="0"/>
              <a:t>assessed by evaluating the feature set and capabilities of the program</a:t>
            </a:r>
            <a:endParaRPr lang="en-IN" sz="2000" dirty="0" smtClean="0"/>
          </a:p>
          <a:p>
            <a:r>
              <a:rPr lang="en-IN" sz="2400" b="1" dirty="0" smtClean="0"/>
              <a:t>Usability</a:t>
            </a:r>
          </a:p>
          <a:p>
            <a:pPr lvl="1"/>
            <a:r>
              <a:rPr lang="en-US" sz="2000" dirty="0" smtClean="0"/>
              <a:t>assessed by considering human factors</a:t>
            </a:r>
            <a:endParaRPr lang="en-IN" sz="2000" dirty="0" smtClean="0"/>
          </a:p>
          <a:p>
            <a:r>
              <a:rPr lang="en-IN" sz="2400" b="1" dirty="0" smtClean="0"/>
              <a:t>Reliability</a:t>
            </a:r>
          </a:p>
          <a:p>
            <a:pPr lvl="1"/>
            <a:r>
              <a:rPr lang="en-US" sz="2000" dirty="0" smtClean="0"/>
              <a:t>evaluated by measuring the frequency and severity of failure</a:t>
            </a:r>
            <a:endParaRPr lang="en-IN" sz="2000" dirty="0" smtClean="0"/>
          </a:p>
          <a:p>
            <a:r>
              <a:rPr lang="en-IN" sz="2400" b="1" dirty="0" smtClean="0"/>
              <a:t>Performance</a:t>
            </a:r>
          </a:p>
          <a:p>
            <a:pPr lvl="1"/>
            <a:r>
              <a:rPr lang="en-US" sz="2000" dirty="0" smtClean="0"/>
              <a:t>measured by considering processing speed, response time, resource consumption etc.</a:t>
            </a:r>
            <a:endParaRPr lang="en-IN" sz="2000" dirty="0" smtClean="0"/>
          </a:p>
          <a:p>
            <a:r>
              <a:rPr lang="en-IN" sz="2400" b="1" dirty="0" smtClean="0"/>
              <a:t>Supportability</a:t>
            </a:r>
          </a:p>
          <a:p>
            <a:pPr lvl="1"/>
            <a:r>
              <a:rPr lang="en-US" sz="2000" dirty="0" smtClean="0"/>
              <a:t>combines the ability to extend the program (extensibility), adaptability, serviceability</a:t>
            </a:r>
            <a:endParaRPr lang="en-IN" sz="2000" dirty="0"/>
          </a:p>
        </p:txBody>
      </p:sp>
    </p:spTree>
    <p:extLst>
      <p:ext uri="{BB962C8B-B14F-4D97-AF65-F5344CB8AC3E}">
        <p14:creationId xmlns:p14="http://schemas.microsoft.com/office/powerpoint/2010/main" val="201322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Tasks of Requirement Engineering </a:t>
            </a:r>
            <a:endParaRPr lang="en-IN" b="1" dirty="0"/>
          </a:p>
        </p:txBody>
      </p:sp>
      <p:sp>
        <p:nvSpPr>
          <p:cNvPr id="3" name="Content Placeholder 2"/>
          <p:cNvSpPr>
            <a:spLocks noGrp="1"/>
          </p:cNvSpPr>
          <p:nvPr>
            <p:ph idx="1"/>
          </p:nvPr>
        </p:nvSpPr>
        <p:spPr>
          <a:xfrm>
            <a:off x="1089135" y="1552904"/>
            <a:ext cx="9982200" cy="4572000"/>
          </a:xfrm>
        </p:spPr>
        <p:txBody>
          <a:bodyPr>
            <a:normAutofit/>
          </a:bodyPr>
          <a:lstStyle/>
          <a:p>
            <a:r>
              <a:rPr lang="en-IN" sz="2400" dirty="0" smtClean="0"/>
              <a:t>Inception</a:t>
            </a:r>
          </a:p>
          <a:p>
            <a:r>
              <a:rPr lang="en-IN" sz="2400" dirty="0" smtClean="0"/>
              <a:t>Elicitation</a:t>
            </a:r>
          </a:p>
          <a:p>
            <a:r>
              <a:rPr lang="en-IN" sz="2400" dirty="0" smtClean="0"/>
              <a:t>Elaboration</a:t>
            </a:r>
          </a:p>
          <a:p>
            <a:r>
              <a:rPr lang="en-IN" sz="2400" dirty="0" smtClean="0"/>
              <a:t>Negotiation </a:t>
            </a:r>
          </a:p>
          <a:p>
            <a:r>
              <a:rPr lang="en-IN" sz="2400" dirty="0" smtClean="0"/>
              <a:t>Specification </a:t>
            </a:r>
          </a:p>
          <a:p>
            <a:r>
              <a:rPr lang="en-IN" sz="2400" dirty="0" smtClean="0"/>
              <a:t>Validation</a:t>
            </a:r>
          </a:p>
          <a:p>
            <a:r>
              <a:rPr lang="en-IN" sz="2400" dirty="0" smtClean="0"/>
              <a:t>Management</a:t>
            </a:r>
            <a:endParaRPr lang="en-IN" sz="2400" dirty="0"/>
          </a:p>
        </p:txBody>
      </p:sp>
      <p:pic>
        <p:nvPicPr>
          <p:cNvPr id="4" name="Picture 1"/>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919540" y="150750"/>
            <a:ext cx="1233271" cy="1029803"/>
          </a:xfrm>
          <a:prstGeom prst="rect">
            <a:avLst/>
          </a:prstGeom>
          <a:noFill/>
          <a:ln w="9525">
            <a:noFill/>
            <a:miter lim="800000"/>
            <a:headEnd/>
            <a:tailEnd/>
          </a:ln>
        </p:spPr>
      </p:pic>
    </p:spTree>
    <p:extLst>
      <p:ext uri="{BB962C8B-B14F-4D97-AF65-F5344CB8AC3E}">
        <p14:creationId xmlns:p14="http://schemas.microsoft.com/office/powerpoint/2010/main" val="171584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Concepts </a:t>
            </a:r>
            <a:endParaRPr lang="en-IN" dirty="0"/>
          </a:p>
        </p:txBody>
      </p:sp>
      <p:sp>
        <p:nvSpPr>
          <p:cNvPr id="3" name="Content Placeholder 2"/>
          <p:cNvSpPr>
            <a:spLocks noGrp="1"/>
          </p:cNvSpPr>
          <p:nvPr>
            <p:ph idx="1"/>
          </p:nvPr>
        </p:nvSpPr>
        <p:spPr>
          <a:xfrm>
            <a:off x="1047715" y="1285860"/>
            <a:ext cx="9982200" cy="1071570"/>
          </a:xfrm>
        </p:spPr>
        <p:txBody>
          <a:bodyPr>
            <a:noAutofit/>
          </a:bodyPr>
          <a:lstStyle/>
          <a:p>
            <a:pPr algn="just"/>
            <a:r>
              <a:rPr lang="en-IN" sz="1800" dirty="0" smtClean="0"/>
              <a:t>The </a:t>
            </a:r>
            <a:r>
              <a:rPr lang="en-IN" sz="1800" b="1" dirty="0" smtClean="0"/>
              <a:t>software design concept</a:t>
            </a:r>
            <a:r>
              <a:rPr lang="en-IN" sz="1800" dirty="0" smtClean="0"/>
              <a:t> simply means the idea or principle behind the design.</a:t>
            </a:r>
          </a:p>
          <a:p>
            <a:pPr algn="just"/>
            <a:r>
              <a:rPr lang="en-US" sz="1800" dirty="0" smtClean="0"/>
              <a:t>Figure presents a brief overview of important software design concepts that span both traditional and object-oriented software development.</a:t>
            </a:r>
            <a:endParaRPr lang="en-IN" sz="1800" dirty="0"/>
          </a:p>
        </p:txBody>
      </p:sp>
      <p:pic>
        <p:nvPicPr>
          <p:cNvPr id="1026" name="Picture 2"/>
          <p:cNvPicPr>
            <a:picLocks noChangeAspect="1" noChangeArrowheads="1"/>
          </p:cNvPicPr>
          <p:nvPr/>
        </p:nvPicPr>
        <p:blipFill>
          <a:blip r:embed="rId3" cstate="print"/>
          <a:srcRect/>
          <a:stretch>
            <a:fillRect/>
          </a:stretch>
        </p:blipFill>
        <p:spPr bwMode="auto">
          <a:xfrm>
            <a:off x="1142965" y="2753544"/>
            <a:ext cx="10177131" cy="4104456"/>
          </a:xfrm>
          <a:prstGeom prst="rect">
            <a:avLst/>
          </a:prstGeom>
          <a:noFill/>
          <a:ln w="9525">
            <a:noFill/>
            <a:miter lim="800000"/>
            <a:headEnd/>
            <a:tailEnd/>
          </a:ln>
        </p:spPr>
      </p:pic>
    </p:spTree>
    <p:extLst>
      <p:ext uri="{BB962C8B-B14F-4D97-AF65-F5344CB8AC3E}">
        <p14:creationId xmlns:p14="http://schemas.microsoft.com/office/powerpoint/2010/main" val="48804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Concepts </a:t>
            </a:r>
            <a:endParaRPr lang="en-IN" dirty="0"/>
          </a:p>
        </p:txBody>
      </p:sp>
      <p:sp>
        <p:nvSpPr>
          <p:cNvPr id="3" name="Content Placeholder 2"/>
          <p:cNvSpPr>
            <a:spLocks noGrp="1"/>
          </p:cNvSpPr>
          <p:nvPr>
            <p:ph idx="1"/>
          </p:nvPr>
        </p:nvSpPr>
        <p:spPr/>
        <p:txBody>
          <a:bodyPr/>
          <a:lstStyle/>
          <a:p>
            <a:r>
              <a:rPr lang="en-IN" sz="2400" b="1" dirty="0" smtClean="0"/>
              <a:t>Abstraction- </a:t>
            </a:r>
            <a:r>
              <a:rPr lang="en-IN" sz="2400" dirty="0" smtClean="0"/>
              <a:t>hide irrelevant data</a:t>
            </a:r>
          </a:p>
          <a:p>
            <a:r>
              <a:rPr lang="en-IN" sz="2400" b="1" dirty="0" smtClean="0"/>
              <a:t>Modularity- </a:t>
            </a:r>
            <a:r>
              <a:rPr lang="en-IN" sz="2400" dirty="0" smtClean="0"/>
              <a:t>subdivide the system </a:t>
            </a:r>
          </a:p>
          <a:p>
            <a:r>
              <a:rPr lang="en-IN" sz="2400" b="1" dirty="0" smtClean="0"/>
              <a:t>Architecture- </a:t>
            </a:r>
            <a:r>
              <a:rPr lang="en-IN" sz="2400" dirty="0" smtClean="0"/>
              <a:t>design a structure of something</a:t>
            </a:r>
          </a:p>
          <a:p>
            <a:r>
              <a:rPr lang="en-IN" sz="2400" b="1" dirty="0" smtClean="0"/>
              <a:t>Refinement- </a:t>
            </a:r>
            <a:r>
              <a:rPr lang="en-IN" sz="2400" dirty="0" smtClean="0"/>
              <a:t>removes impurities </a:t>
            </a:r>
          </a:p>
          <a:p>
            <a:r>
              <a:rPr lang="en-IN" sz="2400" b="1" dirty="0" smtClean="0"/>
              <a:t>Pattern- </a:t>
            </a:r>
            <a:r>
              <a:rPr lang="en-IN" sz="2400" dirty="0" smtClean="0"/>
              <a:t>a repeated form </a:t>
            </a:r>
          </a:p>
          <a:p>
            <a:r>
              <a:rPr lang="en-IN" sz="2400" b="1" dirty="0" smtClean="0"/>
              <a:t>Information Hiding- </a:t>
            </a:r>
            <a:r>
              <a:rPr lang="en-IN" sz="2400" dirty="0" smtClean="0"/>
              <a:t>hide the information </a:t>
            </a:r>
          </a:p>
          <a:p>
            <a:r>
              <a:rPr lang="en-IN" sz="2400" b="1" dirty="0" smtClean="0"/>
              <a:t>Refactoring- </a:t>
            </a:r>
            <a:r>
              <a:rPr lang="en-IN" sz="2400" dirty="0" smtClean="0"/>
              <a:t>reconstruct something </a:t>
            </a:r>
          </a:p>
          <a:p>
            <a:endParaRPr lang="en-IN" dirty="0"/>
          </a:p>
        </p:txBody>
      </p:sp>
    </p:spTree>
    <p:extLst>
      <p:ext uri="{BB962C8B-B14F-4D97-AF65-F5344CB8AC3E}">
        <p14:creationId xmlns:p14="http://schemas.microsoft.com/office/powerpoint/2010/main" val="3219112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Abstraction </a:t>
            </a:r>
            <a:endParaRPr lang="en-IN" dirty="0"/>
          </a:p>
        </p:txBody>
      </p:sp>
      <p:sp>
        <p:nvSpPr>
          <p:cNvPr id="3" name="Content Placeholder 2"/>
          <p:cNvSpPr>
            <a:spLocks noGrp="1"/>
          </p:cNvSpPr>
          <p:nvPr>
            <p:ph idx="1"/>
          </p:nvPr>
        </p:nvSpPr>
        <p:spPr/>
        <p:txBody>
          <a:bodyPr>
            <a:normAutofit/>
          </a:bodyPr>
          <a:lstStyle/>
          <a:p>
            <a:pPr algn="just"/>
            <a:r>
              <a:rPr lang="en-IN" sz="2400" dirty="0" smtClean="0"/>
              <a:t>At the </a:t>
            </a:r>
            <a:r>
              <a:rPr lang="en-IN" sz="2400" b="1" dirty="0" smtClean="0"/>
              <a:t>highest level </a:t>
            </a:r>
            <a:r>
              <a:rPr lang="en-IN" sz="2400" dirty="0" smtClean="0"/>
              <a:t>of abstraction, a solution is stated in broad terms using the language of the problem environment.</a:t>
            </a:r>
          </a:p>
          <a:p>
            <a:pPr algn="just"/>
            <a:r>
              <a:rPr lang="en-IN" sz="2400" dirty="0" smtClean="0"/>
              <a:t>At </a:t>
            </a:r>
            <a:r>
              <a:rPr lang="en-IN" sz="2400" b="1" dirty="0" smtClean="0"/>
              <a:t>lower levels </a:t>
            </a:r>
            <a:r>
              <a:rPr lang="en-IN" sz="2400" dirty="0" smtClean="0"/>
              <a:t>of abstraction, a more detailed description of the solution is provided</a:t>
            </a:r>
          </a:p>
          <a:p>
            <a:pPr algn="just"/>
            <a:r>
              <a:rPr lang="en-US" sz="2400" dirty="0" smtClean="0"/>
              <a:t>Levels of abstractions :</a:t>
            </a:r>
          </a:p>
          <a:p>
            <a:pPr marL="914400" lvl="1" indent="-457200" algn="just">
              <a:buFont typeface="Wingdings" panose="05000000000000000000" pitchFamily="2" charset="2"/>
              <a:buAutoNum type="arabicParenR"/>
            </a:pPr>
            <a:r>
              <a:rPr lang="en-IN" sz="1800" b="1" dirty="0" smtClean="0"/>
              <a:t>Procedural abstraction  -  </a:t>
            </a:r>
            <a:r>
              <a:rPr lang="en-US" sz="1800" dirty="0" smtClean="0"/>
              <a:t>refers to a sequence of instructions that have a specific and limited function.</a:t>
            </a:r>
          </a:p>
          <a:p>
            <a:pPr marL="914400" lvl="1" indent="-457200" algn="just">
              <a:buFont typeface="Wingdings" panose="05000000000000000000" pitchFamily="2" charset="2"/>
              <a:buAutoNum type="arabicParenR"/>
            </a:pPr>
            <a:endParaRPr lang="en-IN" sz="1800" dirty="0" smtClean="0"/>
          </a:p>
          <a:p>
            <a:pPr marL="914400" lvl="1" indent="-457200" algn="just">
              <a:buAutoNum type="arabicParenR"/>
            </a:pPr>
            <a:r>
              <a:rPr lang="en-IN" sz="1800" b="1" dirty="0" smtClean="0"/>
              <a:t>Data abstraction -  </a:t>
            </a:r>
            <a:r>
              <a:rPr lang="en-US" sz="1800" dirty="0" smtClean="0"/>
              <a:t>is a named collection of data that describes a data object.</a:t>
            </a:r>
            <a:endParaRPr lang="en-US" sz="1800" b="1" dirty="0" smtClean="0"/>
          </a:p>
          <a:p>
            <a:pPr algn="just">
              <a:buNone/>
            </a:pPr>
            <a:r>
              <a:rPr lang="en-US" sz="2400" dirty="0" smtClean="0"/>
              <a:t>      </a:t>
            </a:r>
            <a:endParaRPr lang="en-IN" sz="2400" dirty="0"/>
          </a:p>
        </p:txBody>
      </p:sp>
    </p:spTree>
    <p:extLst>
      <p:ext uri="{BB962C8B-B14F-4D97-AF65-F5344CB8AC3E}">
        <p14:creationId xmlns:p14="http://schemas.microsoft.com/office/powerpoint/2010/main" val="211973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IN" dirty="0" smtClean="0"/>
              <a:t>Architecture</a:t>
            </a:r>
            <a:endParaRPr lang="en-IN" dirty="0"/>
          </a:p>
        </p:txBody>
      </p:sp>
      <p:sp>
        <p:nvSpPr>
          <p:cNvPr id="3" name="Content Placeholder 2"/>
          <p:cNvSpPr>
            <a:spLocks noGrp="1"/>
          </p:cNvSpPr>
          <p:nvPr>
            <p:ph idx="1"/>
          </p:nvPr>
        </p:nvSpPr>
        <p:spPr>
          <a:xfrm>
            <a:off x="1104900" y="1357298"/>
            <a:ext cx="10325137" cy="5500702"/>
          </a:xfrm>
        </p:spPr>
        <p:txBody>
          <a:bodyPr>
            <a:normAutofit/>
          </a:bodyPr>
          <a:lstStyle/>
          <a:p>
            <a:pPr algn="just">
              <a:lnSpc>
                <a:spcPct val="120000"/>
              </a:lnSpc>
            </a:pPr>
            <a:r>
              <a:rPr lang="en-IN" sz="2400" dirty="0" smtClean="0"/>
              <a:t>Software architecture </a:t>
            </a:r>
            <a:r>
              <a:rPr lang="en-US" sz="2400" dirty="0" smtClean="0"/>
              <a:t>refers</a:t>
            </a:r>
            <a:r>
              <a:rPr lang="en-IN" sz="2400" dirty="0" smtClean="0"/>
              <a:t> to </a:t>
            </a:r>
            <a:r>
              <a:rPr lang="en-IN" sz="2400" i="1" dirty="0" smtClean="0"/>
              <a:t>“</a:t>
            </a:r>
            <a:r>
              <a:rPr lang="en-IN" sz="2400" dirty="0" smtClean="0"/>
              <a:t>the overall structure of the software and the ways</a:t>
            </a:r>
            <a:r>
              <a:rPr lang="en-IN" sz="2400" i="1" dirty="0" smtClean="0"/>
              <a:t> </a:t>
            </a:r>
            <a:r>
              <a:rPr lang="en-IN" sz="2400" dirty="0" smtClean="0"/>
              <a:t>in which that structure provides conceptual integrity for a system”.</a:t>
            </a:r>
          </a:p>
          <a:p>
            <a:pPr algn="just">
              <a:lnSpc>
                <a:spcPct val="120000"/>
              </a:lnSpc>
            </a:pPr>
            <a:r>
              <a:rPr lang="en-US" sz="2400" dirty="0" smtClean="0"/>
              <a:t>In its simplest form, architecture is the structure of program components, the manner in which these components interact, and the structure of data that are used by the components.</a:t>
            </a:r>
          </a:p>
          <a:p>
            <a:pPr algn="just">
              <a:lnSpc>
                <a:spcPct val="120000"/>
              </a:lnSpc>
            </a:pPr>
            <a:endParaRPr lang="en-IN" sz="2400" dirty="0" smtClean="0"/>
          </a:p>
          <a:p>
            <a:endParaRPr lang="en-IN" dirty="0"/>
          </a:p>
        </p:txBody>
      </p:sp>
    </p:spTree>
    <p:extLst>
      <p:ext uri="{BB962C8B-B14F-4D97-AF65-F5344CB8AC3E}">
        <p14:creationId xmlns:p14="http://schemas.microsoft.com/office/powerpoint/2010/main" val="4060995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IN" dirty="0" smtClean="0"/>
              <a:t>Architecture</a:t>
            </a:r>
            <a:endParaRPr lang="en-US" dirty="0"/>
          </a:p>
        </p:txBody>
      </p:sp>
      <p:sp>
        <p:nvSpPr>
          <p:cNvPr id="3" name="Content Placeholder 2"/>
          <p:cNvSpPr>
            <a:spLocks noGrp="1"/>
          </p:cNvSpPr>
          <p:nvPr>
            <p:ph idx="1"/>
          </p:nvPr>
        </p:nvSpPr>
        <p:spPr>
          <a:xfrm>
            <a:off x="1104899" y="1428736"/>
            <a:ext cx="10515639" cy="5214974"/>
          </a:xfrm>
        </p:spPr>
        <p:txBody>
          <a:bodyPr>
            <a:normAutofit/>
          </a:bodyPr>
          <a:lstStyle/>
          <a:p>
            <a:pPr algn="just">
              <a:lnSpc>
                <a:spcPct val="120000"/>
              </a:lnSpc>
            </a:pPr>
            <a:r>
              <a:rPr lang="en-US" sz="2800" dirty="0" smtClean="0"/>
              <a:t>A set of properties describes specified part of an architectural design: </a:t>
            </a:r>
          </a:p>
          <a:p>
            <a:pPr lvl="1" algn="just">
              <a:lnSpc>
                <a:spcPct val="120000"/>
              </a:lnSpc>
            </a:pPr>
            <a:r>
              <a:rPr lang="en-US" sz="2400" b="1" dirty="0" smtClean="0"/>
              <a:t>Structural  properties </a:t>
            </a:r>
          </a:p>
          <a:p>
            <a:pPr lvl="2" algn="just">
              <a:lnSpc>
                <a:spcPct val="120000"/>
              </a:lnSpc>
            </a:pPr>
            <a:r>
              <a:rPr lang="en-US" sz="2200" dirty="0" smtClean="0"/>
              <a:t>defines the components of a system (e.g., modules, objects, filters) and the manner in which those components interact with one another</a:t>
            </a:r>
          </a:p>
          <a:p>
            <a:pPr lvl="1" algn="just">
              <a:lnSpc>
                <a:spcPct val="120000"/>
              </a:lnSpc>
            </a:pPr>
            <a:r>
              <a:rPr lang="en-IN" sz="2400" b="1" dirty="0" smtClean="0"/>
              <a:t>Extra-functional properties</a:t>
            </a:r>
          </a:p>
          <a:p>
            <a:pPr lvl="2" algn="just">
              <a:lnSpc>
                <a:spcPct val="120000"/>
              </a:lnSpc>
            </a:pPr>
            <a:r>
              <a:rPr lang="en-US" sz="2200" dirty="0" smtClean="0"/>
              <a:t>how the design architecture achieves requirements for performance, capacity, reliability, security, adaptability, and other system characteristics. </a:t>
            </a:r>
            <a:endParaRPr lang="en-IN" sz="1900" b="1" dirty="0" smtClean="0"/>
          </a:p>
          <a:p>
            <a:pPr lvl="1" algn="just">
              <a:lnSpc>
                <a:spcPct val="120000"/>
              </a:lnSpc>
            </a:pPr>
            <a:r>
              <a:rPr lang="en-IN" sz="2400" b="1" dirty="0" smtClean="0"/>
              <a:t>Families of related systems</a:t>
            </a:r>
          </a:p>
          <a:p>
            <a:pPr lvl="2" algn="just">
              <a:lnSpc>
                <a:spcPct val="120000"/>
              </a:lnSpc>
            </a:pPr>
            <a:r>
              <a:rPr lang="en-US" sz="2200" dirty="0" smtClean="0"/>
              <a:t>the design should have the ability to reuse architectural building blocks.</a:t>
            </a:r>
            <a:endParaRPr lang="en-IN" sz="1900" b="1" dirty="0" smtClean="0"/>
          </a:p>
          <a:p>
            <a:endParaRPr lang="en-US" dirty="0"/>
          </a:p>
        </p:txBody>
      </p:sp>
    </p:spTree>
    <p:extLst>
      <p:ext uri="{BB962C8B-B14F-4D97-AF65-F5344CB8AC3E}">
        <p14:creationId xmlns:p14="http://schemas.microsoft.com/office/powerpoint/2010/main" val="4160738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IN" dirty="0" smtClean="0"/>
              <a:t>Architecture</a:t>
            </a:r>
            <a:endParaRPr lang="en-US" dirty="0"/>
          </a:p>
        </p:txBody>
      </p:sp>
      <p:sp>
        <p:nvSpPr>
          <p:cNvPr id="3" name="Content Placeholder 2"/>
          <p:cNvSpPr>
            <a:spLocks noGrp="1"/>
          </p:cNvSpPr>
          <p:nvPr>
            <p:ph idx="1"/>
          </p:nvPr>
        </p:nvSpPr>
        <p:spPr>
          <a:xfrm>
            <a:off x="761963" y="1285860"/>
            <a:ext cx="11049077" cy="5572140"/>
          </a:xfrm>
        </p:spPr>
        <p:txBody>
          <a:bodyPr>
            <a:normAutofit fontScale="25000" lnSpcReduction="20000"/>
          </a:bodyPr>
          <a:lstStyle/>
          <a:p>
            <a:pPr algn="just">
              <a:lnSpc>
                <a:spcPct val="120000"/>
              </a:lnSpc>
            </a:pPr>
            <a:r>
              <a:rPr lang="en-IN" sz="7200" dirty="0" smtClean="0"/>
              <a:t>The architectural design can be represented using one or more of a number of different models.</a:t>
            </a:r>
          </a:p>
          <a:p>
            <a:pPr marL="228600" lvl="1" algn="just">
              <a:lnSpc>
                <a:spcPct val="120000"/>
              </a:lnSpc>
              <a:spcBef>
                <a:spcPts val="1800"/>
              </a:spcBef>
            </a:pPr>
            <a:r>
              <a:rPr lang="en-IN" sz="6400" b="1" dirty="0" smtClean="0"/>
              <a:t>Structural models</a:t>
            </a:r>
          </a:p>
          <a:p>
            <a:pPr lvl="2">
              <a:lnSpc>
                <a:spcPct val="120000"/>
              </a:lnSpc>
            </a:pPr>
            <a:r>
              <a:rPr lang="en-US" sz="6400" dirty="0" smtClean="0"/>
              <a:t>represent architecture as an organized collection of program components</a:t>
            </a:r>
            <a:endParaRPr lang="en-IN" sz="5600" dirty="0" smtClean="0"/>
          </a:p>
          <a:p>
            <a:pPr marL="228600" lvl="1" algn="just">
              <a:lnSpc>
                <a:spcPct val="120000"/>
              </a:lnSpc>
              <a:spcBef>
                <a:spcPts val="1800"/>
              </a:spcBef>
            </a:pPr>
            <a:r>
              <a:rPr lang="en-IN" sz="6400" b="1" dirty="0" smtClean="0"/>
              <a:t>Framework models</a:t>
            </a:r>
          </a:p>
          <a:p>
            <a:pPr lvl="2">
              <a:lnSpc>
                <a:spcPct val="120000"/>
              </a:lnSpc>
            </a:pPr>
            <a:r>
              <a:rPr lang="en-US" sz="6400" dirty="0" smtClean="0"/>
              <a:t>increase the level of design abstraction by attempting to identify repeatable architectural design frameworks</a:t>
            </a:r>
            <a:endParaRPr lang="en-IN" sz="6400" dirty="0" smtClean="0"/>
          </a:p>
          <a:p>
            <a:pPr marL="228600" lvl="1" algn="just">
              <a:lnSpc>
                <a:spcPct val="120000"/>
              </a:lnSpc>
              <a:spcBef>
                <a:spcPts val="1800"/>
              </a:spcBef>
            </a:pPr>
            <a:r>
              <a:rPr lang="en-IN" sz="6400" b="1" dirty="0" smtClean="0"/>
              <a:t>Dynamic models</a:t>
            </a:r>
          </a:p>
          <a:p>
            <a:pPr lvl="2">
              <a:lnSpc>
                <a:spcPct val="120000"/>
              </a:lnSpc>
            </a:pPr>
            <a:r>
              <a:rPr lang="en-US" sz="5600" dirty="0" smtClean="0"/>
              <a:t>address the behavioral aspects of the program architecture</a:t>
            </a:r>
            <a:endParaRPr lang="en-IN" sz="5600" dirty="0" smtClean="0"/>
          </a:p>
          <a:p>
            <a:pPr marL="228600" lvl="1" algn="just">
              <a:lnSpc>
                <a:spcPct val="120000"/>
              </a:lnSpc>
              <a:spcBef>
                <a:spcPts val="1800"/>
              </a:spcBef>
            </a:pPr>
            <a:r>
              <a:rPr lang="en-IN" sz="6400" b="1" dirty="0" smtClean="0"/>
              <a:t>Process models</a:t>
            </a:r>
          </a:p>
          <a:p>
            <a:pPr lvl="2">
              <a:lnSpc>
                <a:spcPct val="120000"/>
              </a:lnSpc>
            </a:pPr>
            <a:r>
              <a:rPr lang="en-US" sz="5600" dirty="0" smtClean="0"/>
              <a:t>focus on the design of the business or technical process that the system must accommodate</a:t>
            </a:r>
            <a:endParaRPr lang="en-IN" sz="5600" dirty="0" smtClean="0"/>
          </a:p>
          <a:p>
            <a:pPr marL="228600" lvl="1" algn="just">
              <a:lnSpc>
                <a:spcPct val="120000"/>
              </a:lnSpc>
              <a:spcBef>
                <a:spcPts val="1800"/>
              </a:spcBef>
            </a:pPr>
            <a:r>
              <a:rPr lang="en-US" sz="6400" b="1" dirty="0" smtClean="0"/>
              <a:t>Functional model </a:t>
            </a:r>
          </a:p>
          <a:p>
            <a:pPr lvl="2">
              <a:lnSpc>
                <a:spcPct val="120000"/>
              </a:lnSpc>
            </a:pPr>
            <a:r>
              <a:rPr lang="en-US" sz="5600" dirty="0" smtClean="0"/>
              <a:t>can be used to represent the functional hierarchy of a system.</a:t>
            </a:r>
          </a:p>
          <a:p>
            <a:endParaRPr lang="en-US" dirty="0"/>
          </a:p>
        </p:txBody>
      </p:sp>
    </p:spTree>
    <p:extLst>
      <p:ext uri="{BB962C8B-B14F-4D97-AF65-F5344CB8AC3E}">
        <p14:creationId xmlns:p14="http://schemas.microsoft.com/office/powerpoint/2010/main" val="289275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Patterns </a:t>
            </a:r>
            <a:endParaRPr lang="en-IN" dirty="0"/>
          </a:p>
        </p:txBody>
      </p:sp>
      <p:sp>
        <p:nvSpPr>
          <p:cNvPr id="3" name="Content Placeholder 2"/>
          <p:cNvSpPr>
            <a:spLocks noGrp="1"/>
          </p:cNvSpPr>
          <p:nvPr>
            <p:ph idx="1"/>
          </p:nvPr>
        </p:nvSpPr>
        <p:spPr>
          <a:xfrm>
            <a:off x="1142965" y="1357298"/>
            <a:ext cx="9982200" cy="4572000"/>
          </a:xfrm>
        </p:spPr>
        <p:txBody>
          <a:bodyPr>
            <a:normAutofit/>
          </a:bodyPr>
          <a:lstStyle/>
          <a:p>
            <a:pPr algn="just">
              <a:lnSpc>
                <a:spcPct val="100000"/>
              </a:lnSpc>
            </a:pPr>
            <a:r>
              <a:rPr lang="it-IT" dirty="0" smtClean="0"/>
              <a:t>Brad Appleton defines a </a:t>
            </a:r>
            <a:r>
              <a:rPr lang="it-IT" i="1" dirty="0" smtClean="0"/>
              <a:t>design pattern : </a:t>
            </a:r>
            <a:r>
              <a:rPr lang="en-IN" dirty="0" smtClean="0"/>
              <a:t>“A pattern is a named nugget of insight which conveys the essence of a proven solution to a recurring problem within a certain context among competing concerns”.</a:t>
            </a:r>
          </a:p>
          <a:p>
            <a:pPr algn="just">
              <a:lnSpc>
                <a:spcPct val="100000"/>
              </a:lnSpc>
            </a:pPr>
            <a:r>
              <a:rPr lang="en-IN" dirty="0" smtClean="0"/>
              <a:t>The intent of each design pattern enables a designer to determine </a:t>
            </a:r>
          </a:p>
          <a:p>
            <a:pPr marL="800100" lvl="1" indent="-342900" algn="just">
              <a:lnSpc>
                <a:spcPct val="100000"/>
              </a:lnSpc>
              <a:buFont typeface="+mj-lt"/>
              <a:buAutoNum type="arabicPeriod"/>
            </a:pPr>
            <a:r>
              <a:rPr lang="en-IN" dirty="0" smtClean="0"/>
              <a:t>whether the pattern is applicable to the current work</a:t>
            </a:r>
          </a:p>
          <a:p>
            <a:pPr marL="800100" lvl="1" indent="-342900" algn="just">
              <a:lnSpc>
                <a:spcPct val="100000"/>
              </a:lnSpc>
              <a:buFont typeface="+mj-lt"/>
              <a:buAutoNum type="arabicPeriod"/>
            </a:pPr>
            <a:r>
              <a:rPr lang="en-IN" dirty="0" smtClean="0"/>
              <a:t>whether the pattern can be reused</a:t>
            </a:r>
          </a:p>
          <a:p>
            <a:pPr marL="800100" lvl="1" indent="-342900" algn="just">
              <a:lnSpc>
                <a:spcPct val="100000"/>
              </a:lnSpc>
              <a:buFont typeface="+mj-lt"/>
              <a:buAutoNum type="arabicPeriod"/>
            </a:pPr>
            <a:r>
              <a:rPr lang="en-IN" dirty="0" smtClean="0"/>
              <a:t>Whether the pattern can serve as a guide for developing a similar, but functionally or structurally different pattern.</a:t>
            </a:r>
            <a:endParaRPr lang="en-IN" dirty="0"/>
          </a:p>
        </p:txBody>
      </p:sp>
    </p:spTree>
    <p:extLst>
      <p:ext uri="{BB962C8B-B14F-4D97-AF65-F5344CB8AC3E}">
        <p14:creationId xmlns:p14="http://schemas.microsoft.com/office/powerpoint/2010/main" val="1031418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IN" dirty="0" smtClean="0"/>
              <a:t>Separation of Concerns</a:t>
            </a:r>
            <a:endParaRPr lang="en-IN" dirty="0"/>
          </a:p>
        </p:txBody>
      </p:sp>
      <p:sp>
        <p:nvSpPr>
          <p:cNvPr id="3" name="Content Placeholder 2"/>
          <p:cNvSpPr>
            <a:spLocks noGrp="1"/>
          </p:cNvSpPr>
          <p:nvPr>
            <p:ph idx="1"/>
          </p:nvPr>
        </p:nvSpPr>
        <p:spPr/>
        <p:txBody>
          <a:bodyPr/>
          <a:lstStyle/>
          <a:p>
            <a:pPr algn="just">
              <a:lnSpc>
                <a:spcPct val="100000"/>
              </a:lnSpc>
            </a:pPr>
            <a:r>
              <a:rPr lang="en-IN" i="1" dirty="0" smtClean="0"/>
              <a:t>Separation of concern </a:t>
            </a:r>
            <a:r>
              <a:rPr lang="en-IN" dirty="0" smtClean="0"/>
              <a:t>is a design concept that suggests that any complex problem can be more easily handled if it is subdivided into pieces that can each be solved and/or optimized independently.</a:t>
            </a:r>
          </a:p>
          <a:p>
            <a:pPr algn="just"/>
            <a:r>
              <a:rPr lang="en-US" dirty="0" smtClean="0"/>
              <a:t>A </a:t>
            </a:r>
            <a:r>
              <a:rPr lang="en-US" i="1" dirty="0" smtClean="0"/>
              <a:t>concern </a:t>
            </a:r>
            <a:r>
              <a:rPr lang="en-US" dirty="0" smtClean="0"/>
              <a:t>is a feature or behavior that is specified as part of the requirements model for the software. </a:t>
            </a:r>
          </a:p>
          <a:p>
            <a:pPr algn="just"/>
            <a:r>
              <a:rPr lang="en-US" dirty="0" smtClean="0"/>
              <a:t>By separating concerns into smaller, and therefore more manageable pieces, a problem takes less effort and time to solve.</a:t>
            </a:r>
            <a:endParaRPr lang="en-IN" dirty="0" smtClean="0"/>
          </a:p>
          <a:p>
            <a:pPr algn="just">
              <a:lnSpc>
                <a:spcPct val="100000"/>
              </a:lnSpc>
            </a:pPr>
            <a:endParaRPr lang="en-IN" dirty="0"/>
          </a:p>
        </p:txBody>
      </p:sp>
    </p:spTree>
    <p:extLst>
      <p:ext uri="{BB962C8B-B14F-4D97-AF65-F5344CB8AC3E}">
        <p14:creationId xmlns:p14="http://schemas.microsoft.com/office/powerpoint/2010/main" val="15519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t>
            </a:r>
            <a:r>
              <a:rPr lang="en-IN" dirty="0" smtClean="0"/>
              <a:t>Modularity</a:t>
            </a:r>
            <a:endParaRPr lang="en-IN" dirty="0"/>
          </a:p>
        </p:txBody>
      </p:sp>
      <p:sp>
        <p:nvSpPr>
          <p:cNvPr id="3" name="Content Placeholder 2"/>
          <p:cNvSpPr>
            <a:spLocks noGrp="1"/>
          </p:cNvSpPr>
          <p:nvPr>
            <p:ph idx="1"/>
          </p:nvPr>
        </p:nvSpPr>
        <p:spPr>
          <a:xfrm>
            <a:off x="1047715" y="1428736"/>
            <a:ext cx="9982200" cy="1757362"/>
          </a:xfrm>
        </p:spPr>
        <p:txBody>
          <a:bodyPr/>
          <a:lstStyle/>
          <a:p>
            <a:pPr algn="just"/>
            <a:r>
              <a:rPr lang="en-IN" dirty="0" smtClean="0"/>
              <a:t>Modularity is the most common manifestation of separation of concerns. </a:t>
            </a:r>
          </a:p>
          <a:p>
            <a:pPr algn="just"/>
            <a:r>
              <a:rPr lang="en-IN" dirty="0" smtClean="0"/>
              <a:t>Software is divided into separately named and addressable components, sometimes called </a:t>
            </a:r>
            <a:r>
              <a:rPr lang="en-IN" i="1" dirty="0" smtClean="0"/>
              <a:t>modules, </a:t>
            </a:r>
            <a:r>
              <a:rPr lang="en-IN" dirty="0" smtClean="0"/>
              <a:t>that are integrated to satisfy problem requirements.</a:t>
            </a:r>
          </a:p>
        </p:txBody>
      </p:sp>
      <p:pic>
        <p:nvPicPr>
          <p:cNvPr id="1026" name="Picture 2"/>
          <p:cNvPicPr>
            <a:picLocks noChangeAspect="1" noChangeArrowheads="1"/>
          </p:cNvPicPr>
          <p:nvPr/>
        </p:nvPicPr>
        <p:blipFill>
          <a:blip r:embed="rId3" cstate="print"/>
          <a:srcRect/>
          <a:stretch>
            <a:fillRect/>
          </a:stretch>
        </p:blipFill>
        <p:spPr bwMode="auto">
          <a:xfrm>
            <a:off x="2381224" y="3357562"/>
            <a:ext cx="8194877" cy="2500330"/>
          </a:xfrm>
          <a:prstGeom prst="rect">
            <a:avLst/>
          </a:prstGeom>
          <a:noFill/>
          <a:ln w="9525">
            <a:noFill/>
            <a:miter lim="800000"/>
            <a:headEnd/>
            <a:tailEnd/>
          </a:ln>
        </p:spPr>
      </p:pic>
      <p:sp>
        <p:nvSpPr>
          <p:cNvPr id="5" name="Rectangle 4"/>
          <p:cNvSpPr/>
          <p:nvPr/>
        </p:nvSpPr>
        <p:spPr>
          <a:xfrm>
            <a:off x="4297906" y="5786455"/>
            <a:ext cx="3118161" cy="307777"/>
          </a:xfrm>
          <a:prstGeom prst="rect">
            <a:avLst/>
          </a:prstGeom>
        </p:spPr>
        <p:txBody>
          <a:bodyPr wrap="none">
            <a:spAutoFit/>
          </a:bodyPr>
          <a:lstStyle/>
          <a:p>
            <a:pPr algn="just"/>
            <a:r>
              <a:rPr lang="en-US" sz="1400" i="1" dirty="0" smtClean="0"/>
              <a:t>Figure :Modularity and software cost </a:t>
            </a:r>
            <a:endParaRPr lang="en-IN" sz="1400" dirty="0"/>
          </a:p>
        </p:txBody>
      </p:sp>
    </p:spTree>
    <p:extLst>
      <p:ext uri="{BB962C8B-B14F-4D97-AF65-F5344CB8AC3E}">
        <p14:creationId xmlns:p14="http://schemas.microsoft.com/office/powerpoint/2010/main" val="3199594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a:t>
            </a:r>
            <a:r>
              <a:rPr lang="en-IN" dirty="0" smtClean="0"/>
              <a:t>Information Hiding</a:t>
            </a:r>
            <a:endParaRPr lang="en-IN" dirty="0"/>
          </a:p>
        </p:txBody>
      </p:sp>
      <p:sp>
        <p:nvSpPr>
          <p:cNvPr id="3" name="Content Placeholder 2"/>
          <p:cNvSpPr>
            <a:spLocks noGrp="1"/>
          </p:cNvSpPr>
          <p:nvPr>
            <p:ph idx="1"/>
          </p:nvPr>
        </p:nvSpPr>
        <p:spPr/>
        <p:txBody>
          <a:bodyPr/>
          <a:lstStyle/>
          <a:p>
            <a:pPr algn="just">
              <a:lnSpc>
                <a:spcPct val="100000"/>
              </a:lnSpc>
            </a:pPr>
            <a:r>
              <a:rPr lang="en-IN" dirty="0" smtClean="0"/>
              <a:t>The principle of information hiding  suggests that modules be “characterized by design decisions that (each) hides from all others.”</a:t>
            </a:r>
          </a:p>
          <a:p>
            <a:pPr algn="just"/>
            <a:r>
              <a:rPr lang="en-US" dirty="0" smtClean="0"/>
              <a:t>In other words, modules should be specified and designed so that information (algorithms and data) contained within a module is inaccessible to other modules. </a:t>
            </a:r>
            <a:endParaRPr lang="en-IN" dirty="0"/>
          </a:p>
        </p:txBody>
      </p:sp>
    </p:spTree>
    <p:extLst>
      <p:ext uri="{BB962C8B-B14F-4D97-AF65-F5344CB8AC3E}">
        <p14:creationId xmlns:p14="http://schemas.microsoft.com/office/powerpoint/2010/main" val="2078978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286543"/>
            <a:ext cx="9980682" cy="950167"/>
          </a:xfrm>
        </p:spPr>
        <p:txBody>
          <a:bodyPr/>
          <a:lstStyle/>
          <a:p>
            <a:r>
              <a:rPr lang="en-IN" b="1" dirty="0" smtClean="0"/>
              <a:t>Inception</a:t>
            </a:r>
            <a:endParaRPr lang="en-IN" b="1" dirty="0"/>
          </a:p>
        </p:txBody>
      </p:sp>
      <p:sp>
        <p:nvSpPr>
          <p:cNvPr id="3" name="Content Placeholder 2"/>
          <p:cNvSpPr>
            <a:spLocks noGrp="1"/>
          </p:cNvSpPr>
          <p:nvPr>
            <p:ph idx="1"/>
          </p:nvPr>
        </p:nvSpPr>
        <p:spPr>
          <a:xfrm>
            <a:off x="1089135" y="1395248"/>
            <a:ext cx="9982200" cy="5257800"/>
          </a:xfrm>
        </p:spPr>
        <p:txBody>
          <a:bodyPr>
            <a:noAutofit/>
          </a:bodyPr>
          <a:lstStyle/>
          <a:p>
            <a:r>
              <a:rPr lang="en-IN" sz="2400" dirty="0" smtClean="0"/>
              <a:t>In this phase customer and developer meet together and they decide the </a:t>
            </a:r>
            <a:r>
              <a:rPr lang="en-IN" sz="2400" dirty="0" smtClean="0">
                <a:solidFill>
                  <a:srgbClr val="FF0000"/>
                </a:solidFill>
              </a:rPr>
              <a:t>overall scope and nature of the problem </a:t>
            </a:r>
            <a:r>
              <a:rPr lang="en-IN" sz="2400" dirty="0" smtClean="0"/>
              <a:t>.</a:t>
            </a:r>
          </a:p>
          <a:p>
            <a:r>
              <a:rPr lang="en-IN" sz="2400" dirty="0" smtClean="0"/>
              <a:t>Some questions are raised </a:t>
            </a:r>
            <a:endParaRPr lang="en-IN" sz="2400" dirty="0"/>
          </a:p>
          <a:p>
            <a:pPr lvl="1"/>
            <a:r>
              <a:rPr lang="en-IN" sz="1900" dirty="0"/>
              <a:t>How does a software project get started? </a:t>
            </a:r>
            <a:endParaRPr lang="en-IN" sz="1900" dirty="0" smtClean="0"/>
          </a:p>
          <a:p>
            <a:pPr lvl="1"/>
            <a:r>
              <a:rPr lang="en-IN" sz="1900" dirty="0" smtClean="0"/>
              <a:t>Is </a:t>
            </a:r>
            <a:r>
              <a:rPr lang="en-IN" sz="1900" dirty="0"/>
              <a:t>there a single event </a:t>
            </a:r>
            <a:r>
              <a:rPr lang="en-IN" sz="1900" dirty="0" smtClean="0"/>
              <a:t>that becomes </a:t>
            </a:r>
            <a:r>
              <a:rPr lang="en-IN" sz="1900" dirty="0"/>
              <a:t>the catalyst for a new computer-based system or product, or does </a:t>
            </a:r>
            <a:r>
              <a:rPr lang="en-IN" sz="1900" dirty="0" smtClean="0"/>
              <a:t>the need </a:t>
            </a:r>
            <a:r>
              <a:rPr lang="en-IN" sz="1900" dirty="0"/>
              <a:t>evolve over time</a:t>
            </a:r>
            <a:r>
              <a:rPr lang="en-IN" sz="1900" dirty="0" smtClean="0"/>
              <a:t>?</a:t>
            </a:r>
          </a:p>
          <a:p>
            <a:r>
              <a:rPr lang="en-IN" sz="2400" dirty="0" smtClean="0"/>
              <a:t>In </a:t>
            </a:r>
            <a:r>
              <a:rPr lang="en-IN" sz="2400" dirty="0"/>
              <a:t>general, most projects begin when a </a:t>
            </a:r>
            <a:r>
              <a:rPr lang="en-IN" sz="2400" dirty="0" smtClean="0"/>
              <a:t>business need </a:t>
            </a:r>
            <a:r>
              <a:rPr lang="en-IN" sz="2400" dirty="0"/>
              <a:t>is </a:t>
            </a:r>
            <a:r>
              <a:rPr lang="en-IN" sz="2400" dirty="0" smtClean="0"/>
              <a:t>identified </a:t>
            </a:r>
            <a:r>
              <a:rPr lang="en-IN" sz="2400" dirty="0"/>
              <a:t>or a potential new market or service is discovered</a:t>
            </a:r>
            <a:r>
              <a:rPr lang="en-IN" sz="2400" dirty="0" smtClean="0"/>
              <a:t>.</a:t>
            </a:r>
          </a:p>
          <a:p>
            <a:r>
              <a:rPr lang="en-IN" sz="2400" dirty="0" smtClean="0"/>
              <a:t>Discussion is done for the following points </a:t>
            </a:r>
          </a:p>
          <a:p>
            <a:pPr lvl="1"/>
            <a:r>
              <a:rPr lang="en-IN" sz="1900" dirty="0"/>
              <a:t>define a business case for the idea, </a:t>
            </a:r>
          </a:p>
          <a:p>
            <a:pPr lvl="1"/>
            <a:r>
              <a:rPr lang="en-IN" sz="1900" dirty="0"/>
              <a:t>try to identify the breadth and depth of the market, </a:t>
            </a:r>
          </a:p>
          <a:p>
            <a:pPr lvl="1"/>
            <a:r>
              <a:rPr lang="en-IN" sz="1900" dirty="0"/>
              <a:t>do a rough feasibility analysis, </a:t>
            </a:r>
          </a:p>
          <a:p>
            <a:pPr lvl="1"/>
            <a:r>
              <a:rPr lang="en-IN" sz="1900" dirty="0"/>
              <a:t>and identify a working</a:t>
            </a:r>
          </a:p>
          <a:p>
            <a:pPr lvl="1"/>
            <a:r>
              <a:rPr lang="en-IN" sz="1900" dirty="0"/>
              <a:t>description of the project’s scope.</a:t>
            </a:r>
          </a:p>
        </p:txBody>
      </p:sp>
      <p:pic>
        <p:nvPicPr>
          <p:cNvPr id="4" name="Picture 1"/>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919540" y="150750"/>
            <a:ext cx="1233271" cy="1029803"/>
          </a:xfrm>
          <a:prstGeom prst="rect">
            <a:avLst/>
          </a:prstGeom>
          <a:noFill/>
          <a:ln w="9525">
            <a:noFill/>
            <a:miter lim="800000"/>
            <a:headEnd/>
            <a:tailEnd/>
          </a:ln>
        </p:spPr>
      </p:pic>
    </p:spTree>
    <p:extLst>
      <p:ext uri="{BB962C8B-B14F-4D97-AF65-F5344CB8AC3E}">
        <p14:creationId xmlns:p14="http://schemas.microsoft.com/office/powerpoint/2010/main" val="374848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a:t>
            </a:r>
            <a:r>
              <a:rPr lang="en-IN" dirty="0" smtClean="0"/>
              <a:t>Functional Independence</a:t>
            </a:r>
            <a:endParaRPr lang="en-IN" dirty="0"/>
          </a:p>
        </p:txBody>
      </p:sp>
      <p:sp>
        <p:nvSpPr>
          <p:cNvPr id="3" name="Content Placeholder 2"/>
          <p:cNvSpPr>
            <a:spLocks noGrp="1"/>
          </p:cNvSpPr>
          <p:nvPr>
            <p:ph idx="1"/>
          </p:nvPr>
        </p:nvSpPr>
        <p:spPr/>
        <p:txBody>
          <a:bodyPr/>
          <a:lstStyle/>
          <a:p>
            <a:pPr algn="just">
              <a:lnSpc>
                <a:spcPct val="100000"/>
              </a:lnSpc>
            </a:pPr>
            <a:r>
              <a:rPr lang="en-IN" dirty="0" smtClean="0"/>
              <a:t>The concept of functional independence is a direct outgrowth of separation of concerns, modularity, and the concepts of abstraction and information hiding.</a:t>
            </a:r>
          </a:p>
          <a:p>
            <a:pPr algn="just"/>
            <a:r>
              <a:rPr lang="en-US" dirty="0" smtClean="0"/>
              <a:t>Design a software so that each module addresses a specific subset of requirements and has a simple interface when viewed from other parts of the program structure. </a:t>
            </a:r>
          </a:p>
          <a:p>
            <a:pPr algn="just"/>
            <a:r>
              <a:rPr lang="en-US" dirty="0" smtClean="0"/>
              <a:t>Software with independent modules is easier to develop and also easier to maintain and test. </a:t>
            </a:r>
          </a:p>
          <a:p>
            <a:r>
              <a:rPr lang="en-US" dirty="0" smtClean="0"/>
              <a:t>Functional independence is a key to good design, and design is the key to software quality.</a:t>
            </a:r>
            <a:endParaRPr lang="en-IN" dirty="0"/>
          </a:p>
        </p:txBody>
      </p:sp>
    </p:spTree>
    <p:extLst>
      <p:ext uri="{BB962C8B-B14F-4D97-AF65-F5344CB8AC3E}">
        <p14:creationId xmlns:p14="http://schemas.microsoft.com/office/powerpoint/2010/main" val="1158323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a:t>
            </a:r>
            <a:r>
              <a:rPr lang="en-IN" dirty="0" smtClean="0"/>
              <a:t>Refinement</a:t>
            </a:r>
            <a:endParaRPr lang="en-IN" dirty="0"/>
          </a:p>
        </p:txBody>
      </p:sp>
      <p:sp>
        <p:nvSpPr>
          <p:cNvPr id="3" name="Content Placeholder 2"/>
          <p:cNvSpPr>
            <a:spLocks noGrp="1"/>
          </p:cNvSpPr>
          <p:nvPr>
            <p:ph idx="1"/>
          </p:nvPr>
        </p:nvSpPr>
        <p:spPr/>
        <p:txBody>
          <a:bodyPr>
            <a:normAutofit/>
          </a:bodyPr>
          <a:lstStyle/>
          <a:p>
            <a:pPr algn="just"/>
            <a:r>
              <a:rPr lang="en-IN" dirty="0" smtClean="0"/>
              <a:t>Refinement is actually a process of </a:t>
            </a:r>
            <a:r>
              <a:rPr lang="en-IN" i="1" dirty="0" smtClean="0"/>
              <a:t>elaboration.</a:t>
            </a:r>
          </a:p>
          <a:p>
            <a:pPr algn="just"/>
            <a:r>
              <a:rPr lang="en-US" dirty="0" smtClean="0"/>
              <a:t>Refinement helps you to reveal low-level details as design progresses.</a:t>
            </a:r>
          </a:p>
          <a:p>
            <a:pPr algn="just"/>
            <a:r>
              <a:rPr lang="en-US" dirty="0" smtClean="0"/>
              <a:t>Stepwise refinement is a top-down design strategy. </a:t>
            </a:r>
          </a:p>
          <a:p>
            <a:pPr algn="just"/>
            <a:r>
              <a:rPr lang="en-US" dirty="0" smtClean="0"/>
              <a:t>A program is developed by successively refining levels of procedural detail. A hierarchy is developed by decomposing a macroscopic statement of function in a stepwise fashion until programming language statements are reached.</a:t>
            </a:r>
            <a:endParaRPr lang="en-IN" dirty="0"/>
          </a:p>
        </p:txBody>
      </p:sp>
    </p:spTree>
    <p:extLst>
      <p:ext uri="{BB962C8B-B14F-4D97-AF65-F5344CB8AC3E}">
        <p14:creationId xmlns:p14="http://schemas.microsoft.com/office/powerpoint/2010/main" val="357481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a:t>
            </a:r>
            <a:r>
              <a:rPr lang="en-IN" dirty="0" smtClean="0"/>
              <a:t>Aspects</a:t>
            </a:r>
            <a:endParaRPr lang="en-IN" dirty="0"/>
          </a:p>
        </p:txBody>
      </p:sp>
      <p:sp>
        <p:nvSpPr>
          <p:cNvPr id="3" name="Content Placeholder 2"/>
          <p:cNvSpPr>
            <a:spLocks noGrp="1"/>
          </p:cNvSpPr>
          <p:nvPr>
            <p:ph idx="1"/>
          </p:nvPr>
        </p:nvSpPr>
        <p:spPr/>
        <p:txBody>
          <a:bodyPr>
            <a:normAutofit/>
          </a:bodyPr>
          <a:lstStyle/>
          <a:p>
            <a:pPr algn="just"/>
            <a:r>
              <a:rPr lang="en-IN" dirty="0" smtClean="0"/>
              <a:t>A requirements model can be organized in a way that allows you to isolate each concern (requirement) so that it can be considered independently. </a:t>
            </a:r>
          </a:p>
          <a:p>
            <a:pPr algn="just"/>
            <a:r>
              <a:rPr lang="en-IN" dirty="0" smtClean="0"/>
              <a:t>An </a:t>
            </a:r>
            <a:r>
              <a:rPr lang="en-IN" i="1" dirty="0" smtClean="0"/>
              <a:t>aspect </a:t>
            </a:r>
            <a:r>
              <a:rPr lang="en-IN" dirty="0" smtClean="0"/>
              <a:t>is a representation of a crosscutting concern.</a:t>
            </a:r>
          </a:p>
          <a:p>
            <a:pPr algn="just">
              <a:lnSpc>
                <a:spcPct val="110000"/>
              </a:lnSpc>
            </a:pPr>
            <a:r>
              <a:rPr lang="en-US" dirty="0" smtClean="0"/>
              <a:t>It is important to identify aspects so that the design can properly accommodate them as refinement and modularization occur. </a:t>
            </a:r>
          </a:p>
          <a:p>
            <a:pPr algn="just">
              <a:lnSpc>
                <a:spcPct val="110000"/>
              </a:lnSpc>
            </a:pPr>
            <a:r>
              <a:rPr lang="en-US" dirty="0" smtClean="0"/>
              <a:t>In an ideal context, an aspect is implemented as a separate module. </a:t>
            </a:r>
          </a:p>
          <a:p>
            <a:pPr algn="just">
              <a:lnSpc>
                <a:spcPct val="110000"/>
              </a:lnSpc>
            </a:pPr>
            <a:r>
              <a:rPr lang="en-US" dirty="0" smtClean="0"/>
              <a:t>An aspect is a module that enables the concern to be implemented across all other concerns that it crosscuts.</a:t>
            </a:r>
            <a:endParaRPr lang="en-IN" dirty="0"/>
          </a:p>
        </p:txBody>
      </p:sp>
    </p:spTree>
    <p:extLst>
      <p:ext uri="{BB962C8B-B14F-4D97-AF65-F5344CB8AC3E}">
        <p14:creationId xmlns:p14="http://schemas.microsoft.com/office/powerpoint/2010/main" val="3920186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a:t>
            </a:r>
            <a:r>
              <a:rPr lang="en-IN" dirty="0" smtClean="0"/>
              <a:t>Refactoring</a:t>
            </a:r>
            <a:endParaRPr lang="en-IN" dirty="0"/>
          </a:p>
        </p:txBody>
      </p:sp>
      <p:sp>
        <p:nvSpPr>
          <p:cNvPr id="3" name="Content Placeholder 2"/>
          <p:cNvSpPr>
            <a:spLocks noGrp="1"/>
          </p:cNvSpPr>
          <p:nvPr>
            <p:ph idx="1"/>
          </p:nvPr>
        </p:nvSpPr>
        <p:spPr/>
        <p:txBody>
          <a:bodyPr>
            <a:normAutofit/>
          </a:bodyPr>
          <a:lstStyle/>
          <a:p>
            <a:pPr algn="just">
              <a:lnSpc>
                <a:spcPct val="100000"/>
              </a:lnSpc>
            </a:pPr>
            <a:r>
              <a:rPr lang="en-IN" i="1" dirty="0" smtClean="0"/>
              <a:t>Refactoring </a:t>
            </a:r>
            <a:r>
              <a:rPr lang="en-IN" dirty="0" smtClean="0"/>
              <a:t>is a reorganization technique that simplifies the design (or code) of a component without changing its function or behaviour.</a:t>
            </a:r>
          </a:p>
          <a:p>
            <a:pPr algn="just">
              <a:lnSpc>
                <a:spcPct val="100000"/>
              </a:lnSpc>
            </a:pPr>
            <a:r>
              <a:rPr lang="en-US" dirty="0" smtClean="0"/>
              <a:t>“Refactoring is the process of changing a software system in such a way that it does not alter the external behavior of the code yet improves its internal structure.”</a:t>
            </a:r>
          </a:p>
          <a:p>
            <a:pPr algn="just"/>
            <a:r>
              <a:rPr lang="en-US" dirty="0" smtClean="0"/>
              <a:t>When software is </a:t>
            </a:r>
            <a:r>
              <a:rPr lang="en-US" dirty="0" err="1" smtClean="0"/>
              <a:t>refactored</a:t>
            </a:r>
            <a:r>
              <a:rPr lang="en-US" dirty="0" smtClean="0"/>
              <a:t>, the existing design is examined for redundancy, unused design elements, inefficient or unnecessary algorithms, poorly constructed or inappropriate data structures, or any other design failure that can be corrected to yield a better design.</a:t>
            </a:r>
            <a:endParaRPr lang="en-IN" dirty="0"/>
          </a:p>
        </p:txBody>
      </p:sp>
    </p:spTree>
    <p:extLst>
      <p:ext uri="{BB962C8B-B14F-4D97-AF65-F5344CB8AC3E}">
        <p14:creationId xmlns:p14="http://schemas.microsoft.com/office/powerpoint/2010/main" val="216644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a:t>
            </a:r>
            <a:r>
              <a:rPr lang="en-IN" dirty="0" smtClean="0"/>
              <a:t>Object-Oriented Design Concepts</a:t>
            </a:r>
            <a:endParaRPr lang="en-IN" dirty="0"/>
          </a:p>
        </p:txBody>
      </p:sp>
      <p:sp>
        <p:nvSpPr>
          <p:cNvPr id="3" name="Content Placeholder 2"/>
          <p:cNvSpPr>
            <a:spLocks noGrp="1"/>
          </p:cNvSpPr>
          <p:nvPr>
            <p:ph idx="1"/>
          </p:nvPr>
        </p:nvSpPr>
        <p:spPr/>
        <p:txBody>
          <a:bodyPr/>
          <a:lstStyle/>
          <a:p>
            <a:r>
              <a:rPr lang="en-IN" dirty="0" smtClean="0"/>
              <a:t>The object-oriented (OO) paradigm is widely used in modern software engineering. </a:t>
            </a:r>
          </a:p>
          <a:p>
            <a:r>
              <a:rPr lang="en-US" dirty="0" smtClean="0"/>
              <a:t>OO design concepts such as classes and objects, inheritance, messages, and polymorphism, among others are used.</a:t>
            </a:r>
            <a:endParaRPr lang="en-IN" dirty="0"/>
          </a:p>
        </p:txBody>
      </p:sp>
    </p:spTree>
    <p:extLst>
      <p:ext uri="{BB962C8B-B14F-4D97-AF65-F5344CB8AC3E}">
        <p14:creationId xmlns:p14="http://schemas.microsoft.com/office/powerpoint/2010/main" val="3567286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a:t>
            </a:r>
            <a:r>
              <a:rPr lang="en-IN" dirty="0" smtClean="0"/>
              <a:t>Design Classes</a:t>
            </a:r>
            <a:endParaRPr lang="en-IN" dirty="0"/>
          </a:p>
        </p:txBody>
      </p:sp>
      <p:sp>
        <p:nvSpPr>
          <p:cNvPr id="3" name="Content Placeholder 2"/>
          <p:cNvSpPr>
            <a:spLocks noGrp="1"/>
          </p:cNvSpPr>
          <p:nvPr>
            <p:ph idx="1"/>
          </p:nvPr>
        </p:nvSpPr>
        <p:spPr>
          <a:xfrm>
            <a:off x="666714" y="1285860"/>
            <a:ext cx="10763325" cy="5000660"/>
          </a:xfrm>
        </p:spPr>
        <p:txBody>
          <a:bodyPr>
            <a:noAutofit/>
          </a:bodyPr>
          <a:lstStyle/>
          <a:p>
            <a:pPr algn="just">
              <a:lnSpc>
                <a:spcPct val="120000"/>
              </a:lnSpc>
            </a:pPr>
            <a:r>
              <a:rPr lang="en-US" sz="1600" dirty="0" smtClean="0"/>
              <a:t>A</a:t>
            </a:r>
            <a:r>
              <a:rPr lang="en-US" sz="1800" dirty="0" smtClean="0"/>
              <a:t> set of design classes that refine the analysis classes by providing design detail that will enable the classes to be implemented, and implement a software infrastructure that supports the business solution.</a:t>
            </a:r>
          </a:p>
          <a:p>
            <a:pPr algn="just">
              <a:lnSpc>
                <a:spcPct val="120000"/>
              </a:lnSpc>
            </a:pPr>
            <a:r>
              <a:rPr lang="en-US" sz="1800" dirty="0" smtClean="0"/>
              <a:t>Design classes present significantly more technical detail as a guide for implementation.</a:t>
            </a:r>
          </a:p>
          <a:p>
            <a:pPr algn="just">
              <a:lnSpc>
                <a:spcPct val="120000"/>
              </a:lnSpc>
            </a:pPr>
            <a:r>
              <a:rPr lang="en-US" sz="1800" dirty="0" smtClean="0"/>
              <a:t>Five different types of design classes, each representing a different layer of the design architecture, can be developed</a:t>
            </a:r>
          </a:p>
          <a:p>
            <a:pPr lvl="1" algn="just">
              <a:lnSpc>
                <a:spcPct val="120000"/>
              </a:lnSpc>
            </a:pPr>
            <a:r>
              <a:rPr lang="en-US" dirty="0" smtClean="0">
                <a:solidFill>
                  <a:srgbClr val="FF0000"/>
                </a:solidFill>
              </a:rPr>
              <a:t>User interface classes </a:t>
            </a:r>
            <a:r>
              <a:rPr lang="en-US" dirty="0" smtClean="0"/>
              <a:t>define all abstractions that are necessary for human computer interaction (HCI).</a:t>
            </a:r>
          </a:p>
          <a:p>
            <a:pPr lvl="1" algn="just">
              <a:lnSpc>
                <a:spcPct val="120000"/>
              </a:lnSpc>
            </a:pPr>
            <a:r>
              <a:rPr lang="en-US" dirty="0" smtClean="0">
                <a:solidFill>
                  <a:srgbClr val="FF0000"/>
                </a:solidFill>
              </a:rPr>
              <a:t>Business domain classes </a:t>
            </a:r>
            <a:r>
              <a:rPr lang="en-US" dirty="0" smtClean="0"/>
              <a:t>identify the attributes and services (methods) that are required</a:t>
            </a:r>
          </a:p>
          <a:p>
            <a:pPr lvl="1" algn="just">
              <a:lnSpc>
                <a:spcPct val="120000"/>
              </a:lnSpc>
            </a:pPr>
            <a:r>
              <a:rPr lang="en-US" dirty="0" smtClean="0">
                <a:solidFill>
                  <a:srgbClr val="FF0000"/>
                </a:solidFill>
              </a:rPr>
              <a:t>Process classes </a:t>
            </a:r>
            <a:r>
              <a:rPr lang="en-US" dirty="0" smtClean="0"/>
              <a:t>implement lower-level business abstractions required to fully manage the business domain classes.</a:t>
            </a:r>
          </a:p>
          <a:p>
            <a:pPr lvl="1" algn="just">
              <a:lnSpc>
                <a:spcPct val="120000"/>
              </a:lnSpc>
            </a:pPr>
            <a:r>
              <a:rPr lang="en-US" dirty="0" smtClean="0">
                <a:solidFill>
                  <a:srgbClr val="FF0000"/>
                </a:solidFill>
              </a:rPr>
              <a:t>Persistent classes </a:t>
            </a:r>
            <a:r>
              <a:rPr lang="en-US" dirty="0" smtClean="0"/>
              <a:t>represent data stores (e.g., a database) that will persist beyond the execution of the software.</a:t>
            </a:r>
          </a:p>
          <a:p>
            <a:pPr lvl="1" algn="just">
              <a:lnSpc>
                <a:spcPct val="120000"/>
              </a:lnSpc>
            </a:pPr>
            <a:r>
              <a:rPr lang="en-US" dirty="0" smtClean="0">
                <a:solidFill>
                  <a:srgbClr val="FF0000"/>
                </a:solidFill>
              </a:rPr>
              <a:t>System classes </a:t>
            </a:r>
            <a:r>
              <a:rPr lang="en-US" dirty="0" smtClean="0"/>
              <a:t>implement software management and control functions that enable the system to operate and communicate within its computing environment and with the outside world.</a:t>
            </a:r>
            <a:endParaRPr lang="en-IN" dirty="0"/>
          </a:p>
        </p:txBody>
      </p:sp>
    </p:spTree>
    <p:extLst>
      <p:ext uri="{BB962C8B-B14F-4D97-AF65-F5344CB8AC3E}">
        <p14:creationId xmlns:p14="http://schemas.microsoft.com/office/powerpoint/2010/main" val="4000082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65" y="357166"/>
            <a:ext cx="9980683" cy="781032"/>
          </a:xfrm>
        </p:spPr>
        <p:txBody>
          <a:bodyPr/>
          <a:lstStyle/>
          <a:p>
            <a:r>
              <a:rPr lang="en-US" dirty="0" smtClean="0"/>
              <a:t>The Design Model</a:t>
            </a:r>
            <a:endParaRPr lang="en-US" dirty="0"/>
          </a:p>
        </p:txBody>
      </p:sp>
      <p:sp>
        <p:nvSpPr>
          <p:cNvPr id="3" name="Content Placeholder 2"/>
          <p:cNvSpPr>
            <a:spLocks noGrp="1"/>
          </p:cNvSpPr>
          <p:nvPr>
            <p:ph idx="1"/>
          </p:nvPr>
        </p:nvSpPr>
        <p:spPr>
          <a:xfrm>
            <a:off x="1142965" y="1643050"/>
            <a:ext cx="9982200" cy="3714776"/>
          </a:xfrm>
        </p:spPr>
        <p:txBody>
          <a:bodyPr>
            <a:normAutofit/>
          </a:bodyPr>
          <a:lstStyle/>
          <a:p>
            <a:pPr algn="just">
              <a:lnSpc>
                <a:spcPct val="100000"/>
              </a:lnSpc>
            </a:pPr>
            <a:r>
              <a:rPr lang="en-US" dirty="0" smtClean="0"/>
              <a:t>The design model can be viewed in two different dimensions.</a:t>
            </a:r>
          </a:p>
          <a:p>
            <a:pPr lvl="1" algn="just">
              <a:lnSpc>
                <a:spcPct val="100000"/>
              </a:lnSpc>
            </a:pPr>
            <a:r>
              <a:rPr lang="en-US" dirty="0" smtClean="0"/>
              <a:t>The </a:t>
            </a:r>
            <a:r>
              <a:rPr lang="en-US" i="1" dirty="0" smtClean="0"/>
              <a:t>process dimension indicates the evolution of the design model as design </a:t>
            </a:r>
            <a:r>
              <a:rPr lang="en-US" dirty="0" smtClean="0"/>
              <a:t>tasks are executed as part of the software process. </a:t>
            </a:r>
          </a:p>
          <a:p>
            <a:pPr lvl="1" algn="just">
              <a:lnSpc>
                <a:spcPct val="100000"/>
              </a:lnSpc>
            </a:pPr>
            <a:r>
              <a:rPr lang="en-US" dirty="0" smtClean="0"/>
              <a:t>The </a:t>
            </a:r>
            <a:r>
              <a:rPr lang="en-US" i="1" dirty="0" smtClean="0"/>
              <a:t>abstraction dimension </a:t>
            </a:r>
            <a:r>
              <a:rPr lang="en-US" dirty="0" smtClean="0"/>
              <a:t>represents the level of detail as each element of the analysis model is transformed into a design equivalent and then refined iteratively. </a:t>
            </a:r>
          </a:p>
          <a:p>
            <a:pPr lvl="1" algn="just">
              <a:lnSpc>
                <a:spcPct val="100000"/>
              </a:lnSpc>
            </a:pPr>
            <a:r>
              <a:rPr lang="en-US" dirty="0" smtClean="0"/>
              <a:t>The dashed line indicates the boundary between the analysis and design models. </a:t>
            </a:r>
            <a:endParaRPr lang="en-US" dirty="0"/>
          </a:p>
        </p:txBody>
      </p:sp>
    </p:spTree>
    <p:extLst>
      <p:ext uri="{BB962C8B-B14F-4D97-AF65-F5344CB8AC3E}">
        <p14:creationId xmlns:p14="http://schemas.microsoft.com/office/powerpoint/2010/main" val="140002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Design Model</a:t>
            </a:r>
            <a:endParaRPr lang="en-US" dirty="0"/>
          </a:p>
        </p:txBody>
      </p:sp>
      <p:pic>
        <p:nvPicPr>
          <p:cNvPr id="4" name="Picture 2"/>
          <p:cNvPicPr>
            <a:picLocks noChangeAspect="1" noChangeArrowheads="1"/>
          </p:cNvPicPr>
          <p:nvPr/>
        </p:nvPicPr>
        <p:blipFill>
          <a:blip r:embed="rId2"/>
          <a:srcRect/>
          <a:stretch>
            <a:fillRect/>
          </a:stretch>
        </p:blipFill>
        <p:spPr bwMode="auto">
          <a:xfrm>
            <a:off x="952463" y="1428736"/>
            <a:ext cx="10342260" cy="4710113"/>
          </a:xfrm>
          <a:prstGeom prst="rect">
            <a:avLst/>
          </a:prstGeom>
          <a:noFill/>
          <a:ln w="9525">
            <a:noFill/>
            <a:miter lim="800000"/>
            <a:headEnd/>
            <a:tailEnd/>
          </a:ln>
          <a:effectLst/>
        </p:spPr>
      </p:pic>
      <p:sp>
        <p:nvSpPr>
          <p:cNvPr id="5" name="Rectangle 4"/>
          <p:cNvSpPr/>
          <p:nvPr/>
        </p:nvSpPr>
        <p:spPr>
          <a:xfrm>
            <a:off x="3905235" y="6143644"/>
            <a:ext cx="3797835" cy="338554"/>
          </a:xfrm>
          <a:prstGeom prst="rect">
            <a:avLst/>
          </a:prstGeom>
        </p:spPr>
        <p:txBody>
          <a:bodyPr wrap="none">
            <a:spAutoFit/>
          </a:bodyPr>
          <a:lstStyle/>
          <a:p>
            <a:r>
              <a:rPr lang="en-US" sz="1600" i="1" dirty="0" smtClean="0"/>
              <a:t>Figure: Dimensions of the design model</a:t>
            </a:r>
            <a:endParaRPr lang="en-US" sz="1600" i="1" dirty="0"/>
          </a:p>
        </p:txBody>
      </p:sp>
    </p:spTree>
    <p:extLst>
      <p:ext uri="{BB962C8B-B14F-4D97-AF65-F5344CB8AC3E}">
        <p14:creationId xmlns:p14="http://schemas.microsoft.com/office/powerpoint/2010/main" val="81576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Data Design Elements</a:t>
            </a:r>
            <a:endParaRPr lang="en-US" dirty="0"/>
          </a:p>
        </p:txBody>
      </p:sp>
      <p:sp>
        <p:nvSpPr>
          <p:cNvPr id="3" name="Content Placeholder 2"/>
          <p:cNvSpPr>
            <a:spLocks noGrp="1"/>
          </p:cNvSpPr>
          <p:nvPr>
            <p:ph idx="1"/>
          </p:nvPr>
        </p:nvSpPr>
        <p:spPr/>
        <p:txBody>
          <a:bodyPr>
            <a:normAutofit/>
          </a:bodyPr>
          <a:lstStyle/>
          <a:p>
            <a:pPr algn="just"/>
            <a:r>
              <a:rPr lang="en-US" dirty="0" smtClean="0"/>
              <a:t>Data design </a:t>
            </a:r>
            <a:r>
              <a:rPr lang="en-US" i="1" dirty="0" smtClean="0"/>
              <a:t>creates a model of data and/or information that is represented at a high </a:t>
            </a:r>
            <a:r>
              <a:rPr lang="en-US" dirty="0" smtClean="0"/>
              <a:t>level of abstraction.</a:t>
            </a:r>
          </a:p>
          <a:p>
            <a:pPr algn="just"/>
            <a:r>
              <a:rPr lang="en-US" dirty="0" smtClean="0"/>
              <a:t>This data model is then refined into progressively more implementation-specific representations that can be processed by the computer-based system. </a:t>
            </a:r>
          </a:p>
          <a:p>
            <a:pPr algn="just"/>
            <a:r>
              <a:rPr lang="en-US" dirty="0" smtClean="0"/>
              <a:t>In many software applications, the architecture of the data will have a profound influence on the architecture of the software that must process it.</a:t>
            </a:r>
          </a:p>
          <a:p>
            <a:pPr algn="just"/>
            <a:r>
              <a:rPr lang="en-US" dirty="0" smtClean="0"/>
              <a:t>The structure of data has always been an important part of software design</a:t>
            </a:r>
            <a:endParaRPr lang="en-US" dirty="0"/>
          </a:p>
        </p:txBody>
      </p:sp>
    </p:spTree>
    <p:extLst>
      <p:ext uri="{BB962C8B-B14F-4D97-AF65-F5344CB8AC3E}">
        <p14:creationId xmlns:p14="http://schemas.microsoft.com/office/powerpoint/2010/main" val="3728585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Architectural Design Elements</a:t>
            </a:r>
            <a:endParaRPr lang="en-US" dirty="0"/>
          </a:p>
        </p:txBody>
      </p:sp>
      <p:sp>
        <p:nvSpPr>
          <p:cNvPr id="3" name="Content Placeholder 2"/>
          <p:cNvSpPr>
            <a:spLocks noGrp="1"/>
          </p:cNvSpPr>
          <p:nvPr>
            <p:ph idx="1"/>
          </p:nvPr>
        </p:nvSpPr>
        <p:spPr/>
        <p:txBody>
          <a:bodyPr>
            <a:normAutofit/>
          </a:bodyPr>
          <a:lstStyle/>
          <a:p>
            <a:pPr algn="just"/>
            <a:r>
              <a:rPr lang="en-US" dirty="0" smtClean="0"/>
              <a:t>The </a:t>
            </a:r>
            <a:r>
              <a:rPr lang="en-US" i="1" dirty="0" smtClean="0"/>
              <a:t>architectural design for software is equivalent to the floor plan of a house. </a:t>
            </a:r>
          </a:p>
          <a:p>
            <a:pPr algn="just"/>
            <a:r>
              <a:rPr lang="en-US" dirty="0" smtClean="0"/>
              <a:t>Architectural design elements give us an overall view of the software.</a:t>
            </a:r>
          </a:p>
          <a:p>
            <a:r>
              <a:rPr lang="en-US" dirty="0" smtClean="0"/>
              <a:t>The architectural model is derived from three sources: </a:t>
            </a:r>
          </a:p>
          <a:p>
            <a:pPr marL="800100" lvl="1" indent="-342900">
              <a:buAutoNum type="arabicParenBoth"/>
            </a:pPr>
            <a:r>
              <a:rPr lang="en-US" dirty="0" smtClean="0"/>
              <a:t>information about the application domain for the software to be built; </a:t>
            </a:r>
          </a:p>
          <a:p>
            <a:pPr marL="800100" lvl="1" indent="-342900">
              <a:buAutoNum type="arabicParenBoth"/>
            </a:pPr>
            <a:r>
              <a:rPr lang="en-US" dirty="0" smtClean="0"/>
              <a:t>specific requirements model elements such as data flow diagrams or analysis classes, their relationships and collaborations for the problem at hand; </a:t>
            </a:r>
          </a:p>
          <a:p>
            <a:pPr lvl="1">
              <a:buNone/>
            </a:pPr>
            <a:r>
              <a:rPr lang="en-US" dirty="0" smtClean="0"/>
              <a:t>(3) the availability of architectural styles and patterns </a:t>
            </a:r>
            <a:endParaRPr lang="en-US" dirty="0"/>
          </a:p>
        </p:txBody>
      </p:sp>
    </p:spTree>
    <p:extLst>
      <p:ext uri="{BB962C8B-B14F-4D97-AF65-F5344CB8AC3E}">
        <p14:creationId xmlns:p14="http://schemas.microsoft.com/office/powerpoint/2010/main" val="1287607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Elicitation</a:t>
            </a:r>
            <a:endParaRPr lang="en-IN" dirty="0"/>
          </a:p>
        </p:txBody>
      </p:sp>
      <p:sp>
        <p:nvSpPr>
          <p:cNvPr id="3" name="Content Placeholder 2"/>
          <p:cNvSpPr>
            <a:spLocks noGrp="1"/>
          </p:cNvSpPr>
          <p:nvPr>
            <p:ph idx="1"/>
          </p:nvPr>
        </p:nvSpPr>
        <p:spPr>
          <a:xfrm>
            <a:off x="930166" y="1343448"/>
            <a:ext cx="10515599" cy="5043196"/>
          </a:xfrm>
        </p:spPr>
        <p:txBody>
          <a:bodyPr>
            <a:noAutofit/>
          </a:bodyPr>
          <a:lstStyle/>
          <a:p>
            <a:r>
              <a:rPr lang="en-IN" sz="2200" dirty="0"/>
              <a:t>An important part of elicitation is to </a:t>
            </a:r>
            <a:r>
              <a:rPr lang="en-IN" sz="2200" dirty="0">
                <a:solidFill>
                  <a:srgbClr val="FF0000"/>
                </a:solidFill>
              </a:rPr>
              <a:t>establish business </a:t>
            </a:r>
            <a:r>
              <a:rPr lang="en-IN" sz="2200" dirty="0" smtClean="0">
                <a:solidFill>
                  <a:srgbClr val="FF0000"/>
                </a:solidFill>
              </a:rPr>
              <a:t>goals</a:t>
            </a:r>
            <a:r>
              <a:rPr lang="en-IN" sz="2200" dirty="0" smtClean="0"/>
              <a:t>.</a:t>
            </a:r>
          </a:p>
          <a:p>
            <a:pPr algn="just"/>
            <a:r>
              <a:rPr lang="en-IN" sz="2200" dirty="0" smtClean="0"/>
              <a:t>Software engineer should engage </a:t>
            </a:r>
            <a:r>
              <a:rPr lang="en-IN" sz="2200" dirty="0"/>
              <a:t>stakeholders and </a:t>
            </a:r>
            <a:r>
              <a:rPr lang="en-IN" sz="2200" dirty="0" smtClean="0"/>
              <a:t>encourage </a:t>
            </a:r>
            <a:r>
              <a:rPr lang="en-IN" sz="2200" dirty="0"/>
              <a:t>them to share their goals </a:t>
            </a:r>
            <a:r>
              <a:rPr lang="en-IN" sz="2200" dirty="0" smtClean="0"/>
              <a:t>honestly.</a:t>
            </a:r>
          </a:p>
          <a:p>
            <a:pPr algn="just">
              <a:lnSpc>
                <a:spcPct val="100000"/>
              </a:lnSpc>
            </a:pPr>
            <a:r>
              <a:rPr lang="en-IN" sz="2200" dirty="0" smtClean="0"/>
              <a:t>Multiple problems are occurred in Elicitation phase –</a:t>
            </a:r>
          </a:p>
          <a:p>
            <a:pPr lvl="1" algn="just">
              <a:lnSpc>
                <a:spcPct val="100000"/>
              </a:lnSpc>
            </a:pPr>
            <a:r>
              <a:rPr lang="en-IN" sz="2200" b="1" dirty="0">
                <a:solidFill>
                  <a:srgbClr val="FF0000"/>
                </a:solidFill>
              </a:rPr>
              <a:t>Problem of </a:t>
            </a:r>
            <a:r>
              <a:rPr lang="en-IN" sz="2200" b="1" dirty="0" smtClean="0">
                <a:solidFill>
                  <a:srgbClr val="FF0000"/>
                </a:solidFill>
              </a:rPr>
              <a:t>Scope:</a:t>
            </a:r>
            <a:r>
              <a:rPr lang="en-IN" sz="2200" b="1" dirty="0" smtClean="0"/>
              <a:t> </a:t>
            </a:r>
            <a:r>
              <a:rPr lang="en-IN" sz="2200" dirty="0"/>
              <a:t>occurs when the boundary of the system is ill-defined or the customers and users specify unnecessary technical detail that may confuse, rather than clarify, overall system objective</a:t>
            </a:r>
          </a:p>
          <a:p>
            <a:pPr lvl="1" algn="just">
              <a:lnSpc>
                <a:spcPct val="100000"/>
              </a:lnSpc>
            </a:pPr>
            <a:r>
              <a:rPr lang="en-IN" sz="2200" b="1" dirty="0" smtClean="0">
                <a:solidFill>
                  <a:srgbClr val="FF0000"/>
                </a:solidFill>
              </a:rPr>
              <a:t>Problem of Understanding: </a:t>
            </a:r>
            <a:r>
              <a:rPr lang="en-IN" sz="2200" dirty="0" smtClean="0"/>
              <a:t>encountered </a:t>
            </a:r>
            <a:r>
              <a:rPr lang="en-IN" sz="2200" dirty="0"/>
              <a:t>when customers and users are not completely sure </a:t>
            </a:r>
            <a:r>
              <a:rPr lang="en-IN" sz="2200" dirty="0" smtClean="0"/>
              <a:t>of what </a:t>
            </a:r>
            <a:r>
              <a:rPr lang="en-IN" sz="2200" dirty="0"/>
              <a:t>is needed, have a poor understanding of the capabilities and limitations </a:t>
            </a:r>
            <a:r>
              <a:rPr lang="en-IN" sz="2200" dirty="0" smtClean="0"/>
              <a:t>of their </a:t>
            </a:r>
            <a:r>
              <a:rPr lang="en-IN" sz="2200" dirty="0"/>
              <a:t>computing </a:t>
            </a:r>
            <a:r>
              <a:rPr lang="en-IN" sz="2200" dirty="0" smtClean="0"/>
              <a:t>environment</a:t>
            </a:r>
          </a:p>
          <a:p>
            <a:pPr lvl="1" algn="just">
              <a:lnSpc>
                <a:spcPct val="100000"/>
              </a:lnSpc>
            </a:pPr>
            <a:r>
              <a:rPr lang="en-IN" sz="2200" b="1" dirty="0" smtClean="0">
                <a:solidFill>
                  <a:srgbClr val="FF0000"/>
                </a:solidFill>
              </a:rPr>
              <a:t>Problems of volatility:-</a:t>
            </a:r>
            <a:r>
              <a:rPr lang="en-IN" sz="2200" dirty="0" smtClean="0"/>
              <a:t>occur </a:t>
            </a:r>
            <a:r>
              <a:rPr lang="en-IN" sz="2200" dirty="0"/>
              <a:t>when the requirements change over time. To </a:t>
            </a:r>
            <a:r>
              <a:rPr lang="en-IN" sz="2200" dirty="0" smtClean="0"/>
              <a:t>help </a:t>
            </a:r>
            <a:r>
              <a:rPr lang="en-IN" sz="2200" dirty="0"/>
              <a:t>overcome these problems, you must approach the requirements-gathering </a:t>
            </a:r>
            <a:r>
              <a:rPr lang="en-IN" sz="2200" dirty="0" smtClean="0"/>
              <a:t>activity in </a:t>
            </a:r>
            <a:r>
              <a:rPr lang="en-IN" sz="2200" dirty="0"/>
              <a:t>an organized manner.</a:t>
            </a:r>
            <a:endParaRPr lang="en-IN" sz="2200" dirty="0" smtClean="0"/>
          </a:p>
        </p:txBody>
      </p:sp>
    </p:spTree>
    <p:extLst>
      <p:ext uri="{BB962C8B-B14F-4D97-AF65-F5344CB8AC3E}">
        <p14:creationId xmlns:p14="http://schemas.microsoft.com/office/powerpoint/2010/main" val="325939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Interface Design Elements</a:t>
            </a:r>
            <a:endParaRPr lang="en-US" dirty="0"/>
          </a:p>
        </p:txBody>
      </p:sp>
      <p:sp>
        <p:nvSpPr>
          <p:cNvPr id="3" name="Content Placeholder 2"/>
          <p:cNvSpPr>
            <a:spLocks noGrp="1"/>
          </p:cNvSpPr>
          <p:nvPr>
            <p:ph idx="1"/>
          </p:nvPr>
        </p:nvSpPr>
        <p:spPr/>
        <p:txBody>
          <a:bodyPr>
            <a:normAutofit/>
          </a:bodyPr>
          <a:lstStyle/>
          <a:p>
            <a:pPr algn="just"/>
            <a:r>
              <a:rPr lang="en-US" dirty="0" smtClean="0"/>
              <a:t>The interface design elements for software depict information flows into and out of the system and how it is communicated among the components defined as part of the architecture.</a:t>
            </a:r>
          </a:p>
          <a:p>
            <a:pPr algn="just"/>
            <a:r>
              <a:rPr lang="en-US" dirty="0" smtClean="0"/>
              <a:t>There are three important elements of interface design: </a:t>
            </a:r>
          </a:p>
          <a:p>
            <a:pPr lvl="1" algn="just">
              <a:buNone/>
            </a:pPr>
            <a:r>
              <a:rPr lang="en-US" dirty="0" smtClean="0"/>
              <a:t>	(1) the user interface (UI);</a:t>
            </a:r>
          </a:p>
          <a:p>
            <a:pPr lvl="1" algn="just">
              <a:buNone/>
            </a:pPr>
            <a:r>
              <a:rPr lang="en-US" dirty="0" smtClean="0"/>
              <a:t>	(2) external interfaces to other systems, devices, networks, or other  producers or consumers of information; </a:t>
            </a:r>
          </a:p>
          <a:p>
            <a:pPr lvl="1" algn="just">
              <a:buNone/>
            </a:pPr>
            <a:r>
              <a:rPr lang="en-US" dirty="0" smtClean="0"/>
              <a:t>	(3) internal interfaces between various design components.</a:t>
            </a:r>
          </a:p>
          <a:p>
            <a:pPr algn="just"/>
            <a:r>
              <a:rPr lang="en-US" dirty="0" smtClean="0"/>
              <a:t>These interface design elements allow the software to communicate externally and enable internal communication and collaboration among the components that populate the software architecture.</a:t>
            </a:r>
            <a:endParaRPr lang="en-US" dirty="0"/>
          </a:p>
        </p:txBody>
      </p:sp>
    </p:spTree>
    <p:extLst>
      <p:ext uri="{BB962C8B-B14F-4D97-AF65-F5344CB8AC3E}">
        <p14:creationId xmlns:p14="http://schemas.microsoft.com/office/powerpoint/2010/main" val="3550091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Interface Design Elements</a:t>
            </a:r>
            <a:endParaRPr lang="en-US" dirty="0"/>
          </a:p>
        </p:txBody>
      </p:sp>
      <p:pic>
        <p:nvPicPr>
          <p:cNvPr id="2050" name="Picture 2"/>
          <p:cNvPicPr>
            <a:picLocks noChangeAspect="1" noChangeArrowheads="1"/>
          </p:cNvPicPr>
          <p:nvPr/>
        </p:nvPicPr>
        <p:blipFill>
          <a:blip r:embed="rId2"/>
          <a:srcRect/>
          <a:stretch>
            <a:fillRect/>
          </a:stretch>
        </p:blipFill>
        <p:spPr bwMode="auto">
          <a:xfrm>
            <a:off x="3162300" y="1357299"/>
            <a:ext cx="5981721" cy="4154847"/>
          </a:xfrm>
          <a:prstGeom prst="rect">
            <a:avLst/>
          </a:prstGeom>
          <a:noFill/>
          <a:ln w="9525">
            <a:noFill/>
            <a:miter lim="800000"/>
            <a:headEnd/>
            <a:tailEnd/>
          </a:ln>
          <a:effectLst/>
        </p:spPr>
      </p:pic>
      <p:sp>
        <p:nvSpPr>
          <p:cNvPr id="5" name="Rectangle 4"/>
          <p:cNvSpPr/>
          <p:nvPr/>
        </p:nvSpPr>
        <p:spPr>
          <a:xfrm>
            <a:off x="2762227" y="5572140"/>
            <a:ext cx="6667547" cy="338554"/>
          </a:xfrm>
          <a:prstGeom prst="rect">
            <a:avLst/>
          </a:prstGeom>
        </p:spPr>
        <p:txBody>
          <a:bodyPr wrap="square">
            <a:spAutoFit/>
          </a:bodyPr>
          <a:lstStyle/>
          <a:p>
            <a:r>
              <a:rPr lang="en-US" sz="1600" i="1" dirty="0" smtClean="0"/>
              <a:t>Figure: Interface representation for Control- Panel</a:t>
            </a:r>
            <a:endParaRPr lang="en-US" sz="1600" i="1" dirty="0"/>
          </a:p>
        </p:txBody>
      </p:sp>
    </p:spTree>
    <p:extLst>
      <p:ext uri="{BB962C8B-B14F-4D97-AF65-F5344CB8AC3E}">
        <p14:creationId xmlns:p14="http://schemas.microsoft.com/office/powerpoint/2010/main" val="2877154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Component-Level Design Elements</a:t>
            </a:r>
            <a:endParaRPr lang="en-US" dirty="0"/>
          </a:p>
        </p:txBody>
      </p:sp>
      <p:sp>
        <p:nvSpPr>
          <p:cNvPr id="3" name="Content Placeholder 2"/>
          <p:cNvSpPr>
            <a:spLocks noGrp="1"/>
          </p:cNvSpPr>
          <p:nvPr>
            <p:ph idx="1"/>
          </p:nvPr>
        </p:nvSpPr>
        <p:spPr>
          <a:xfrm>
            <a:off x="1104900" y="1600200"/>
            <a:ext cx="9982200" cy="2043114"/>
          </a:xfrm>
        </p:spPr>
        <p:txBody>
          <a:bodyPr/>
          <a:lstStyle/>
          <a:p>
            <a:pPr algn="just"/>
            <a:r>
              <a:rPr lang="en-US" dirty="0" smtClean="0"/>
              <a:t>The component-level design for software fully describes the internal detail of each software component. </a:t>
            </a:r>
          </a:p>
          <a:p>
            <a:pPr algn="just"/>
            <a:r>
              <a:rPr lang="en-US" dirty="0" smtClean="0"/>
              <a:t>The component-level design defines data structures for all local data objects and algorithmic detail for all processing that occurs within a component and an interface that allows access to all component operations (behaviors).</a:t>
            </a:r>
          </a:p>
          <a:p>
            <a:pPr algn="just"/>
            <a:endParaRPr lang="en-US" dirty="0"/>
          </a:p>
        </p:txBody>
      </p:sp>
      <p:pic>
        <p:nvPicPr>
          <p:cNvPr id="3075" name="Picture 3"/>
          <p:cNvPicPr>
            <a:picLocks noChangeAspect="1" noChangeArrowheads="1"/>
          </p:cNvPicPr>
          <p:nvPr/>
        </p:nvPicPr>
        <p:blipFill>
          <a:blip r:embed="rId2"/>
          <a:srcRect/>
          <a:stretch>
            <a:fillRect/>
          </a:stretch>
        </p:blipFill>
        <p:spPr bwMode="auto">
          <a:xfrm>
            <a:off x="3619483" y="3643314"/>
            <a:ext cx="5461000" cy="1428760"/>
          </a:xfrm>
          <a:prstGeom prst="rect">
            <a:avLst/>
          </a:prstGeom>
          <a:noFill/>
          <a:ln w="9525">
            <a:noFill/>
            <a:miter lim="800000"/>
            <a:headEnd/>
            <a:tailEnd/>
          </a:ln>
          <a:effectLst/>
        </p:spPr>
      </p:pic>
      <p:sp>
        <p:nvSpPr>
          <p:cNvPr id="6" name="Rectangle 5"/>
          <p:cNvSpPr/>
          <p:nvPr/>
        </p:nvSpPr>
        <p:spPr>
          <a:xfrm>
            <a:off x="4190987" y="5143512"/>
            <a:ext cx="4857784" cy="338554"/>
          </a:xfrm>
          <a:prstGeom prst="rect">
            <a:avLst/>
          </a:prstGeom>
        </p:spPr>
        <p:txBody>
          <a:bodyPr wrap="square">
            <a:spAutoFit/>
          </a:bodyPr>
          <a:lstStyle/>
          <a:p>
            <a:r>
              <a:rPr lang="en-US" sz="1600" i="1" dirty="0" smtClean="0"/>
              <a:t>Figure: A UML component diagram</a:t>
            </a:r>
            <a:endParaRPr lang="en-US" sz="1600" i="1" dirty="0"/>
          </a:p>
        </p:txBody>
      </p:sp>
    </p:spTree>
    <p:extLst>
      <p:ext uri="{BB962C8B-B14F-4D97-AF65-F5344CB8AC3E}">
        <p14:creationId xmlns:p14="http://schemas.microsoft.com/office/powerpoint/2010/main" val="237183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Deployment-Level Design Elements</a:t>
            </a:r>
            <a:endParaRPr lang="en-US" dirty="0"/>
          </a:p>
        </p:txBody>
      </p:sp>
      <p:sp>
        <p:nvSpPr>
          <p:cNvPr id="3" name="Content Placeholder 2"/>
          <p:cNvSpPr>
            <a:spLocks noGrp="1"/>
          </p:cNvSpPr>
          <p:nvPr>
            <p:ph idx="1"/>
          </p:nvPr>
        </p:nvSpPr>
        <p:spPr/>
        <p:txBody>
          <a:bodyPr>
            <a:normAutofit/>
          </a:bodyPr>
          <a:lstStyle/>
          <a:p>
            <a:pPr algn="just"/>
            <a:r>
              <a:rPr lang="en-US" dirty="0" smtClean="0"/>
              <a:t>Deployment-level design elements indicate how software functionality and subsystems will be allocated within the physical computing environment that will support the software.</a:t>
            </a:r>
          </a:p>
          <a:p>
            <a:pPr algn="just"/>
            <a:r>
              <a:rPr lang="en-US" dirty="0" smtClean="0"/>
              <a:t>Deployment diagrams begin in descriptor form, where the deployment environment is described in general terms. Later, instance form is used and elements of the configuration are explicitly described.</a:t>
            </a:r>
            <a:endParaRPr lang="en-US" dirty="0"/>
          </a:p>
        </p:txBody>
      </p:sp>
    </p:spTree>
    <p:extLst>
      <p:ext uri="{BB962C8B-B14F-4D97-AF65-F5344CB8AC3E}">
        <p14:creationId xmlns:p14="http://schemas.microsoft.com/office/powerpoint/2010/main" val="184919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Deployment-Level Design Elements</a:t>
            </a:r>
            <a:endParaRPr lang="en-US" dirty="0"/>
          </a:p>
        </p:txBody>
      </p:sp>
      <p:pic>
        <p:nvPicPr>
          <p:cNvPr id="4098" name="Picture 2"/>
          <p:cNvPicPr>
            <a:picLocks noChangeAspect="1" noChangeArrowheads="1"/>
          </p:cNvPicPr>
          <p:nvPr/>
        </p:nvPicPr>
        <p:blipFill>
          <a:blip r:embed="rId2"/>
          <a:srcRect/>
          <a:stretch>
            <a:fillRect/>
          </a:stretch>
        </p:blipFill>
        <p:spPr bwMode="auto">
          <a:xfrm>
            <a:off x="3905235" y="1357299"/>
            <a:ext cx="5930900" cy="4638675"/>
          </a:xfrm>
          <a:prstGeom prst="rect">
            <a:avLst/>
          </a:prstGeom>
          <a:noFill/>
          <a:ln w="9525">
            <a:noFill/>
            <a:miter lim="800000"/>
            <a:headEnd/>
            <a:tailEnd/>
          </a:ln>
          <a:effectLst/>
        </p:spPr>
      </p:pic>
      <p:sp>
        <p:nvSpPr>
          <p:cNvPr id="5" name="Rectangle 4"/>
          <p:cNvSpPr/>
          <p:nvPr/>
        </p:nvSpPr>
        <p:spPr>
          <a:xfrm>
            <a:off x="4190987" y="6000768"/>
            <a:ext cx="4667283" cy="338554"/>
          </a:xfrm>
          <a:prstGeom prst="rect">
            <a:avLst/>
          </a:prstGeom>
        </p:spPr>
        <p:txBody>
          <a:bodyPr wrap="square">
            <a:spAutoFit/>
          </a:bodyPr>
          <a:lstStyle/>
          <a:p>
            <a:r>
              <a:rPr lang="en-US" sz="1600" i="1" dirty="0" smtClean="0"/>
              <a:t>Figure: A UML deployment diagram</a:t>
            </a:r>
            <a:endParaRPr lang="en-US" sz="1600" i="1" dirty="0"/>
          </a:p>
        </p:txBody>
      </p:sp>
    </p:spTree>
    <p:extLst>
      <p:ext uri="{BB962C8B-B14F-4D97-AF65-F5344CB8AC3E}">
        <p14:creationId xmlns:p14="http://schemas.microsoft.com/office/powerpoint/2010/main" val="198685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741" y="2677510"/>
            <a:ext cx="9980682" cy="1096962"/>
          </a:xfrm>
        </p:spPr>
        <p:txBody>
          <a:bodyPr>
            <a:normAutofit/>
          </a:bodyPr>
          <a:lstStyle/>
          <a:p>
            <a:pPr algn="ctr"/>
            <a:r>
              <a:rPr lang="en-US" sz="4800" dirty="0" smtClean="0"/>
              <a:t>Thank You</a:t>
            </a:r>
            <a:endParaRPr lang="en-IN" sz="4800" dirty="0"/>
          </a:p>
        </p:txBody>
      </p:sp>
    </p:spTree>
    <p:extLst>
      <p:ext uri="{BB962C8B-B14F-4D97-AF65-F5344CB8AC3E}">
        <p14:creationId xmlns:p14="http://schemas.microsoft.com/office/powerpoint/2010/main" val="1131410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Elaboration</a:t>
            </a:r>
            <a:endParaRPr lang="en-IN" b="1" dirty="0"/>
          </a:p>
        </p:txBody>
      </p:sp>
      <p:sp>
        <p:nvSpPr>
          <p:cNvPr id="3" name="Content Placeholder 2"/>
          <p:cNvSpPr>
            <a:spLocks noGrp="1"/>
          </p:cNvSpPr>
          <p:nvPr>
            <p:ph idx="1"/>
          </p:nvPr>
        </p:nvSpPr>
        <p:spPr/>
        <p:txBody>
          <a:bodyPr>
            <a:normAutofit/>
          </a:bodyPr>
          <a:lstStyle/>
          <a:p>
            <a:pPr algn="just"/>
            <a:r>
              <a:rPr lang="en-IN" sz="2400" dirty="0"/>
              <a:t>The information obtained from the customer during inception </a:t>
            </a:r>
            <a:r>
              <a:rPr lang="en-IN" sz="2400" dirty="0" smtClean="0"/>
              <a:t>and elicitation </a:t>
            </a:r>
            <a:r>
              <a:rPr lang="en-IN" sz="2400" dirty="0"/>
              <a:t>is </a:t>
            </a:r>
            <a:r>
              <a:rPr lang="en-IN" sz="2400" dirty="0">
                <a:solidFill>
                  <a:srgbClr val="FF0000"/>
                </a:solidFill>
              </a:rPr>
              <a:t>expanded and </a:t>
            </a:r>
            <a:r>
              <a:rPr lang="en-IN" sz="2400" dirty="0" smtClean="0">
                <a:solidFill>
                  <a:srgbClr val="FF0000"/>
                </a:solidFill>
              </a:rPr>
              <a:t>refined </a:t>
            </a:r>
            <a:r>
              <a:rPr lang="en-IN" sz="2400" dirty="0"/>
              <a:t>during elaboration</a:t>
            </a:r>
            <a:r>
              <a:rPr lang="en-IN" sz="2400" dirty="0" smtClean="0"/>
              <a:t>.</a:t>
            </a:r>
          </a:p>
          <a:p>
            <a:pPr algn="just"/>
            <a:r>
              <a:rPr lang="en-IN" sz="2400" dirty="0"/>
              <a:t>This task focuses on </a:t>
            </a:r>
            <a:r>
              <a:rPr lang="en-IN" sz="2400" dirty="0" smtClean="0"/>
              <a:t>developing a refined </a:t>
            </a:r>
            <a:r>
              <a:rPr lang="en-IN" sz="2400" dirty="0"/>
              <a:t>requirements model </a:t>
            </a:r>
            <a:r>
              <a:rPr lang="en-IN" sz="2400" dirty="0" smtClean="0"/>
              <a:t>that identifies various </a:t>
            </a:r>
            <a:r>
              <a:rPr lang="en-IN" sz="2400" dirty="0"/>
              <a:t>aspects of software function, </a:t>
            </a:r>
            <a:r>
              <a:rPr lang="en-IN" sz="2400" dirty="0" smtClean="0"/>
              <a:t>behaviour, </a:t>
            </a:r>
            <a:r>
              <a:rPr lang="en-IN" sz="2400" dirty="0"/>
              <a:t>and information</a:t>
            </a:r>
            <a:r>
              <a:rPr lang="en-IN" sz="2400" dirty="0" smtClean="0"/>
              <a:t>.</a:t>
            </a:r>
          </a:p>
          <a:p>
            <a:pPr algn="just"/>
            <a:r>
              <a:rPr lang="en-IN" sz="2400" dirty="0"/>
              <a:t>Elaboration is driven by the creation and </a:t>
            </a:r>
            <a:r>
              <a:rPr lang="en-IN" sz="2400" dirty="0" smtClean="0"/>
              <a:t>refinement </a:t>
            </a:r>
            <a:r>
              <a:rPr lang="en-IN" sz="2400" dirty="0"/>
              <a:t>of user scenarios </a:t>
            </a:r>
            <a:r>
              <a:rPr lang="en-IN" sz="2400" dirty="0" smtClean="0"/>
              <a:t>that describe </a:t>
            </a:r>
            <a:r>
              <a:rPr lang="en-IN" sz="2400" dirty="0"/>
              <a:t>how the end user (and other actors) will interact with the system.</a:t>
            </a:r>
          </a:p>
        </p:txBody>
      </p:sp>
    </p:spTree>
    <p:extLst>
      <p:ext uri="{BB962C8B-B14F-4D97-AF65-F5344CB8AC3E}">
        <p14:creationId xmlns:p14="http://schemas.microsoft.com/office/powerpoint/2010/main" val="268154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Negotiation</a:t>
            </a:r>
            <a:endParaRPr lang="en-IN" b="1" dirty="0"/>
          </a:p>
        </p:txBody>
      </p:sp>
      <p:sp>
        <p:nvSpPr>
          <p:cNvPr id="3" name="Content Placeholder 2"/>
          <p:cNvSpPr>
            <a:spLocks noGrp="1"/>
          </p:cNvSpPr>
          <p:nvPr>
            <p:ph idx="1"/>
          </p:nvPr>
        </p:nvSpPr>
        <p:spPr/>
        <p:txBody>
          <a:bodyPr/>
          <a:lstStyle/>
          <a:p>
            <a:pPr algn="just"/>
            <a:r>
              <a:rPr lang="en-IN" sz="2400" dirty="0" smtClean="0"/>
              <a:t>It is Relatively </a:t>
            </a:r>
            <a:r>
              <a:rPr lang="en-IN" sz="2400" dirty="0"/>
              <a:t>common </a:t>
            </a:r>
            <a:r>
              <a:rPr lang="en-IN" sz="2400" dirty="0" smtClean="0"/>
              <a:t>for different </a:t>
            </a:r>
            <a:r>
              <a:rPr lang="en-IN" sz="2400" dirty="0"/>
              <a:t>customers or users to propose </a:t>
            </a:r>
            <a:r>
              <a:rPr lang="en-IN" sz="2400" dirty="0" smtClean="0"/>
              <a:t>conflicting </a:t>
            </a:r>
            <a:r>
              <a:rPr lang="en-IN" sz="2400" dirty="0"/>
              <a:t>requirements, arguing </a:t>
            </a:r>
            <a:r>
              <a:rPr lang="en-IN" sz="2400" dirty="0" smtClean="0"/>
              <a:t>that their </a:t>
            </a:r>
            <a:r>
              <a:rPr lang="en-IN" sz="2400" dirty="0"/>
              <a:t>version is “</a:t>
            </a:r>
            <a:r>
              <a:rPr lang="en-IN" sz="2400" dirty="0">
                <a:solidFill>
                  <a:srgbClr val="FF0000"/>
                </a:solidFill>
              </a:rPr>
              <a:t>essential for our special needs</a:t>
            </a:r>
            <a:r>
              <a:rPr lang="en-IN" sz="2400" dirty="0" smtClean="0"/>
              <a:t>.”</a:t>
            </a:r>
          </a:p>
          <a:p>
            <a:pPr algn="just"/>
            <a:r>
              <a:rPr lang="en-IN" sz="2400" dirty="0" smtClean="0"/>
              <a:t>These conflicts reconcile through the process of negotiation </a:t>
            </a:r>
          </a:p>
          <a:p>
            <a:pPr algn="just"/>
            <a:r>
              <a:rPr lang="en-IN" sz="2400" dirty="0"/>
              <a:t>Customers, users, and other stakeholders are asked to rank requirements and then discuss conflicts in priority.</a:t>
            </a:r>
          </a:p>
          <a:p>
            <a:endParaRPr lang="en-IN" dirty="0"/>
          </a:p>
        </p:txBody>
      </p:sp>
    </p:spTree>
    <p:extLst>
      <p:ext uri="{BB962C8B-B14F-4D97-AF65-F5344CB8AC3E}">
        <p14:creationId xmlns:p14="http://schemas.microsoft.com/office/powerpoint/2010/main" val="716719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heme1">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Theme1" id="{A4378A92-13E2-4D37-BCF7-57FF78439967}" vid="{D7053DAD-67D7-497E-ACFD-60289A796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2085</TotalTime>
  <Words>4889</Words>
  <Application>Microsoft Office PowerPoint</Application>
  <PresentationFormat>Custom</PresentationFormat>
  <Paragraphs>480</Paragraphs>
  <Slides>75</Slides>
  <Notes>44</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Theme1</vt:lpstr>
      <vt:lpstr>Software Engineering &amp; Project management</vt:lpstr>
      <vt:lpstr>Unit II</vt:lpstr>
      <vt:lpstr>Contents </vt:lpstr>
      <vt:lpstr>Requirement Engineering </vt:lpstr>
      <vt:lpstr>Tasks of Requirement Engineering </vt:lpstr>
      <vt:lpstr>Inception</vt:lpstr>
      <vt:lpstr>Elicitation</vt:lpstr>
      <vt:lpstr>Elaboration</vt:lpstr>
      <vt:lpstr>Negotiation</vt:lpstr>
      <vt:lpstr>Specification </vt:lpstr>
      <vt:lpstr>Validation </vt:lpstr>
      <vt:lpstr>Requirements management</vt:lpstr>
      <vt:lpstr>ESTABLISHING THE GROUNDWORK</vt:lpstr>
      <vt:lpstr>            Identifying Stakeholders </vt:lpstr>
      <vt:lpstr>Recognizing Multiple Viewpoints</vt:lpstr>
      <vt:lpstr>Working toward Collaboration</vt:lpstr>
      <vt:lpstr>Asking the First Questions</vt:lpstr>
      <vt:lpstr>Asking the First Questions</vt:lpstr>
      <vt:lpstr>ELICITING REQUIREMENTS</vt:lpstr>
      <vt:lpstr>Collaborative Requirements Gathering</vt:lpstr>
      <vt:lpstr>Quality Function Deployment (QFD)</vt:lpstr>
      <vt:lpstr>Usage Scenarios</vt:lpstr>
      <vt:lpstr>Elicitation Work Products</vt:lpstr>
      <vt:lpstr>DEVELOPING USE CASES</vt:lpstr>
      <vt:lpstr>Use-Cases</vt:lpstr>
      <vt:lpstr>Use case diagram</vt:lpstr>
      <vt:lpstr>Use Case: SafeHome </vt:lpstr>
      <vt:lpstr>Detailed description of use case for home security function </vt:lpstr>
      <vt:lpstr>Detailed description of use case for home security function </vt:lpstr>
      <vt:lpstr>UML use case diagram for home security function</vt:lpstr>
      <vt:lpstr>Use case : A Bank ATM</vt:lpstr>
      <vt:lpstr>Use case for a Bank ATM</vt:lpstr>
      <vt:lpstr>BUILDING THE REQUIREMENTS MODELS</vt:lpstr>
      <vt:lpstr>Elements of the Requirements Model</vt:lpstr>
      <vt:lpstr>Scenario-based elements</vt:lpstr>
      <vt:lpstr>Class diagram for Sensor</vt:lpstr>
      <vt:lpstr>UML State Diagram notation</vt:lpstr>
      <vt:lpstr>Flow-oriented elements</vt:lpstr>
      <vt:lpstr>Negotiating Requirements</vt:lpstr>
      <vt:lpstr>Validating Requirements </vt:lpstr>
      <vt:lpstr>Design concept </vt:lpstr>
      <vt:lpstr>        SDLC Phases </vt:lpstr>
      <vt:lpstr>Design manifesto </vt:lpstr>
      <vt:lpstr>Design Within The Context Of Software Engineering</vt:lpstr>
      <vt:lpstr>Design Within The Context Of Software Engineering</vt:lpstr>
      <vt:lpstr>The Design process </vt:lpstr>
      <vt:lpstr>Software Quality Guidelines and Attributes</vt:lpstr>
      <vt:lpstr>                     Quality Guidelines  </vt:lpstr>
      <vt:lpstr>Quality Attributes (FURPS)</vt:lpstr>
      <vt:lpstr>Design Concepts </vt:lpstr>
      <vt:lpstr>Design Concepts </vt:lpstr>
      <vt:lpstr>1. Abstraction </vt:lpstr>
      <vt:lpstr>2. Architecture</vt:lpstr>
      <vt:lpstr>2. Architecture</vt:lpstr>
      <vt:lpstr>2. Architecture</vt:lpstr>
      <vt:lpstr>3. Patterns </vt:lpstr>
      <vt:lpstr>4. Separation of Concerns</vt:lpstr>
      <vt:lpstr>5. Modularity</vt:lpstr>
      <vt:lpstr>6. Information Hiding</vt:lpstr>
      <vt:lpstr>7. Functional Independence</vt:lpstr>
      <vt:lpstr>8. Refinement</vt:lpstr>
      <vt:lpstr>9. Aspects</vt:lpstr>
      <vt:lpstr>10. Refactoring</vt:lpstr>
      <vt:lpstr>11. Object-Oriented Design Concepts</vt:lpstr>
      <vt:lpstr>12. Design Classes</vt:lpstr>
      <vt:lpstr>The Design Model</vt:lpstr>
      <vt:lpstr>The Design Model</vt:lpstr>
      <vt:lpstr>1. Data Design Elements</vt:lpstr>
      <vt:lpstr>2. Architectural Design Elements</vt:lpstr>
      <vt:lpstr>3. Interface Design Elements</vt:lpstr>
      <vt:lpstr>3. Interface Design Elements</vt:lpstr>
      <vt:lpstr>4. Component-Level Design Elements</vt:lpstr>
      <vt:lpstr>5. Deployment-Level Design Elements</vt:lpstr>
      <vt:lpstr>5. Deployment-Level Design Elements</vt:lpstr>
      <vt:lpstr>Thank You</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Enhineering</dc:title>
  <dc:creator>KKWIEER</dc:creator>
  <cp:lastModifiedBy>PPV</cp:lastModifiedBy>
  <cp:revision>226</cp:revision>
  <dcterms:created xsi:type="dcterms:W3CDTF">2021-03-18T05:39:28Z</dcterms:created>
  <dcterms:modified xsi:type="dcterms:W3CDTF">2024-02-20T05:57:21Z</dcterms:modified>
</cp:coreProperties>
</file>