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sldIdLst>
    <p:sldId id="257" r:id="rId2"/>
    <p:sldId id="258" r:id="rId3"/>
    <p:sldId id="339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64" r:id="rId12"/>
    <p:sldId id="336" r:id="rId13"/>
    <p:sldId id="337" r:id="rId14"/>
    <p:sldId id="338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1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52" autoAdjust="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7E2C7-E8C9-4EAF-9BB7-DCFFD7AF8831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875B3-DA53-4167-9A1B-A65A8A339C5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23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55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198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25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72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80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667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83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15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841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383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3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88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5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9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549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50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2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7D2B-F3A9-48D3-A1CA-5142D5972BDB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53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EFFAABEF-8B63-40E0-BA6E-B2AE9BB0EAD0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0643465-50A5-4C0B-8983-C6523197F4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42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ABEF-8B63-40E0-BA6E-B2AE9BB0EAD0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3465-50A5-4C0B-8983-C6523197F4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94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ABEF-8B63-40E0-BA6E-B2AE9BB0EAD0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3465-50A5-4C0B-8983-C6523197F4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ABEF-8B63-40E0-BA6E-B2AE9BB0EAD0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3465-50A5-4C0B-8983-C6523197F4E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7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ABEF-8B63-40E0-BA6E-B2AE9BB0EAD0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3465-50A5-4C0B-8983-C6523197F4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8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" name="Group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grpSp>
        <p:nvGrpSpPr>
          <p:cNvPr id="5" name="Group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1160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ABEF-8B63-40E0-BA6E-B2AE9BB0EAD0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3465-50A5-4C0B-8983-C6523197F4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ABEF-8B63-40E0-BA6E-B2AE9BB0EAD0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3465-50A5-4C0B-8983-C6523197F4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ABEF-8B63-40E0-BA6E-B2AE9BB0EAD0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3465-50A5-4C0B-8983-C6523197F4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3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ABEF-8B63-40E0-BA6E-B2AE9BB0EAD0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3465-50A5-4C0B-8983-C6523197F4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73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ABEF-8B63-40E0-BA6E-B2AE9BB0EAD0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3465-50A5-4C0B-8983-C6523197F4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ABEF-8B63-40E0-BA6E-B2AE9BB0EAD0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43465-50A5-4C0B-8983-C6523197F4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2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FFAABEF-8B63-40E0-BA6E-B2AE9BB0EAD0}" type="datetimeFigureOut">
              <a:rPr lang="en-IN" smtClean="0"/>
              <a:pPr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0643465-50A5-4C0B-8983-C6523197F4E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32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07393" y="2292095"/>
            <a:ext cx="4300538" cy="2219691"/>
          </a:xfrm>
        </p:spPr>
        <p:txBody>
          <a:bodyPr anchor="ctr"/>
          <a:lstStyle/>
          <a:p>
            <a:r>
              <a:rPr lang="en-US" dirty="0" smtClean="0"/>
              <a:t>Software Engineering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5720" y="4214818"/>
            <a:ext cx="4864444" cy="140788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Department of Computer Engineering</a:t>
            </a:r>
          </a:p>
          <a:p>
            <a:pPr algn="ctr"/>
            <a:r>
              <a:rPr lang="en-US" dirty="0" smtClean="0"/>
              <a:t>K. K. </a:t>
            </a:r>
            <a:r>
              <a:rPr lang="en-US" dirty="0" err="1" smtClean="0"/>
              <a:t>Wagh</a:t>
            </a:r>
            <a:r>
              <a:rPr lang="en-US" dirty="0" smtClean="0"/>
              <a:t> Institute of Engineering Education &amp; Research, </a:t>
            </a:r>
            <a:r>
              <a:rPr lang="en-US" dirty="0" err="1" smtClean="0"/>
              <a:t>Nashik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9562" y="3344239"/>
            <a:ext cx="2008415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1877" y="1310867"/>
            <a:ext cx="3922123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03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Task Set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5" cy="51845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Concept development projects are approached by applying the following actions:</a:t>
            </a:r>
          </a:p>
          <a:p>
            <a:pPr lvl="1" algn="just">
              <a:lnSpc>
                <a:spcPct val="100000"/>
              </a:lnSpc>
              <a:buNone/>
            </a:pPr>
            <a:r>
              <a:rPr lang="en-US" sz="1900" b="1" dirty="0" smtClean="0"/>
              <a:t>1.1 </a:t>
            </a:r>
            <a:r>
              <a:rPr lang="en-US" sz="1900" dirty="0" smtClean="0"/>
              <a:t>	</a:t>
            </a:r>
            <a:r>
              <a:rPr lang="en-US" sz="1900" b="1" dirty="0" smtClean="0"/>
              <a:t>Concept scoping </a:t>
            </a:r>
            <a:r>
              <a:rPr lang="en-US" sz="1900" dirty="0" smtClean="0"/>
              <a:t>determines the overall scope of the project. </a:t>
            </a:r>
          </a:p>
          <a:p>
            <a:pPr lvl="1" algn="just">
              <a:lnSpc>
                <a:spcPct val="100000"/>
              </a:lnSpc>
              <a:buNone/>
            </a:pPr>
            <a:r>
              <a:rPr lang="en-US" sz="1900" b="1" dirty="0" smtClean="0"/>
              <a:t>1.2</a:t>
            </a:r>
            <a:r>
              <a:rPr lang="en-US" sz="1900" dirty="0" smtClean="0"/>
              <a:t> 	</a:t>
            </a:r>
            <a:r>
              <a:rPr lang="en-US" sz="1900" b="1" dirty="0" smtClean="0"/>
              <a:t>Preliminary concept planning </a:t>
            </a:r>
            <a:r>
              <a:rPr lang="en-US" sz="1900" dirty="0" smtClean="0"/>
              <a:t>establishes the organization’s ability to undertake the work implied by the project scope. </a:t>
            </a:r>
          </a:p>
          <a:p>
            <a:pPr lvl="1" algn="just">
              <a:lnSpc>
                <a:spcPct val="100000"/>
              </a:lnSpc>
              <a:buNone/>
            </a:pPr>
            <a:r>
              <a:rPr lang="en-US" sz="1900" b="1" dirty="0" smtClean="0"/>
              <a:t>1.3 Technology risk assessment </a:t>
            </a:r>
            <a:r>
              <a:rPr lang="en-US" sz="1900" dirty="0" smtClean="0"/>
              <a:t>evaluates the risk associated with the technology to be implemented as part of the project scope. </a:t>
            </a:r>
          </a:p>
          <a:p>
            <a:pPr lvl="1" algn="just">
              <a:lnSpc>
                <a:spcPct val="100000"/>
              </a:lnSpc>
              <a:buNone/>
            </a:pPr>
            <a:r>
              <a:rPr lang="en-US" sz="1900" b="1" dirty="0" smtClean="0"/>
              <a:t>1.4 </a:t>
            </a:r>
            <a:r>
              <a:rPr lang="en-US" sz="1900" dirty="0" smtClean="0"/>
              <a:t>	</a:t>
            </a:r>
            <a:r>
              <a:rPr lang="en-US" sz="1900" b="1" dirty="0" smtClean="0"/>
              <a:t>Proof of concept </a:t>
            </a:r>
            <a:r>
              <a:rPr lang="en-US" sz="1900" dirty="0" smtClean="0"/>
              <a:t>demonstrates the viability of a new technology in the software context. </a:t>
            </a:r>
          </a:p>
          <a:p>
            <a:pPr lvl="1" algn="just">
              <a:lnSpc>
                <a:spcPct val="100000"/>
              </a:lnSpc>
              <a:buNone/>
            </a:pPr>
            <a:r>
              <a:rPr lang="en-US" sz="1900" b="1" dirty="0" smtClean="0"/>
              <a:t>1.5 </a:t>
            </a:r>
            <a:r>
              <a:rPr lang="en-US" sz="1900" dirty="0" smtClean="0"/>
              <a:t>	</a:t>
            </a:r>
            <a:r>
              <a:rPr lang="en-US" sz="1900" b="1" dirty="0" smtClean="0"/>
              <a:t>Concept implementation</a:t>
            </a:r>
            <a:r>
              <a:rPr lang="en-US" sz="1900" dirty="0" smtClean="0"/>
              <a:t> implements the concept representation in a manner that can be reviewed by a customer and is used for “marketing” purposes when a concept must be sold to other customers or management. </a:t>
            </a:r>
          </a:p>
          <a:p>
            <a:pPr lvl="1" algn="just">
              <a:lnSpc>
                <a:spcPct val="100000"/>
              </a:lnSpc>
              <a:buNone/>
            </a:pPr>
            <a:r>
              <a:rPr lang="en-US" sz="1900" b="1" dirty="0" smtClean="0"/>
              <a:t>1.6 </a:t>
            </a:r>
            <a:r>
              <a:rPr lang="en-US" sz="1900" dirty="0" smtClean="0"/>
              <a:t>	</a:t>
            </a:r>
            <a:r>
              <a:rPr lang="en-US" sz="1900" b="1" dirty="0" smtClean="0"/>
              <a:t>Customer reaction </a:t>
            </a:r>
            <a:r>
              <a:rPr lang="en-US" sz="1900" dirty="0" smtClean="0"/>
              <a:t>to the concept solicits feedback on a new technology concept and targets specific customer applications.</a:t>
            </a:r>
            <a:endParaRPr lang="en-US" sz="1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Defining A Task Network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11352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41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Generalized project scheduling tools and techniques can be applied with little modification for software projects.</a:t>
            </a:r>
          </a:p>
          <a:p>
            <a:pPr algn="just"/>
            <a:r>
              <a:rPr lang="en-US" b="1" dirty="0" smtClean="0"/>
              <a:t>Program evaluation and review technique (PERT) </a:t>
            </a:r>
            <a:r>
              <a:rPr lang="en-US" dirty="0" smtClean="0"/>
              <a:t>and the </a:t>
            </a:r>
            <a:r>
              <a:rPr lang="en-US" b="1" dirty="0" smtClean="0"/>
              <a:t>Critical Path Method (CPM) </a:t>
            </a:r>
            <a:r>
              <a:rPr lang="en-US" dirty="0" smtClean="0"/>
              <a:t>are two project scheduling methods that can be applied to software development.</a:t>
            </a:r>
          </a:p>
          <a:p>
            <a:pPr algn="just"/>
            <a:r>
              <a:rPr lang="en-US" dirty="0" smtClean="0"/>
              <a:t>Both PERT and CPM provide quantitative tools that allows you to –</a:t>
            </a:r>
          </a:p>
          <a:p>
            <a:pPr marL="800100" lvl="1" indent="-342900" algn="just">
              <a:buAutoNum type="arabicParenBoth"/>
            </a:pPr>
            <a:r>
              <a:rPr lang="en-US" dirty="0" smtClean="0"/>
              <a:t>determine the critical path—the chain of tasks that determines the duration of the project, </a:t>
            </a:r>
          </a:p>
          <a:p>
            <a:pPr marL="800100" lvl="1" indent="-342900" algn="just">
              <a:buAutoNum type="arabicParenBoth"/>
            </a:pPr>
            <a:r>
              <a:rPr lang="en-US" dirty="0" smtClean="0"/>
              <a:t>establish “most likely” time estimates for individual tasks by applying statistical models, and </a:t>
            </a:r>
          </a:p>
          <a:p>
            <a:pPr marL="800100" lvl="1" indent="-342900" algn="just">
              <a:buAutoNum type="arabicParenBoth"/>
            </a:pPr>
            <a:r>
              <a:rPr lang="en-US" dirty="0" smtClean="0"/>
              <a:t>calculate “boundary times” that define a time “window” for a particular task.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Time-Line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time-line chart, also called a Gantt chart.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time-line chart can be developed for the entire project.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creating a software project schedule, begin  it with a set of tasks (the work breakdown structure).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Effort, duration, and start date are then input for each task.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832520"/>
          </a:xfrm>
        </p:spPr>
        <p:txBody>
          <a:bodyPr/>
          <a:lstStyle/>
          <a:p>
            <a:r>
              <a:rPr lang="en-US" dirty="0" smtClean="0"/>
              <a:t>Time-Line Chart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472" y="1124744"/>
            <a:ext cx="8156006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Risk Management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136903" cy="4759424"/>
          </a:xfrm>
        </p:spPr>
        <p:txBody>
          <a:bodyPr/>
          <a:lstStyle/>
          <a:p>
            <a:pPr algn="just"/>
            <a:r>
              <a:rPr lang="en-IN" sz="2400" dirty="0" smtClean="0"/>
              <a:t>Risk analysis and management are actions that help a software team to understand and manage </a:t>
            </a:r>
            <a:r>
              <a:rPr lang="en-IN" sz="2400" dirty="0" smtClean="0">
                <a:solidFill>
                  <a:srgbClr val="C00000"/>
                </a:solidFill>
              </a:rPr>
              <a:t>uncertainty</a:t>
            </a:r>
            <a:r>
              <a:rPr lang="en-IN" sz="2400" dirty="0" smtClean="0"/>
              <a:t>.</a:t>
            </a:r>
          </a:p>
          <a:p>
            <a:r>
              <a:rPr lang="en-US" sz="2400" dirty="0" smtClean="0"/>
              <a:t>When you consider risk in the context of software engineering, there are some factors –</a:t>
            </a:r>
          </a:p>
          <a:p>
            <a:pPr lvl="1" algn="just"/>
            <a:r>
              <a:rPr lang="en-US" sz="2000" dirty="0" smtClean="0"/>
              <a:t>what risks might cause the software project to go wrong? </a:t>
            </a:r>
          </a:p>
          <a:p>
            <a:pPr lvl="1" algn="just"/>
            <a:r>
              <a:rPr lang="en-US" sz="2000" dirty="0" smtClean="0"/>
              <a:t>how will changes in customer requirements, development technologies, target environments, and all other entities connected to the project affect timeliness and overall success? </a:t>
            </a:r>
          </a:p>
          <a:p>
            <a:pPr lvl="1" algn="just"/>
            <a:r>
              <a:rPr lang="en-US" sz="2000" dirty="0" smtClean="0"/>
              <a:t>what methods and tools should you use?</a:t>
            </a:r>
          </a:p>
          <a:p>
            <a:pPr lvl="1" algn="just"/>
            <a:r>
              <a:rPr lang="en-US" sz="2000" dirty="0" smtClean="0"/>
              <a:t>how many people should be involved, how much emphasis on quality is “enough”?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46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A1. Reactive Versus Proactive Risk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Reactive </a:t>
            </a:r>
            <a:r>
              <a:rPr lang="en-IN" dirty="0" smtClean="0"/>
              <a:t>risk management tries to reduce the damage of potential threats and speed an organization’s recovery from them, but assumes that those threats will happen eventually. 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/>
              <a:t>reactive</a:t>
            </a:r>
            <a:r>
              <a:rPr lang="en-US" dirty="0" smtClean="0"/>
              <a:t> risk management kicks into action once an incident happens, or problems are identified after the audit.</a:t>
            </a:r>
            <a:endParaRPr lang="en-IN" dirty="0" smtClean="0"/>
          </a:p>
          <a:p>
            <a:pPr algn="just"/>
            <a:r>
              <a:rPr lang="en-IN" b="1" dirty="0" smtClean="0"/>
              <a:t>Proactive </a:t>
            </a:r>
            <a:r>
              <a:rPr lang="en-IN" dirty="0" smtClean="0"/>
              <a:t>risk management identifies threats and aims to prevent those events from ever happening in the first place. </a:t>
            </a:r>
          </a:p>
          <a:p>
            <a:pPr algn="just"/>
            <a:r>
              <a:rPr lang="en-IN" b="1" dirty="0" smtClean="0"/>
              <a:t>Proactive</a:t>
            </a:r>
            <a:r>
              <a:rPr lang="en-US" dirty="0" smtClean="0"/>
              <a:t> risk management seeks to</a:t>
            </a:r>
            <a:r>
              <a:rPr lang="en-US" b="1" dirty="0" smtClean="0"/>
              <a:t> </a:t>
            </a:r>
            <a:r>
              <a:rPr lang="en-US" dirty="0" smtClean="0"/>
              <a:t>identify all relevant risks earlier, before an incident occurs.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33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A2. </a:t>
            </a:r>
            <a:r>
              <a:rPr lang="en-IN" dirty="0" smtClean="0"/>
              <a:t>Software Risks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There is general agreement that risk always involves two characteristics:</a:t>
            </a:r>
            <a:endParaRPr lang="en-IN" sz="2400" b="1" i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IN" sz="2400" b="1" dirty="0" smtClean="0"/>
              <a:t>uncertainty</a:t>
            </a:r>
            <a:r>
              <a:rPr lang="en-IN" sz="2400" dirty="0" smtClean="0"/>
              <a:t>—the risk may or may not happen (</a:t>
            </a:r>
            <a:r>
              <a:rPr lang="en-US" sz="2400" dirty="0" smtClean="0"/>
              <a:t>there are no 100 percent probable risks)</a:t>
            </a:r>
            <a:endParaRPr lang="en-IN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IN" sz="2400" b="1" dirty="0" smtClean="0"/>
              <a:t>loss</a:t>
            </a:r>
            <a:r>
              <a:rPr lang="en-IN" sz="2400" dirty="0" smtClean="0"/>
              <a:t>—if the risk becomes a reality, </a:t>
            </a:r>
            <a:r>
              <a:rPr lang="en-US" sz="2400" dirty="0" smtClean="0"/>
              <a:t>unwanted consequences or losses will occur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algn="just"/>
            <a:r>
              <a:rPr lang="en-US" sz="2400" dirty="0" smtClean="0"/>
              <a:t>When risks are analyzed, it is important to quantify the level of uncertainty and the degree of loss associated with each risk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475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Categories of Risks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799" cy="4572000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/>
              <a:t>Project risks </a:t>
            </a:r>
            <a:r>
              <a:rPr lang="en-IN" sz="2400" dirty="0" smtClean="0"/>
              <a:t>: </a:t>
            </a:r>
            <a:r>
              <a:rPr lang="en-US" sz="2400" dirty="0" smtClean="0"/>
              <a:t>Project risks threaten the project plan. </a:t>
            </a:r>
          </a:p>
          <a:p>
            <a:pPr algn="just"/>
            <a:r>
              <a:rPr lang="en-US" sz="2400" dirty="0" smtClean="0"/>
              <a:t>If project risks become real, it is likely that the project schedule will slip and that costs will increase. </a:t>
            </a:r>
          </a:p>
          <a:p>
            <a:pPr algn="just"/>
            <a:r>
              <a:rPr lang="en-US" sz="2400" dirty="0" smtClean="0"/>
              <a:t>Project risks identify potential budgetary, schedule, personnel, resource, stakeholder, and requirements problems and their impact on a software project.</a:t>
            </a:r>
          </a:p>
          <a:p>
            <a:pPr algn="just"/>
            <a:r>
              <a:rPr lang="en-US" sz="2400" dirty="0" smtClean="0"/>
              <a:t>Project complexity, size, and the degree of structural uncertainty were also defined as project risk factors</a:t>
            </a:r>
            <a:endParaRPr lang="en-IN" sz="2400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2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Categories of Risks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4" y="1600200"/>
            <a:ext cx="7705725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Technical risks </a:t>
            </a:r>
            <a:r>
              <a:rPr lang="en-US" sz="2400" dirty="0" smtClean="0"/>
              <a:t>threaten the quality and timeliness of the software to be produced. </a:t>
            </a:r>
          </a:p>
          <a:p>
            <a:pPr algn="just"/>
            <a:r>
              <a:rPr lang="en-US" sz="2400" dirty="0" smtClean="0"/>
              <a:t>If a technical risk becomes a reality, implementation may become difficult or impossible. </a:t>
            </a:r>
          </a:p>
          <a:p>
            <a:pPr algn="just"/>
            <a:r>
              <a:rPr lang="en-US" sz="2400" dirty="0" smtClean="0"/>
              <a:t>Technical risks identify potential design, implementation, interface, verification, and maintenance problems. </a:t>
            </a:r>
          </a:p>
          <a:p>
            <a:pPr algn="just"/>
            <a:r>
              <a:rPr lang="en-US" sz="2400" dirty="0" smtClean="0"/>
              <a:t>In addition, specification ambiguity, technical uncertainty, technical obsolescence, and “leading-edge” technology are also risk factors. </a:t>
            </a:r>
          </a:p>
        </p:txBody>
      </p:sp>
    </p:spTree>
    <p:extLst>
      <p:ext uri="{BB962C8B-B14F-4D97-AF65-F5344CB8AC3E}">
        <p14:creationId xmlns:p14="http://schemas.microsoft.com/office/powerpoint/2010/main" val="410029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Scheduling and Risk Management</a:t>
            </a:r>
            <a:endParaRPr lang="en-IN" sz="32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0392" y="1"/>
            <a:ext cx="1043608" cy="111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713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914400"/>
          </a:xfrm>
        </p:spPr>
        <p:txBody>
          <a:bodyPr/>
          <a:lstStyle/>
          <a:p>
            <a:r>
              <a:rPr lang="en-IN" b="1" dirty="0" smtClean="0"/>
              <a:t>Categories of Risks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 smtClean="0"/>
              <a:t>Business risks </a:t>
            </a:r>
            <a:r>
              <a:rPr lang="en-US" sz="2400" dirty="0" smtClean="0"/>
              <a:t>threaten the viability of the software to be built. Candidates for the top five business risks are</a:t>
            </a:r>
            <a:endParaRPr lang="en-IN" sz="2400" dirty="0"/>
          </a:p>
          <a:p>
            <a:pPr marL="457200" indent="-457200" algn="just">
              <a:buAutoNum type="arabicParenBoth"/>
            </a:pPr>
            <a:r>
              <a:rPr lang="en-IN" sz="2300" dirty="0" smtClean="0"/>
              <a:t>building an excellent product or system that no one really wants (</a:t>
            </a:r>
            <a:r>
              <a:rPr lang="en-IN" sz="2300" b="1" dirty="0" smtClean="0"/>
              <a:t>market risk</a:t>
            </a:r>
            <a:r>
              <a:rPr lang="en-IN" sz="2300" dirty="0" smtClean="0"/>
              <a:t>)</a:t>
            </a:r>
          </a:p>
          <a:p>
            <a:pPr marL="457200" indent="-457200" algn="just">
              <a:buAutoNum type="arabicParenBoth"/>
            </a:pPr>
            <a:r>
              <a:rPr lang="en-IN" sz="2300" dirty="0" smtClean="0"/>
              <a:t>building a product that no longer fits into the overall business strategy for the company (</a:t>
            </a:r>
            <a:r>
              <a:rPr lang="en-IN" sz="2300" b="1" dirty="0" smtClean="0"/>
              <a:t>strategic risk</a:t>
            </a:r>
            <a:r>
              <a:rPr lang="en-IN" sz="2300" dirty="0" smtClean="0"/>
              <a:t>)</a:t>
            </a:r>
            <a:endParaRPr lang="en-IN" sz="2300" dirty="0"/>
          </a:p>
          <a:p>
            <a:pPr marL="457200" indent="-457200" algn="just">
              <a:buAutoNum type="arabicParenBoth"/>
            </a:pPr>
            <a:r>
              <a:rPr lang="en-IN" sz="2300" dirty="0" smtClean="0"/>
              <a:t>building a product that the sales force doesn’t understand how to sell (</a:t>
            </a:r>
            <a:r>
              <a:rPr lang="en-IN" sz="2300" b="1" dirty="0" smtClean="0"/>
              <a:t>sales risk</a:t>
            </a:r>
            <a:r>
              <a:rPr lang="en-IN" sz="2300" dirty="0" smtClean="0"/>
              <a:t>)</a:t>
            </a:r>
          </a:p>
          <a:p>
            <a:pPr marL="457200" indent="-457200" algn="just">
              <a:buAutoNum type="arabicParenBoth"/>
            </a:pPr>
            <a:r>
              <a:rPr lang="en-IN" sz="2300" dirty="0" smtClean="0"/>
              <a:t>losing the support of senior management due to a change in focus or a change in people (</a:t>
            </a:r>
            <a:r>
              <a:rPr lang="en-IN" sz="2300" b="1" dirty="0" smtClean="0"/>
              <a:t>management risk</a:t>
            </a:r>
            <a:r>
              <a:rPr lang="en-IN" sz="2300" dirty="0" smtClean="0"/>
              <a:t>)</a:t>
            </a:r>
          </a:p>
          <a:p>
            <a:pPr marL="457200" indent="-457200" algn="just">
              <a:buAutoNum type="arabicParenBoth"/>
            </a:pPr>
            <a:r>
              <a:rPr lang="en-IN" sz="2300" dirty="0" smtClean="0"/>
              <a:t>losing budgetary or personnel commitment (</a:t>
            </a:r>
            <a:r>
              <a:rPr lang="en-IN" sz="2300" b="1" dirty="0" smtClean="0"/>
              <a:t>budget risks</a:t>
            </a:r>
            <a:r>
              <a:rPr lang="en-IN" sz="2300" dirty="0" smtClean="0"/>
              <a:t>).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1306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Categories of Risks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b="1" dirty="0" smtClean="0"/>
              <a:t>Known risks  </a:t>
            </a:r>
            <a:r>
              <a:rPr lang="en-IN" sz="2400" dirty="0" smtClean="0"/>
              <a:t>are those that can be uncovered after careful evaluation of the project plan.</a:t>
            </a:r>
          </a:p>
          <a:p>
            <a:pPr algn="just"/>
            <a:r>
              <a:rPr lang="en-IN" sz="2400" b="1" dirty="0" smtClean="0"/>
              <a:t>Predictable risks  </a:t>
            </a:r>
            <a:r>
              <a:rPr lang="en-IN" sz="2400" dirty="0" smtClean="0"/>
              <a:t>are extrapolated from past project experience</a:t>
            </a:r>
          </a:p>
          <a:p>
            <a:pPr algn="just"/>
            <a:r>
              <a:rPr lang="en-IN" sz="2400" b="1" dirty="0" smtClean="0"/>
              <a:t>Unpredictable risks  </a:t>
            </a:r>
            <a:r>
              <a:rPr lang="en-IN" sz="2400" dirty="0" smtClean="0"/>
              <a:t>are the joker in the deck. They can and do occur, but they are extremely difficult to identify in advance.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7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A3. </a:t>
            </a:r>
            <a:r>
              <a:rPr lang="en-IN" b="1" dirty="0" smtClean="0"/>
              <a:t>Risk Identification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00999" cy="4724400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/>
              <a:t>Risk identification </a:t>
            </a:r>
            <a:r>
              <a:rPr lang="en-IN" sz="2400" dirty="0" smtClean="0"/>
              <a:t>is a systematic attempt to specify threats to the project plan </a:t>
            </a:r>
            <a:r>
              <a:rPr lang="en-US" sz="2400" dirty="0" smtClean="0"/>
              <a:t>(estimates, schedule, resource loading, etc.).</a:t>
            </a:r>
          </a:p>
          <a:p>
            <a:pPr algn="just"/>
            <a:r>
              <a:rPr lang="en-US" sz="2400" dirty="0" smtClean="0"/>
              <a:t>There are two distinct types of risks for each of the categories-</a:t>
            </a:r>
            <a:endParaRPr lang="en-IN" sz="2400" dirty="0" smtClean="0"/>
          </a:p>
          <a:p>
            <a:pPr algn="just"/>
            <a:r>
              <a:rPr lang="en-IN" sz="2400" b="1" dirty="0" smtClean="0"/>
              <a:t>Generic risks  </a:t>
            </a:r>
            <a:r>
              <a:rPr lang="en-IN" sz="2400" dirty="0" smtClean="0"/>
              <a:t>are a potential threat to every software project..</a:t>
            </a:r>
          </a:p>
          <a:p>
            <a:pPr algn="just"/>
            <a:r>
              <a:rPr lang="en-IN" sz="2400" b="1" dirty="0" smtClean="0"/>
              <a:t>Product-specific</a:t>
            </a:r>
            <a:r>
              <a:rPr lang="en-IN" sz="2400" dirty="0" smtClean="0"/>
              <a:t> </a:t>
            </a:r>
            <a:r>
              <a:rPr lang="en-IN" sz="2400" b="1" dirty="0" smtClean="0"/>
              <a:t>risks</a:t>
            </a:r>
            <a:r>
              <a:rPr lang="en-IN" sz="2400" dirty="0" smtClean="0"/>
              <a:t> can be identified only by those with a clear understanding of the technology, the people, and the environment that is specific to the software that is to be built.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877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A3. </a:t>
            </a:r>
            <a:r>
              <a:rPr lang="en-IN" b="1" dirty="0" smtClean="0"/>
              <a:t>Risk Identification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One method for identifying risks is to create a risk item checklist. The checklist can be used for risk identification and focuses on some subset of known and predictable risks in the following generic subcategories:</a:t>
            </a:r>
          </a:p>
          <a:p>
            <a:pPr algn="just"/>
            <a:r>
              <a:rPr lang="en-US" sz="2400" b="1" dirty="0" smtClean="0"/>
              <a:t>Product size</a:t>
            </a:r>
            <a:r>
              <a:rPr lang="en-US" sz="2400" dirty="0" smtClean="0"/>
              <a:t>—risks associated with the overall size of the software to be built or modified. • </a:t>
            </a:r>
          </a:p>
          <a:p>
            <a:pPr algn="just"/>
            <a:r>
              <a:rPr lang="en-US" sz="2400" b="1" dirty="0" smtClean="0"/>
              <a:t>Business impact</a:t>
            </a:r>
            <a:r>
              <a:rPr lang="en-US" sz="2400" dirty="0" smtClean="0"/>
              <a:t>—risks associated with constraints imposed by management or the marketplace.</a:t>
            </a:r>
          </a:p>
          <a:p>
            <a:pPr algn="just"/>
            <a:r>
              <a:rPr lang="en-US" sz="2400" b="1" dirty="0" smtClean="0"/>
              <a:t>Stakeholder characteristics</a:t>
            </a:r>
            <a:r>
              <a:rPr lang="en-US" sz="2400" dirty="0" smtClean="0"/>
              <a:t>—risks associated with the sophistication of the stakeholders and the developer’s ability to communicate with stakeholders in a timely manner.</a:t>
            </a:r>
            <a:endParaRPr lang="en-IN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53607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A3. </a:t>
            </a:r>
            <a:r>
              <a:rPr lang="en-IN" b="1" dirty="0" smtClean="0"/>
              <a:t>Risk Identification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/>
              <a:t>Process definition</a:t>
            </a:r>
            <a:r>
              <a:rPr lang="en-US" sz="2400" dirty="0" smtClean="0"/>
              <a:t>—risks associated with the degree to which the software process has been defined and is followed by the development organization. </a:t>
            </a:r>
          </a:p>
          <a:p>
            <a:pPr algn="just"/>
            <a:r>
              <a:rPr lang="en-US" sz="2400" b="1" dirty="0" smtClean="0"/>
              <a:t>Development environment</a:t>
            </a:r>
            <a:r>
              <a:rPr lang="en-US" sz="2400" dirty="0" smtClean="0"/>
              <a:t>—risks associated with the availability and quality of the tools to be used to build the product. </a:t>
            </a:r>
          </a:p>
          <a:p>
            <a:pPr algn="just"/>
            <a:r>
              <a:rPr lang="en-US" sz="2400" b="1" dirty="0" smtClean="0"/>
              <a:t>Technology to be built</a:t>
            </a:r>
            <a:r>
              <a:rPr lang="en-US" sz="2400" dirty="0" smtClean="0"/>
              <a:t>—risks associated with the complexity of the system to be built and the “newness” of the technology that is packaged by the system. </a:t>
            </a:r>
          </a:p>
          <a:p>
            <a:pPr algn="just"/>
            <a:r>
              <a:rPr lang="en-US" sz="2400" b="1" dirty="0" smtClean="0"/>
              <a:t>Staff size and experience</a:t>
            </a:r>
            <a:r>
              <a:rPr lang="en-US" sz="2400" dirty="0" smtClean="0"/>
              <a:t>—risks associated with the overall technical and project experience of the software engineers who will do the 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2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A4. </a:t>
            </a:r>
            <a:r>
              <a:rPr lang="en-IN" b="1" dirty="0" smtClean="0"/>
              <a:t>Risk Projection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800600"/>
          </a:xfrm>
        </p:spPr>
        <p:txBody>
          <a:bodyPr>
            <a:normAutofit lnSpcReduction="10000"/>
          </a:bodyPr>
          <a:lstStyle/>
          <a:p>
            <a:r>
              <a:rPr lang="en-IN" sz="2800" b="1" dirty="0" smtClean="0"/>
              <a:t>Risk projection, </a:t>
            </a:r>
            <a:r>
              <a:rPr lang="en-IN" sz="2800" dirty="0" smtClean="0"/>
              <a:t>also called risk estimation</a:t>
            </a:r>
            <a:r>
              <a:rPr lang="en-IN" sz="2800" i="1" dirty="0" smtClean="0"/>
              <a:t> </a:t>
            </a:r>
            <a:r>
              <a:rPr lang="en-US" sz="2800" dirty="0" smtClean="0"/>
              <a:t>attempts to rate each risk in two ways-</a:t>
            </a:r>
            <a:endParaRPr lang="en-IN" sz="2800" i="1" dirty="0" smtClean="0"/>
          </a:p>
          <a:p>
            <a:pPr lvl="1" algn="just"/>
            <a:r>
              <a:rPr lang="en-IN" sz="2200" dirty="0" smtClean="0"/>
              <a:t>the likelihood or probability that the risk is real and </a:t>
            </a:r>
          </a:p>
          <a:p>
            <a:pPr lvl="1" algn="just"/>
            <a:r>
              <a:rPr lang="en-IN" sz="2200" dirty="0" smtClean="0"/>
              <a:t>the consequences of the problems associated with the risk, should it occur.</a:t>
            </a:r>
          </a:p>
          <a:p>
            <a:pPr algn="just"/>
            <a:r>
              <a:rPr lang="en-US" sz="2800" dirty="0" smtClean="0"/>
              <a:t>Four Risk Projection steps 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200" dirty="0" smtClean="0"/>
              <a:t>Establish a scale that reflects the perceived likelihood of a risk.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200" dirty="0" smtClean="0"/>
              <a:t>Delineate the consequences of the risk.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200" dirty="0" smtClean="0"/>
              <a:t>Estimate the impact of the risk on the project and the product.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200" dirty="0" smtClean="0"/>
              <a:t>Assess the overall accuracy of the risk projection so that there will be no misunderstandings.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1610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A4.  </a:t>
            </a:r>
            <a:r>
              <a:rPr lang="en-IN" b="1" dirty="0" smtClean="0"/>
              <a:t>Risk Refinement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4" y="1447800"/>
            <a:ext cx="7629525" cy="4724400"/>
          </a:xfrm>
        </p:spPr>
        <p:txBody>
          <a:bodyPr/>
          <a:lstStyle/>
          <a:p>
            <a:pPr algn="just"/>
            <a:r>
              <a:rPr lang="en-US" sz="2400" dirty="0" smtClean="0"/>
              <a:t>It may be possible to refine the risk into a set of more detailed risks, each somewhat easier to mitigate, monitor, and manage.</a:t>
            </a:r>
          </a:p>
          <a:p>
            <a:pPr algn="just"/>
            <a:r>
              <a:rPr lang="en-US" sz="2400" dirty="0" smtClean="0"/>
              <a:t>One way to do this is to represent the risk in condition-transition-consequence (CTC) format.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412776"/>
            <a:ext cx="585160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623731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: </a:t>
            </a:r>
            <a:r>
              <a:rPr lang="en-US" b="1" dirty="0" smtClean="0"/>
              <a:t>Impact Assessment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60834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A5.  Risk Mitigation, Monitoring, And Management (RMMM)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199" cy="487680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Risk Mitigation :</a:t>
            </a:r>
            <a:r>
              <a:rPr lang="en-IN" sz="2400" dirty="0" smtClean="0"/>
              <a:t>  </a:t>
            </a:r>
          </a:p>
          <a:p>
            <a:r>
              <a:rPr lang="en-IN" sz="2400" b="1" dirty="0"/>
              <a:t>Steps for mitigating the risks: </a:t>
            </a:r>
          </a:p>
          <a:p>
            <a:pPr lvl="1" algn="just"/>
            <a:r>
              <a:rPr lang="en-IN" sz="2400" dirty="0" smtClean="0"/>
              <a:t>Meet with current staff to determine causes for turnover (e.g., poor working conditions, low pay, competitive job market).</a:t>
            </a:r>
          </a:p>
          <a:p>
            <a:pPr lvl="1" algn="just"/>
            <a:r>
              <a:rPr lang="en-IN" sz="2400" dirty="0" smtClean="0"/>
              <a:t>Mitigate those causes that are under your control before the project starts.</a:t>
            </a:r>
          </a:p>
          <a:p>
            <a:pPr lvl="1" algn="just"/>
            <a:r>
              <a:rPr lang="en-IN" sz="2400" dirty="0" smtClean="0"/>
              <a:t>Once the project commences, assume turnover will occur and develop techniques to ensure continuity when people leave.</a:t>
            </a:r>
          </a:p>
          <a:p>
            <a:pPr lvl="1" algn="just"/>
            <a:r>
              <a:rPr lang="en-IN" sz="2400" dirty="0" smtClean="0"/>
              <a:t>Organize project teams so that information about each development activity is widely dispersed.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5618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A5.  Risk Mitigation, Monitoring, And Management (RMMM)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Risk Monitoring :- </a:t>
            </a:r>
          </a:p>
          <a:p>
            <a:r>
              <a:rPr lang="en-US" sz="2400" b="1" dirty="0"/>
              <a:t>Primary objectives are as follows :</a:t>
            </a:r>
          </a:p>
          <a:p>
            <a:pPr lvl="1" algn="just" fontAlgn="base"/>
            <a:r>
              <a:rPr lang="en-IN" sz="2400" dirty="0" smtClean="0"/>
              <a:t>To check if predicted risks occur or not. </a:t>
            </a:r>
          </a:p>
          <a:p>
            <a:pPr lvl="1" algn="just" fontAlgn="base"/>
            <a:r>
              <a:rPr lang="en-IN" sz="2400" dirty="0" smtClean="0"/>
              <a:t>To ensure proper application of risk aversion steps defined for risk. </a:t>
            </a:r>
          </a:p>
          <a:p>
            <a:pPr lvl="1" algn="just" fontAlgn="base"/>
            <a:r>
              <a:rPr lang="en-IN" sz="2400" dirty="0" smtClean="0"/>
              <a:t>To collect data for future risk analysis. </a:t>
            </a:r>
          </a:p>
          <a:p>
            <a:pPr lvl="1" algn="just" fontAlgn="base"/>
            <a:r>
              <a:rPr lang="en-IN" sz="2400" dirty="0" smtClean="0"/>
              <a:t>To allocate what problems are caused by which risks throughout the project.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3091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55576" y="1484784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Project Scheduling</a:t>
            </a:r>
            <a:r>
              <a:rPr lang="en-US" sz="2400" b="1" dirty="0" smtClean="0"/>
              <a:t>: </a:t>
            </a:r>
            <a:r>
              <a:rPr lang="en-US" sz="2400" dirty="0" smtClean="0"/>
              <a:t>Basic </a:t>
            </a:r>
            <a:r>
              <a:rPr lang="en-US" sz="2400" dirty="0"/>
              <a:t>Principles, Task set for Software Project, Task Network, </a:t>
            </a:r>
            <a:r>
              <a:rPr lang="en-US" sz="2400" dirty="0" smtClean="0"/>
              <a:t>Scheduling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b="1" dirty="0"/>
              <a:t>Risk Management: </a:t>
            </a:r>
            <a:r>
              <a:rPr lang="en-US" sz="2400" dirty="0"/>
              <a:t>Reactive versus Proactive Risk Strategies, Software Risks, Risk Identification</a:t>
            </a:r>
            <a:r>
              <a:rPr lang="en-US" sz="2400" dirty="0" smtClean="0"/>
              <a:t>, Risk </a:t>
            </a:r>
            <a:r>
              <a:rPr lang="en-US" sz="2400" dirty="0"/>
              <a:t>Projection, Risk Refinement, The RMMM Plan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88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A5.  Risk Mitigation, Monitoring, And Management (RMMM)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b="1" dirty="0" smtClean="0"/>
              <a:t>Risk Management and planning :</a:t>
            </a:r>
            <a:r>
              <a:rPr lang="en-IN" sz="2800" dirty="0" smtClean="0"/>
              <a:t>  </a:t>
            </a:r>
          </a:p>
          <a:p>
            <a:pPr algn="just"/>
            <a:r>
              <a:rPr lang="en-US" sz="2800" dirty="0" smtClean="0"/>
              <a:t>In this we assume that </a:t>
            </a:r>
            <a:r>
              <a:rPr lang="en-IN" sz="2800" dirty="0" smtClean="0"/>
              <a:t>mitigation efforts have failed and that the risk has become a reality.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2908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A5.  Risk Mitigation, Monitoring, And Management (RMMM)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Software safety and hazard analysis</a:t>
            </a:r>
          </a:p>
          <a:p>
            <a:pPr algn="just"/>
            <a:r>
              <a:rPr lang="en-IN" sz="2400" dirty="0" smtClean="0"/>
              <a:t>Software quality assurance activities focus on the identification and assessment of potential hazards that may affect software negatively and cause an entire system to fail.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9266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8.</a:t>
            </a:r>
            <a:r>
              <a:rPr lang="en-IN" dirty="0" smtClean="0"/>
              <a:t> The RMMM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24799" cy="48006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A risk management strategy can be included in the software project plan, or the risk management steps can be organized into a separate risk mitigation, monitoring, and management plan (RMMM).</a:t>
            </a:r>
            <a:endParaRPr lang="en-IN" sz="2400" dirty="0" smtClean="0"/>
          </a:p>
          <a:p>
            <a:pPr algn="just"/>
            <a:r>
              <a:rPr lang="en-IN" sz="2400" dirty="0" smtClean="0"/>
              <a:t>The RMMM plan documents, all work performed as part of risk analysis and is used by the project manager as part of the overall project plan.</a:t>
            </a:r>
          </a:p>
          <a:p>
            <a:pPr algn="just"/>
            <a:r>
              <a:rPr lang="en-US" sz="2400" dirty="0" smtClean="0"/>
              <a:t>Once RMMM has been documented and the project has begun, risk mitigation and monitoring steps commence.</a:t>
            </a:r>
            <a:endParaRPr lang="en-IN" sz="2400" dirty="0" smtClean="0"/>
          </a:p>
          <a:p>
            <a:pPr algn="just"/>
            <a:r>
              <a:rPr lang="en-IN" sz="2400" b="1" dirty="0" smtClean="0"/>
              <a:t>Risk mitigation </a:t>
            </a:r>
            <a:r>
              <a:rPr lang="en-IN" sz="2400" dirty="0" smtClean="0"/>
              <a:t>is a problem avoidance activity.</a:t>
            </a:r>
          </a:p>
          <a:p>
            <a:pPr algn="just"/>
            <a:r>
              <a:rPr lang="en-IN" sz="2400" b="1" dirty="0" smtClean="0"/>
              <a:t>Risk monitoring </a:t>
            </a:r>
            <a:r>
              <a:rPr lang="en-IN" sz="2400" dirty="0" smtClean="0"/>
              <a:t>is a project tracking activity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41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838200"/>
          </a:xfrm>
        </p:spPr>
        <p:txBody>
          <a:bodyPr/>
          <a:lstStyle/>
          <a:p>
            <a:r>
              <a:rPr lang="en-US" dirty="0" smtClean="0"/>
              <a:t>Risks Information Sheet 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841893"/>
            <a:ext cx="7620000" cy="603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547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RMMM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b="1" dirty="0" smtClean="0"/>
              <a:t>Risk Mitigation:</a:t>
            </a:r>
          </a:p>
          <a:p>
            <a:pPr algn="just" fontAlgn="base"/>
            <a:r>
              <a:rPr lang="en-IN" dirty="0" smtClean="0"/>
              <a:t>Meet the current staff to determine causes for turnover (e.g., poor working conditions, low pay, competitive job market).</a:t>
            </a:r>
          </a:p>
          <a:p>
            <a:pPr algn="just" fontAlgn="base"/>
            <a:r>
              <a:rPr lang="en-IN" dirty="0" smtClean="0"/>
              <a:t>Mitigate those causes that are under our control before the project starts.</a:t>
            </a:r>
          </a:p>
          <a:p>
            <a:pPr algn="just" fontAlgn="base"/>
            <a:r>
              <a:rPr lang="en-IN" dirty="0" smtClean="0"/>
              <a:t>Once the project commences, assume turnover will occur and develop techniques to ensure continuity when people leave.</a:t>
            </a:r>
          </a:p>
          <a:p>
            <a:pPr algn="just" fontAlgn="base"/>
            <a:r>
              <a:rPr lang="en-IN" dirty="0" smtClean="0"/>
              <a:t>Organize project teams so that information about each development activity is widely dispersed.</a:t>
            </a:r>
          </a:p>
          <a:p>
            <a:pPr algn="just" fontAlgn="base"/>
            <a:r>
              <a:rPr lang="en-IN" dirty="0" smtClean="0"/>
              <a:t>Define documentation standards and establish mechanisms to ensure that documents are developed in a timely manner.</a:t>
            </a:r>
          </a:p>
          <a:p>
            <a:pPr algn="just" fontAlgn="base"/>
            <a:r>
              <a:rPr lang="en-IN" dirty="0" smtClean="0"/>
              <a:t>Assign a backup staff member for every critical technologist.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679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Risk Monitoring:</a:t>
            </a:r>
          </a:p>
          <a:p>
            <a:pPr fontAlgn="base"/>
            <a:r>
              <a:rPr lang="en-IN" dirty="0" smtClean="0"/>
              <a:t>General attitude of team members based on project pressures.</a:t>
            </a:r>
          </a:p>
          <a:p>
            <a:pPr fontAlgn="base"/>
            <a:r>
              <a:rPr lang="en-IN" dirty="0" smtClean="0"/>
              <a:t>Interpersonal relationships among team members.</a:t>
            </a:r>
          </a:p>
          <a:p>
            <a:pPr fontAlgn="base"/>
            <a:r>
              <a:rPr lang="en-IN" dirty="0" smtClean="0"/>
              <a:t>Potential problems with compensation and benefits.</a:t>
            </a:r>
          </a:p>
          <a:p>
            <a:pPr fontAlgn="base"/>
            <a:r>
              <a:rPr lang="en-IN" dirty="0" smtClean="0"/>
              <a:t>The availability of jobs within the company and outside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2866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 smtClean="0"/>
              <a:t>Risk Management:</a:t>
            </a:r>
            <a:endParaRPr lang="en-IN" dirty="0" smtClean="0"/>
          </a:p>
          <a:p>
            <a:pPr fontAlgn="base"/>
            <a:r>
              <a:rPr lang="en-IN" dirty="0" smtClean="0"/>
              <a:t>Risk management and contingency planning assumes that mitigation efforts have failed and that the risk has become a reality.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246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Drawbacks of RMMM: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smtClean="0"/>
              <a:t>It incurs additional project costs.</a:t>
            </a:r>
          </a:p>
          <a:p>
            <a:pPr fontAlgn="base"/>
            <a:r>
              <a:rPr lang="en-IN" dirty="0" smtClean="0"/>
              <a:t>It takes additional time.</a:t>
            </a:r>
          </a:p>
          <a:p>
            <a:pPr fontAlgn="base"/>
            <a:r>
              <a:rPr lang="en-IN" dirty="0" smtClean="0"/>
              <a:t>For larger projects, implementing an RMMM may itself turn out to be another tedious project.</a:t>
            </a:r>
          </a:p>
          <a:p>
            <a:pPr fontAlgn="base"/>
            <a:r>
              <a:rPr lang="en-IN" dirty="0" smtClean="0"/>
              <a:t>RMMM does not guarantee a risk-free project, </a:t>
            </a:r>
            <a:r>
              <a:rPr lang="en-IN" dirty="0" err="1" smtClean="0"/>
              <a:t>infact</a:t>
            </a:r>
            <a:r>
              <a:rPr lang="en-IN" dirty="0" smtClean="0"/>
              <a:t>, risks may also come up after the project is delivered.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13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 !!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8723" y="1352533"/>
            <a:ext cx="1671459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852470"/>
          </a:xfrm>
        </p:spPr>
        <p:txBody>
          <a:bodyPr/>
          <a:lstStyle/>
          <a:p>
            <a:r>
              <a:rPr lang="en-US" dirty="0" smtClean="0"/>
              <a:t>Project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568952" cy="523207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Although there are many reasons why </a:t>
            </a:r>
            <a:r>
              <a:rPr lang="en-US" dirty="0" smtClean="0">
                <a:solidFill>
                  <a:srgbClr val="FF0000"/>
                </a:solidFill>
              </a:rPr>
              <a:t>software is delivered late</a:t>
            </a:r>
            <a:r>
              <a:rPr lang="en-US" dirty="0" smtClean="0"/>
              <a:t>, most can be traced to one or more of the following root causes: 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smtClean="0"/>
              <a:t>An </a:t>
            </a:r>
            <a:r>
              <a:rPr lang="en-US" sz="1800" dirty="0" smtClean="0">
                <a:solidFill>
                  <a:srgbClr val="FF0000"/>
                </a:solidFill>
              </a:rPr>
              <a:t>unrealistic deadline </a:t>
            </a:r>
            <a:r>
              <a:rPr lang="en-US" sz="1800" dirty="0" smtClean="0"/>
              <a:t>established by someone outside the software team and forced on managers and practitioners. 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Changing</a:t>
            </a:r>
            <a:r>
              <a:rPr lang="en-US" sz="1800" dirty="0" smtClean="0"/>
              <a:t> customer </a:t>
            </a:r>
            <a:r>
              <a:rPr lang="en-US" sz="1800" dirty="0" smtClean="0">
                <a:solidFill>
                  <a:srgbClr val="FF0000"/>
                </a:solidFill>
              </a:rPr>
              <a:t>requirements</a:t>
            </a:r>
            <a:r>
              <a:rPr lang="en-US" sz="1800" dirty="0" smtClean="0"/>
              <a:t> that are not reflected in schedule changes. 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smtClean="0"/>
              <a:t>An </a:t>
            </a:r>
            <a:r>
              <a:rPr lang="en-US" sz="1800" dirty="0" smtClean="0">
                <a:solidFill>
                  <a:srgbClr val="FF0000"/>
                </a:solidFill>
              </a:rPr>
              <a:t>honest underestimate </a:t>
            </a:r>
            <a:r>
              <a:rPr lang="en-US" sz="1800" dirty="0" smtClean="0"/>
              <a:t>of the amount of effort and/or the number of resources that will be required to do the job. 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smtClean="0"/>
              <a:t>Predictable and/or unpredictable </a:t>
            </a:r>
            <a:r>
              <a:rPr lang="en-US" sz="1800" dirty="0" smtClean="0">
                <a:solidFill>
                  <a:srgbClr val="FF0000"/>
                </a:solidFill>
              </a:rPr>
              <a:t>risks</a:t>
            </a:r>
            <a:r>
              <a:rPr lang="en-US" sz="1800" dirty="0" smtClean="0"/>
              <a:t> that were not considered when the project commenced. 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Technical difficulties </a:t>
            </a:r>
            <a:r>
              <a:rPr lang="en-US" sz="1800" dirty="0" smtClean="0"/>
              <a:t>that could not have been foreseen in advance. 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Human difficulties </a:t>
            </a:r>
            <a:r>
              <a:rPr lang="en-US" sz="1800" dirty="0" smtClean="0"/>
              <a:t>that could not have been foreseen in advance. 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Miscommunication</a:t>
            </a:r>
            <a:r>
              <a:rPr lang="en-US" sz="1800" dirty="0" smtClean="0"/>
              <a:t> among project staff that results in delays. 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smtClean="0"/>
              <a:t>A failure by project management </a:t>
            </a:r>
            <a:r>
              <a:rPr lang="en-US" sz="1800" dirty="0" smtClean="0">
                <a:solidFill>
                  <a:srgbClr val="FF0000"/>
                </a:solidFill>
              </a:rPr>
              <a:t>to recognize </a:t>
            </a:r>
            <a:r>
              <a:rPr lang="en-US" sz="1800" dirty="0" smtClean="0"/>
              <a:t>that the project is falling behind schedule and a lack of action to correct the problem.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923908"/>
          </a:xfrm>
        </p:spPr>
        <p:txBody>
          <a:bodyPr/>
          <a:lstStyle/>
          <a:p>
            <a:r>
              <a:rPr lang="en-US" dirty="0" smtClean="0"/>
              <a:t>Project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136903" cy="4759424"/>
          </a:xfrm>
        </p:spPr>
        <p:txBody>
          <a:bodyPr/>
          <a:lstStyle/>
          <a:p>
            <a:r>
              <a:rPr lang="en-US" sz="2400" dirty="0" smtClean="0"/>
              <a:t>Following steps can be used in this situation –</a:t>
            </a:r>
          </a:p>
          <a:p>
            <a:endParaRPr lang="en-US" sz="2400" dirty="0" smtClean="0"/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 smtClean="0"/>
              <a:t>Perform a detailed estimate using </a:t>
            </a:r>
            <a:r>
              <a:rPr lang="en-US" sz="2000" dirty="0" smtClean="0">
                <a:solidFill>
                  <a:srgbClr val="FF0000"/>
                </a:solidFill>
              </a:rPr>
              <a:t>historical data </a:t>
            </a:r>
            <a:r>
              <a:rPr lang="en-US" sz="2000" dirty="0" smtClean="0"/>
              <a:t>from past projects. Determine the estimated effort and duration for the project.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 smtClean="0"/>
              <a:t>Using an incremental process model, develop a software engineering strategy that will deliver critical functionality by the imposed deadline, but delay other functionality until later. Document the plan.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 smtClean="0"/>
              <a:t>Meet with the customer and explain why the imposed deadline is unrealistic.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 smtClean="0"/>
              <a:t>Offer the </a:t>
            </a:r>
            <a:r>
              <a:rPr lang="en-US" sz="2000" dirty="0" smtClean="0">
                <a:solidFill>
                  <a:srgbClr val="FF0000"/>
                </a:solidFill>
              </a:rPr>
              <a:t>incremental development </a:t>
            </a:r>
            <a:r>
              <a:rPr lang="en-US" sz="2000" dirty="0" smtClean="0"/>
              <a:t>strategy as an alternative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5" cy="4759424"/>
          </a:xfrm>
        </p:spPr>
        <p:txBody>
          <a:bodyPr/>
          <a:lstStyle/>
          <a:p>
            <a:pPr algn="just"/>
            <a:r>
              <a:rPr lang="en-US" sz="2400" b="1" dirty="0" smtClean="0"/>
              <a:t>Software project scheduling </a:t>
            </a:r>
            <a:r>
              <a:rPr lang="en-US" sz="2400" dirty="0" smtClean="0"/>
              <a:t>is an action that distributes estimated effort across the planned project duration by allocating the effort to specific software engineering tasks.</a:t>
            </a:r>
          </a:p>
          <a:p>
            <a:pPr algn="just"/>
            <a:r>
              <a:rPr lang="en-US" sz="2400" dirty="0" smtClean="0"/>
              <a:t>Scheduling for software engineering projects can be viewed from two different perspectives.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FF0000"/>
                </a:solidFill>
              </a:rPr>
              <a:t>end date </a:t>
            </a:r>
            <a:r>
              <a:rPr lang="en-US" sz="2000" dirty="0" smtClean="0"/>
              <a:t>for release of a computer-based system has already been established.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Effort </a:t>
            </a:r>
            <a:r>
              <a:rPr lang="en-US" sz="2000" dirty="0" smtClean="0"/>
              <a:t>is distributed to make best use of resources, and an end date is defined after careful analysis of the software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Scheduling: Basic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104413" cy="516006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2600" dirty="0" smtClean="0"/>
              <a:t>A number of basic principles that guide software project scheduling are -</a:t>
            </a:r>
          </a:p>
          <a:p>
            <a:pPr marL="0" indent="0" algn="just">
              <a:buNone/>
            </a:pPr>
            <a:endParaRPr lang="en-US" sz="2600" dirty="0" smtClean="0"/>
          </a:p>
          <a:p>
            <a:pPr lvl="1" algn="just">
              <a:lnSpc>
                <a:spcPct val="110000"/>
              </a:lnSpc>
            </a:pPr>
            <a:r>
              <a:rPr lang="en-US" sz="2700" b="1" dirty="0" smtClean="0">
                <a:solidFill>
                  <a:srgbClr val="FF0000"/>
                </a:solidFill>
              </a:rPr>
              <a:t>Compartmentalization: </a:t>
            </a:r>
            <a:r>
              <a:rPr lang="en-US" sz="2700" dirty="0" smtClean="0"/>
              <a:t>The project must be compartmentalized into a number of manageable activities and tasks. </a:t>
            </a:r>
          </a:p>
          <a:p>
            <a:pPr lvl="1" algn="just">
              <a:lnSpc>
                <a:spcPct val="110000"/>
              </a:lnSpc>
            </a:pPr>
            <a:r>
              <a:rPr lang="en-US" sz="2700" b="1" dirty="0" smtClean="0">
                <a:solidFill>
                  <a:srgbClr val="FF0000"/>
                </a:solidFill>
              </a:rPr>
              <a:t>Interdependency: </a:t>
            </a:r>
            <a:r>
              <a:rPr lang="en-US" sz="2700" dirty="0" smtClean="0"/>
              <a:t>The interdependency of each compartmentalized activity or task must be determined.</a:t>
            </a:r>
          </a:p>
          <a:p>
            <a:pPr lvl="1" algn="just">
              <a:lnSpc>
                <a:spcPct val="110000"/>
              </a:lnSpc>
            </a:pPr>
            <a:r>
              <a:rPr lang="en-US" sz="2700" b="1" dirty="0" smtClean="0">
                <a:solidFill>
                  <a:srgbClr val="FF0000"/>
                </a:solidFill>
              </a:rPr>
              <a:t>Time allocation:</a:t>
            </a:r>
            <a:r>
              <a:rPr lang="en-US" sz="2700" dirty="0" smtClean="0"/>
              <a:t> Each task to be scheduled must be allocated some number of work units (e.g., person-days of effort).</a:t>
            </a:r>
          </a:p>
          <a:p>
            <a:pPr lvl="1" algn="just">
              <a:lnSpc>
                <a:spcPct val="110000"/>
              </a:lnSpc>
            </a:pPr>
            <a:r>
              <a:rPr lang="en-US" sz="2700" b="1" dirty="0" smtClean="0">
                <a:solidFill>
                  <a:srgbClr val="FF0000"/>
                </a:solidFill>
              </a:rPr>
              <a:t>Effort validation: </a:t>
            </a:r>
            <a:r>
              <a:rPr lang="en-US" sz="2700" dirty="0" smtClean="0"/>
              <a:t>Every project has a defined number of people on the software team. </a:t>
            </a:r>
          </a:p>
          <a:p>
            <a:pPr lvl="1" algn="just">
              <a:lnSpc>
                <a:spcPct val="110000"/>
              </a:lnSpc>
            </a:pPr>
            <a:r>
              <a:rPr lang="en-US" sz="2700" b="1" dirty="0" smtClean="0">
                <a:solidFill>
                  <a:srgbClr val="FF0000"/>
                </a:solidFill>
              </a:rPr>
              <a:t>Defined responsibilities:</a:t>
            </a:r>
            <a:r>
              <a:rPr lang="en-US" sz="2700" dirty="0" smtClean="0"/>
              <a:t> Every task that is scheduled should be assigned to a specific team member.</a:t>
            </a:r>
          </a:p>
          <a:p>
            <a:pPr lvl="1" algn="just">
              <a:lnSpc>
                <a:spcPct val="110000"/>
              </a:lnSpc>
            </a:pPr>
            <a:r>
              <a:rPr lang="en-US" sz="2700" b="1" dirty="0" smtClean="0">
                <a:solidFill>
                  <a:srgbClr val="FF0000"/>
                </a:solidFill>
              </a:rPr>
              <a:t>Defined outcomes: </a:t>
            </a:r>
            <a:r>
              <a:rPr lang="en-US" sz="2700" dirty="0" smtClean="0"/>
              <a:t>Every task that is scheduled should have a defined outcome</a:t>
            </a:r>
          </a:p>
          <a:p>
            <a:pPr lvl="1" algn="just">
              <a:lnSpc>
                <a:spcPct val="110000"/>
              </a:lnSpc>
            </a:pPr>
            <a:r>
              <a:rPr lang="en-US" sz="2700" b="1" dirty="0" smtClean="0">
                <a:solidFill>
                  <a:srgbClr val="FF0000"/>
                </a:solidFill>
              </a:rPr>
              <a:t>Defined milestones: </a:t>
            </a:r>
            <a:r>
              <a:rPr lang="en-US" sz="2700" dirty="0" smtClean="0"/>
              <a:t>Every task or group of tasks should be associated with a project milestone</a:t>
            </a:r>
          </a:p>
          <a:p>
            <a:pPr lvl="1" algn="just">
              <a:buNone/>
            </a:pPr>
            <a:endParaRPr lang="en-US" sz="2000" dirty="0" smtClean="0"/>
          </a:p>
          <a:p>
            <a:pPr marL="53975" lvl="1" indent="0" algn="just">
              <a:buNone/>
            </a:pPr>
            <a:r>
              <a:rPr lang="en-US" sz="2600" dirty="0" smtClean="0"/>
              <a:t>Each of these principles is applied as the project schedule evolves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Task Set For The Software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task set is a collection of software engineering work tasks, milestones, work products, and quality assurance filters that must be accomplished to complete a particular project.</a:t>
            </a:r>
          </a:p>
          <a:p>
            <a:pPr algn="just"/>
            <a:r>
              <a:rPr lang="en-US" dirty="0" smtClean="0"/>
              <a:t>In order to develop a project schedule, a task set must be distributed on the project time line. </a:t>
            </a:r>
          </a:p>
          <a:p>
            <a:pPr algn="just"/>
            <a:r>
              <a:rPr lang="en-US" dirty="0" smtClean="0"/>
              <a:t>The task set will vary depending upon the project type and the degree of rigor with which the software team decides to do its work.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Task Set For The Software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80919" cy="518457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3200" dirty="0" smtClean="0"/>
              <a:t>To develop a comprehensive taxonomy of software project types, most software organizations encounter the following projects: 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 marL="531813" lvl="1" indent="-354013" algn="just">
              <a:lnSpc>
                <a:spcPct val="120000"/>
              </a:lnSpc>
              <a:buFont typeface="+mj-lt"/>
              <a:buAutoNum type="arabicPeriod"/>
            </a:pPr>
            <a:r>
              <a:rPr lang="en-US" sz="2700" b="1" dirty="0" smtClean="0">
                <a:solidFill>
                  <a:srgbClr val="FF0000"/>
                </a:solidFill>
              </a:rPr>
              <a:t>Concept development projects </a:t>
            </a:r>
            <a:r>
              <a:rPr lang="en-US" sz="2700" dirty="0" smtClean="0"/>
              <a:t>that are initiated to explore some new business concept or application of some new technology. </a:t>
            </a:r>
          </a:p>
          <a:p>
            <a:pPr marL="531813" lvl="1" indent="-354013" algn="just">
              <a:lnSpc>
                <a:spcPct val="120000"/>
              </a:lnSpc>
              <a:buFont typeface="+mj-lt"/>
              <a:buAutoNum type="arabicPeriod"/>
            </a:pPr>
            <a:r>
              <a:rPr lang="en-US" sz="2700" b="1" dirty="0" smtClean="0">
                <a:solidFill>
                  <a:srgbClr val="FF0000"/>
                </a:solidFill>
              </a:rPr>
              <a:t>New application development projects </a:t>
            </a:r>
            <a:r>
              <a:rPr lang="en-US" sz="2700" dirty="0" smtClean="0"/>
              <a:t>that are undertaken as a consequence of a specific customer request. </a:t>
            </a:r>
          </a:p>
          <a:p>
            <a:pPr marL="531813" lvl="1" indent="-354013" algn="just">
              <a:lnSpc>
                <a:spcPct val="120000"/>
              </a:lnSpc>
              <a:buFont typeface="+mj-lt"/>
              <a:buAutoNum type="arabicPeriod"/>
            </a:pPr>
            <a:r>
              <a:rPr lang="en-US" sz="2700" b="1" dirty="0" smtClean="0">
                <a:solidFill>
                  <a:srgbClr val="FF0000"/>
                </a:solidFill>
              </a:rPr>
              <a:t>Application enhancement projects </a:t>
            </a:r>
            <a:r>
              <a:rPr lang="en-US" sz="2700" dirty="0" smtClean="0"/>
              <a:t>that occur when existing software undergoes major modifications to function, performance, or interfaces that are observable by the end user. </a:t>
            </a:r>
          </a:p>
          <a:p>
            <a:pPr marL="531813" lvl="1" indent="-354013" algn="just">
              <a:lnSpc>
                <a:spcPct val="120000"/>
              </a:lnSpc>
              <a:buFont typeface="+mj-lt"/>
              <a:buAutoNum type="arabicPeriod"/>
            </a:pPr>
            <a:r>
              <a:rPr lang="en-US" sz="2700" b="1" dirty="0" smtClean="0">
                <a:solidFill>
                  <a:srgbClr val="FF0000"/>
                </a:solidFill>
              </a:rPr>
              <a:t>Application maintenance projects </a:t>
            </a:r>
            <a:r>
              <a:rPr lang="en-US" sz="2700" dirty="0" smtClean="0"/>
              <a:t>that correct, adapt, or extend existing software in ways that may not be immediately obvious to the end user. </a:t>
            </a:r>
          </a:p>
          <a:p>
            <a:pPr marL="531813" lvl="1" indent="-354013" algn="just">
              <a:lnSpc>
                <a:spcPct val="120000"/>
              </a:lnSpc>
              <a:buFont typeface="+mj-lt"/>
              <a:buAutoNum type="arabicPeriod"/>
            </a:pPr>
            <a:r>
              <a:rPr lang="en-US" sz="2700" b="1" dirty="0" smtClean="0">
                <a:solidFill>
                  <a:srgbClr val="FF0000"/>
                </a:solidFill>
              </a:rPr>
              <a:t>Reengineering projects </a:t>
            </a:r>
            <a:r>
              <a:rPr lang="en-US" sz="2700" dirty="0" smtClean="0"/>
              <a:t>that are undertaken with the intent of rebuilding an existing system in whole or in part.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Theme1" id="{A4378A92-13E2-4D37-BCF7-57FF78439967}" vid="{D7053DAD-67D7-497E-ACFD-60289A796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1581</TotalTime>
  <Words>2292</Words>
  <Application>Microsoft Office PowerPoint</Application>
  <PresentationFormat>On-screen Show (4:3)</PresentationFormat>
  <Paragraphs>214</Paragraphs>
  <Slides>38</Slides>
  <Notes>19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Theme1</vt:lpstr>
      <vt:lpstr>Software Engineering </vt:lpstr>
      <vt:lpstr>Unit 5</vt:lpstr>
      <vt:lpstr>Contents</vt:lpstr>
      <vt:lpstr>Project Scheduling</vt:lpstr>
      <vt:lpstr>Project Scheduling</vt:lpstr>
      <vt:lpstr>Project Scheduling</vt:lpstr>
      <vt:lpstr>Project Scheduling: Basic Principles</vt:lpstr>
      <vt:lpstr>Defining A Task Set For The Software Project </vt:lpstr>
      <vt:lpstr>Defining A Task Set For The Software Project </vt:lpstr>
      <vt:lpstr>A Task Set Example</vt:lpstr>
      <vt:lpstr>Defining A Task Network</vt:lpstr>
      <vt:lpstr>Scheduling</vt:lpstr>
      <vt:lpstr>Time-Line Charts</vt:lpstr>
      <vt:lpstr>Time-Line Chart</vt:lpstr>
      <vt:lpstr>A. Risk Management </vt:lpstr>
      <vt:lpstr>A1. Reactive Versus Proactive Risk Strategies</vt:lpstr>
      <vt:lpstr>A2. Software Risks</vt:lpstr>
      <vt:lpstr>Categories of Risks</vt:lpstr>
      <vt:lpstr>Categories of Risks</vt:lpstr>
      <vt:lpstr>Categories of Risks</vt:lpstr>
      <vt:lpstr>Categories of Risks</vt:lpstr>
      <vt:lpstr>A3. Risk Identification</vt:lpstr>
      <vt:lpstr>A3. Risk Identification</vt:lpstr>
      <vt:lpstr>A3. Risk Identification</vt:lpstr>
      <vt:lpstr>A4. Risk Projection</vt:lpstr>
      <vt:lpstr>A4.  Risk Refinement</vt:lpstr>
      <vt:lpstr>PowerPoint Presentation</vt:lpstr>
      <vt:lpstr>A5.  Risk Mitigation, Monitoring, And Management (RMMM)</vt:lpstr>
      <vt:lpstr>A5.  Risk Mitigation, Monitoring, And Management (RMMM)</vt:lpstr>
      <vt:lpstr>A5.  Risk Mitigation, Monitoring, And Management (RMMM)</vt:lpstr>
      <vt:lpstr>A5.  Risk Mitigation, Monitoring, And Management (RMMM)</vt:lpstr>
      <vt:lpstr>A 8. The RMMM Plan</vt:lpstr>
      <vt:lpstr>Risks Information Sheet </vt:lpstr>
      <vt:lpstr>Example of RMMM</vt:lpstr>
      <vt:lpstr>PowerPoint Presentation</vt:lpstr>
      <vt:lpstr>PowerPoint Presentation</vt:lpstr>
      <vt:lpstr>Drawbacks of RMMM:</vt:lpstr>
      <vt:lpstr>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Enhineering</dc:title>
  <dc:creator>Shravya</dc:creator>
  <cp:lastModifiedBy>PPV</cp:lastModifiedBy>
  <cp:revision>220</cp:revision>
  <dcterms:created xsi:type="dcterms:W3CDTF">2021-04-12T05:50:19Z</dcterms:created>
  <dcterms:modified xsi:type="dcterms:W3CDTF">2024-04-10T08:24:37Z</dcterms:modified>
</cp:coreProperties>
</file>