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69" r:id="rId3"/>
    <p:sldId id="268" r:id="rId4"/>
    <p:sldId id="257" r:id="rId5"/>
    <p:sldId id="258" r:id="rId6"/>
    <p:sldId id="259" r:id="rId7"/>
    <p:sldId id="261" r:id="rId8"/>
    <p:sldId id="260" r:id="rId9"/>
    <p:sldId id="266" r:id="rId10"/>
    <p:sldId id="262" r:id="rId11"/>
    <p:sldId id="265" r:id="rId12"/>
    <p:sldId id="264" r:id="rId13"/>
    <p:sldId id="263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811-F96E-A2E6-1228-1254C501C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48A14-D9FD-07CE-9949-D9887EA67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CAF01-BDDB-350B-2CCD-25F21BA6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41CE-D5C8-464C-8D7C-2B9A2AB164AB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7BF34-6CBA-6693-A60F-AB2999C8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8A49D-D56F-4281-FBD4-12386D8F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5B06-0C0B-40CD-9DAA-618E23EA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3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6A47-3495-1493-1D73-037662BF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0A6D2-AE7B-A1B8-C11A-BD0A4097D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4F205-FA79-0903-73B6-D9555579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41CE-D5C8-464C-8D7C-2B9A2AB164AB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72C47-BB96-4E21-93D6-2E845F87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66431-18E4-4B74-62BD-291696E7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5B06-0C0B-40CD-9DAA-618E23EA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8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80E64-2BC5-AFF5-19C0-8AC168E7D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948D7-2184-3F75-2756-920853638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66EC9-454A-CDA1-2AFC-AC68F0D9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41CE-D5C8-464C-8D7C-2B9A2AB164AB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4CC9C-CD22-E8A3-6831-8359A425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5D9A2-245C-C7EB-CFF2-F0150D27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5B06-0C0B-40CD-9DAA-618E23EA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9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E338-B3B8-F536-9881-0BC5894F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139FD-0A23-B38A-793A-EE18F4FB4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22519-A573-E0A5-CB94-B73DDF91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41CE-D5C8-464C-8D7C-2B9A2AB164AB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1F119-5540-66BB-DA87-D718A318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0752-3B58-3324-1266-A0CD4E5E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5B06-0C0B-40CD-9DAA-618E23EA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2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F649-E680-85D1-5880-F615B55D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2BD0D-F828-7518-DA67-1912EC51C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7E21A-E090-020E-46C1-7CF498A7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41CE-D5C8-464C-8D7C-2B9A2AB164AB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3AF55-2AC5-BE8B-977F-9E0898DB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D034-2A73-84B8-C1B7-C5C87872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5B06-0C0B-40CD-9DAA-618E23EA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1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2BC0-9262-2B86-A2E8-0BD3DC25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8FAB-91FC-5636-D009-7D9320479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B632D-6AA6-A8AD-1C49-8978318CA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897A9-E172-7DA9-3233-31EC460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41CE-D5C8-464C-8D7C-2B9A2AB164AB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452C2-BD37-9A33-0269-B7049CE7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D8C43-31BF-3220-B5A0-2EEC5EF6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5B06-0C0B-40CD-9DAA-618E23EA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1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4B62-C9C9-AF7E-7AFB-300C72364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65DE7-7B0D-F607-E0BB-9741CEF4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DF804-AAB1-9800-A5B0-E0F5F8DD0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6B277-625F-841D-C6DE-EEC5ADFF0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DF480-AAEB-6EFF-5972-6D256F035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469AF-0C47-C90C-0116-26E4EB32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41CE-D5C8-464C-8D7C-2B9A2AB164AB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59E68-0D65-24F9-F12E-044B646A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587A38-62A3-C39A-5E78-72C1B597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5B06-0C0B-40CD-9DAA-618E23EA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4719-0B69-A636-7615-670C25F4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85216-5C4C-FD38-539C-FA7E1EAF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41CE-D5C8-464C-8D7C-2B9A2AB164AB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E5384-17A4-898D-9F8E-EF9C29A7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560A2-4FFD-9514-DA83-C6617C69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5B06-0C0B-40CD-9DAA-618E23EA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BDCD3-A8CD-97F3-7B66-BCF57D6E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41CE-D5C8-464C-8D7C-2B9A2AB164AB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E5C55B-3472-CA08-B698-4F8A162A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56801-642F-7F19-5B48-062AA0F3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5B06-0C0B-40CD-9DAA-618E23EA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EAA9-C2B2-B7B5-C03D-54222305C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6162C-5E03-3957-3EC2-9B4FDE4A8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82E3F-9F07-79A4-E1AA-98D4E92B8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DFE61-82B6-2176-13A5-EEE4160A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41CE-D5C8-464C-8D7C-2B9A2AB164AB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5C363-CDCA-CCBA-0CBE-23FE79F5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A6914-0B6D-AA06-7A61-3C561D3E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5B06-0C0B-40CD-9DAA-618E23EA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5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F781-C6B3-FC22-AD31-4C6F1238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E24E0-A549-C844-4101-EE5472EF9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FEF9C-AFDA-891A-3940-696BE039D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18853-CBB8-2990-E9FD-EED5B2DD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41CE-D5C8-464C-8D7C-2B9A2AB164AB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73C14-F910-BE09-DC34-0BB63448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D0CAA-F43D-C280-23FF-961D8EE2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5B06-0C0B-40CD-9DAA-618E23EA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2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chemeClr val="accent6">
                <a:lumMod val="60000"/>
                <a:lumOff val="40000"/>
              </a:schemeClr>
            </a:gs>
            <a:gs pos="79031">
              <a:srgbClr val="ABC0E4"/>
            </a:gs>
            <a:gs pos="42000">
              <a:schemeClr val="accent1">
                <a:lumMod val="45000"/>
                <a:lumOff val="55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22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A2C05A-D746-ABD3-B4F7-3B5D57FC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9AF8-E365-2724-3951-C5726F713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E0D56-5646-A6E9-426C-6660FB7F5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741CE-D5C8-464C-8D7C-2B9A2AB164AB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3662C-8B93-F415-5F7B-B8118DCDC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11C96-00C6-8D1D-2394-6D7009967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35B06-0C0B-40CD-9DAA-618E23EA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2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2758-4743-B1ED-71E6-9AFF08DF1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691" y="937559"/>
            <a:ext cx="9055510" cy="171069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Does a Bike-Share Navigate Speedy Success?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82FAC-6647-B8CD-AF2E-A46B10214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1059" y="3767292"/>
            <a:ext cx="3028334" cy="135531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Prepared By: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Aditya Chaudhary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September 2023</a:t>
            </a:r>
          </a:p>
        </p:txBody>
      </p:sp>
    </p:spTree>
    <p:extLst>
      <p:ext uri="{BB962C8B-B14F-4D97-AF65-F5344CB8AC3E}">
        <p14:creationId xmlns:p14="http://schemas.microsoft.com/office/powerpoint/2010/main" val="103332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972D8A-3BEA-E6CA-E5CD-CA3E912FF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95" y="887085"/>
            <a:ext cx="8868697" cy="568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0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80D157-07FA-DE29-A8E6-C6AED63E4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87" y="879322"/>
            <a:ext cx="9042761" cy="5373983"/>
          </a:xfrm>
        </p:spPr>
      </p:pic>
    </p:spTree>
    <p:extLst>
      <p:ext uri="{BB962C8B-B14F-4D97-AF65-F5344CB8AC3E}">
        <p14:creationId xmlns:p14="http://schemas.microsoft.com/office/powerpoint/2010/main" val="202194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B3BA3A-2225-4A6B-D954-72D04B9B6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82" y="1022555"/>
            <a:ext cx="9334053" cy="548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24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8538BD-815E-2DC6-E498-78476C4B0CDF}"/>
              </a:ext>
            </a:extLst>
          </p:cNvPr>
          <p:cNvSpPr txBox="1"/>
          <p:nvPr/>
        </p:nvSpPr>
        <p:spPr>
          <a:xfrm>
            <a:off x="1209368" y="2781066"/>
            <a:ext cx="6331974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iders prefer starting and ending at Street Dr &amp; Grand Ave station, possibly because it’s centrally located or close to recreational areas.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435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81B3-4817-9465-8F5A-FB497433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03D53-F47B-EE83-390D-B9C65E9F6793}"/>
              </a:ext>
            </a:extLst>
          </p:cNvPr>
          <p:cNvSpPr txBox="1"/>
          <p:nvPr/>
        </p:nvSpPr>
        <p:spPr>
          <a:xfrm>
            <a:off x="1002892" y="2205588"/>
            <a:ext cx="9291482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Introduce a weekend trial membership with discounts for casual riders to experience member benefits and potentially transition to annual membership.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Create ride packages offering cost savings, like a bundle of 10 rides, encouraging casual riders to explore membership advantages.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Offer a summer membership featuring bike variety and ride discounts for July and August, highlighting the value and convenience for active summer users.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Emphasize membership perks, including exclusive access to popular stations like Street Dr &amp; Grand Ave, to attract more riders to join.</a:t>
            </a:r>
          </a:p>
        </p:txBody>
      </p:sp>
    </p:spTree>
    <p:extLst>
      <p:ext uri="{BB962C8B-B14F-4D97-AF65-F5344CB8AC3E}">
        <p14:creationId xmlns:p14="http://schemas.microsoft.com/office/powerpoint/2010/main" val="553772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1B91-E2F9-FA38-06C9-3BFA9B2C1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403" y="2300749"/>
            <a:ext cx="3517490" cy="1268361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06439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504A-AE14-0093-E787-ADDFD241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Key Business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0396F6-FBF3-AAEB-0DEE-2A3360A5D133}"/>
              </a:ext>
            </a:extLst>
          </p:cNvPr>
          <p:cNvSpPr txBox="1"/>
          <p:nvPr/>
        </p:nvSpPr>
        <p:spPr>
          <a:xfrm>
            <a:off x="924232" y="1907458"/>
            <a:ext cx="9163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Analyze usage patterns of casual riders and annual members at </a:t>
            </a:r>
            <a:r>
              <a:rPr lang="en-US" sz="18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Cyclistic</a:t>
            </a:r>
            <a:r>
              <a:rPr lang="en-US" sz="18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bike-share company.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E3980B-9C5A-476C-FD65-B4B3F29E7C7E}"/>
              </a:ext>
            </a:extLst>
          </p:cNvPr>
          <p:cNvSpPr txBox="1">
            <a:spLocks/>
          </p:cNvSpPr>
          <p:nvPr/>
        </p:nvSpPr>
        <p:spPr>
          <a:xfrm>
            <a:off x="924231" y="30131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3F1E5-2D01-3FAD-B5C4-08CA98C26E09}"/>
              </a:ext>
            </a:extLst>
          </p:cNvPr>
          <p:cNvSpPr txBox="1"/>
          <p:nvPr/>
        </p:nvSpPr>
        <p:spPr>
          <a:xfrm>
            <a:off x="924231" y="4519284"/>
            <a:ext cx="9163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Take a close look at the data from last 12 months and use the six steps of data analysis process to analyze it carefully. Find any recurring patterns, differences and similarities.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5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724B99-2EE3-8437-F8CD-A177438457BD}"/>
              </a:ext>
            </a:extLst>
          </p:cNvPr>
          <p:cNvSpPr txBox="1"/>
          <p:nvPr/>
        </p:nvSpPr>
        <p:spPr>
          <a:xfrm>
            <a:off x="1278194" y="678426"/>
            <a:ext cx="45228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Major Analytical Goals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3477B-E0CF-1361-DB4D-BB5E06EBE2AE}"/>
              </a:ext>
            </a:extLst>
          </p:cNvPr>
          <p:cNvSpPr txBox="1"/>
          <p:nvPr/>
        </p:nvSpPr>
        <p:spPr>
          <a:xfrm>
            <a:off x="1278194" y="2571029"/>
            <a:ext cx="9389806" cy="20304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Find how casual and annual riders use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cyclistic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bikes differently.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Give recommendations on how bike-share company can convert casual riders to member riders and give some recommendations.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1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B80154-F944-39D2-A9CC-F91367034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251" y="1690688"/>
            <a:ext cx="6695768" cy="46868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3DC14D-AC25-029D-C11D-16497A89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106265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Casual vs Members Rides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19C30-134A-BB05-4B89-88433094ABAD}"/>
              </a:ext>
            </a:extLst>
          </p:cNvPr>
          <p:cNvSpPr txBox="1"/>
          <p:nvPr/>
        </p:nvSpPr>
        <p:spPr>
          <a:xfrm>
            <a:off x="838200" y="3087330"/>
            <a:ext cx="4011561" cy="2533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There are about 3.4 times more member riders than casual riders, showing that the bike-sharing service is preferred by regular users who probably like the membership benefits.</a:t>
            </a:r>
          </a:p>
        </p:txBody>
      </p:sp>
    </p:spTree>
    <p:extLst>
      <p:ext uri="{BB962C8B-B14F-4D97-AF65-F5344CB8AC3E}">
        <p14:creationId xmlns:p14="http://schemas.microsoft.com/office/powerpoint/2010/main" val="223012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C3882E-33D9-DCCB-AC02-7DBFFDA56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893" y="1290207"/>
            <a:ext cx="6792268" cy="4854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FE318F-D2F6-365B-78A0-C3C7D375012D}"/>
              </a:ext>
            </a:extLst>
          </p:cNvPr>
          <p:cNvSpPr txBox="1"/>
          <p:nvPr/>
        </p:nvSpPr>
        <p:spPr>
          <a:xfrm>
            <a:off x="599768" y="2890684"/>
            <a:ext cx="3559277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Casual riders rent bikes for longer periods than members, suggesting they use them for fun, picnics or longer trips, while members use it for shorter rides.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3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C68A-FA54-BCF0-DB65-D0A3C9B8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Preferred Rental days on weekdays.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2506F-28D3-2637-956A-F76A87E435D4}"/>
              </a:ext>
            </a:extLst>
          </p:cNvPr>
          <p:cNvSpPr txBox="1"/>
          <p:nvPr/>
        </p:nvSpPr>
        <p:spPr>
          <a:xfrm>
            <a:off x="838200" y="2281084"/>
            <a:ext cx="294721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Casual riders like renting bikes mostly on weekends (Saturday and Sunday) for fun, while members use them more on Tuesday and Wednesday, likely for regular commuting.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D55CDC-0037-5795-DFF2-9F593A306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497" y="1690688"/>
            <a:ext cx="7520574" cy="481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3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E5B8-AF4D-3BB1-65EA-1F64BAA8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Seasonal Trends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73F7B-2C09-8A17-C103-2861CDCC9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8" y="1690688"/>
            <a:ext cx="7167716" cy="46707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01D021-6AA0-2BCA-C566-0934709E3024}"/>
              </a:ext>
            </a:extLst>
          </p:cNvPr>
          <p:cNvSpPr txBox="1"/>
          <p:nvPr/>
        </p:nvSpPr>
        <p:spPr>
          <a:xfrm>
            <a:off x="1052052" y="2349910"/>
            <a:ext cx="3313471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 highest number of rides rented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both casual and member riders is </a:t>
            </a:r>
            <a:r>
              <a:rPr lang="en-US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summer in the month of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r>
              <a:rPr lang="en-US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uly. 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ossibly because of more favorable weather and more outdoor activities.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9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E6B0D7-F37E-4044-673A-89FF6E846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355" y="1445342"/>
            <a:ext cx="7978630" cy="4773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7D2AAA-C4C4-D2B8-AAE9-43C26AD5A335}"/>
              </a:ext>
            </a:extLst>
          </p:cNvPr>
          <p:cNvSpPr txBox="1"/>
          <p:nvPr/>
        </p:nvSpPr>
        <p:spPr>
          <a:xfrm>
            <a:off x="848032" y="1858297"/>
            <a:ext cx="2455606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Similarly, both riders spending the most time renting the bikes is also during summer </a:t>
            </a:r>
            <a:r>
              <a:rPr lang="en-US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ie</a:t>
            </a:r>
            <a:r>
              <a:rPr lang="en-US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the month of July and August.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99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56CB-172F-46FF-9C41-DCB8A48D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896"/>
            <a:ext cx="10515600" cy="13255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Most popular stations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2DAC5-289C-6586-B0B4-B76DCAAB7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564" y="1690688"/>
            <a:ext cx="8604306" cy="511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5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380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Office Theme</vt:lpstr>
      <vt:lpstr>How Does a Bike-Share Navigate Speedy Success?</vt:lpstr>
      <vt:lpstr>Key Business Statement</vt:lpstr>
      <vt:lpstr>PowerPoint Presentation</vt:lpstr>
      <vt:lpstr>Casual vs Members Rides</vt:lpstr>
      <vt:lpstr>PowerPoint Presentation</vt:lpstr>
      <vt:lpstr>Preferred Rental days on weekdays.</vt:lpstr>
      <vt:lpstr>Seasonal Trends</vt:lpstr>
      <vt:lpstr>PowerPoint Presentation</vt:lpstr>
      <vt:lpstr>Most popular stations</vt:lpstr>
      <vt:lpstr>PowerPoint Presentation</vt:lpstr>
      <vt:lpstr>PowerPoint Presentation</vt:lpstr>
      <vt:lpstr>PowerPoint Presentation</vt:lpstr>
      <vt:lpstr>PowerPoint Presentation</vt:lpstr>
      <vt:lpstr>Recommendations</vt:lpstr>
      <vt:lpstr>  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a Bike-Share Navigate Speedy Success?</dc:title>
  <dc:creator>Aditya Chaudhary</dc:creator>
  <cp:lastModifiedBy>Aditya Chaudhary</cp:lastModifiedBy>
  <cp:revision>2</cp:revision>
  <dcterms:created xsi:type="dcterms:W3CDTF">2023-09-02T09:20:16Z</dcterms:created>
  <dcterms:modified xsi:type="dcterms:W3CDTF">2023-09-02T10:21:01Z</dcterms:modified>
</cp:coreProperties>
</file>