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ditya-choudhary599/RPOOPS_MINI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www.youtube.com/watch?v=s-Ga8c3toVY" TargetMode="External"/><Relationship Id="rId5" Type="http://schemas.openxmlformats.org/officeDocument/2006/relationships/hyperlink" Target="https://docs.streamlit.io/library/api-reference" TargetMode="External"/><Relationship Id="rId4" Type="http://schemas.openxmlformats.org/officeDocument/2006/relationships/hyperlink" Target="https://jovian.com/learn/data-analysis-with-python-zero-to-pand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hyperlink" Target="https://roadmap.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47F5-1F0E-F7D7-5FC4-338632FA35DC}"/>
              </a:ext>
            </a:extLst>
          </p:cNvPr>
          <p:cNvSpPr>
            <a:spLocks noGrp="1"/>
          </p:cNvSpPr>
          <p:nvPr>
            <p:ph type="ctrTitle"/>
          </p:nvPr>
        </p:nvSpPr>
        <p:spPr>
          <a:xfrm>
            <a:off x="1876424" y="-193253"/>
            <a:ext cx="8791575" cy="2387600"/>
          </a:xfrm>
        </p:spPr>
        <p:txBody>
          <a:bodyPr/>
          <a:lstStyle/>
          <a:p>
            <a:r>
              <a:rPr lang="en-IN" dirty="0">
                <a:solidFill>
                  <a:srgbClr val="002060"/>
                </a:solidFill>
              </a:rPr>
              <a:t>RPOOPS Mini Project</a:t>
            </a:r>
          </a:p>
        </p:txBody>
      </p:sp>
      <p:sp>
        <p:nvSpPr>
          <p:cNvPr id="3" name="Subtitle 2">
            <a:extLst>
              <a:ext uri="{FF2B5EF4-FFF2-40B4-BE49-F238E27FC236}">
                <a16:creationId xmlns:a16="http://schemas.microsoft.com/office/drawing/2014/main" id="{2F318517-2DF4-4A0C-5236-CF306F25B920}"/>
              </a:ext>
            </a:extLst>
          </p:cNvPr>
          <p:cNvSpPr>
            <a:spLocks noGrp="1"/>
          </p:cNvSpPr>
          <p:nvPr>
            <p:ph type="subTitle" idx="1"/>
          </p:nvPr>
        </p:nvSpPr>
        <p:spPr>
          <a:xfrm>
            <a:off x="1987420" y="2194347"/>
            <a:ext cx="9324391" cy="1655762"/>
          </a:xfrm>
        </p:spPr>
        <p:txBody>
          <a:bodyPr/>
          <a:lstStyle/>
          <a:p>
            <a:r>
              <a:rPr lang="en-IN" dirty="0"/>
              <a:t>				-</a:t>
            </a:r>
            <a:r>
              <a:rPr lang="en-IN" dirty="0">
                <a:solidFill>
                  <a:schemeClr val="tx2">
                    <a:lumMod val="75000"/>
                  </a:schemeClr>
                </a:solidFill>
              </a:rPr>
              <a:t>Made by Aditya Prashant Choudhary</a:t>
            </a:r>
          </a:p>
          <a:p>
            <a:r>
              <a:rPr lang="en-IN" dirty="0">
                <a:solidFill>
                  <a:schemeClr val="tx2">
                    <a:lumMod val="75000"/>
                  </a:schemeClr>
                </a:solidFill>
              </a:rPr>
              <a:t>					(MIS:112103030)</a:t>
            </a:r>
          </a:p>
        </p:txBody>
      </p:sp>
      <p:sp>
        <p:nvSpPr>
          <p:cNvPr id="4" name="TextBox 3">
            <a:extLst>
              <a:ext uri="{FF2B5EF4-FFF2-40B4-BE49-F238E27FC236}">
                <a16:creationId xmlns:a16="http://schemas.microsoft.com/office/drawing/2014/main" id="{80B8020D-3DD8-51A1-EEF3-D4AE5FC828D9}"/>
              </a:ext>
            </a:extLst>
          </p:cNvPr>
          <p:cNvSpPr txBox="1"/>
          <p:nvPr/>
        </p:nvSpPr>
        <p:spPr>
          <a:xfrm>
            <a:off x="1799253" y="4046052"/>
            <a:ext cx="8593493" cy="830997"/>
          </a:xfrm>
          <a:prstGeom prst="rect">
            <a:avLst/>
          </a:prstGeom>
          <a:noFill/>
        </p:spPr>
        <p:txBody>
          <a:bodyPr wrap="square" rtlCol="0">
            <a:spAutoFit/>
          </a:bodyPr>
          <a:lstStyle/>
          <a:p>
            <a:r>
              <a:rPr lang="en-IN" sz="2400" dirty="0"/>
              <a:t>Project Git Hub Link : </a:t>
            </a:r>
            <a:r>
              <a:rPr lang="en-IN" sz="2400" dirty="0">
                <a:solidFill>
                  <a:srgbClr val="FFFF00"/>
                </a:solidFill>
                <a:hlinkClick r:id="rId2"/>
              </a:rPr>
              <a:t>https://github.com/aditya-choudhary599/RPOOPS_MINI_PROJECT</a:t>
            </a:r>
            <a:endParaRPr lang="en-IN" sz="2400" dirty="0">
              <a:solidFill>
                <a:srgbClr val="FFFF00"/>
              </a:solidFill>
            </a:endParaRPr>
          </a:p>
        </p:txBody>
      </p:sp>
    </p:spTree>
    <p:extLst>
      <p:ext uri="{BB962C8B-B14F-4D97-AF65-F5344CB8AC3E}">
        <p14:creationId xmlns:p14="http://schemas.microsoft.com/office/powerpoint/2010/main" val="14540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2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225" name="Group 922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226" name="Group 922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23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3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4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5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5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5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6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9227" name="Group 922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22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2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3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9266" name="Rectangle 926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26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FF98D8-6681-566B-F0BD-9E1D77713C34}"/>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Resources used</a:t>
            </a:r>
          </a:p>
        </p:txBody>
      </p:sp>
      <p:sp>
        <p:nvSpPr>
          <p:cNvPr id="3" name="TextBox 2">
            <a:extLst>
              <a:ext uri="{FF2B5EF4-FFF2-40B4-BE49-F238E27FC236}">
                <a16:creationId xmlns:a16="http://schemas.microsoft.com/office/drawing/2014/main" id="{86F28F48-3AC8-2125-8125-9EFA76362C7E}"/>
              </a:ext>
            </a:extLst>
          </p:cNvPr>
          <p:cNvSpPr txBox="1"/>
          <p:nvPr/>
        </p:nvSpPr>
        <p:spPr>
          <a:xfrm>
            <a:off x="839786" y="2055020"/>
            <a:ext cx="5557795" cy="3899694"/>
          </a:xfrm>
          <a:prstGeom prst="rect">
            <a:avLst/>
          </a:prstGeom>
        </p:spPr>
        <p:txBody>
          <a:bodyPr vert="horz" lIns="91440" tIns="45720" rIns="91440" bIns="45720" rtlCol="0">
            <a:normAutofit fontScale="92500" lnSpcReduction="20000"/>
          </a:bodyPr>
          <a:lstStyle/>
          <a:p>
            <a:pPr indent="-228600" defTabSz="914400">
              <a:lnSpc>
                <a:spcPct val="110000"/>
              </a:lnSpc>
              <a:spcAft>
                <a:spcPts val="600"/>
              </a:spcAft>
              <a:buSzPct val="125000"/>
              <a:buFont typeface="Arial" panose="020B0604020202020204" pitchFamily="34" charset="0"/>
              <a:buChar char="•"/>
            </a:pPr>
            <a:r>
              <a:rPr lang="en-US" sz="2000" b="0" i="0" u="none" strike="noStrike" dirty="0">
                <a:effectLst/>
                <a:hlinkClick r:id="rId4"/>
              </a:rPr>
              <a:t>Data Analysis with Python</a:t>
            </a:r>
            <a:r>
              <a:rPr lang="en-US" sz="2000" b="0" i="0" dirty="0">
                <a:effectLst/>
              </a:rPr>
              <a:t>: Zero to Pandas: A comprehensive online course that provided valuable guidance and learning materials for mastering Pandas, a crucial component of my project's data analysis capabilities.</a:t>
            </a:r>
          </a:p>
          <a:p>
            <a:pPr indent="-228600" defTabSz="914400">
              <a:lnSpc>
                <a:spcPct val="110000"/>
              </a:lnSpc>
              <a:spcAft>
                <a:spcPts val="600"/>
              </a:spcAft>
              <a:buSzPct val="125000"/>
              <a:buFont typeface="Arial" panose="020B0604020202020204" pitchFamily="34" charset="0"/>
              <a:buChar char="•"/>
            </a:pPr>
            <a:r>
              <a:rPr lang="en-US" sz="2000" b="0" i="0" u="none" strike="noStrike" dirty="0" err="1">
                <a:effectLst/>
                <a:hlinkClick r:id="rId5"/>
              </a:rPr>
              <a:t>Streamlit</a:t>
            </a:r>
            <a:r>
              <a:rPr lang="en-US" sz="2000" b="0" i="0" u="none" strike="noStrike" dirty="0">
                <a:effectLst/>
                <a:hlinkClick r:id="rId5"/>
              </a:rPr>
              <a:t> Official Website</a:t>
            </a:r>
            <a:r>
              <a:rPr lang="en-US" sz="2000" b="0" i="0" dirty="0">
                <a:effectLst/>
              </a:rPr>
              <a:t>: The official website of </a:t>
            </a:r>
            <a:r>
              <a:rPr lang="en-US" sz="2000" b="0" i="0" dirty="0" err="1">
                <a:effectLst/>
              </a:rPr>
              <a:t>Streamlit</a:t>
            </a:r>
            <a:r>
              <a:rPr lang="en-US" sz="2000" b="0" i="0" dirty="0">
                <a:effectLst/>
              </a:rPr>
              <a:t>, which served as an essential resource for understanding the features and deployment options of </a:t>
            </a:r>
            <a:r>
              <a:rPr lang="en-US" sz="2000" b="0" i="0" dirty="0" err="1">
                <a:effectLst/>
              </a:rPr>
              <a:t>Streamlit</a:t>
            </a:r>
            <a:r>
              <a:rPr lang="en-US" sz="2000" b="0" i="0" dirty="0">
                <a:effectLst/>
              </a:rPr>
              <a:t>, enabling me to build interactive web applications seamlessly.</a:t>
            </a:r>
          </a:p>
          <a:p>
            <a:pPr indent="-228600" defTabSz="914400">
              <a:lnSpc>
                <a:spcPct val="110000"/>
              </a:lnSpc>
              <a:spcAft>
                <a:spcPts val="600"/>
              </a:spcAft>
              <a:buSzPct val="125000"/>
              <a:buFont typeface="Arial" panose="020B0604020202020204" pitchFamily="34" charset="0"/>
              <a:buChar char="•"/>
            </a:pPr>
            <a:r>
              <a:rPr lang="en-US" sz="2000" b="0" i="0" u="none" strike="noStrike" dirty="0">
                <a:effectLst/>
                <a:hlinkClick r:id="rId6"/>
              </a:rPr>
              <a:t>YouTube Tutorial: </a:t>
            </a:r>
            <a:r>
              <a:rPr lang="en-US" sz="2000" b="0" i="0" u="none" strike="noStrike" dirty="0" err="1">
                <a:effectLst/>
                <a:hlinkClick r:id="rId6"/>
              </a:rPr>
              <a:t>Pyrebase</a:t>
            </a:r>
            <a:r>
              <a:rPr lang="en-US" sz="2000" b="0" i="0" u="none" strike="noStrike" dirty="0">
                <a:effectLst/>
                <a:hlinkClick r:id="rId6"/>
              </a:rPr>
              <a:t>- Python Firebase Integration</a:t>
            </a:r>
            <a:r>
              <a:rPr lang="en-US" sz="2000" b="0" i="0" dirty="0">
                <a:effectLst/>
              </a:rPr>
              <a:t> : A helpful YouTube tutorial that guided me in integrating </a:t>
            </a:r>
            <a:r>
              <a:rPr lang="en-US" sz="2000" b="0" i="0" dirty="0" err="1">
                <a:effectLst/>
              </a:rPr>
              <a:t>Pyrebase</a:t>
            </a:r>
            <a:r>
              <a:rPr lang="en-US" sz="2000" b="0" i="0" dirty="0">
                <a:effectLst/>
              </a:rPr>
              <a:t>, a Python library, with Firebase for seamless data storage and retrieval within our app.</a:t>
            </a:r>
          </a:p>
        </p:txBody>
      </p:sp>
      <p:pic>
        <p:nvPicPr>
          <p:cNvPr id="9218" name="Picture 2" descr="2022-2023 Institute on Open Educational Resources | AAC&amp;U">
            <a:extLst>
              <a:ext uri="{FF2B5EF4-FFF2-40B4-BE49-F238E27FC236}">
                <a16:creationId xmlns:a16="http://schemas.microsoft.com/office/drawing/2014/main" id="{84BB06E6-21F5-3063-2F92-0820A6E5CE31}"/>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495214" y="1873250"/>
            <a:ext cx="5456279" cy="306915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270" name="Group 926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27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7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7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8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8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8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9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03892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 name="Picture 2" descr="A pen on a piece of paper&#10;&#10;Description automatically generated with medium confidence">
            <a:extLst>
              <a:ext uri="{FF2B5EF4-FFF2-40B4-BE49-F238E27FC236}">
                <a16:creationId xmlns:a16="http://schemas.microsoft.com/office/drawing/2014/main" id="{6CF06866-6C76-0847-8A3A-B05C91DD6F0C}"/>
              </a:ext>
            </a:extLst>
          </p:cNvPr>
          <p:cNvPicPr>
            <a:picLocks noChangeAspect="1"/>
          </p:cNvPicPr>
          <p:nvPr/>
        </p:nvPicPr>
        <p:blipFill rotWithShape="1">
          <a:blip r:embed="rId3"/>
          <a:srcRect t="10622" b="5108"/>
          <a:stretch/>
        </p:blipFill>
        <p:spPr>
          <a:xfrm>
            <a:off x="20" y="10"/>
            <a:ext cx="12191980" cy="6857990"/>
          </a:xfrm>
          <a:prstGeom prst="rect">
            <a:avLst/>
          </a:prstGeom>
        </p:spPr>
      </p:pic>
    </p:spTree>
    <p:extLst>
      <p:ext uri="{BB962C8B-B14F-4D97-AF65-F5344CB8AC3E}">
        <p14:creationId xmlns:p14="http://schemas.microsoft.com/office/powerpoint/2010/main" val="30035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34" name="Group 103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4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5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35" name="Group 103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3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074" name="Rectangle 107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7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CD3264-9DD3-6104-F8D7-5B36F079CAE6}"/>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Problem Statement</a:t>
            </a:r>
          </a:p>
        </p:txBody>
      </p:sp>
      <p:sp>
        <p:nvSpPr>
          <p:cNvPr id="3" name="TextBox 2">
            <a:extLst>
              <a:ext uri="{FF2B5EF4-FFF2-40B4-BE49-F238E27FC236}">
                <a16:creationId xmlns:a16="http://schemas.microsoft.com/office/drawing/2014/main" id="{48A2D9E2-348B-E236-E265-C1365B717C35}"/>
              </a:ext>
            </a:extLst>
          </p:cNvPr>
          <p:cNvSpPr txBox="1"/>
          <p:nvPr/>
        </p:nvSpPr>
        <p:spPr>
          <a:xfrm>
            <a:off x="1141412" y="2249487"/>
            <a:ext cx="4459287" cy="3965046"/>
          </a:xfrm>
          <a:prstGeom prst="rect">
            <a:avLst/>
          </a:prstGeom>
        </p:spPr>
        <p:txBody>
          <a:bodyPr vert="horz" lIns="91440" tIns="45720" rIns="91440" bIns="45720" rtlCol="0">
            <a:normAutofit/>
          </a:bodyPr>
          <a:lstStyle/>
          <a:p>
            <a:pPr marL="342900" indent="-228600" defTabSz="914400">
              <a:lnSpc>
                <a:spcPct val="120000"/>
              </a:lnSpc>
              <a:spcAft>
                <a:spcPts val="600"/>
              </a:spcAft>
              <a:buSzPct val="125000"/>
              <a:buFont typeface="Arial" panose="020B0604020202020204" pitchFamily="34" charset="0"/>
              <a:buChar char="•"/>
            </a:pPr>
            <a:r>
              <a:rPr lang="en-US" sz="2000" dirty="0"/>
              <a:t>Current internship application processes lack an efficient platform for students to access relevant opportunities. Students struggle to find internships matching their skills, sex, CGPA, and more. This leads to a time-consuming search process for both students and companies. </a:t>
            </a:r>
          </a:p>
        </p:txBody>
      </p:sp>
      <p:pic>
        <p:nvPicPr>
          <p:cNvPr id="1026" name="Picture 2" descr="Premium Vector | Male student feeling confused while looking up with  thoughtful focused expression questioned thinking and curious with question  mark concept illustration">
            <a:extLst>
              <a:ext uri="{FF2B5EF4-FFF2-40B4-BE49-F238E27FC236}">
                <a16:creationId xmlns:a16="http://schemas.microsoft.com/office/drawing/2014/main" id="{66C0E96B-580C-90FC-8663-5B4895F228F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124888"/>
            <a:ext cx="5456279" cy="458327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78" name="Group 107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7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8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9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5151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18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184" name="Group 218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85" name="Group 218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9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9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0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1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86" name="Group 218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8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225" name="Rectangle 222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22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C1A427-F221-E99D-B913-EFF0D5E391F0}"/>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Solution Proposed</a:t>
            </a:r>
          </a:p>
        </p:txBody>
      </p:sp>
      <p:sp>
        <p:nvSpPr>
          <p:cNvPr id="6" name="TextBox 5">
            <a:extLst>
              <a:ext uri="{FF2B5EF4-FFF2-40B4-BE49-F238E27FC236}">
                <a16:creationId xmlns:a16="http://schemas.microsoft.com/office/drawing/2014/main" id="{09E29DB0-0E45-384E-B705-026BC7AE4DDF}"/>
              </a:ext>
            </a:extLst>
          </p:cNvPr>
          <p:cNvSpPr txBox="1"/>
          <p:nvPr/>
        </p:nvSpPr>
        <p:spPr>
          <a:xfrm>
            <a:off x="1141412" y="2249487"/>
            <a:ext cx="4459287" cy="3965046"/>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2000" dirty="0"/>
              <a:t>To solve this problem, I developed two components: a data collection and analytics system, and a student app. The system collects internship requirements from companies in advance and performs data analytics. The student app provides personalized internship recommendations based on skills, sex, CGPA, and other criteria. This streamlined approach simplifies the application process for students.</a:t>
            </a:r>
          </a:p>
        </p:txBody>
      </p:sp>
      <p:pic>
        <p:nvPicPr>
          <p:cNvPr id="7" name="Picture 6" descr="omino bianco con freccia Solution Stock Illustration | Adobe Stock">
            <a:extLst>
              <a:ext uri="{FF2B5EF4-FFF2-40B4-BE49-F238E27FC236}">
                <a16:creationId xmlns:a16="http://schemas.microsoft.com/office/drawing/2014/main" id="{2864524D-D8EA-DF6A-AD8F-F73F546E089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145349"/>
            <a:ext cx="5456279" cy="454235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229" name="Group 222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3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4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4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5021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5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155" name="Group 615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156" name="Group 615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6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6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7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8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18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8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9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9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9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9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9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157" name="Group 615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5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5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6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6196" name="Rectangle 619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9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BED195-EF8B-7C24-9C75-033CDEEEE701}"/>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Building Blocks: My Project's Tech Stack</a:t>
            </a:r>
          </a:p>
        </p:txBody>
      </p:sp>
      <p:sp>
        <p:nvSpPr>
          <p:cNvPr id="3" name="TextBox 2">
            <a:extLst>
              <a:ext uri="{FF2B5EF4-FFF2-40B4-BE49-F238E27FC236}">
                <a16:creationId xmlns:a16="http://schemas.microsoft.com/office/drawing/2014/main" id="{AA25DB10-879E-B30D-A1B0-9B905E39B01B}"/>
              </a:ext>
            </a:extLst>
          </p:cNvPr>
          <p:cNvSpPr txBox="1"/>
          <p:nvPr/>
        </p:nvSpPr>
        <p:spPr>
          <a:xfrm>
            <a:off x="1141412" y="2249487"/>
            <a:ext cx="4459287" cy="3965046"/>
          </a:xfrm>
          <a:prstGeom prst="rect">
            <a:avLst/>
          </a:prstGeom>
        </p:spPr>
        <p:txBody>
          <a:bodyPr vert="horz" lIns="91440" tIns="45720" rIns="91440" bIns="45720" rtlCol="0">
            <a:normAutofit lnSpcReduction="10000"/>
          </a:bodyPr>
          <a:lstStyle/>
          <a:p>
            <a:pPr marL="457200" indent="-228600" defTabSz="914400">
              <a:lnSpc>
                <a:spcPct val="110000"/>
              </a:lnSpc>
              <a:spcAft>
                <a:spcPts val="600"/>
              </a:spcAft>
              <a:buSzPct val="125000"/>
              <a:buFont typeface="Arial" panose="020B0604020202020204" pitchFamily="34" charset="0"/>
              <a:buChar char="•"/>
            </a:pPr>
            <a:r>
              <a:rPr lang="en-US" sz="2000" dirty="0" err="1"/>
              <a:t>Streamlit</a:t>
            </a:r>
            <a:r>
              <a:rPr lang="en-US" sz="2000" dirty="0"/>
              <a:t> - Used for building interactive web applications with Python.</a:t>
            </a:r>
          </a:p>
          <a:p>
            <a:pPr marL="457200" indent="-228600" defTabSz="914400">
              <a:lnSpc>
                <a:spcPct val="110000"/>
              </a:lnSpc>
              <a:spcAft>
                <a:spcPts val="600"/>
              </a:spcAft>
              <a:buSzPct val="125000"/>
              <a:buFont typeface="Arial" panose="020B0604020202020204" pitchFamily="34" charset="0"/>
              <a:buChar char="•"/>
            </a:pPr>
            <a:r>
              <a:rPr lang="en-US" sz="2000" dirty="0" err="1"/>
              <a:t>Plotly</a:t>
            </a:r>
            <a:r>
              <a:rPr lang="en-US" sz="2000" dirty="0"/>
              <a:t> - Utilized for creating interactive and visually appealing data visualizations.</a:t>
            </a:r>
          </a:p>
          <a:p>
            <a:pPr marL="457200" indent="-228600" defTabSz="914400">
              <a:lnSpc>
                <a:spcPct val="110000"/>
              </a:lnSpc>
              <a:spcAft>
                <a:spcPts val="600"/>
              </a:spcAft>
              <a:buSzPct val="125000"/>
              <a:buFont typeface="Arial" panose="020B0604020202020204" pitchFamily="34" charset="0"/>
              <a:buChar char="•"/>
            </a:pPr>
            <a:r>
              <a:rPr lang="en-US" sz="2000" dirty="0"/>
              <a:t>Pandas - Employed for data manipulation, analysis, and preprocessing.</a:t>
            </a:r>
          </a:p>
          <a:p>
            <a:pPr marL="457200" indent="-228600" defTabSz="914400">
              <a:lnSpc>
                <a:spcPct val="110000"/>
              </a:lnSpc>
              <a:spcAft>
                <a:spcPts val="600"/>
              </a:spcAft>
              <a:buSzPct val="125000"/>
              <a:buFont typeface="Arial" panose="020B0604020202020204" pitchFamily="34" charset="0"/>
              <a:buChar char="•"/>
            </a:pPr>
            <a:r>
              <a:rPr lang="en-US" sz="2000" dirty="0" err="1"/>
              <a:t>Pyrebase</a:t>
            </a:r>
            <a:r>
              <a:rPr lang="en-US" sz="2000" dirty="0"/>
              <a:t> - Used to interact with the Firebase Realtime Database.</a:t>
            </a:r>
          </a:p>
        </p:txBody>
      </p:sp>
      <p:pic>
        <p:nvPicPr>
          <p:cNvPr id="6148" name="Picture 4" descr="8 Reasons Why You Can Use Microsoft Stack for Your next Big Project |  Toptal®">
            <a:extLst>
              <a:ext uri="{FF2B5EF4-FFF2-40B4-BE49-F238E27FC236}">
                <a16:creationId xmlns:a16="http://schemas.microsoft.com/office/drawing/2014/main" id="{A2DC5281-473F-D207-61E7-E4EDC48379D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991073"/>
            <a:ext cx="5456279" cy="285090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200" name="Group 619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20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0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0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21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1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1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2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1013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07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3082" name="Group 308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9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9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0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1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083" name="Group 308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08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3122" name="Rectangle 312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12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5AC481-3C83-415F-CDFF-D017D0DECF3C}"/>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Part A.1 : Data Collection System</a:t>
            </a:r>
          </a:p>
        </p:txBody>
      </p:sp>
      <p:sp>
        <p:nvSpPr>
          <p:cNvPr id="3" name="TextBox 2">
            <a:extLst>
              <a:ext uri="{FF2B5EF4-FFF2-40B4-BE49-F238E27FC236}">
                <a16:creationId xmlns:a16="http://schemas.microsoft.com/office/drawing/2014/main" id="{4D1D550B-0B6B-C2D0-61C2-E44DC1D35FFD}"/>
              </a:ext>
            </a:extLst>
          </p:cNvPr>
          <p:cNvSpPr txBox="1"/>
          <p:nvPr/>
        </p:nvSpPr>
        <p:spPr>
          <a:xfrm>
            <a:off x="1141412" y="2249487"/>
            <a:ext cx="4459287" cy="3965046"/>
          </a:xfrm>
          <a:prstGeom prst="rect">
            <a:avLst/>
          </a:prstGeom>
        </p:spPr>
        <p:txBody>
          <a:bodyPr vert="horz" lIns="91440" tIns="45720" rIns="91440" bIns="45720" rtlCol="0">
            <a:normAutofit fontScale="92500" lnSpcReduction="20000"/>
          </a:bodyPr>
          <a:lstStyle/>
          <a:p>
            <a:pPr marL="285750" indent="-228600" defTabSz="914400">
              <a:lnSpc>
                <a:spcPct val="120000"/>
              </a:lnSpc>
              <a:spcAft>
                <a:spcPts val="600"/>
              </a:spcAft>
              <a:buSzPct val="125000"/>
              <a:buFont typeface="Arial" panose="020B0604020202020204" pitchFamily="34" charset="0"/>
              <a:buChar char="•"/>
            </a:pPr>
            <a:r>
              <a:rPr lang="en-US" sz="2200" dirty="0"/>
              <a:t>Using </a:t>
            </a:r>
            <a:r>
              <a:rPr lang="en-US" sz="2200" dirty="0" err="1"/>
              <a:t>Streamlit</a:t>
            </a:r>
            <a:r>
              <a:rPr lang="en-US" sz="2200" dirty="0"/>
              <a:t> and Firebase, I developed an intuitive interface for companies to input their internship requirements. This streamlined process allows companies to easily input all their specific requirements, including skills, sex preferences, CGPA criteria, and more. The data collected through this interface is securely stored in the cloud using Firebase, ensuring easy retrieval, analysis, and reliable data management</a:t>
            </a:r>
            <a:r>
              <a:rPr lang="en-US" sz="1900" dirty="0"/>
              <a:t>.</a:t>
            </a:r>
          </a:p>
        </p:txBody>
      </p:sp>
      <p:pic>
        <p:nvPicPr>
          <p:cNvPr id="3074" name="Picture 2" descr="Career as Company Secretary - Cambria International School">
            <a:extLst>
              <a:ext uri="{FF2B5EF4-FFF2-40B4-BE49-F238E27FC236}">
                <a16:creationId xmlns:a16="http://schemas.microsoft.com/office/drawing/2014/main" id="{E16D1EED-0AB1-90B2-4A65-F73BD885EC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595492"/>
            <a:ext cx="5456279" cy="364206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126" name="Group 312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2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2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3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4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73741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10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105" name="Group 410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106" name="Group 410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1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1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2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3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3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3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4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4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4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4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4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07" name="Group 410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10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0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1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4146" name="Rectangle 41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1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9F6E04-8C24-F0F2-2699-0A55C4DF3A10}"/>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Part A.2 : Data Analysis and insights</a:t>
            </a:r>
          </a:p>
        </p:txBody>
      </p:sp>
      <p:sp>
        <p:nvSpPr>
          <p:cNvPr id="3" name="TextBox 2">
            <a:extLst>
              <a:ext uri="{FF2B5EF4-FFF2-40B4-BE49-F238E27FC236}">
                <a16:creationId xmlns:a16="http://schemas.microsoft.com/office/drawing/2014/main" id="{E4E1F6D7-033C-2D19-6F28-D2E9A5FD53CC}"/>
              </a:ext>
            </a:extLst>
          </p:cNvPr>
          <p:cNvSpPr txBox="1"/>
          <p:nvPr/>
        </p:nvSpPr>
        <p:spPr>
          <a:xfrm>
            <a:off x="1141412" y="2249487"/>
            <a:ext cx="4459287" cy="3965046"/>
          </a:xfrm>
          <a:prstGeom prst="rect">
            <a:avLst/>
          </a:prstGeom>
        </p:spPr>
        <p:txBody>
          <a:bodyPr vert="horz" lIns="91440" tIns="45720" rIns="91440" bIns="45720" rtlCol="0">
            <a:normAutofit/>
          </a:bodyPr>
          <a:lstStyle/>
          <a:p>
            <a:pPr marL="342900" indent="-228600" defTabSz="914400">
              <a:lnSpc>
                <a:spcPct val="120000"/>
              </a:lnSpc>
              <a:spcAft>
                <a:spcPts val="600"/>
              </a:spcAft>
              <a:buSzPct val="125000"/>
              <a:buFont typeface="Arial" panose="020B0604020202020204" pitchFamily="34" charset="0"/>
              <a:buChar char="•"/>
            </a:pPr>
            <a:r>
              <a:rPr lang="en-US" sz="2000" dirty="0"/>
              <a:t>Using Pandas, I preprocessed and analyzed the data retrieved from Firebase. This enabled me to derive valuable insights applicable to students. By leveraging these insights, students can make informed decisions, aligning their skills and preferences with suitable internship opportunities.</a:t>
            </a:r>
            <a:endParaRPr lang="en-US" sz="2000"/>
          </a:p>
        </p:txBody>
      </p:sp>
      <p:pic>
        <p:nvPicPr>
          <p:cNvPr id="4098" name="Picture 2" descr="Data Analysis Process | 8 Useful Phases of Data Analysis Process">
            <a:extLst>
              <a:ext uri="{FF2B5EF4-FFF2-40B4-BE49-F238E27FC236}">
                <a16:creationId xmlns:a16="http://schemas.microsoft.com/office/drawing/2014/main" id="{D9687A0F-FA45-61FE-2204-71540A2AD3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902408"/>
            <a:ext cx="5456279" cy="302823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4150" name="Group 41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7412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206"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208" name="Group 5207">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209" name="Group 5208">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221"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22"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3"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4"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5"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6"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7"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8"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9"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0"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1"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2"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233"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4"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5"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6"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7"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38"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39"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0"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1"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2"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3"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4"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5"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6"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47"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210" name="Group 5209">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211"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2"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3"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4"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5"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6"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7"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8"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19"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20"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249" name="Rectangle 52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2E0F16-1C15-80F8-FF87-09C7BC17FF04}"/>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 Part B : Student interface app </a:t>
            </a:r>
          </a:p>
        </p:txBody>
      </p:sp>
      <p:sp>
        <p:nvSpPr>
          <p:cNvPr id="3" name="TextBox 2">
            <a:extLst>
              <a:ext uri="{FF2B5EF4-FFF2-40B4-BE49-F238E27FC236}">
                <a16:creationId xmlns:a16="http://schemas.microsoft.com/office/drawing/2014/main" id="{A678FAC2-752A-3813-EF46-A0382AF09EFC}"/>
              </a:ext>
            </a:extLst>
          </p:cNvPr>
          <p:cNvSpPr txBox="1"/>
          <p:nvPr/>
        </p:nvSpPr>
        <p:spPr>
          <a:xfrm>
            <a:off x="1141412" y="2249487"/>
            <a:ext cx="4459287" cy="3965046"/>
          </a:xfrm>
          <a:prstGeom prst="rect">
            <a:avLst/>
          </a:prstGeom>
        </p:spPr>
        <p:txBody>
          <a:bodyPr vert="horz" lIns="91440" tIns="45720" rIns="91440" bIns="45720" rtlCol="0">
            <a:normAutofit/>
          </a:bodyPr>
          <a:lstStyle/>
          <a:p>
            <a:pPr marL="285750" indent="-228600" defTabSz="914400">
              <a:lnSpc>
                <a:spcPct val="120000"/>
              </a:lnSpc>
              <a:spcAft>
                <a:spcPts val="600"/>
              </a:spcAft>
              <a:buSzPct val="125000"/>
              <a:buFont typeface="Arial" panose="020B0604020202020204" pitchFamily="34" charset="0"/>
              <a:buChar char="•"/>
            </a:pPr>
            <a:r>
              <a:rPr lang="en-US" sz="1900"/>
              <a:t>Using Plotly and Streamlit, I presented data through interactive plots. Students can explore personalized internship opportunities based on CGPA, sex, and required skills. Additionally, curated skill roadmaps help students pursue their desired career paths. An authentication system using Firebase limits access to second-year computer engineering students, ensuring personalized resources and opportunities.</a:t>
            </a:r>
          </a:p>
        </p:txBody>
      </p:sp>
      <p:pic>
        <p:nvPicPr>
          <p:cNvPr id="5122" name="Picture 2" descr="What Are We Communicating to Students When We Write?">
            <a:extLst>
              <a:ext uri="{FF2B5EF4-FFF2-40B4-BE49-F238E27FC236}">
                <a16:creationId xmlns:a16="http://schemas.microsoft.com/office/drawing/2014/main" id="{E0F8681D-BC5D-7FDD-8DD9-4B8C30F8EB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963791"/>
            <a:ext cx="5456279" cy="290546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253" name="Group 52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2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2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62649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7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79" name="Group 717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180" name="Group 717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9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9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0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0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0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1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181" name="Group 718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8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8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9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7220" name="Rectangle 721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22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DA1E6E-BBA1-9090-822B-71021FF39390}"/>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Future Scope </a:t>
            </a:r>
          </a:p>
        </p:txBody>
      </p:sp>
      <p:sp>
        <p:nvSpPr>
          <p:cNvPr id="3" name="TextBox 2">
            <a:extLst>
              <a:ext uri="{FF2B5EF4-FFF2-40B4-BE49-F238E27FC236}">
                <a16:creationId xmlns:a16="http://schemas.microsoft.com/office/drawing/2014/main" id="{2F7500AD-74AF-B585-86FA-C7DB0733F03E}"/>
              </a:ext>
            </a:extLst>
          </p:cNvPr>
          <p:cNvSpPr txBox="1"/>
          <p:nvPr/>
        </p:nvSpPr>
        <p:spPr>
          <a:xfrm>
            <a:off x="1141412" y="2249487"/>
            <a:ext cx="4459287" cy="3965046"/>
          </a:xfrm>
          <a:prstGeom prst="rect">
            <a:avLst/>
          </a:prstGeom>
        </p:spPr>
        <p:txBody>
          <a:bodyPr vert="horz" lIns="91440" tIns="45720" rIns="91440" bIns="45720" rtlCol="0">
            <a:normAutofit/>
          </a:bodyPr>
          <a:lstStyle/>
          <a:p>
            <a:pPr marL="342900" indent="-228600" defTabSz="914400">
              <a:lnSpc>
                <a:spcPct val="120000"/>
              </a:lnSpc>
              <a:spcAft>
                <a:spcPts val="600"/>
              </a:spcAft>
              <a:buSzPct val="125000"/>
              <a:buFont typeface="Arial" panose="020B0604020202020204" pitchFamily="34" charset="0"/>
              <a:buChar char="•"/>
            </a:pPr>
            <a:r>
              <a:rPr lang="en-US" sz="2000" dirty="0"/>
              <a:t>My project, initially limited to second-year computer engineering students, is set to broaden its scope to encompass all engineering branches. By incorporating preferences and skillsets specific to each branch, I aim to provide a comprehensive platform for all engineering students, enabling them to explore personalized internship opportunities.</a:t>
            </a:r>
          </a:p>
        </p:txBody>
      </p:sp>
      <p:pic>
        <p:nvPicPr>
          <p:cNvPr id="7172" name="Picture 4" descr="Walking to the future Icons PNG - Free PNG and Icons Downloads">
            <a:extLst>
              <a:ext uri="{FF2B5EF4-FFF2-40B4-BE49-F238E27FC236}">
                <a16:creationId xmlns:a16="http://schemas.microsoft.com/office/drawing/2014/main" id="{5EBBE4ED-BA67-D584-8BF2-C47A971E21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502756"/>
            <a:ext cx="5456279" cy="382753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224" name="Group 722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2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2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2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2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2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3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3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4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4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5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5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57186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19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201" name="Group 820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8202" name="Group 820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21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1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22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2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3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3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4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8203" name="Group 820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20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0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1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8242" name="Rectangle 824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24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30E41E-2398-C51B-7734-AC446BC83483}"/>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Acknowledgements</a:t>
            </a:r>
          </a:p>
        </p:txBody>
      </p:sp>
      <p:sp>
        <p:nvSpPr>
          <p:cNvPr id="4" name="TextBox 3">
            <a:extLst>
              <a:ext uri="{FF2B5EF4-FFF2-40B4-BE49-F238E27FC236}">
                <a16:creationId xmlns:a16="http://schemas.microsoft.com/office/drawing/2014/main" id="{80EA9D38-EB5F-9233-ABDA-13F55BD3E49B}"/>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b="0" i="0" dirty="0">
                <a:effectLst/>
              </a:rPr>
              <a:t>I extend my sincere appreciation to </a:t>
            </a:r>
            <a:r>
              <a:rPr lang="en-US" sz="2000" b="0" i="0" u="none" strike="noStrike" dirty="0">
                <a:effectLst/>
                <a:hlinkClick r:id="rId4"/>
              </a:rPr>
              <a:t>Roadmap.sh</a:t>
            </a:r>
            <a:r>
              <a:rPr lang="en-US" sz="2000" b="0" i="0" dirty="0">
                <a:effectLst/>
              </a:rPr>
              <a:t> for their invaluable resources. Their comprehensive roadmaps have greatly influenced the project, providing a structured and insightful guide for students. I am grateful for their dedication and commendable efforts in curating such a valuable resource. Thank you for inspiring and empowering my work.</a:t>
            </a:r>
          </a:p>
        </p:txBody>
      </p:sp>
      <p:pic>
        <p:nvPicPr>
          <p:cNvPr id="8194" name="Picture 2" descr="17,604 Acknowledgement Images, Stock Photos &amp; Vectors | Shutterstock">
            <a:extLst>
              <a:ext uri="{FF2B5EF4-FFF2-40B4-BE49-F238E27FC236}">
                <a16:creationId xmlns:a16="http://schemas.microsoft.com/office/drawing/2014/main" id="{90F198FE-58DD-E480-9FFA-45326D0D110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457861"/>
            <a:ext cx="5456279" cy="391732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246" name="Group 824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24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4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4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5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25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6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6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7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72706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624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RPOOPS Mini Project</vt:lpstr>
      <vt:lpstr>Problem Statement</vt:lpstr>
      <vt:lpstr>Solution Proposed</vt:lpstr>
      <vt:lpstr>Building Blocks: My Project's Tech Stack</vt:lpstr>
      <vt:lpstr>Part A.1 : Data Collection System</vt:lpstr>
      <vt:lpstr>Part A.2 : Data Analysis and insights</vt:lpstr>
      <vt:lpstr> Part B : Student interface app </vt:lpstr>
      <vt:lpstr>Future Scope </vt:lpstr>
      <vt:lpstr>Acknowledgements</vt:lpstr>
      <vt:lpstr>Resources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RPOOPS Mini Project</dc:title>
  <dc:creator>Aditya Choudhary</dc:creator>
  <cp:lastModifiedBy>Aditya Choudhary</cp:lastModifiedBy>
  <cp:revision>1</cp:revision>
  <dcterms:created xsi:type="dcterms:W3CDTF">2023-06-07T06:29:40Z</dcterms:created>
  <dcterms:modified xsi:type="dcterms:W3CDTF">2023-06-07T07:59:00Z</dcterms:modified>
</cp:coreProperties>
</file>