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4"/>
  </p:notesMasterIdLst>
  <p:sldIdLst>
    <p:sldId id="257" r:id="rId3"/>
    <p:sldId id="274" r:id="rId4"/>
    <p:sldId id="275" r:id="rId5"/>
    <p:sldId id="276" r:id="rId6"/>
    <p:sldId id="277" r:id="rId7"/>
    <p:sldId id="279" r:id="rId8"/>
    <p:sldId id="281" r:id="rId9"/>
    <p:sldId id="282" r:id="rId10"/>
    <p:sldId id="283" r:id="rId11"/>
    <p:sldId id="284" r:id="rId12"/>
    <p:sldId id="288" r:id="rId13"/>
    <p:sldId id="296" r:id="rId14"/>
    <p:sldId id="297" r:id="rId15"/>
    <p:sldId id="300" r:id="rId16"/>
    <p:sldId id="301" r:id="rId17"/>
    <p:sldId id="305" r:id="rId18"/>
    <p:sldId id="306" r:id="rId19"/>
    <p:sldId id="307" r:id="rId20"/>
    <p:sldId id="308" r:id="rId21"/>
    <p:sldId id="311" r:id="rId22"/>
    <p:sldId id="312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381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5C2C3">
              <a:alpha val="63000"/>
            </a:srgbClr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2727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79E9E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45430"/>
              <a:satOff val="-14506"/>
              <a:lumOff val="-20039"/>
            </a:schemeClr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45430"/>
              <a:satOff val="-14506"/>
              <a:lumOff val="-2003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6E4D7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E7E4DC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4E1D9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CA99C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50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9AAA9"/>
              </a:solidFill>
              <a:prstDash val="solid"/>
              <a:miter lim="400000"/>
            </a:ln>
          </a:top>
          <a:bottom>
            <a:ln w="12700" cap="flat">
              <a:solidFill>
                <a:srgbClr val="A9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AA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-1435" y="-8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520202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780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85042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625197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113898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1637402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324491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1302233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2293296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28233549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928456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07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1549800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2948038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19686787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1016320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3040764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3314960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2475538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1007344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71120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156157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1093568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67941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787400" y="1511300"/>
            <a:ext cx="11430000" cy="381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787400" y="5308600"/>
            <a:ext cx="11430000" cy="1447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2948-75BA-49CF-A8DD-62F24BBE389F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EF3C-3477-4857-BE4A-F586FDBD3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97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2948-75BA-49CF-A8DD-62F24BBE389F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EF3C-3477-4857-BE4A-F586FDBD3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913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2948-75BA-49CF-A8DD-62F24BBE389F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EF3C-3477-4857-BE4A-F586FDBD3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070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2948-75BA-49CF-A8DD-62F24BBE389F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EF3C-3477-4857-BE4A-F586FDBD3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7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2948-75BA-49CF-A8DD-62F24BBE389F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EF3C-3477-4857-BE4A-F586FDBD3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857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2948-75BA-49CF-A8DD-62F24BBE389F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EF3C-3477-4857-BE4A-F586FDBD3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95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2948-75BA-49CF-A8DD-62F24BBE389F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EF3C-3477-4857-BE4A-F586FDBD3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112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2948-75BA-49CF-A8DD-62F24BBE389F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EF3C-3477-4857-BE4A-F586FDBD3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707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2948-75BA-49CF-A8DD-62F24BBE389F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EF3C-3477-4857-BE4A-F586FDBD3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6011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2948-75BA-49CF-A8DD-62F24BBE389F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EF3C-3477-4857-BE4A-F586FDBD3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47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blipFill dpi="0" rotWithShape="1">
          <a:blip r:embed="rId2">
            <a:alphaModFix amt="25000"/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2489200" y="889000"/>
            <a:ext cx="8051800" cy="60833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787400" y="7188200"/>
            <a:ext cx="11430000" cy="127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787400" y="8407400"/>
            <a:ext cx="11430000" cy="1041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7513" y="519113"/>
            <a:ext cx="2803525" cy="8266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3" y="519113"/>
            <a:ext cx="8261350" cy="8266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2948-75BA-49CF-A8DD-62F24BBE389F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EF3C-3477-4857-BE4A-F586FDBD3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78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blipFill dpi="0" rotWithShape="1">
          <a:blip r:embed="rId2">
            <a:alphaModFix amt="50000"/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blipFill dpi="0" rotWithShape="1">
          <a:blip r:embed="rId2">
            <a:alphaModFix amt="58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7556500" y="2933700"/>
            <a:ext cx="3987347" cy="5308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787400" y="2768600"/>
            <a:ext cx="5486400" cy="5715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800"/>
              </a:spcBef>
              <a:buBlip>
                <a:blip r:embed="rId2"/>
              </a:buBlip>
              <a:defRPr sz="3000"/>
            </a:lvl1pPr>
            <a:lvl2pPr marL="685800" indent="-342900">
              <a:spcBef>
                <a:spcPts val="2800"/>
              </a:spcBef>
              <a:buBlip>
                <a:blip r:embed="rId2"/>
              </a:buBlip>
              <a:defRPr sz="3000"/>
            </a:lvl2pPr>
            <a:lvl3pPr marL="1028700" indent="-342900">
              <a:spcBef>
                <a:spcPts val="2800"/>
              </a:spcBef>
              <a:buBlip>
                <a:blip r:embed="rId2"/>
              </a:buBlip>
              <a:defRPr sz="3000"/>
            </a:lvl3pPr>
            <a:lvl4pPr marL="1371600" indent="-342900">
              <a:spcBef>
                <a:spcPts val="2800"/>
              </a:spcBef>
              <a:buBlip>
                <a:blip r:embed="rId2"/>
              </a:buBlip>
              <a:defRPr sz="3000"/>
            </a:lvl4pPr>
            <a:lvl5pPr marL="1714500" indent="-3429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94" y="487681"/>
            <a:ext cx="11051823" cy="16233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75361" y="2817707"/>
            <a:ext cx="5416410" cy="58499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608516" y="2817707"/>
            <a:ext cx="5418667" cy="5849903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16210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4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2"/>
              </a:buBlip>
            </a:lvl1pPr>
            <a:lvl2pPr>
              <a:buBlip>
                <a:blip r:embed="rId12"/>
              </a:buBlip>
            </a:lvl2pPr>
            <a:lvl3pPr>
              <a:buBlip>
                <a:blip r:embed="rId12"/>
              </a:buBlip>
            </a:lvl3pPr>
            <a:lvl4pPr>
              <a:buBlip>
                <a:blip r:embed="rId12"/>
              </a:buBlip>
            </a:lvl4pPr>
            <a:lvl5pPr>
              <a:buBlip>
                <a:blip r:embed="rId1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02692" y="9131300"/>
            <a:ext cx="386716" cy="4318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9" r:id="rId6"/>
    <p:sldLayoutId id="2147483660" r:id="rId7"/>
    <p:sldLayoutId id="2147483673" r:id="rId8"/>
    <p:sldLayoutId id="2147483674" r:id="rId9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3937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2"/>
        </a:buBlip>
        <a:tabLst/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1pPr>
      <a:lvl2pPr marL="7874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2"/>
        </a:buBlip>
        <a:tabLst/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2pPr>
      <a:lvl3pPr marL="11811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2"/>
        </a:buBlip>
        <a:tabLst/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3pPr>
      <a:lvl4pPr marL="15748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2"/>
        </a:buBlip>
        <a:tabLst/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4pPr>
      <a:lvl5pPr marL="19685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2"/>
        </a:buBlip>
        <a:tabLst/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5pPr>
      <a:lvl6pPr marL="23622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2"/>
        </a:buBlip>
        <a:tabLst/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6pPr>
      <a:lvl7pPr marL="27559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2"/>
        </a:buBlip>
        <a:tabLst/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7pPr>
      <a:lvl8pPr marL="31496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2"/>
        </a:buBlip>
        <a:tabLst/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8pPr>
      <a:lvl9pPr marL="35433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2"/>
        </a:buBlip>
        <a:tabLst/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763" y="9040813"/>
            <a:ext cx="292576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62948-75BA-49CF-A8DD-62F24BBE389F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8475" y="9040813"/>
            <a:ext cx="438785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2EF3C-3477-4857-BE4A-F586FDBD3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09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8.wmf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wmf"/><Relationship Id="rId11" Type="http://schemas.openxmlformats.org/officeDocument/2006/relationships/image" Target="../media/image14.wmf"/><Relationship Id="rId5" Type="http://schemas.openxmlformats.org/officeDocument/2006/relationships/image" Target="../media/image7.wmf"/><Relationship Id="rId10" Type="http://schemas.openxmlformats.org/officeDocument/2006/relationships/image" Target="../media/image13.wmf"/><Relationship Id="rId4" Type="http://schemas.openxmlformats.org/officeDocument/2006/relationships/image" Target="../media/image9.wmf"/><Relationship Id="rId9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8.wmf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wmf"/><Relationship Id="rId11" Type="http://schemas.openxmlformats.org/officeDocument/2006/relationships/image" Target="../media/image14.wmf"/><Relationship Id="rId5" Type="http://schemas.openxmlformats.org/officeDocument/2006/relationships/image" Target="../media/image7.wmf"/><Relationship Id="rId10" Type="http://schemas.openxmlformats.org/officeDocument/2006/relationships/image" Target="../media/image13.wmf"/><Relationship Id="rId4" Type="http://schemas.openxmlformats.org/officeDocument/2006/relationships/image" Target="../media/image9.wmf"/><Relationship Id="rId9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7.wmf"/><Relationship Id="rId3" Type="http://schemas.openxmlformats.org/officeDocument/2006/relationships/image" Target="../media/image8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wmf"/><Relationship Id="rId11" Type="http://schemas.openxmlformats.org/officeDocument/2006/relationships/image" Target="../media/image14.wmf"/><Relationship Id="rId5" Type="http://schemas.openxmlformats.org/officeDocument/2006/relationships/image" Target="../media/image7.wmf"/><Relationship Id="rId10" Type="http://schemas.openxmlformats.org/officeDocument/2006/relationships/image" Target="../media/image13.wmf"/><Relationship Id="rId4" Type="http://schemas.openxmlformats.org/officeDocument/2006/relationships/image" Target="../media/image9.wmf"/><Relationship Id="rId9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8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wmf"/><Relationship Id="rId11" Type="http://schemas.openxmlformats.org/officeDocument/2006/relationships/image" Target="../media/image14.wmf"/><Relationship Id="rId5" Type="http://schemas.openxmlformats.org/officeDocument/2006/relationships/image" Target="../media/image7.wmf"/><Relationship Id="rId10" Type="http://schemas.openxmlformats.org/officeDocument/2006/relationships/image" Target="../media/image13.wmf"/><Relationship Id="rId4" Type="http://schemas.openxmlformats.org/officeDocument/2006/relationships/image" Target="../media/image9.wmf"/><Relationship Id="rId9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8.wmf"/><Relationship Id="rId3" Type="http://schemas.openxmlformats.org/officeDocument/2006/relationships/image" Target="../media/image8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wmf"/><Relationship Id="rId11" Type="http://schemas.openxmlformats.org/officeDocument/2006/relationships/image" Target="../media/image14.wmf"/><Relationship Id="rId5" Type="http://schemas.openxmlformats.org/officeDocument/2006/relationships/image" Target="../media/image7.wmf"/><Relationship Id="rId10" Type="http://schemas.openxmlformats.org/officeDocument/2006/relationships/image" Target="../media/image13.wmf"/><Relationship Id="rId4" Type="http://schemas.openxmlformats.org/officeDocument/2006/relationships/image" Target="../media/image9.wmf"/><Relationship Id="rId9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8.wmf"/><Relationship Id="rId3" Type="http://schemas.openxmlformats.org/officeDocument/2006/relationships/image" Target="../media/image8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wmf"/><Relationship Id="rId11" Type="http://schemas.openxmlformats.org/officeDocument/2006/relationships/image" Target="../media/image14.wmf"/><Relationship Id="rId5" Type="http://schemas.openxmlformats.org/officeDocument/2006/relationships/image" Target="../media/image7.wmf"/><Relationship Id="rId10" Type="http://schemas.openxmlformats.org/officeDocument/2006/relationships/image" Target="../media/image13.wmf"/><Relationship Id="rId4" Type="http://schemas.openxmlformats.org/officeDocument/2006/relationships/image" Target="../media/image9.wmf"/><Relationship Id="rId9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8.wmf"/><Relationship Id="rId3" Type="http://schemas.openxmlformats.org/officeDocument/2006/relationships/image" Target="../media/image8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wmf"/><Relationship Id="rId11" Type="http://schemas.openxmlformats.org/officeDocument/2006/relationships/image" Target="../media/image14.wmf"/><Relationship Id="rId5" Type="http://schemas.openxmlformats.org/officeDocument/2006/relationships/image" Target="../media/image7.wmf"/><Relationship Id="rId10" Type="http://schemas.openxmlformats.org/officeDocument/2006/relationships/image" Target="../media/image13.wmf"/><Relationship Id="rId4" Type="http://schemas.openxmlformats.org/officeDocument/2006/relationships/image" Target="../media/image9.wmf"/><Relationship Id="rId9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8.wmf"/><Relationship Id="rId7" Type="http://schemas.openxmlformats.org/officeDocument/2006/relationships/image" Target="../media/image11.wmf"/><Relationship Id="rId12" Type="http://schemas.openxmlformats.org/officeDocument/2006/relationships/image" Target="../media/image18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wmf"/><Relationship Id="rId11" Type="http://schemas.openxmlformats.org/officeDocument/2006/relationships/image" Target="../media/image16.wmf"/><Relationship Id="rId5" Type="http://schemas.openxmlformats.org/officeDocument/2006/relationships/image" Target="../media/image7.wmf"/><Relationship Id="rId10" Type="http://schemas.openxmlformats.org/officeDocument/2006/relationships/image" Target="../media/image14.wmf"/><Relationship Id="rId4" Type="http://schemas.openxmlformats.org/officeDocument/2006/relationships/image" Target="../media/image9.wmf"/><Relationship Id="rId9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8.wmf"/><Relationship Id="rId7" Type="http://schemas.openxmlformats.org/officeDocument/2006/relationships/image" Target="../media/image11.wmf"/><Relationship Id="rId12" Type="http://schemas.openxmlformats.org/officeDocument/2006/relationships/image" Target="../media/image18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wmf"/><Relationship Id="rId11" Type="http://schemas.openxmlformats.org/officeDocument/2006/relationships/image" Target="../media/image16.wmf"/><Relationship Id="rId5" Type="http://schemas.openxmlformats.org/officeDocument/2006/relationships/image" Target="../media/image7.wmf"/><Relationship Id="rId10" Type="http://schemas.openxmlformats.org/officeDocument/2006/relationships/image" Target="../media/image14.wmf"/><Relationship Id="rId4" Type="http://schemas.openxmlformats.org/officeDocument/2006/relationships/image" Target="../media/image9.wmf"/><Relationship Id="rId9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8.wmf"/><Relationship Id="rId7" Type="http://schemas.openxmlformats.org/officeDocument/2006/relationships/image" Target="../media/image11.wmf"/><Relationship Id="rId12" Type="http://schemas.openxmlformats.org/officeDocument/2006/relationships/image" Target="../media/image18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wmf"/><Relationship Id="rId11" Type="http://schemas.openxmlformats.org/officeDocument/2006/relationships/image" Target="../media/image16.wmf"/><Relationship Id="rId5" Type="http://schemas.openxmlformats.org/officeDocument/2006/relationships/image" Target="../media/image7.wmf"/><Relationship Id="rId10" Type="http://schemas.openxmlformats.org/officeDocument/2006/relationships/image" Target="../media/image14.wmf"/><Relationship Id="rId4" Type="http://schemas.openxmlformats.org/officeDocument/2006/relationships/image" Target="../media/image9.wmf"/><Relationship Id="rId9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8.wmf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wmf"/><Relationship Id="rId11" Type="http://schemas.openxmlformats.org/officeDocument/2006/relationships/image" Target="../media/image15.wmf"/><Relationship Id="rId5" Type="http://schemas.openxmlformats.org/officeDocument/2006/relationships/image" Target="../media/image10.wmf"/><Relationship Id="rId10" Type="http://schemas.openxmlformats.org/officeDocument/2006/relationships/image" Target="../media/image14.wmf"/><Relationship Id="rId4" Type="http://schemas.openxmlformats.org/officeDocument/2006/relationships/image" Target="../media/image9.wmf"/><Relationship Id="rId9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8.wmf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7.wmf"/><Relationship Id="rId10" Type="http://schemas.openxmlformats.org/officeDocument/2006/relationships/image" Target="../media/image14.wmf"/><Relationship Id="rId4" Type="http://schemas.openxmlformats.org/officeDocument/2006/relationships/image" Target="../media/image9.wmf"/><Relationship Id="rId9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8.wmf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wmf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image" Target="../media/image14.wmf"/><Relationship Id="rId4" Type="http://schemas.openxmlformats.org/officeDocument/2006/relationships/image" Target="../media/image10.wmf"/><Relationship Id="rId9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760505" y="2433917"/>
            <a:ext cx="11430000" cy="4760258"/>
          </a:xfrm>
          <a:prstGeom prst="rect">
            <a:avLst/>
          </a:prstGeom>
        </p:spPr>
        <p:txBody>
          <a:bodyPr>
            <a:normAutofit/>
          </a:bodyPr>
          <a:lstStyle>
            <a:lvl1pPr defTabSz="537463">
              <a:defRPr sz="7176">
                <a:effectLst>
                  <a:outerShdw blurRad="58420" dist="11684" dir="5400000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IN" b="1" dirty="0" smtClean="0">
                <a:latin typeface="+mj-lt"/>
              </a:rPr>
              <a:t>An Interactive Dictionary</a:t>
            </a:r>
            <a:endParaRPr b="1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1"/>
          <p:cNvSpPr>
            <a:spLocks noChangeShapeType="1"/>
          </p:cNvSpPr>
          <p:nvPr/>
        </p:nvSpPr>
        <p:spPr bwMode="auto">
          <a:xfrm>
            <a:off x="6610773" y="6479823"/>
            <a:ext cx="1040836" cy="1539804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6046333" y="4251396"/>
            <a:ext cx="1542064" cy="2555803"/>
            <a:chOff x="2678" y="1883"/>
            <a:chExt cx="683" cy="1132"/>
          </a:xfrm>
        </p:grpSpPr>
        <p:sp>
          <p:nvSpPr>
            <p:cNvPr id="13340" name="Line 3"/>
            <p:cNvSpPr>
              <a:spLocks noChangeShapeType="1"/>
            </p:cNvSpPr>
            <p:nvPr/>
          </p:nvSpPr>
          <p:spPr bwMode="auto">
            <a:xfrm flipH="1">
              <a:off x="2908" y="1883"/>
              <a:ext cx="453" cy="701"/>
            </a:xfrm>
            <a:prstGeom prst="line">
              <a:avLst/>
            </a:prstGeom>
            <a:noFill/>
            <a:ln w="12600">
              <a:solidFill>
                <a:srgbClr val="FF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5120"/>
            </a:p>
          </p:txBody>
        </p:sp>
        <p:pic>
          <p:nvPicPr>
            <p:cNvPr id="13341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8" y="2449"/>
              <a:ext cx="557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42" name="AutoShape 5"/>
            <p:cNvSpPr>
              <a:spLocks noChangeArrowheads="1"/>
            </p:cNvSpPr>
            <p:nvPr/>
          </p:nvSpPr>
          <p:spPr bwMode="auto">
            <a:xfrm>
              <a:off x="2746" y="2580"/>
              <a:ext cx="455" cy="183"/>
            </a:xfrm>
            <a:prstGeom prst="roundRect">
              <a:avLst>
                <a:gd name="adj" fmla="val 51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28512" tIns="62976" rIns="128512" bIns="62976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1991" dirty="0" smtClean="0">
                  <a:solidFill>
                    <a:srgbClr val="000000"/>
                  </a:solidFill>
                </a:rPr>
                <a:t>Andhra</a:t>
              </a:r>
              <a:endParaRPr lang="en-GB" sz="1991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07" y="7563556"/>
            <a:ext cx="143594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AutoShape 7"/>
          <p:cNvSpPr>
            <a:spLocks noChangeArrowheads="1"/>
          </p:cNvSpPr>
          <p:nvPr/>
        </p:nvSpPr>
        <p:spPr bwMode="auto">
          <a:xfrm>
            <a:off x="7053652" y="7796108"/>
            <a:ext cx="1211718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>
                <a:solidFill>
                  <a:srgbClr val="000000"/>
                </a:solidFill>
              </a:rPr>
              <a:t>Arkansas</a:t>
            </a:r>
          </a:p>
        </p:txBody>
      </p:sp>
      <p:sp>
        <p:nvSpPr>
          <p:cNvPr id="13318" name="Line 8"/>
          <p:cNvSpPr>
            <a:spLocks noChangeShapeType="1"/>
          </p:cNvSpPr>
          <p:nvPr/>
        </p:nvSpPr>
        <p:spPr bwMode="auto">
          <a:xfrm>
            <a:off x="9731022" y="2731912"/>
            <a:ext cx="1040836" cy="127790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13319" name="Line 9"/>
          <p:cNvSpPr>
            <a:spLocks noChangeShapeType="1"/>
          </p:cNvSpPr>
          <p:nvPr/>
        </p:nvSpPr>
        <p:spPr bwMode="auto">
          <a:xfrm flipH="1">
            <a:off x="9805530" y="4357511"/>
            <a:ext cx="839893" cy="1356925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13320" name="Line 10"/>
          <p:cNvSpPr>
            <a:spLocks noChangeShapeType="1"/>
          </p:cNvSpPr>
          <p:nvPr/>
        </p:nvSpPr>
        <p:spPr bwMode="auto">
          <a:xfrm>
            <a:off x="10771859" y="4269459"/>
            <a:ext cx="1214684" cy="1993617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13321" name="Line 11"/>
          <p:cNvSpPr>
            <a:spLocks noChangeShapeType="1"/>
          </p:cNvSpPr>
          <p:nvPr/>
        </p:nvSpPr>
        <p:spPr bwMode="auto">
          <a:xfrm>
            <a:off x="9927449" y="5960534"/>
            <a:ext cx="541867" cy="1539804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13322" name="Line 12"/>
          <p:cNvSpPr>
            <a:spLocks noChangeShapeType="1"/>
          </p:cNvSpPr>
          <p:nvPr/>
        </p:nvSpPr>
        <p:spPr bwMode="auto">
          <a:xfrm>
            <a:off x="12223609" y="6416605"/>
            <a:ext cx="478649" cy="145175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13323" name="Line 13"/>
          <p:cNvSpPr>
            <a:spLocks noChangeShapeType="1"/>
          </p:cNvSpPr>
          <p:nvPr/>
        </p:nvSpPr>
        <p:spPr bwMode="auto">
          <a:xfrm flipH="1">
            <a:off x="7843520" y="2318738"/>
            <a:ext cx="1889761" cy="1560124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13324" name="Rectangle 14"/>
          <p:cNvSpPr>
            <a:spLocks noGrp="1" noChangeArrowheads="1"/>
          </p:cNvSpPr>
          <p:nvPr>
            <p:ph type="title"/>
          </p:nvPr>
        </p:nvSpPr>
        <p:spPr>
          <a:xfrm>
            <a:off x="433493" y="487680"/>
            <a:ext cx="11054080" cy="1625600"/>
          </a:xfrm>
        </p:spPr>
        <p:txBody>
          <a:bodyPr>
            <a:normAutofit fontScale="90000"/>
          </a:bodyPr>
          <a:lstStyle/>
          <a:p>
            <a:pPr>
              <a:lnSpc>
                <a:spcPct val="95000"/>
              </a:lnSpc>
              <a:tabLst>
                <a:tab pos="0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</a:tabLst>
            </a:pPr>
            <a:r>
              <a:rPr lang="en-GB" smtClean="0"/>
              <a:t>A Binary Search Tree of States</a:t>
            </a:r>
          </a:p>
        </p:txBody>
      </p:sp>
      <p:sp>
        <p:nvSpPr>
          <p:cNvPr id="1332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532871" y="2601562"/>
            <a:ext cx="5612836" cy="6308231"/>
          </a:xfrm>
        </p:spPr>
        <p:txBody>
          <a:bodyPr/>
          <a:lstStyle/>
          <a:p>
            <a:pPr marL="650230" indent="-650230">
              <a:lnSpc>
                <a:spcPct val="95000"/>
              </a:lnSpc>
              <a:spcBef>
                <a:spcPts val="996"/>
              </a:spcBef>
              <a:buNone/>
              <a:tabLst>
                <a:tab pos="1460760" algn="l"/>
                <a:tab pos="2761220" algn="l"/>
                <a:tab pos="4061679" algn="l"/>
                <a:tab pos="5362139" algn="l"/>
                <a:tab pos="6662599" algn="l"/>
                <a:tab pos="7963059" algn="l"/>
                <a:tab pos="9263518" algn="l"/>
                <a:tab pos="10563978" algn="l"/>
                <a:tab pos="11864438" algn="l"/>
                <a:tab pos="13164897" algn="l"/>
                <a:tab pos="14465357" algn="l"/>
              </a:tabLst>
            </a:pPr>
            <a:r>
              <a:rPr lang="en-GB" sz="3982" dirty="0"/>
              <a:t>Storage rules:</a:t>
            </a:r>
          </a:p>
          <a:p>
            <a:pPr marL="650230" indent="-650230">
              <a:spcBef>
                <a:spcPts val="996"/>
              </a:spcBef>
              <a:buFont typeface="Monotype Sorts" charset="2"/>
              <a:buChar char=""/>
              <a:tabLst>
                <a:tab pos="1460760" algn="l"/>
                <a:tab pos="2761220" algn="l"/>
                <a:tab pos="4061679" algn="l"/>
                <a:tab pos="5362139" algn="l"/>
                <a:tab pos="6662599" algn="l"/>
                <a:tab pos="7963059" algn="l"/>
                <a:tab pos="9263518" algn="l"/>
                <a:tab pos="10563978" algn="l"/>
                <a:tab pos="11864438" algn="l"/>
                <a:tab pos="13164897" algn="l"/>
                <a:tab pos="14465357" algn="l"/>
              </a:tabLst>
            </a:pPr>
            <a:r>
              <a:rPr lang="en-GB" sz="3982" dirty="0"/>
              <a:t>Every key to the </a:t>
            </a:r>
            <a:r>
              <a:rPr lang="en-GB" sz="3982" b="1" u="sng" dirty="0">
                <a:solidFill>
                  <a:srgbClr val="FF8000"/>
                </a:solidFill>
              </a:rPr>
              <a:t>left</a:t>
            </a:r>
            <a:r>
              <a:rPr lang="en-GB" sz="3982" dirty="0"/>
              <a:t> of a node is alphabetically </a:t>
            </a:r>
            <a:r>
              <a:rPr lang="en-GB" sz="3982" b="1" u="sng" dirty="0">
                <a:solidFill>
                  <a:srgbClr val="FF8000"/>
                </a:solidFill>
              </a:rPr>
              <a:t>before </a:t>
            </a:r>
            <a:r>
              <a:rPr lang="en-GB" sz="3982" dirty="0"/>
              <a:t>the key of the node.</a:t>
            </a:r>
          </a:p>
          <a:p>
            <a:pPr marL="650230" indent="-650230">
              <a:spcBef>
                <a:spcPts val="996"/>
              </a:spcBef>
              <a:buFont typeface="Monotype Sorts" charset="2"/>
              <a:buChar char=""/>
              <a:tabLst>
                <a:tab pos="1460760" algn="l"/>
                <a:tab pos="2761220" algn="l"/>
                <a:tab pos="4061679" algn="l"/>
                <a:tab pos="5362139" algn="l"/>
                <a:tab pos="6662599" algn="l"/>
                <a:tab pos="7963059" algn="l"/>
                <a:tab pos="9263518" algn="l"/>
                <a:tab pos="10563978" algn="l"/>
                <a:tab pos="11864438" algn="l"/>
                <a:tab pos="13164897" algn="l"/>
                <a:tab pos="14465357" algn="l"/>
              </a:tabLst>
            </a:pPr>
            <a:r>
              <a:rPr lang="en-GB" sz="3982" dirty="0"/>
              <a:t>Every key to the    </a:t>
            </a:r>
            <a:r>
              <a:rPr lang="en-GB" sz="3982" b="1" u="sng" dirty="0">
                <a:solidFill>
                  <a:srgbClr val="FF8000"/>
                </a:solidFill>
              </a:rPr>
              <a:t>right</a:t>
            </a:r>
            <a:r>
              <a:rPr lang="en-GB" sz="3982" dirty="0"/>
              <a:t> of a node is alphabetically </a:t>
            </a:r>
            <a:r>
              <a:rPr lang="en-GB" sz="3982" b="1" u="sng" dirty="0">
                <a:solidFill>
                  <a:srgbClr val="FF8000"/>
                </a:solidFill>
              </a:rPr>
              <a:t>after </a:t>
            </a:r>
            <a:r>
              <a:rPr lang="en-GB" sz="3982" dirty="0"/>
              <a:t>   the key of the node.</a:t>
            </a:r>
          </a:p>
        </p:txBody>
      </p:sp>
      <p:pic>
        <p:nvPicPr>
          <p:cNvPr id="13326" name="Picture 1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965" y="5276427"/>
            <a:ext cx="2038773" cy="1379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7" name="Picture 1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215" y="3637281"/>
            <a:ext cx="1241778" cy="110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8" name="Picture 1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157" y="3662116"/>
            <a:ext cx="2054578" cy="116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9" name="Picture 1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049" y="1776872"/>
            <a:ext cx="1713653" cy="142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0" name="Picture 2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2339" y="7423574"/>
            <a:ext cx="914399" cy="79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1" name="AutoShape 21"/>
          <p:cNvSpPr>
            <a:spLocks noChangeArrowheads="1"/>
          </p:cNvSpPr>
          <p:nvPr/>
        </p:nvSpPr>
        <p:spPr bwMode="auto">
          <a:xfrm>
            <a:off x="11411449" y="6014721"/>
            <a:ext cx="1572394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 dirty="0" smtClean="0">
                <a:solidFill>
                  <a:srgbClr val="000000"/>
                </a:solidFill>
              </a:rPr>
              <a:t>West Bengal</a:t>
            </a:r>
            <a:endParaRPr lang="en-GB" sz="1991" dirty="0">
              <a:solidFill>
                <a:srgbClr val="000000"/>
              </a:solidFill>
            </a:endParaRPr>
          </a:p>
        </p:txBody>
      </p:sp>
      <p:sp>
        <p:nvSpPr>
          <p:cNvPr id="13332" name="AutoShape 22"/>
          <p:cNvSpPr>
            <a:spLocks noChangeArrowheads="1"/>
          </p:cNvSpPr>
          <p:nvPr/>
        </p:nvSpPr>
        <p:spPr bwMode="auto">
          <a:xfrm>
            <a:off x="10566495" y="4064001"/>
            <a:ext cx="911957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 dirty="0" smtClean="0">
                <a:solidFill>
                  <a:srgbClr val="000000"/>
                </a:solidFill>
              </a:rPr>
              <a:t>Orissa</a:t>
            </a:r>
            <a:endParaRPr lang="en-GB" sz="1991" dirty="0">
              <a:solidFill>
                <a:srgbClr val="000000"/>
              </a:solidFill>
            </a:endParaRPr>
          </a:p>
        </p:txBody>
      </p:sp>
      <p:sp>
        <p:nvSpPr>
          <p:cNvPr id="13333" name="AutoShape 23"/>
          <p:cNvSpPr>
            <a:spLocks noChangeArrowheads="1"/>
          </p:cNvSpPr>
          <p:nvPr/>
        </p:nvSpPr>
        <p:spPr bwMode="auto">
          <a:xfrm>
            <a:off x="6952053" y="4149796"/>
            <a:ext cx="1211718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>
                <a:solidFill>
                  <a:srgbClr val="000000"/>
                </a:solidFill>
              </a:rPr>
              <a:t>Colorado</a:t>
            </a:r>
          </a:p>
        </p:txBody>
      </p:sp>
      <p:sp>
        <p:nvSpPr>
          <p:cNvPr id="13334" name="Text Box 24"/>
          <p:cNvSpPr txBox="1">
            <a:spLocks noChangeArrowheads="1"/>
          </p:cNvSpPr>
          <p:nvPr/>
        </p:nvSpPr>
        <p:spPr bwMode="auto">
          <a:xfrm rot="3840000">
            <a:off x="9269306" y="2346352"/>
            <a:ext cx="1122116" cy="41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>
                <a:solidFill>
                  <a:srgbClr val="000000"/>
                </a:solidFill>
              </a:rPr>
              <a:t>Florida</a:t>
            </a:r>
          </a:p>
        </p:txBody>
      </p:sp>
      <p:sp>
        <p:nvSpPr>
          <p:cNvPr id="13335" name="Text Box 25"/>
          <p:cNvSpPr txBox="1">
            <a:spLocks noChangeArrowheads="1"/>
          </p:cNvSpPr>
          <p:nvPr/>
        </p:nvSpPr>
        <p:spPr bwMode="auto">
          <a:xfrm rot="-5400000">
            <a:off x="11971868" y="7614327"/>
            <a:ext cx="869244" cy="46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West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Virginia</a:t>
            </a:r>
          </a:p>
        </p:txBody>
      </p:sp>
      <p:pic>
        <p:nvPicPr>
          <p:cNvPr id="13336" name="Picture 2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148" y="6750756"/>
            <a:ext cx="483164" cy="964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7" name="Picture 2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836" y="5529299"/>
            <a:ext cx="1020516" cy="645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8" name="AutoShape 28"/>
          <p:cNvSpPr>
            <a:spLocks noChangeArrowheads="1"/>
          </p:cNvSpPr>
          <p:nvPr/>
        </p:nvSpPr>
        <p:spPr bwMode="auto">
          <a:xfrm>
            <a:off x="9176096" y="5569938"/>
            <a:ext cx="775701" cy="371480"/>
          </a:xfrm>
          <a:prstGeom prst="roundRect">
            <a:avLst>
              <a:gd name="adj" fmla="val 57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707">
                <a:solidFill>
                  <a:srgbClr val="000000"/>
                </a:solidFill>
              </a:rPr>
              <a:t>Mass.</a:t>
            </a:r>
          </a:p>
        </p:txBody>
      </p:sp>
      <p:sp>
        <p:nvSpPr>
          <p:cNvPr id="13339" name="AutoShape 29"/>
          <p:cNvSpPr>
            <a:spLocks noChangeArrowheads="1"/>
          </p:cNvSpPr>
          <p:nvPr/>
        </p:nvSpPr>
        <p:spPr bwMode="auto">
          <a:xfrm rot="-5400000">
            <a:off x="10058132" y="7099554"/>
            <a:ext cx="899132" cy="465160"/>
          </a:xfrm>
          <a:prstGeom prst="roundRect">
            <a:avLst>
              <a:gd name="adj" fmla="val 46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New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Hampshire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1"/>
          <p:cNvSpPr>
            <a:spLocks noChangeShapeType="1"/>
          </p:cNvSpPr>
          <p:nvPr/>
        </p:nvSpPr>
        <p:spPr bwMode="auto">
          <a:xfrm>
            <a:off x="6746240" y="6479823"/>
            <a:ext cx="1040836" cy="1539804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grpSp>
        <p:nvGrpSpPr>
          <p:cNvPr id="17411" name="Group 2"/>
          <p:cNvGrpSpPr>
            <a:grpSpLocks/>
          </p:cNvGrpSpPr>
          <p:nvPr/>
        </p:nvGrpSpPr>
        <p:grpSpPr bwMode="auto">
          <a:xfrm>
            <a:off x="6181795" y="4251396"/>
            <a:ext cx="1542062" cy="2555803"/>
            <a:chOff x="2738" y="1883"/>
            <a:chExt cx="683" cy="1132"/>
          </a:xfrm>
        </p:grpSpPr>
        <p:sp>
          <p:nvSpPr>
            <p:cNvPr id="17436" name="Line 3"/>
            <p:cNvSpPr>
              <a:spLocks noChangeShapeType="1"/>
            </p:cNvSpPr>
            <p:nvPr/>
          </p:nvSpPr>
          <p:spPr bwMode="auto">
            <a:xfrm flipH="1">
              <a:off x="2968" y="1883"/>
              <a:ext cx="453" cy="701"/>
            </a:xfrm>
            <a:prstGeom prst="line">
              <a:avLst/>
            </a:prstGeom>
            <a:noFill/>
            <a:ln w="12600">
              <a:solidFill>
                <a:srgbClr val="FF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5120"/>
            </a:p>
          </p:txBody>
        </p:sp>
        <p:pic>
          <p:nvPicPr>
            <p:cNvPr id="17437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" y="2449"/>
              <a:ext cx="557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38" name="AutoShape 5"/>
            <p:cNvSpPr>
              <a:spLocks noChangeArrowheads="1"/>
            </p:cNvSpPr>
            <p:nvPr/>
          </p:nvSpPr>
          <p:spPr bwMode="auto">
            <a:xfrm>
              <a:off x="2807" y="2580"/>
              <a:ext cx="455" cy="183"/>
            </a:xfrm>
            <a:prstGeom prst="roundRect">
              <a:avLst>
                <a:gd name="adj" fmla="val 51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28512" tIns="62976" rIns="128512" bIns="62976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1991" dirty="0" smtClean="0">
                  <a:solidFill>
                    <a:srgbClr val="000000"/>
                  </a:solidFill>
                </a:rPr>
                <a:t>Andhra</a:t>
              </a:r>
              <a:endParaRPr lang="en-GB" sz="1991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774" y="7563556"/>
            <a:ext cx="143594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AutoShape 7"/>
          <p:cNvSpPr>
            <a:spLocks noChangeArrowheads="1"/>
          </p:cNvSpPr>
          <p:nvPr/>
        </p:nvSpPr>
        <p:spPr bwMode="auto">
          <a:xfrm>
            <a:off x="7189119" y="7796108"/>
            <a:ext cx="1211718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>
                <a:solidFill>
                  <a:srgbClr val="000000"/>
                </a:solidFill>
              </a:rPr>
              <a:t>Arkansas</a:t>
            </a:r>
          </a:p>
        </p:txBody>
      </p:sp>
      <p:sp>
        <p:nvSpPr>
          <p:cNvPr id="17414" name="Line 8"/>
          <p:cNvSpPr>
            <a:spLocks noChangeShapeType="1"/>
          </p:cNvSpPr>
          <p:nvPr/>
        </p:nvSpPr>
        <p:spPr bwMode="auto">
          <a:xfrm>
            <a:off x="9731022" y="2731912"/>
            <a:ext cx="1040836" cy="127790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17415" name="Line 9"/>
          <p:cNvSpPr>
            <a:spLocks noChangeShapeType="1"/>
          </p:cNvSpPr>
          <p:nvPr/>
        </p:nvSpPr>
        <p:spPr bwMode="auto">
          <a:xfrm flipH="1">
            <a:off x="9805530" y="4357511"/>
            <a:ext cx="839893" cy="1356925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17416" name="Line 10"/>
          <p:cNvSpPr>
            <a:spLocks noChangeShapeType="1"/>
          </p:cNvSpPr>
          <p:nvPr/>
        </p:nvSpPr>
        <p:spPr bwMode="auto">
          <a:xfrm>
            <a:off x="10771859" y="4269459"/>
            <a:ext cx="1214684" cy="1993617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17417" name="Line 11"/>
          <p:cNvSpPr>
            <a:spLocks noChangeShapeType="1"/>
          </p:cNvSpPr>
          <p:nvPr/>
        </p:nvSpPr>
        <p:spPr bwMode="auto">
          <a:xfrm>
            <a:off x="9927449" y="5960534"/>
            <a:ext cx="541867" cy="1539804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17418" name="Line 12"/>
          <p:cNvSpPr>
            <a:spLocks noChangeShapeType="1"/>
          </p:cNvSpPr>
          <p:nvPr/>
        </p:nvSpPr>
        <p:spPr bwMode="auto">
          <a:xfrm>
            <a:off x="12223609" y="6416605"/>
            <a:ext cx="478649" cy="145175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17419" name="Line 13"/>
          <p:cNvSpPr>
            <a:spLocks noChangeShapeType="1"/>
          </p:cNvSpPr>
          <p:nvPr/>
        </p:nvSpPr>
        <p:spPr bwMode="auto">
          <a:xfrm flipH="1">
            <a:off x="7843520" y="2318738"/>
            <a:ext cx="1889761" cy="1560124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17420" name="Rectangle 14"/>
          <p:cNvSpPr>
            <a:spLocks noGrp="1" noChangeArrowheads="1"/>
          </p:cNvSpPr>
          <p:nvPr>
            <p:ph type="title"/>
          </p:nvPr>
        </p:nvSpPr>
        <p:spPr>
          <a:xfrm>
            <a:off x="783448" y="337626"/>
            <a:ext cx="11054080" cy="1625600"/>
          </a:xfrm>
        </p:spPr>
        <p:txBody>
          <a:bodyPr>
            <a:normAutofit fontScale="90000"/>
          </a:bodyPr>
          <a:lstStyle/>
          <a:p>
            <a:pPr>
              <a:lnSpc>
                <a:spcPct val="95000"/>
              </a:lnSpc>
              <a:tabLst>
                <a:tab pos="0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</a:tabLst>
            </a:pPr>
            <a:r>
              <a:rPr lang="en-GB" dirty="0" smtClean="0"/>
              <a:t>Retrieve "New Hampshire"</a:t>
            </a:r>
          </a:p>
        </p:txBody>
      </p:sp>
      <p:pic>
        <p:nvPicPr>
          <p:cNvPr id="17421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965" y="5276427"/>
            <a:ext cx="2038773" cy="1379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2" name="Picture 1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215" y="3637281"/>
            <a:ext cx="1241778" cy="110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3" name="Picture 1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157" y="3662116"/>
            <a:ext cx="2054578" cy="116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4" name="Picture 1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049" y="1776872"/>
            <a:ext cx="1713653" cy="142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5" name="Picture 1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2339" y="7423574"/>
            <a:ext cx="914399" cy="79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6" name="AutoShape 20"/>
          <p:cNvSpPr>
            <a:spLocks noChangeArrowheads="1"/>
          </p:cNvSpPr>
          <p:nvPr/>
        </p:nvSpPr>
        <p:spPr bwMode="auto">
          <a:xfrm>
            <a:off x="11411449" y="6014721"/>
            <a:ext cx="1572394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 dirty="0" smtClean="0">
                <a:solidFill>
                  <a:srgbClr val="000000"/>
                </a:solidFill>
              </a:rPr>
              <a:t>West Bengal</a:t>
            </a:r>
            <a:endParaRPr lang="en-GB" sz="1991" dirty="0">
              <a:solidFill>
                <a:srgbClr val="000000"/>
              </a:solidFill>
            </a:endParaRPr>
          </a:p>
        </p:txBody>
      </p:sp>
      <p:sp>
        <p:nvSpPr>
          <p:cNvPr id="17427" name="AutoShape 21"/>
          <p:cNvSpPr>
            <a:spLocks noChangeArrowheads="1"/>
          </p:cNvSpPr>
          <p:nvPr/>
        </p:nvSpPr>
        <p:spPr bwMode="auto">
          <a:xfrm>
            <a:off x="10566495" y="4064001"/>
            <a:ext cx="911957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 dirty="0" smtClean="0">
                <a:solidFill>
                  <a:srgbClr val="000000"/>
                </a:solidFill>
              </a:rPr>
              <a:t>Orissa</a:t>
            </a:r>
            <a:endParaRPr lang="en-GB" sz="1991" dirty="0">
              <a:solidFill>
                <a:srgbClr val="000000"/>
              </a:solidFill>
            </a:endParaRPr>
          </a:p>
        </p:txBody>
      </p:sp>
      <p:sp>
        <p:nvSpPr>
          <p:cNvPr id="17428" name="AutoShape 22"/>
          <p:cNvSpPr>
            <a:spLocks noChangeArrowheads="1"/>
          </p:cNvSpPr>
          <p:nvPr/>
        </p:nvSpPr>
        <p:spPr bwMode="auto">
          <a:xfrm>
            <a:off x="6952053" y="4149796"/>
            <a:ext cx="1211718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>
                <a:solidFill>
                  <a:srgbClr val="000000"/>
                </a:solidFill>
              </a:rPr>
              <a:t>Colorado</a:t>
            </a:r>
          </a:p>
        </p:txBody>
      </p:sp>
      <p:sp>
        <p:nvSpPr>
          <p:cNvPr id="17429" name="Text Box 23"/>
          <p:cNvSpPr txBox="1">
            <a:spLocks noChangeArrowheads="1"/>
          </p:cNvSpPr>
          <p:nvPr/>
        </p:nvSpPr>
        <p:spPr bwMode="auto">
          <a:xfrm rot="3840000">
            <a:off x="9269306" y="2346352"/>
            <a:ext cx="1122116" cy="41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>
                <a:solidFill>
                  <a:srgbClr val="000000"/>
                </a:solidFill>
              </a:rPr>
              <a:t>Florida</a:t>
            </a:r>
          </a:p>
        </p:txBody>
      </p:sp>
      <p:sp>
        <p:nvSpPr>
          <p:cNvPr id="17430" name="Text Box 24"/>
          <p:cNvSpPr txBox="1">
            <a:spLocks noChangeArrowheads="1"/>
          </p:cNvSpPr>
          <p:nvPr/>
        </p:nvSpPr>
        <p:spPr bwMode="auto">
          <a:xfrm rot="-5400000">
            <a:off x="11971868" y="7614327"/>
            <a:ext cx="869244" cy="46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West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Virginia</a:t>
            </a:r>
          </a:p>
        </p:txBody>
      </p:sp>
      <p:pic>
        <p:nvPicPr>
          <p:cNvPr id="17431" name="Picture 2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148" y="6750756"/>
            <a:ext cx="483164" cy="964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2" name="Picture 2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836" y="5529299"/>
            <a:ext cx="1020516" cy="645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33" name="AutoShape 27"/>
          <p:cNvSpPr>
            <a:spLocks noChangeArrowheads="1"/>
          </p:cNvSpPr>
          <p:nvPr/>
        </p:nvSpPr>
        <p:spPr bwMode="auto">
          <a:xfrm>
            <a:off x="9176096" y="5569938"/>
            <a:ext cx="775701" cy="371480"/>
          </a:xfrm>
          <a:prstGeom prst="roundRect">
            <a:avLst>
              <a:gd name="adj" fmla="val 57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707">
                <a:solidFill>
                  <a:srgbClr val="000000"/>
                </a:solidFill>
              </a:rPr>
              <a:t>Mass.</a:t>
            </a:r>
          </a:p>
        </p:txBody>
      </p:sp>
      <p:sp>
        <p:nvSpPr>
          <p:cNvPr id="17434" name="AutoShape 28"/>
          <p:cNvSpPr>
            <a:spLocks noChangeArrowheads="1"/>
          </p:cNvSpPr>
          <p:nvPr/>
        </p:nvSpPr>
        <p:spPr bwMode="auto">
          <a:xfrm rot="-5400000">
            <a:off x="10058132" y="7099554"/>
            <a:ext cx="899132" cy="465160"/>
          </a:xfrm>
          <a:prstGeom prst="roundRect">
            <a:avLst>
              <a:gd name="adj" fmla="val 46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New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Hampshire</a:t>
            </a:r>
          </a:p>
        </p:txBody>
      </p:sp>
      <p:sp>
        <p:nvSpPr>
          <p:cNvPr id="17435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465589" y="2292773"/>
            <a:ext cx="5612836" cy="6473050"/>
          </a:xfrm>
        </p:spPr>
        <p:txBody>
          <a:bodyPr>
            <a:normAutofit fontScale="92500"/>
          </a:bodyPr>
          <a:lstStyle/>
          <a:p>
            <a:pPr marL="650230" indent="-650230">
              <a:lnSpc>
                <a:spcPct val="95000"/>
              </a:lnSpc>
              <a:spcBef>
                <a:spcPts val="996"/>
              </a:spcBef>
              <a:buNone/>
              <a:tabLst>
                <a:tab pos="1460760" algn="l"/>
                <a:tab pos="2761220" algn="l"/>
                <a:tab pos="4061679" algn="l"/>
                <a:tab pos="5362139" algn="l"/>
                <a:tab pos="6662599" algn="l"/>
                <a:tab pos="7963059" algn="l"/>
                <a:tab pos="9263518" algn="l"/>
                <a:tab pos="10563978" algn="l"/>
                <a:tab pos="11864438" algn="l"/>
                <a:tab pos="13164897" algn="l"/>
                <a:tab pos="14465357" algn="l"/>
              </a:tabLst>
            </a:pPr>
            <a:r>
              <a:rPr lang="en-GB" sz="3982" dirty="0"/>
              <a:t>Start at the root.</a:t>
            </a:r>
          </a:p>
          <a:p>
            <a:pPr marL="650230" indent="-650230">
              <a:spcBef>
                <a:spcPts val="996"/>
              </a:spcBef>
              <a:buFont typeface="Wingdings" panose="05000000000000000000" pitchFamily="2" charset="2"/>
              <a:buChar char="q"/>
              <a:tabLst>
                <a:tab pos="1460760" algn="l"/>
                <a:tab pos="2761220" algn="l"/>
                <a:tab pos="4061679" algn="l"/>
                <a:tab pos="5362139" algn="l"/>
                <a:tab pos="6662599" algn="l"/>
                <a:tab pos="7963059" algn="l"/>
                <a:tab pos="9263518" algn="l"/>
                <a:tab pos="10563978" algn="l"/>
                <a:tab pos="11864438" algn="l"/>
                <a:tab pos="13164897" algn="l"/>
                <a:tab pos="14465357" algn="l"/>
              </a:tabLst>
            </a:pPr>
            <a:r>
              <a:rPr lang="en-GB" sz="3982" dirty="0"/>
              <a:t>If the current node has the key, then stop and retrieve the data.</a:t>
            </a:r>
          </a:p>
          <a:p>
            <a:pPr marL="650230" indent="-650230">
              <a:spcBef>
                <a:spcPts val="996"/>
              </a:spcBef>
              <a:buFont typeface="Wingdings" panose="05000000000000000000" pitchFamily="2" charset="2"/>
              <a:buChar char="q"/>
              <a:tabLst>
                <a:tab pos="1460760" algn="l"/>
                <a:tab pos="2761220" algn="l"/>
                <a:tab pos="4061679" algn="l"/>
                <a:tab pos="5362139" algn="l"/>
                <a:tab pos="6662599" algn="l"/>
                <a:tab pos="7963059" algn="l"/>
                <a:tab pos="9263518" algn="l"/>
                <a:tab pos="10563978" algn="l"/>
                <a:tab pos="11864438" algn="l"/>
                <a:tab pos="13164897" algn="l"/>
                <a:tab pos="14465357" algn="l"/>
              </a:tabLst>
            </a:pPr>
            <a:r>
              <a:rPr lang="en-GB" sz="3982" dirty="0"/>
              <a:t>If the current node's key is too </a:t>
            </a:r>
            <a:r>
              <a:rPr lang="en-GB" sz="3982" b="1" u="sng" dirty="0">
                <a:solidFill>
                  <a:srgbClr val="FF8000"/>
                </a:solidFill>
              </a:rPr>
              <a:t>large</a:t>
            </a:r>
            <a:r>
              <a:rPr lang="en-GB" sz="3982" dirty="0"/>
              <a:t>, move </a:t>
            </a:r>
            <a:r>
              <a:rPr lang="en-GB" sz="3982" b="1" u="sng" dirty="0">
                <a:solidFill>
                  <a:srgbClr val="FF8000"/>
                </a:solidFill>
              </a:rPr>
              <a:t>left</a:t>
            </a:r>
            <a:r>
              <a:rPr lang="en-GB" sz="3982" dirty="0"/>
              <a:t> and repeat 1-3. </a:t>
            </a:r>
          </a:p>
          <a:p>
            <a:pPr marL="650230" indent="-650230">
              <a:spcBef>
                <a:spcPts val="996"/>
              </a:spcBef>
              <a:buFont typeface="Wingdings" panose="05000000000000000000" pitchFamily="2" charset="2"/>
              <a:buChar char="q"/>
              <a:tabLst>
                <a:tab pos="1460760" algn="l"/>
                <a:tab pos="2761220" algn="l"/>
                <a:tab pos="4061679" algn="l"/>
                <a:tab pos="5362139" algn="l"/>
                <a:tab pos="6662599" algn="l"/>
                <a:tab pos="7963059" algn="l"/>
                <a:tab pos="9263518" algn="l"/>
                <a:tab pos="10563978" algn="l"/>
                <a:tab pos="11864438" algn="l"/>
                <a:tab pos="13164897" algn="l"/>
                <a:tab pos="14465357" algn="l"/>
              </a:tabLst>
            </a:pPr>
            <a:r>
              <a:rPr lang="en-GB" sz="3982" dirty="0"/>
              <a:t>If the current node's key is too </a:t>
            </a:r>
            <a:r>
              <a:rPr lang="en-GB" sz="3982" b="1" u="sng" dirty="0">
                <a:solidFill>
                  <a:srgbClr val="FF8000"/>
                </a:solidFill>
              </a:rPr>
              <a:t>small</a:t>
            </a:r>
            <a:r>
              <a:rPr lang="en-GB" sz="3982" dirty="0"/>
              <a:t>, move </a:t>
            </a:r>
            <a:r>
              <a:rPr lang="en-GB" sz="3982" b="1" u="sng" dirty="0">
                <a:solidFill>
                  <a:srgbClr val="FF8000"/>
                </a:solidFill>
              </a:rPr>
              <a:t>right</a:t>
            </a:r>
            <a:r>
              <a:rPr lang="en-GB" sz="3982" dirty="0"/>
              <a:t> and repeat 1-3.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1"/>
          <p:cNvSpPr>
            <a:spLocks noChangeShapeType="1"/>
          </p:cNvSpPr>
          <p:nvPr/>
        </p:nvSpPr>
        <p:spPr bwMode="auto">
          <a:xfrm>
            <a:off x="6746240" y="6479823"/>
            <a:ext cx="1040836" cy="1539804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grpSp>
        <p:nvGrpSpPr>
          <p:cNvPr id="25603" name="Group 2"/>
          <p:cNvGrpSpPr>
            <a:grpSpLocks/>
          </p:cNvGrpSpPr>
          <p:nvPr/>
        </p:nvGrpSpPr>
        <p:grpSpPr bwMode="auto">
          <a:xfrm>
            <a:off x="6181795" y="4251396"/>
            <a:ext cx="1542062" cy="2555803"/>
            <a:chOff x="2738" y="1883"/>
            <a:chExt cx="683" cy="1132"/>
          </a:xfrm>
        </p:grpSpPr>
        <p:sp>
          <p:nvSpPr>
            <p:cNvPr id="25631" name="Line 3"/>
            <p:cNvSpPr>
              <a:spLocks noChangeShapeType="1"/>
            </p:cNvSpPr>
            <p:nvPr/>
          </p:nvSpPr>
          <p:spPr bwMode="auto">
            <a:xfrm flipH="1">
              <a:off x="2968" y="1883"/>
              <a:ext cx="453" cy="701"/>
            </a:xfrm>
            <a:prstGeom prst="line">
              <a:avLst/>
            </a:prstGeom>
            <a:noFill/>
            <a:ln w="12600">
              <a:solidFill>
                <a:srgbClr val="FF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5120"/>
            </a:p>
          </p:txBody>
        </p:sp>
        <p:pic>
          <p:nvPicPr>
            <p:cNvPr id="2563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" y="2449"/>
              <a:ext cx="557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33" name="AutoShape 5"/>
            <p:cNvSpPr>
              <a:spLocks noChangeArrowheads="1"/>
            </p:cNvSpPr>
            <p:nvPr/>
          </p:nvSpPr>
          <p:spPr bwMode="auto">
            <a:xfrm>
              <a:off x="2807" y="2580"/>
              <a:ext cx="455" cy="183"/>
            </a:xfrm>
            <a:prstGeom prst="roundRect">
              <a:avLst>
                <a:gd name="adj" fmla="val 51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28512" tIns="62976" rIns="128512" bIns="62976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1991" dirty="0" smtClean="0">
                  <a:solidFill>
                    <a:srgbClr val="000000"/>
                  </a:solidFill>
                </a:rPr>
                <a:t>Andhra</a:t>
              </a:r>
              <a:endParaRPr lang="en-GB" sz="1991" dirty="0">
                <a:solidFill>
                  <a:srgbClr val="000000"/>
                </a:solidFill>
              </a:endParaRPr>
            </a:p>
          </p:txBody>
        </p:sp>
      </p:grpSp>
      <p:pic>
        <p:nvPicPr>
          <p:cNvPr id="2560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774" y="7563556"/>
            <a:ext cx="143594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AutoShape 7"/>
          <p:cNvSpPr>
            <a:spLocks noChangeArrowheads="1"/>
          </p:cNvSpPr>
          <p:nvPr/>
        </p:nvSpPr>
        <p:spPr bwMode="auto">
          <a:xfrm>
            <a:off x="7189119" y="7796108"/>
            <a:ext cx="1211718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>
                <a:solidFill>
                  <a:srgbClr val="000000"/>
                </a:solidFill>
              </a:rPr>
              <a:t>Arkansas</a:t>
            </a:r>
          </a:p>
        </p:txBody>
      </p:sp>
      <p:sp>
        <p:nvSpPr>
          <p:cNvPr id="25606" name="Line 8"/>
          <p:cNvSpPr>
            <a:spLocks noChangeShapeType="1"/>
          </p:cNvSpPr>
          <p:nvPr/>
        </p:nvSpPr>
        <p:spPr bwMode="auto">
          <a:xfrm>
            <a:off x="9731022" y="2731912"/>
            <a:ext cx="1040836" cy="127790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25607" name="Line 9"/>
          <p:cNvSpPr>
            <a:spLocks noChangeShapeType="1"/>
          </p:cNvSpPr>
          <p:nvPr/>
        </p:nvSpPr>
        <p:spPr bwMode="auto">
          <a:xfrm flipH="1">
            <a:off x="9805530" y="4357511"/>
            <a:ext cx="839893" cy="1356925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25608" name="Line 10"/>
          <p:cNvSpPr>
            <a:spLocks noChangeShapeType="1"/>
          </p:cNvSpPr>
          <p:nvPr/>
        </p:nvSpPr>
        <p:spPr bwMode="auto">
          <a:xfrm>
            <a:off x="10771859" y="4269459"/>
            <a:ext cx="1214684" cy="1993617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25609" name="Line 11"/>
          <p:cNvSpPr>
            <a:spLocks noChangeShapeType="1"/>
          </p:cNvSpPr>
          <p:nvPr/>
        </p:nvSpPr>
        <p:spPr bwMode="auto">
          <a:xfrm>
            <a:off x="9927449" y="5960534"/>
            <a:ext cx="541867" cy="1539804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25610" name="Line 12"/>
          <p:cNvSpPr>
            <a:spLocks noChangeShapeType="1"/>
          </p:cNvSpPr>
          <p:nvPr/>
        </p:nvSpPr>
        <p:spPr bwMode="auto">
          <a:xfrm>
            <a:off x="12223609" y="6416605"/>
            <a:ext cx="478649" cy="145175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25611" name="Line 13"/>
          <p:cNvSpPr>
            <a:spLocks noChangeShapeType="1"/>
          </p:cNvSpPr>
          <p:nvPr/>
        </p:nvSpPr>
        <p:spPr bwMode="auto">
          <a:xfrm flipH="1">
            <a:off x="7843520" y="2318738"/>
            <a:ext cx="1889761" cy="1560124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25612" name="Rectangle 14"/>
          <p:cNvSpPr>
            <a:spLocks noGrp="1" noChangeArrowheads="1"/>
          </p:cNvSpPr>
          <p:nvPr>
            <p:ph type="title"/>
          </p:nvPr>
        </p:nvSpPr>
        <p:spPr>
          <a:xfrm>
            <a:off x="913271" y="447041"/>
            <a:ext cx="11054080" cy="16256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</a:tabLst>
            </a:pPr>
            <a:r>
              <a:rPr lang="en-GB" dirty="0" smtClean="0"/>
              <a:t>Adding</a:t>
            </a:r>
          </a:p>
        </p:txBody>
      </p:sp>
      <p:sp>
        <p:nvSpPr>
          <p:cNvPr id="2561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91576" y="2552418"/>
            <a:ext cx="5612836" cy="6308231"/>
          </a:xfrm>
        </p:spPr>
        <p:txBody>
          <a:bodyPr/>
          <a:lstStyle/>
          <a:p>
            <a:pPr marL="650230" indent="-650230">
              <a:lnSpc>
                <a:spcPct val="95000"/>
              </a:lnSpc>
              <a:spcBef>
                <a:spcPts val="996"/>
              </a:spcBef>
              <a:buFont typeface="Wingdings" panose="05000000000000000000" pitchFamily="2" charset="2"/>
              <a:buChar char="q"/>
              <a:tabLst>
                <a:tab pos="1460760" algn="l"/>
                <a:tab pos="2761220" algn="l"/>
                <a:tab pos="4061679" algn="l"/>
                <a:tab pos="5362139" algn="l"/>
                <a:tab pos="6662599" algn="l"/>
                <a:tab pos="7963059" algn="l"/>
                <a:tab pos="9263518" algn="l"/>
                <a:tab pos="10563978" algn="l"/>
                <a:tab pos="11864438" algn="l"/>
                <a:tab pos="13164897" algn="l"/>
                <a:tab pos="14465357" algn="l"/>
              </a:tabLst>
            </a:pPr>
            <a:r>
              <a:rPr lang="en-GB" sz="3982" dirty="0"/>
              <a:t>Pretend that you are trying to find the key, but stop when there is no node to move to.</a:t>
            </a:r>
          </a:p>
          <a:p>
            <a:pPr marL="650230" indent="-650230">
              <a:spcBef>
                <a:spcPts val="996"/>
              </a:spcBef>
              <a:buFont typeface="Wingdings" panose="05000000000000000000" pitchFamily="2" charset="2"/>
              <a:buChar char="q"/>
              <a:tabLst>
                <a:tab pos="1460760" algn="l"/>
                <a:tab pos="2761220" algn="l"/>
                <a:tab pos="4061679" algn="l"/>
                <a:tab pos="5362139" algn="l"/>
                <a:tab pos="6662599" algn="l"/>
                <a:tab pos="7963059" algn="l"/>
                <a:tab pos="9263518" algn="l"/>
                <a:tab pos="10563978" algn="l"/>
                <a:tab pos="11864438" algn="l"/>
                <a:tab pos="13164897" algn="l"/>
                <a:tab pos="14465357" algn="l"/>
              </a:tabLst>
            </a:pPr>
            <a:r>
              <a:rPr lang="en-GB" sz="3982" dirty="0"/>
              <a:t>Add the new node at the spot where you would have moved to if there had been a node.</a:t>
            </a:r>
          </a:p>
        </p:txBody>
      </p:sp>
      <p:pic>
        <p:nvPicPr>
          <p:cNvPr id="25614" name="Picture 1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965" y="5276427"/>
            <a:ext cx="2038773" cy="1379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5" name="Picture 1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215" y="3637281"/>
            <a:ext cx="1241778" cy="110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6" name="Picture 1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157" y="3662116"/>
            <a:ext cx="2054578" cy="116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7" name="Picture 1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049" y="1776872"/>
            <a:ext cx="1713653" cy="142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8" name="Picture 2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2339" y="7423574"/>
            <a:ext cx="914399" cy="79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9" name="AutoShape 21"/>
          <p:cNvSpPr>
            <a:spLocks noChangeArrowheads="1"/>
          </p:cNvSpPr>
          <p:nvPr/>
        </p:nvSpPr>
        <p:spPr bwMode="auto">
          <a:xfrm>
            <a:off x="11411449" y="6014721"/>
            <a:ext cx="1572394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 dirty="0" smtClean="0">
                <a:solidFill>
                  <a:srgbClr val="000000"/>
                </a:solidFill>
              </a:rPr>
              <a:t>West Benga</a:t>
            </a:r>
            <a:r>
              <a:rPr lang="en-GB" sz="1991" dirty="0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25620" name="AutoShape 22"/>
          <p:cNvSpPr>
            <a:spLocks noChangeArrowheads="1"/>
          </p:cNvSpPr>
          <p:nvPr/>
        </p:nvSpPr>
        <p:spPr bwMode="auto">
          <a:xfrm>
            <a:off x="10566493" y="4064001"/>
            <a:ext cx="911957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 dirty="0" smtClean="0">
                <a:solidFill>
                  <a:srgbClr val="000000"/>
                </a:solidFill>
              </a:rPr>
              <a:t>Orissa</a:t>
            </a:r>
            <a:endParaRPr lang="en-GB" sz="1991" dirty="0">
              <a:solidFill>
                <a:srgbClr val="000000"/>
              </a:solidFill>
            </a:endParaRPr>
          </a:p>
        </p:txBody>
      </p:sp>
      <p:sp>
        <p:nvSpPr>
          <p:cNvPr id="25621" name="AutoShape 23"/>
          <p:cNvSpPr>
            <a:spLocks noChangeArrowheads="1"/>
          </p:cNvSpPr>
          <p:nvPr/>
        </p:nvSpPr>
        <p:spPr bwMode="auto">
          <a:xfrm>
            <a:off x="6952053" y="4149796"/>
            <a:ext cx="1211718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>
                <a:solidFill>
                  <a:srgbClr val="000000"/>
                </a:solidFill>
              </a:rPr>
              <a:t>Colorado</a:t>
            </a:r>
          </a:p>
        </p:txBody>
      </p:sp>
      <p:sp>
        <p:nvSpPr>
          <p:cNvPr id="25622" name="Text Box 24"/>
          <p:cNvSpPr txBox="1">
            <a:spLocks noChangeArrowheads="1"/>
          </p:cNvSpPr>
          <p:nvPr/>
        </p:nvSpPr>
        <p:spPr bwMode="auto">
          <a:xfrm rot="3840000">
            <a:off x="9269306" y="2346352"/>
            <a:ext cx="1122116" cy="41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>
                <a:solidFill>
                  <a:srgbClr val="000000"/>
                </a:solidFill>
              </a:rPr>
              <a:t>Florida</a:t>
            </a:r>
          </a:p>
        </p:txBody>
      </p:sp>
      <p:sp>
        <p:nvSpPr>
          <p:cNvPr id="25623" name="Text Box 25"/>
          <p:cNvSpPr txBox="1">
            <a:spLocks noChangeArrowheads="1"/>
          </p:cNvSpPr>
          <p:nvPr/>
        </p:nvSpPr>
        <p:spPr bwMode="auto">
          <a:xfrm rot="-5400000">
            <a:off x="11971868" y="7614327"/>
            <a:ext cx="869244" cy="46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West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Virginia</a:t>
            </a:r>
          </a:p>
        </p:txBody>
      </p:sp>
      <p:pic>
        <p:nvPicPr>
          <p:cNvPr id="25624" name="Picture 2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148" y="6750756"/>
            <a:ext cx="483164" cy="964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5" name="Picture 2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836" y="5529299"/>
            <a:ext cx="1020516" cy="645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26" name="AutoShape 28"/>
          <p:cNvSpPr>
            <a:spLocks noChangeArrowheads="1"/>
          </p:cNvSpPr>
          <p:nvPr/>
        </p:nvSpPr>
        <p:spPr bwMode="auto">
          <a:xfrm>
            <a:off x="9176096" y="5569938"/>
            <a:ext cx="775701" cy="371480"/>
          </a:xfrm>
          <a:prstGeom prst="roundRect">
            <a:avLst>
              <a:gd name="adj" fmla="val 57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707">
                <a:solidFill>
                  <a:srgbClr val="000000"/>
                </a:solidFill>
              </a:rPr>
              <a:t>Mass.</a:t>
            </a:r>
          </a:p>
        </p:txBody>
      </p:sp>
      <p:sp>
        <p:nvSpPr>
          <p:cNvPr id="25627" name="AutoShape 29"/>
          <p:cNvSpPr>
            <a:spLocks noChangeArrowheads="1"/>
          </p:cNvSpPr>
          <p:nvPr/>
        </p:nvSpPr>
        <p:spPr bwMode="auto">
          <a:xfrm rot="-5400000">
            <a:off x="10058132" y="7099554"/>
            <a:ext cx="899132" cy="465160"/>
          </a:xfrm>
          <a:prstGeom prst="roundRect">
            <a:avLst>
              <a:gd name="adj" fmla="val 46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New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Hampshire</a:t>
            </a:r>
          </a:p>
        </p:txBody>
      </p:sp>
      <p:pic>
        <p:nvPicPr>
          <p:cNvPr id="25628" name="Picture 3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525" y="738294"/>
            <a:ext cx="1343378" cy="1047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29" name="AutoShape 31"/>
          <p:cNvSpPr>
            <a:spLocks noChangeArrowheads="1"/>
          </p:cNvSpPr>
          <p:nvPr/>
        </p:nvSpPr>
        <p:spPr bwMode="auto">
          <a:xfrm>
            <a:off x="3611469" y="1006970"/>
            <a:ext cx="984091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 dirty="0" err="1" smtClean="0">
                <a:solidFill>
                  <a:srgbClr val="000000"/>
                </a:solidFill>
              </a:rPr>
              <a:t>Imphal</a:t>
            </a:r>
            <a:endParaRPr lang="en-GB" sz="1991" dirty="0">
              <a:solidFill>
                <a:srgbClr val="000000"/>
              </a:solidFill>
            </a:endParaRPr>
          </a:p>
        </p:txBody>
      </p:sp>
      <p:pic>
        <p:nvPicPr>
          <p:cNvPr id="25630" name="Picture 3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040" y="5831841"/>
            <a:ext cx="1067930" cy="821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1"/>
          <p:cNvSpPr>
            <a:spLocks noChangeShapeType="1"/>
          </p:cNvSpPr>
          <p:nvPr/>
        </p:nvSpPr>
        <p:spPr bwMode="auto">
          <a:xfrm>
            <a:off x="6746240" y="6479823"/>
            <a:ext cx="1040836" cy="1539804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grpSp>
        <p:nvGrpSpPr>
          <p:cNvPr id="26627" name="Group 2"/>
          <p:cNvGrpSpPr>
            <a:grpSpLocks/>
          </p:cNvGrpSpPr>
          <p:nvPr/>
        </p:nvGrpSpPr>
        <p:grpSpPr bwMode="auto">
          <a:xfrm>
            <a:off x="6181795" y="4251396"/>
            <a:ext cx="1542062" cy="2555803"/>
            <a:chOff x="2738" y="1883"/>
            <a:chExt cx="683" cy="1132"/>
          </a:xfrm>
        </p:grpSpPr>
        <p:sp>
          <p:nvSpPr>
            <p:cNvPr id="26655" name="Line 3"/>
            <p:cNvSpPr>
              <a:spLocks noChangeShapeType="1"/>
            </p:cNvSpPr>
            <p:nvPr/>
          </p:nvSpPr>
          <p:spPr bwMode="auto">
            <a:xfrm flipH="1">
              <a:off x="2968" y="1883"/>
              <a:ext cx="453" cy="701"/>
            </a:xfrm>
            <a:prstGeom prst="line">
              <a:avLst/>
            </a:prstGeom>
            <a:noFill/>
            <a:ln w="12600">
              <a:solidFill>
                <a:srgbClr val="FF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5120"/>
            </a:p>
          </p:txBody>
        </p:sp>
        <p:pic>
          <p:nvPicPr>
            <p:cNvPr id="26656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" y="2449"/>
              <a:ext cx="557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57" name="AutoShape 5"/>
            <p:cNvSpPr>
              <a:spLocks noChangeArrowheads="1"/>
            </p:cNvSpPr>
            <p:nvPr/>
          </p:nvSpPr>
          <p:spPr bwMode="auto">
            <a:xfrm>
              <a:off x="2807" y="2580"/>
              <a:ext cx="455" cy="183"/>
            </a:xfrm>
            <a:prstGeom prst="roundRect">
              <a:avLst>
                <a:gd name="adj" fmla="val 51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28512" tIns="62976" rIns="128512" bIns="62976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1991" dirty="0" smtClean="0">
                  <a:solidFill>
                    <a:srgbClr val="000000"/>
                  </a:solidFill>
                </a:rPr>
                <a:t>Andhra</a:t>
              </a:r>
              <a:endParaRPr lang="en-GB" sz="1991" dirty="0">
                <a:solidFill>
                  <a:srgbClr val="000000"/>
                </a:solidFill>
              </a:endParaRPr>
            </a:p>
          </p:txBody>
        </p:sp>
      </p:grpSp>
      <p:pic>
        <p:nvPicPr>
          <p:cNvPr id="2662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774" y="7563556"/>
            <a:ext cx="143594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AutoShape 7"/>
          <p:cNvSpPr>
            <a:spLocks noChangeArrowheads="1"/>
          </p:cNvSpPr>
          <p:nvPr/>
        </p:nvSpPr>
        <p:spPr bwMode="auto">
          <a:xfrm>
            <a:off x="7189119" y="7796108"/>
            <a:ext cx="1211718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>
                <a:solidFill>
                  <a:srgbClr val="000000"/>
                </a:solidFill>
              </a:rPr>
              <a:t>Arkansas</a:t>
            </a:r>
          </a:p>
        </p:txBody>
      </p:sp>
      <p:sp>
        <p:nvSpPr>
          <p:cNvPr id="26630" name="Line 8"/>
          <p:cNvSpPr>
            <a:spLocks noChangeShapeType="1"/>
          </p:cNvSpPr>
          <p:nvPr/>
        </p:nvSpPr>
        <p:spPr bwMode="auto">
          <a:xfrm flipH="1">
            <a:off x="8753406" y="5872482"/>
            <a:ext cx="697653" cy="1149208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26631" name="Line 9"/>
          <p:cNvSpPr>
            <a:spLocks noChangeShapeType="1"/>
          </p:cNvSpPr>
          <p:nvPr/>
        </p:nvSpPr>
        <p:spPr bwMode="auto">
          <a:xfrm>
            <a:off x="9731022" y="2731912"/>
            <a:ext cx="1040836" cy="127790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26632" name="Line 10"/>
          <p:cNvSpPr>
            <a:spLocks noChangeShapeType="1"/>
          </p:cNvSpPr>
          <p:nvPr/>
        </p:nvSpPr>
        <p:spPr bwMode="auto">
          <a:xfrm flipH="1">
            <a:off x="9805530" y="4357511"/>
            <a:ext cx="839893" cy="1356925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26633" name="Line 11"/>
          <p:cNvSpPr>
            <a:spLocks noChangeShapeType="1"/>
          </p:cNvSpPr>
          <p:nvPr/>
        </p:nvSpPr>
        <p:spPr bwMode="auto">
          <a:xfrm>
            <a:off x="10771859" y="4269459"/>
            <a:ext cx="1214684" cy="1993617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26634" name="Line 12"/>
          <p:cNvSpPr>
            <a:spLocks noChangeShapeType="1"/>
          </p:cNvSpPr>
          <p:nvPr/>
        </p:nvSpPr>
        <p:spPr bwMode="auto">
          <a:xfrm>
            <a:off x="9927449" y="5960534"/>
            <a:ext cx="541867" cy="1539804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26635" name="Line 13"/>
          <p:cNvSpPr>
            <a:spLocks noChangeShapeType="1"/>
          </p:cNvSpPr>
          <p:nvPr/>
        </p:nvSpPr>
        <p:spPr bwMode="auto">
          <a:xfrm>
            <a:off x="12223609" y="6416605"/>
            <a:ext cx="478649" cy="145175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26636" name="Line 14"/>
          <p:cNvSpPr>
            <a:spLocks noChangeShapeType="1"/>
          </p:cNvSpPr>
          <p:nvPr/>
        </p:nvSpPr>
        <p:spPr bwMode="auto">
          <a:xfrm flipH="1">
            <a:off x="7843520" y="2318738"/>
            <a:ext cx="1889761" cy="1560124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26637" name="Rectangle 15"/>
          <p:cNvSpPr>
            <a:spLocks noGrp="1" noChangeArrowheads="1"/>
          </p:cNvSpPr>
          <p:nvPr>
            <p:ph type="title"/>
          </p:nvPr>
        </p:nvSpPr>
        <p:spPr>
          <a:xfrm>
            <a:off x="433493" y="487680"/>
            <a:ext cx="11054080" cy="16256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</a:tabLst>
            </a:pPr>
            <a:r>
              <a:rPr lang="en-GB" smtClean="0"/>
              <a:t>Adding</a:t>
            </a:r>
          </a:p>
        </p:txBody>
      </p:sp>
      <p:sp>
        <p:nvSpPr>
          <p:cNvPr id="2663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35752" y="2415822"/>
            <a:ext cx="5612836" cy="6308231"/>
          </a:xfrm>
        </p:spPr>
        <p:txBody>
          <a:bodyPr/>
          <a:lstStyle/>
          <a:p>
            <a:pPr marL="650230" indent="-650230">
              <a:lnSpc>
                <a:spcPct val="95000"/>
              </a:lnSpc>
              <a:spcBef>
                <a:spcPts val="996"/>
              </a:spcBef>
              <a:buFont typeface="Wingdings" panose="05000000000000000000" pitchFamily="2" charset="2"/>
              <a:buChar char="q"/>
              <a:tabLst>
                <a:tab pos="1460760" algn="l"/>
                <a:tab pos="2761220" algn="l"/>
                <a:tab pos="4061679" algn="l"/>
                <a:tab pos="5362139" algn="l"/>
                <a:tab pos="6662599" algn="l"/>
                <a:tab pos="7963059" algn="l"/>
                <a:tab pos="9263518" algn="l"/>
                <a:tab pos="10563978" algn="l"/>
                <a:tab pos="11864438" algn="l"/>
                <a:tab pos="13164897" algn="l"/>
                <a:tab pos="14465357" algn="l"/>
              </a:tabLst>
            </a:pPr>
            <a:r>
              <a:rPr lang="en-GB" sz="3982" dirty="0"/>
              <a:t>Pretend that you are trying to find the key, but stop when there is no node to move to.</a:t>
            </a:r>
          </a:p>
          <a:p>
            <a:pPr marL="650230" indent="-650230">
              <a:spcBef>
                <a:spcPts val="996"/>
              </a:spcBef>
              <a:buFont typeface="Wingdings" panose="05000000000000000000" pitchFamily="2" charset="2"/>
              <a:buChar char="q"/>
              <a:tabLst>
                <a:tab pos="1460760" algn="l"/>
                <a:tab pos="2761220" algn="l"/>
                <a:tab pos="4061679" algn="l"/>
                <a:tab pos="5362139" algn="l"/>
                <a:tab pos="6662599" algn="l"/>
                <a:tab pos="7963059" algn="l"/>
                <a:tab pos="9263518" algn="l"/>
                <a:tab pos="10563978" algn="l"/>
                <a:tab pos="11864438" algn="l"/>
                <a:tab pos="13164897" algn="l"/>
                <a:tab pos="14465357" algn="l"/>
              </a:tabLst>
            </a:pPr>
            <a:r>
              <a:rPr lang="en-GB" sz="3982" dirty="0"/>
              <a:t>Add the new node at the spot where you would have moved to if there had been a node.</a:t>
            </a:r>
          </a:p>
        </p:txBody>
      </p:sp>
      <p:pic>
        <p:nvPicPr>
          <p:cNvPr id="26639" name="Picture 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965" y="5276427"/>
            <a:ext cx="2038773" cy="1379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0" name="Picture 1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215" y="3637281"/>
            <a:ext cx="1241778" cy="110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1" name="Picture 1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157" y="3662116"/>
            <a:ext cx="2054578" cy="116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2" name="Picture 2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049" y="1776872"/>
            <a:ext cx="1713653" cy="142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3" name="Picture 2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2339" y="7423574"/>
            <a:ext cx="914399" cy="79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44" name="AutoShape 22"/>
          <p:cNvSpPr>
            <a:spLocks noChangeArrowheads="1"/>
          </p:cNvSpPr>
          <p:nvPr/>
        </p:nvSpPr>
        <p:spPr bwMode="auto">
          <a:xfrm>
            <a:off x="11411449" y="6014721"/>
            <a:ext cx="1572394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 dirty="0" smtClean="0">
                <a:solidFill>
                  <a:srgbClr val="000000"/>
                </a:solidFill>
              </a:rPr>
              <a:t>West Bengal</a:t>
            </a:r>
            <a:endParaRPr lang="en-GB" sz="1991" dirty="0">
              <a:solidFill>
                <a:srgbClr val="000000"/>
              </a:solidFill>
            </a:endParaRPr>
          </a:p>
        </p:txBody>
      </p:sp>
      <p:sp>
        <p:nvSpPr>
          <p:cNvPr id="26645" name="AutoShape 23"/>
          <p:cNvSpPr>
            <a:spLocks noChangeArrowheads="1"/>
          </p:cNvSpPr>
          <p:nvPr/>
        </p:nvSpPr>
        <p:spPr bwMode="auto">
          <a:xfrm>
            <a:off x="10566495" y="4064001"/>
            <a:ext cx="911957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 dirty="0" smtClean="0">
                <a:solidFill>
                  <a:srgbClr val="000000"/>
                </a:solidFill>
              </a:rPr>
              <a:t>Orissa</a:t>
            </a:r>
            <a:endParaRPr lang="en-GB" sz="1991" dirty="0">
              <a:solidFill>
                <a:srgbClr val="000000"/>
              </a:solidFill>
            </a:endParaRPr>
          </a:p>
        </p:txBody>
      </p:sp>
      <p:sp>
        <p:nvSpPr>
          <p:cNvPr id="26646" name="AutoShape 24"/>
          <p:cNvSpPr>
            <a:spLocks noChangeArrowheads="1"/>
          </p:cNvSpPr>
          <p:nvPr/>
        </p:nvSpPr>
        <p:spPr bwMode="auto">
          <a:xfrm>
            <a:off x="6952053" y="4149796"/>
            <a:ext cx="1211718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>
                <a:solidFill>
                  <a:srgbClr val="000000"/>
                </a:solidFill>
              </a:rPr>
              <a:t>Colorado</a:t>
            </a:r>
          </a:p>
        </p:txBody>
      </p:sp>
      <p:sp>
        <p:nvSpPr>
          <p:cNvPr id="26647" name="Text Box 25"/>
          <p:cNvSpPr txBox="1">
            <a:spLocks noChangeArrowheads="1"/>
          </p:cNvSpPr>
          <p:nvPr/>
        </p:nvSpPr>
        <p:spPr bwMode="auto">
          <a:xfrm rot="3840000">
            <a:off x="9269306" y="2346352"/>
            <a:ext cx="1122116" cy="41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>
                <a:solidFill>
                  <a:srgbClr val="000000"/>
                </a:solidFill>
              </a:rPr>
              <a:t>Florida</a:t>
            </a:r>
          </a:p>
        </p:txBody>
      </p:sp>
      <p:sp>
        <p:nvSpPr>
          <p:cNvPr id="26648" name="Text Box 26"/>
          <p:cNvSpPr txBox="1">
            <a:spLocks noChangeArrowheads="1"/>
          </p:cNvSpPr>
          <p:nvPr/>
        </p:nvSpPr>
        <p:spPr bwMode="auto">
          <a:xfrm rot="-5400000">
            <a:off x="11971868" y="7614327"/>
            <a:ext cx="869244" cy="46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West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Virginia</a:t>
            </a:r>
          </a:p>
        </p:txBody>
      </p:sp>
      <p:pic>
        <p:nvPicPr>
          <p:cNvPr id="26649" name="Picture 2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148" y="6750756"/>
            <a:ext cx="483164" cy="964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50" name="Picture 2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836" y="5529299"/>
            <a:ext cx="1020516" cy="645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51" name="AutoShape 29"/>
          <p:cNvSpPr>
            <a:spLocks noChangeArrowheads="1"/>
          </p:cNvSpPr>
          <p:nvPr/>
        </p:nvSpPr>
        <p:spPr bwMode="auto">
          <a:xfrm>
            <a:off x="9176096" y="5569938"/>
            <a:ext cx="775701" cy="371480"/>
          </a:xfrm>
          <a:prstGeom prst="roundRect">
            <a:avLst>
              <a:gd name="adj" fmla="val 57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707">
                <a:solidFill>
                  <a:srgbClr val="000000"/>
                </a:solidFill>
              </a:rPr>
              <a:t>Mass.</a:t>
            </a:r>
          </a:p>
        </p:txBody>
      </p:sp>
      <p:sp>
        <p:nvSpPr>
          <p:cNvPr id="26652" name="AutoShape 30"/>
          <p:cNvSpPr>
            <a:spLocks noChangeArrowheads="1"/>
          </p:cNvSpPr>
          <p:nvPr/>
        </p:nvSpPr>
        <p:spPr bwMode="auto">
          <a:xfrm rot="-5400000">
            <a:off x="10058132" y="7099554"/>
            <a:ext cx="899132" cy="465160"/>
          </a:xfrm>
          <a:prstGeom prst="roundRect">
            <a:avLst>
              <a:gd name="adj" fmla="val 46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New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Hampshire</a:t>
            </a:r>
          </a:p>
        </p:txBody>
      </p:sp>
      <p:pic>
        <p:nvPicPr>
          <p:cNvPr id="26653" name="Picture 3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324" y="6561102"/>
            <a:ext cx="1104054" cy="860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54" name="AutoShape 32"/>
          <p:cNvSpPr>
            <a:spLocks noChangeArrowheads="1"/>
          </p:cNvSpPr>
          <p:nvPr/>
        </p:nvSpPr>
        <p:spPr bwMode="auto">
          <a:xfrm>
            <a:off x="8465690" y="6771077"/>
            <a:ext cx="984091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 dirty="0" err="1" smtClean="0">
                <a:solidFill>
                  <a:srgbClr val="000000"/>
                </a:solidFill>
              </a:rPr>
              <a:t>Imphal</a:t>
            </a:r>
            <a:endParaRPr lang="en-GB" sz="199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1"/>
          <p:cNvSpPr>
            <a:spLocks noChangeShapeType="1"/>
          </p:cNvSpPr>
          <p:nvPr/>
        </p:nvSpPr>
        <p:spPr bwMode="auto">
          <a:xfrm>
            <a:off x="6746240" y="6479823"/>
            <a:ext cx="1040836" cy="1539804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grpSp>
        <p:nvGrpSpPr>
          <p:cNvPr id="29699" name="Group 2"/>
          <p:cNvGrpSpPr>
            <a:grpSpLocks/>
          </p:cNvGrpSpPr>
          <p:nvPr/>
        </p:nvGrpSpPr>
        <p:grpSpPr bwMode="auto">
          <a:xfrm>
            <a:off x="6181795" y="4251396"/>
            <a:ext cx="1542062" cy="2555803"/>
            <a:chOff x="2738" y="1883"/>
            <a:chExt cx="683" cy="1132"/>
          </a:xfrm>
        </p:grpSpPr>
        <p:sp>
          <p:nvSpPr>
            <p:cNvPr id="29730" name="Line 3"/>
            <p:cNvSpPr>
              <a:spLocks noChangeShapeType="1"/>
            </p:cNvSpPr>
            <p:nvPr/>
          </p:nvSpPr>
          <p:spPr bwMode="auto">
            <a:xfrm flipH="1">
              <a:off x="2968" y="1883"/>
              <a:ext cx="453" cy="701"/>
            </a:xfrm>
            <a:prstGeom prst="line">
              <a:avLst/>
            </a:prstGeom>
            <a:noFill/>
            <a:ln w="12600">
              <a:solidFill>
                <a:srgbClr val="FF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5120"/>
            </a:p>
          </p:txBody>
        </p:sp>
        <p:pic>
          <p:nvPicPr>
            <p:cNvPr id="29731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" y="2449"/>
              <a:ext cx="557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32" name="AutoShape 5"/>
            <p:cNvSpPr>
              <a:spLocks noChangeArrowheads="1"/>
            </p:cNvSpPr>
            <p:nvPr/>
          </p:nvSpPr>
          <p:spPr bwMode="auto">
            <a:xfrm>
              <a:off x="2808" y="2580"/>
              <a:ext cx="455" cy="183"/>
            </a:xfrm>
            <a:prstGeom prst="roundRect">
              <a:avLst>
                <a:gd name="adj" fmla="val 51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28512" tIns="62976" rIns="128512" bIns="62976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1991" dirty="0" smtClean="0">
                  <a:solidFill>
                    <a:srgbClr val="000000"/>
                  </a:solidFill>
                </a:rPr>
                <a:t>Andhra</a:t>
              </a:r>
              <a:endParaRPr lang="en-GB" sz="1991" dirty="0">
                <a:solidFill>
                  <a:srgbClr val="000000"/>
                </a:solidFill>
              </a:endParaRPr>
            </a:p>
          </p:txBody>
        </p:sp>
      </p:grp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774" y="7563556"/>
            <a:ext cx="143594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AutoShape 7"/>
          <p:cNvSpPr>
            <a:spLocks noChangeArrowheads="1"/>
          </p:cNvSpPr>
          <p:nvPr/>
        </p:nvSpPr>
        <p:spPr bwMode="auto">
          <a:xfrm>
            <a:off x="7189119" y="7796108"/>
            <a:ext cx="1211718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>
                <a:solidFill>
                  <a:srgbClr val="000000"/>
                </a:solidFill>
              </a:rPr>
              <a:t>Arkansas</a:t>
            </a:r>
          </a:p>
        </p:txBody>
      </p:sp>
      <p:sp>
        <p:nvSpPr>
          <p:cNvPr id="29702" name="Line 8"/>
          <p:cNvSpPr>
            <a:spLocks noChangeShapeType="1"/>
          </p:cNvSpPr>
          <p:nvPr/>
        </p:nvSpPr>
        <p:spPr bwMode="auto">
          <a:xfrm>
            <a:off x="9060463" y="6958471"/>
            <a:ext cx="932462" cy="1374987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29703" name="Line 9"/>
          <p:cNvSpPr>
            <a:spLocks noChangeShapeType="1"/>
          </p:cNvSpPr>
          <p:nvPr/>
        </p:nvSpPr>
        <p:spPr bwMode="auto">
          <a:xfrm flipH="1">
            <a:off x="8753406" y="5872482"/>
            <a:ext cx="697653" cy="1149208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29704" name="Line 10"/>
          <p:cNvSpPr>
            <a:spLocks noChangeShapeType="1"/>
          </p:cNvSpPr>
          <p:nvPr/>
        </p:nvSpPr>
        <p:spPr bwMode="auto">
          <a:xfrm>
            <a:off x="9731022" y="2731912"/>
            <a:ext cx="1040836" cy="127790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29705" name="Line 11"/>
          <p:cNvSpPr>
            <a:spLocks noChangeShapeType="1"/>
          </p:cNvSpPr>
          <p:nvPr/>
        </p:nvSpPr>
        <p:spPr bwMode="auto">
          <a:xfrm flipH="1">
            <a:off x="9805530" y="4357511"/>
            <a:ext cx="839893" cy="1356925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29706" name="Line 12"/>
          <p:cNvSpPr>
            <a:spLocks noChangeShapeType="1"/>
          </p:cNvSpPr>
          <p:nvPr/>
        </p:nvSpPr>
        <p:spPr bwMode="auto">
          <a:xfrm>
            <a:off x="10771859" y="4269459"/>
            <a:ext cx="1214684" cy="1993617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29707" name="Line 13"/>
          <p:cNvSpPr>
            <a:spLocks noChangeShapeType="1"/>
          </p:cNvSpPr>
          <p:nvPr/>
        </p:nvSpPr>
        <p:spPr bwMode="auto">
          <a:xfrm>
            <a:off x="9927449" y="5960534"/>
            <a:ext cx="541867" cy="1539804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29708" name="Line 14"/>
          <p:cNvSpPr>
            <a:spLocks noChangeShapeType="1"/>
          </p:cNvSpPr>
          <p:nvPr/>
        </p:nvSpPr>
        <p:spPr bwMode="auto">
          <a:xfrm>
            <a:off x="12223609" y="6416605"/>
            <a:ext cx="478649" cy="145175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29709" name="Line 15"/>
          <p:cNvSpPr>
            <a:spLocks noChangeShapeType="1"/>
          </p:cNvSpPr>
          <p:nvPr/>
        </p:nvSpPr>
        <p:spPr bwMode="auto">
          <a:xfrm flipH="1">
            <a:off x="7843520" y="2318738"/>
            <a:ext cx="1889761" cy="1560124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29710" name="Rectangle 16"/>
          <p:cNvSpPr>
            <a:spLocks noGrp="1" noChangeArrowheads="1"/>
          </p:cNvSpPr>
          <p:nvPr>
            <p:ph type="title"/>
          </p:nvPr>
        </p:nvSpPr>
        <p:spPr>
          <a:xfrm>
            <a:off x="433493" y="336410"/>
            <a:ext cx="11054080" cy="1930399"/>
          </a:xfrm>
        </p:spPr>
        <p:txBody>
          <a:bodyPr>
            <a:normAutofit fontScale="90000"/>
          </a:bodyPr>
          <a:lstStyle/>
          <a:p>
            <a:pPr>
              <a:lnSpc>
                <a:spcPct val="95000"/>
              </a:lnSpc>
              <a:tabLst>
                <a:tab pos="0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</a:tabLst>
            </a:pPr>
            <a:r>
              <a:rPr lang="en-GB" smtClean="0"/>
              <a:t>Removing an Item with a    Given Key</a:t>
            </a:r>
          </a:p>
        </p:txBody>
      </p:sp>
      <p:sp>
        <p:nvSpPr>
          <p:cNvPr id="3073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38008" y="2112151"/>
            <a:ext cx="5612836" cy="6308231"/>
          </a:xfrm>
        </p:spPr>
        <p:txBody>
          <a:bodyPr/>
          <a:lstStyle/>
          <a:p>
            <a:pPr marL="650230" indent="-650230">
              <a:lnSpc>
                <a:spcPct val="95000"/>
              </a:lnSpc>
              <a:spcBef>
                <a:spcPts val="996"/>
              </a:spcBef>
              <a:buFont typeface="Wingdings" panose="05000000000000000000" pitchFamily="2" charset="2"/>
              <a:buChar char="q"/>
              <a:tabLst>
                <a:tab pos="1460760" algn="l"/>
                <a:tab pos="2761220" algn="l"/>
                <a:tab pos="4061679" algn="l"/>
                <a:tab pos="5362139" algn="l"/>
                <a:tab pos="6662599" algn="l"/>
                <a:tab pos="7963059" algn="l"/>
                <a:tab pos="9263518" algn="l"/>
                <a:tab pos="10563978" algn="l"/>
                <a:tab pos="11864438" algn="l"/>
                <a:tab pos="13164897" algn="l"/>
                <a:tab pos="14465357" algn="l"/>
              </a:tabLst>
            </a:pPr>
            <a:r>
              <a:rPr lang="en-GB" sz="3982" dirty="0"/>
              <a:t>Find the item.</a:t>
            </a:r>
          </a:p>
          <a:p>
            <a:pPr marL="650230" indent="-650230">
              <a:spcBef>
                <a:spcPts val="996"/>
              </a:spcBef>
              <a:buFont typeface="Wingdings" panose="05000000000000000000" pitchFamily="2" charset="2"/>
              <a:buChar char="q"/>
              <a:tabLst>
                <a:tab pos="1460760" algn="l"/>
                <a:tab pos="2761220" algn="l"/>
                <a:tab pos="4061679" algn="l"/>
                <a:tab pos="5362139" algn="l"/>
                <a:tab pos="6662599" algn="l"/>
                <a:tab pos="7963059" algn="l"/>
                <a:tab pos="9263518" algn="l"/>
                <a:tab pos="10563978" algn="l"/>
                <a:tab pos="11864438" algn="l"/>
                <a:tab pos="13164897" algn="l"/>
                <a:tab pos="14465357" algn="l"/>
              </a:tabLst>
            </a:pPr>
            <a:r>
              <a:rPr lang="en-GB" sz="3982" dirty="0"/>
              <a:t>If necessary, swap the item with one that is easier to remove.</a:t>
            </a:r>
          </a:p>
          <a:p>
            <a:pPr marL="650230" indent="-650230">
              <a:spcBef>
                <a:spcPts val="996"/>
              </a:spcBef>
              <a:buFont typeface="Wingdings" panose="05000000000000000000" pitchFamily="2" charset="2"/>
              <a:buChar char="q"/>
              <a:tabLst>
                <a:tab pos="1460760" algn="l"/>
                <a:tab pos="2761220" algn="l"/>
                <a:tab pos="4061679" algn="l"/>
                <a:tab pos="5362139" algn="l"/>
                <a:tab pos="6662599" algn="l"/>
                <a:tab pos="7963059" algn="l"/>
                <a:tab pos="9263518" algn="l"/>
                <a:tab pos="10563978" algn="l"/>
                <a:tab pos="11864438" algn="l"/>
                <a:tab pos="13164897" algn="l"/>
                <a:tab pos="14465357" algn="l"/>
              </a:tabLst>
            </a:pPr>
            <a:r>
              <a:rPr lang="en-GB" sz="3982" dirty="0"/>
              <a:t>Remove the item.</a:t>
            </a:r>
          </a:p>
        </p:txBody>
      </p:sp>
      <p:pic>
        <p:nvPicPr>
          <p:cNvPr id="29712" name="Picture 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965" y="5276427"/>
            <a:ext cx="2038773" cy="1379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3" name="Picture 1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215" y="3637281"/>
            <a:ext cx="1241778" cy="110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4" name="Picture 2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157" y="3662116"/>
            <a:ext cx="2054578" cy="116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5" name="Picture 2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049" y="1776872"/>
            <a:ext cx="1713653" cy="142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6" name="Picture 2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2339" y="7423574"/>
            <a:ext cx="914399" cy="79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7" name="AutoShape 23"/>
          <p:cNvSpPr>
            <a:spLocks noChangeArrowheads="1"/>
          </p:cNvSpPr>
          <p:nvPr/>
        </p:nvSpPr>
        <p:spPr bwMode="auto">
          <a:xfrm>
            <a:off x="11411450" y="6014721"/>
            <a:ext cx="1572394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 dirty="0" smtClean="0">
                <a:solidFill>
                  <a:srgbClr val="000000"/>
                </a:solidFill>
              </a:rPr>
              <a:t>West Bengal</a:t>
            </a:r>
            <a:endParaRPr lang="en-GB" sz="1991" dirty="0">
              <a:solidFill>
                <a:srgbClr val="000000"/>
              </a:solidFill>
            </a:endParaRPr>
          </a:p>
        </p:txBody>
      </p:sp>
      <p:sp>
        <p:nvSpPr>
          <p:cNvPr id="29718" name="AutoShape 24"/>
          <p:cNvSpPr>
            <a:spLocks noChangeArrowheads="1"/>
          </p:cNvSpPr>
          <p:nvPr/>
        </p:nvSpPr>
        <p:spPr bwMode="auto">
          <a:xfrm>
            <a:off x="10566495" y="4064001"/>
            <a:ext cx="911957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 dirty="0" smtClean="0">
                <a:solidFill>
                  <a:srgbClr val="000000"/>
                </a:solidFill>
              </a:rPr>
              <a:t>Orissa</a:t>
            </a:r>
            <a:endParaRPr lang="en-GB" sz="1991" dirty="0">
              <a:solidFill>
                <a:srgbClr val="000000"/>
              </a:solidFill>
            </a:endParaRPr>
          </a:p>
        </p:txBody>
      </p:sp>
      <p:sp>
        <p:nvSpPr>
          <p:cNvPr id="29719" name="AutoShape 25"/>
          <p:cNvSpPr>
            <a:spLocks noChangeArrowheads="1"/>
          </p:cNvSpPr>
          <p:nvPr/>
        </p:nvSpPr>
        <p:spPr bwMode="auto">
          <a:xfrm>
            <a:off x="6952053" y="4149796"/>
            <a:ext cx="1211718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>
                <a:solidFill>
                  <a:srgbClr val="000000"/>
                </a:solidFill>
              </a:rPr>
              <a:t>Colorado</a:t>
            </a:r>
          </a:p>
        </p:txBody>
      </p:sp>
      <p:sp>
        <p:nvSpPr>
          <p:cNvPr id="29720" name="Text Box 26"/>
          <p:cNvSpPr txBox="1">
            <a:spLocks noChangeArrowheads="1"/>
          </p:cNvSpPr>
          <p:nvPr/>
        </p:nvSpPr>
        <p:spPr bwMode="auto">
          <a:xfrm rot="3840000">
            <a:off x="9269306" y="2346352"/>
            <a:ext cx="1122116" cy="41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>
                <a:solidFill>
                  <a:srgbClr val="000000"/>
                </a:solidFill>
              </a:rPr>
              <a:t>Florida</a:t>
            </a:r>
          </a:p>
        </p:txBody>
      </p:sp>
      <p:sp>
        <p:nvSpPr>
          <p:cNvPr id="29721" name="Text Box 27"/>
          <p:cNvSpPr txBox="1">
            <a:spLocks noChangeArrowheads="1"/>
          </p:cNvSpPr>
          <p:nvPr/>
        </p:nvSpPr>
        <p:spPr bwMode="auto">
          <a:xfrm rot="-5400000">
            <a:off x="11971868" y="7614327"/>
            <a:ext cx="869244" cy="46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West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Virginia</a:t>
            </a:r>
          </a:p>
        </p:txBody>
      </p:sp>
      <p:pic>
        <p:nvPicPr>
          <p:cNvPr id="29722" name="Picture 2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148" y="6750756"/>
            <a:ext cx="483164" cy="964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23" name="Picture 2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836" y="5529299"/>
            <a:ext cx="1020516" cy="645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24" name="AutoShape 30"/>
          <p:cNvSpPr>
            <a:spLocks noChangeArrowheads="1"/>
          </p:cNvSpPr>
          <p:nvPr/>
        </p:nvSpPr>
        <p:spPr bwMode="auto">
          <a:xfrm>
            <a:off x="9176096" y="5569938"/>
            <a:ext cx="775701" cy="371480"/>
          </a:xfrm>
          <a:prstGeom prst="roundRect">
            <a:avLst>
              <a:gd name="adj" fmla="val 57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707">
                <a:solidFill>
                  <a:srgbClr val="000000"/>
                </a:solidFill>
              </a:rPr>
              <a:t>Mass.</a:t>
            </a:r>
          </a:p>
        </p:txBody>
      </p:sp>
      <p:sp>
        <p:nvSpPr>
          <p:cNvPr id="29725" name="AutoShape 31"/>
          <p:cNvSpPr>
            <a:spLocks noChangeArrowheads="1"/>
          </p:cNvSpPr>
          <p:nvPr/>
        </p:nvSpPr>
        <p:spPr bwMode="auto">
          <a:xfrm rot="-5400000">
            <a:off x="10058132" y="7099554"/>
            <a:ext cx="899132" cy="465160"/>
          </a:xfrm>
          <a:prstGeom prst="roundRect">
            <a:avLst>
              <a:gd name="adj" fmla="val 46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New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Hampshire</a:t>
            </a:r>
          </a:p>
        </p:txBody>
      </p:sp>
      <p:pic>
        <p:nvPicPr>
          <p:cNvPr id="29726" name="Picture 3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98" y="6619804"/>
            <a:ext cx="997938" cy="778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27" name="AutoShape 33"/>
          <p:cNvSpPr>
            <a:spLocks noChangeArrowheads="1"/>
          </p:cNvSpPr>
          <p:nvPr/>
        </p:nvSpPr>
        <p:spPr bwMode="auto">
          <a:xfrm>
            <a:off x="8465690" y="6771077"/>
            <a:ext cx="984091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 dirty="0" err="1" smtClean="0">
                <a:solidFill>
                  <a:srgbClr val="000000"/>
                </a:solidFill>
              </a:rPr>
              <a:t>Impha</a:t>
            </a:r>
            <a:r>
              <a:rPr lang="en-GB" sz="1991" dirty="0" err="1">
                <a:solidFill>
                  <a:srgbClr val="000000"/>
                </a:solidFill>
              </a:rPr>
              <a:t>l</a:t>
            </a:r>
            <a:endParaRPr lang="en-GB" sz="1991" dirty="0">
              <a:solidFill>
                <a:srgbClr val="000000"/>
              </a:solidFill>
            </a:endParaRPr>
          </a:p>
        </p:txBody>
      </p:sp>
      <p:pic>
        <p:nvPicPr>
          <p:cNvPr id="29728" name="Picture 3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690" y="7845778"/>
            <a:ext cx="2056836" cy="139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29" name="AutoShape 35"/>
          <p:cNvSpPr>
            <a:spLocks noChangeArrowheads="1"/>
          </p:cNvSpPr>
          <p:nvPr/>
        </p:nvSpPr>
        <p:spPr bwMode="auto">
          <a:xfrm rot="1680000">
            <a:off x="9573321" y="8287695"/>
            <a:ext cx="940811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 dirty="0" smtClean="0">
                <a:solidFill>
                  <a:srgbClr val="000000"/>
                </a:solidFill>
              </a:rPr>
              <a:t>Kerala</a:t>
            </a:r>
            <a:endParaRPr lang="en-GB" sz="199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0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30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307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1"/>
          <p:cNvSpPr>
            <a:spLocks noChangeShapeType="1"/>
          </p:cNvSpPr>
          <p:nvPr/>
        </p:nvSpPr>
        <p:spPr bwMode="auto">
          <a:xfrm>
            <a:off x="6746240" y="6479823"/>
            <a:ext cx="1040836" cy="1539804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grpSp>
        <p:nvGrpSpPr>
          <p:cNvPr id="30723" name="Group 2"/>
          <p:cNvGrpSpPr>
            <a:grpSpLocks/>
          </p:cNvGrpSpPr>
          <p:nvPr/>
        </p:nvGrpSpPr>
        <p:grpSpPr bwMode="auto">
          <a:xfrm>
            <a:off x="6181795" y="4251396"/>
            <a:ext cx="1542062" cy="2555803"/>
            <a:chOff x="2738" y="1883"/>
            <a:chExt cx="683" cy="1132"/>
          </a:xfrm>
        </p:grpSpPr>
        <p:sp>
          <p:nvSpPr>
            <p:cNvPr id="30754" name="Line 3"/>
            <p:cNvSpPr>
              <a:spLocks noChangeShapeType="1"/>
            </p:cNvSpPr>
            <p:nvPr/>
          </p:nvSpPr>
          <p:spPr bwMode="auto">
            <a:xfrm flipH="1">
              <a:off x="2968" y="1883"/>
              <a:ext cx="453" cy="701"/>
            </a:xfrm>
            <a:prstGeom prst="line">
              <a:avLst/>
            </a:prstGeom>
            <a:noFill/>
            <a:ln w="12600">
              <a:solidFill>
                <a:srgbClr val="FF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5120"/>
            </a:p>
          </p:txBody>
        </p:sp>
        <p:pic>
          <p:nvPicPr>
            <p:cNvPr id="30755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" y="2449"/>
              <a:ext cx="557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56" name="AutoShape 5"/>
            <p:cNvSpPr>
              <a:spLocks noChangeArrowheads="1"/>
            </p:cNvSpPr>
            <p:nvPr/>
          </p:nvSpPr>
          <p:spPr bwMode="auto">
            <a:xfrm>
              <a:off x="2808" y="2580"/>
              <a:ext cx="455" cy="183"/>
            </a:xfrm>
            <a:prstGeom prst="roundRect">
              <a:avLst>
                <a:gd name="adj" fmla="val 51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28512" tIns="62976" rIns="128512" bIns="62976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1991" dirty="0" smtClean="0">
                  <a:solidFill>
                    <a:srgbClr val="000000"/>
                  </a:solidFill>
                </a:rPr>
                <a:t>Andhra</a:t>
              </a:r>
              <a:endParaRPr lang="en-GB" sz="1991" dirty="0">
                <a:solidFill>
                  <a:srgbClr val="000000"/>
                </a:solidFill>
              </a:endParaRPr>
            </a:p>
          </p:txBody>
        </p:sp>
      </p:grpSp>
      <p:pic>
        <p:nvPicPr>
          <p:cNvPr id="3072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774" y="7563556"/>
            <a:ext cx="143594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AutoShape 7"/>
          <p:cNvSpPr>
            <a:spLocks noChangeArrowheads="1"/>
          </p:cNvSpPr>
          <p:nvPr/>
        </p:nvSpPr>
        <p:spPr bwMode="auto">
          <a:xfrm>
            <a:off x="7189119" y="7796108"/>
            <a:ext cx="1211718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>
                <a:solidFill>
                  <a:srgbClr val="000000"/>
                </a:solidFill>
              </a:rPr>
              <a:t>Arkansas</a:t>
            </a:r>
          </a:p>
        </p:txBody>
      </p:sp>
      <p:sp>
        <p:nvSpPr>
          <p:cNvPr id="30726" name="Line 8"/>
          <p:cNvSpPr>
            <a:spLocks noChangeShapeType="1"/>
          </p:cNvSpPr>
          <p:nvPr/>
        </p:nvSpPr>
        <p:spPr bwMode="auto">
          <a:xfrm>
            <a:off x="9060463" y="6958471"/>
            <a:ext cx="932462" cy="1374987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30727" name="Line 9"/>
          <p:cNvSpPr>
            <a:spLocks noChangeShapeType="1"/>
          </p:cNvSpPr>
          <p:nvPr/>
        </p:nvSpPr>
        <p:spPr bwMode="auto">
          <a:xfrm flipH="1">
            <a:off x="8753406" y="5872482"/>
            <a:ext cx="697653" cy="1149208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30728" name="Line 10"/>
          <p:cNvSpPr>
            <a:spLocks noChangeShapeType="1"/>
          </p:cNvSpPr>
          <p:nvPr/>
        </p:nvSpPr>
        <p:spPr bwMode="auto">
          <a:xfrm>
            <a:off x="9731022" y="2731912"/>
            <a:ext cx="1040836" cy="127790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30729" name="Line 11"/>
          <p:cNvSpPr>
            <a:spLocks noChangeShapeType="1"/>
          </p:cNvSpPr>
          <p:nvPr/>
        </p:nvSpPr>
        <p:spPr bwMode="auto">
          <a:xfrm flipH="1">
            <a:off x="9805530" y="4357511"/>
            <a:ext cx="839893" cy="1356925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30730" name="Line 12"/>
          <p:cNvSpPr>
            <a:spLocks noChangeShapeType="1"/>
          </p:cNvSpPr>
          <p:nvPr/>
        </p:nvSpPr>
        <p:spPr bwMode="auto">
          <a:xfrm>
            <a:off x="10771859" y="4269459"/>
            <a:ext cx="1214684" cy="1993617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>
            <a:off x="9927449" y="5960534"/>
            <a:ext cx="541867" cy="1539804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30732" name="Line 14"/>
          <p:cNvSpPr>
            <a:spLocks noChangeShapeType="1"/>
          </p:cNvSpPr>
          <p:nvPr/>
        </p:nvSpPr>
        <p:spPr bwMode="auto">
          <a:xfrm>
            <a:off x="12223609" y="6416605"/>
            <a:ext cx="478649" cy="145175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30733" name="Line 15"/>
          <p:cNvSpPr>
            <a:spLocks noChangeShapeType="1"/>
          </p:cNvSpPr>
          <p:nvPr/>
        </p:nvSpPr>
        <p:spPr bwMode="auto">
          <a:xfrm flipH="1">
            <a:off x="7843520" y="2318738"/>
            <a:ext cx="1889761" cy="1560124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30734" name="Rectangle 16"/>
          <p:cNvSpPr>
            <a:spLocks noGrp="1" noChangeArrowheads="1"/>
          </p:cNvSpPr>
          <p:nvPr>
            <p:ph type="title"/>
          </p:nvPr>
        </p:nvSpPr>
        <p:spPr>
          <a:xfrm>
            <a:off x="433493" y="487680"/>
            <a:ext cx="11054080" cy="16256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</a:tabLst>
            </a:pPr>
            <a:r>
              <a:rPr lang="en-GB" smtClean="0"/>
              <a:t>Removing "Florida"</a:t>
            </a:r>
          </a:p>
        </p:txBody>
      </p:sp>
      <p:sp>
        <p:nvSpPr>
          <p:cNvPr id="30735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728969" y="2101992"/>
            <a:ext cx="5612836" cy="6308231"/>
          </a:xfrm>
        </p:spPr>
        <p:txBody>
          <a:bodyPr/>
          <a:lstStyle/>
          <a:p>
            <a:pPr marL="650230" indent="-650230">
              <a:lnSpc>
                <a:spcPct val="95000"/>
              </a:lnSpc>
              <a:spcBef>
                <a:spcPts val="996"/>
              </a:spcBef>
              <a:buFont typeface="Wingdings" panose="05000000000000000000" pitchFamily="2" charset="2"/>
              <a:buChar char="q"/>
              <a:tabLst>
                <a:tab pos="1460760" algn="l"/>
                <a:tab pos="2761220" algn="l"/>
                <a:tab pos="4061679" algn="l"/>
                <a:tab pos="5362139" algn="l"/>
                <a:tab pos="6662599" algn="l"/>
                <a:tab pos="7963059" algn="l"/>
                <a:tab pos="9263518" algn="l"/>
                <a:tab pos="10563978" algn="l"/>
                <a:tab pos="11864438" algn="l"/>
                <a:tab pos="13164897" algn="l"/>
                <a:tab pos="14465357" algn="l"/>
              </a:tabLst>
            </a:pPr>
            <a:r>
              <a:rPr lang="en-GB" sz="3982" b="1" u="sng" dirty="0">
                <a:solidFill>
                  <a:srgbClr val="FF8000"/>
                </a:solidFill>
              </a:rPr>
              <a:t>Find</a:t>
            </a:r>
            <a:r>
              <a:rPr lang="en-GB" sz="3982" dirty="0"/>
              <a:t> the item.</a:t>
            </a:r>
          </a:p>
        </p:txBody>
      </p:sp>
      <p:pic>
        <p:nvPicPr>
          <p:cNvPr id="30736" name="Picture 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965" y="5276427"/>
            <a:ext cx="2038773" cy="1379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7" name="Picture 1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215" y="3637281"/>
            <a:ext cx="1241778" cy="110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8" name="Picture 2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157" y="3662116"/>
            <a:ext cx="2054578" cy="116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9" name="Picture 2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049" y="1776872"/>
            <a:ext cx="1713653" cy="142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0" name="Picture 2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2339" y="7423574"/>
            <a:ext cx="914399" cy="79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1" name="AutoShape 23"/>
          <p:cNvSpPr>
            <a:spLocks noChangeArrowheads="1"/>
          </p:cNvSpPr>
          <p:nvPr/>
        </p:nvSpPr>
        <p:spPr bwMode="auto">
          <a:xfrm>
            <a:off x="11411450" y="6014721"/>
            <a:ext cx="1572394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 dirty="0" smtClean="0">
                <a:solidFill>
                  <a:srgbClr val="000000"/>
                </a:solidFill>
              </a:rPr>
              <a:t>West Bengal</a:t>
            </a:r>
            <a:endParaRPr lang="en-GB" sz="1991" dirty="0">
              <a:solidFill>
                <a:srgbClr val="000000"/>
              </a:solidFill>
            </a:endParaRPr>
          </a:p>
        </p:txBody>
      </p:sp>
      <p:sp>
        <p:nvSpPr>
          <p:cNvPr id="30742" name="AutoShape 24"/>
          <p:cNvSpPr>
            <a:spLocks noChangeArrowheads="1"/>
          </p:cNvSpPr>
          <p:nvPr/>
        </p:nvSpPr>
        <p:spPr bwMode="auto">
          <a:xfrm>
            <a:off x="10566495" y="4064001"/>
            <a:ext cx="911957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 dirty="0" smtClean="0">
                <a:solidFill>
                  <a:srgbClr val="000000"/>
                </a:solidFill>
              </a:rPr>
              <a:t>Orissa</a:t>
            </a:r>
            <a:endParaRPr lang="en-GB" sz="1991" dirty="0">
              <a:solidFill>
                <a:srgbClr val="000000"/>
              </a:solidFill>
            </a:endParaRPr>
          </a:p>
        </p:txBody>
      </p:sp>
      <p:sp>
        <p:nvSpPr>
          <p:cNvPr id="30743" name="AutoShape 25"/>
          <p:cNvSpPr>
            <a:spLocks noChangeArrowheads="1"/>
          </p:cNvSpPr>
          <p:nvPr/>
        </p:nvSpPr>
        <p:spPr bwMode="auto">
          <a:xfrm>
            <a:off x="6952053" y="4149796"/>
            <a:ext cx="1211718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>
                <a:solidFill>
                  <a:srgbClr val="000000"/>
                </a:solidFill>
              </a:rPr>
              <a:t>Colorado</a:t>
            </a:r>
          </a:p>
        </p:txBody>
      </p:sp>
      <p:sp>
        <p:nvSpPr>
          <p:cNvPr id="30744" name="Text Box 26"/>
          <p:cNvSpPr txBox="1">
            <a:spLocks noChangeArrowheads="1"/>
          </p:cNvSpPr>
          <p:nvPr/>
        </p:nvSpPr>
        <p:spPr bwMode="auto">
          <a:xfrm rot="3840000">
            <a:off x="9269306" y="2346352"/>
            <a:ext cx="1122116" cy="41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>
                <a:solidFill>
                  <a:srgbClr val="000000"/>
                </a:solidFill>
              </a:rPr>
              <a:t>Florida</a:t>
            </a:r>
          </a:p>
        </p:txBody>
      </p:sp>
      <p:sp>
        <p:nvSpPr>
          <p:cNvPr id="30745" name="Text Box 27"/>
          <p:cNvSpPr txBox="1">
            <a:spLocks noChangeArrowheads="1"/>
          </p:cNvSpPr>
          <p:nvPr/>
        </p:nvSpPr>
        <p:spPr bwMode="auto">
          <a:xfrm rot="-5400000">
            <a:off x="11971868" y="7614327"/>
            <a:ext cx="869244" cy="46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West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Virginia</a:t>
            </a:r>
          </a:p>
        </p:txBody>
      </p:sp>
      <p:pic>
        <p:nvPicPr>
          <p:cNvPr id="30746" name="Picture 2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148" y="6750756"/>
            <a:ext cx="483164" cy="964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7" name="Picture 2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836" y="5529299"/>
            <a:ext cx="1020516" cy="645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8" name="AutoShape 30"/>
          <p:cNvSpPr>
            <a:spLocks noChangeArrowheads="1"/>
          </p:cNvSpPr>
          <p:nvPr/>
        </p:nvSpPr>
        <p:spPr bwMode="auto">
          <a:xfrm>
            <a:off x="9176096" y="5569938"/>
            <a:ext cx="775701" cy="371480"/>
          </a:xfrm>
          <a:prstGeom prst="roundRect">
            <a:avLst>
              <a:gd name="adj" fmla="val 57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707">
                <a:solidFill>
                  <a:srgbClr val="000000"/>
                </a:solidFill>
              </a:rPr>
              <a:t>Mass.</a:t>
            </a:r>
          </a:p>
        </p:txBody>
      </p:sp>
      <p:sp>
        <p:nvSpPr>
          <p:cNvPr id="30749" name="AutoShape 31"/>
          <p:cNvSpPr>
            <a:spLocks noChangeArrowheads="1"/>
          </p:cNvSpPr>
          <p:nvPr/>
        </p:nvSpPr>
        <p:spPr bwMode="auto">
          <a:xfrm rot="-5400000">
            <a:off x="10058132" y="7099554"/>
            <a:ext cx="899132" cy="465160"/>
          </a:xfrm>
          <a:prstGeom prst="roundRect">
            <a:avLst>
              <a:gd name="adj" fmla="val 46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New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Hampshire</a:t>
            </a:r>
          </a:p>
        </p:txBody>
      </p:sp>
      <p:pic>
        <p:nvPicPr>
          <p:cNvPr id="30750" name="Picture 3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98" y="6619804"/>
            <a:ext cx="997938" cy="778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1" name="AutoShape 33"/>
          <p:cNvSpPr>
            <a:spLocks noChangeArrowheads="1"/>
          </p:cNvSpPr>
          <p:nvPr/>
        </p:nvSpPr>
        <p:spPr bwMode="auto">
          <a:xfrm>
            <a:off x="8465689" y="6771077"/>
            <a:ext cx="984091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 dirty="0" err="1" smtClean="0">
                <a:solidFill>
                  <a:srgbClr val="000000"/>
                </a:solidFill>
              </a:rPr>
              <a:t>Imphal</a:t>
            </a:r>
            <a:endParaRPr lang="en-GB" sz="1991" dirty="0">
              <a:solidFill>
                <a:srgbClr val="000000"/>
              </a:solidFill>
            </a:endParaRPr>
          </a:p>
        </p:txBody>
      </p:sp>
      <p:pic>
        <p:nvPicPr>
          <p:cNvPr id="30752" name="Picture 3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690" y="7845778"/>
            <a:ext cx="2056836" cy="139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3" name="AutoShape 35"/>
          <p:cNvSpPr>
            <a:spLocks noChangeArrowheads="1"/>
          </p:cNvSpPr>
          <p:nvPr/>
        </p:nvSpPr>
        <p:spPr bwMode="auto">
          <a:xfrm rot="1680000">
            <a:off x="9573321" y="8287695"/>
            <a:ext cx="940811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 dirty="0" smtClean="0">
                <a:solidFill>
                  <a:srgbClr val="000000"/>
                </a:solidFill>
              </a:rPr>
              <a:t>Kerala</a:t>
            </a:r>
            <a:endParaRPr lang="en-GB" sz="199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ine 1"/>
          <p:cNvSpPr>
            <a:spLocks noChangeShapeType="1"/>
          </p:cNvSpPr>
          <p:nvPr/>
        </p:nvSpPr>
        <p:spPr bwMode="auto">
          <a:xfrm>
            <a:off x="6746240" y="6479823"/>
            <a:ext cx="1040836" cy="1539804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grpSp>
        <p:nvGrpSpPr>
          <p:cNvPr id="34819" name="Group 2"/>
          <p:cNvGrpSpPr>
            <a:grpSpLocks/>
          </p:cNvGrpSpPr>
          <p:nvPr/>
        </p:nvGrpSpPr>
        <p:grpSpPr bwMode="auto">
          <a:xfrm>
            <a:off x="6181795" y="4251396"/>
            <a:ext cx="1542062" cy="2555803"/>
            <a:chOff x="2738" y="1883"/>
            <a:chExt cx="683" cy="1132"/>
          </a:xfrm>
        </p:grpSpPr>
        <p:sp>
          <p:nvSpPr>
            <p:cNvPr id="34854" name="Line 3"/>
            <p:cNvSpPr>
              <a:spLocks noChangeShapeType="1"/>
            </p:cNvSpPr>
            <p:nvPr/>
          </p:nvSpPr>
          <p:spPr bwMode="auto">
            <a:xfrm flipH="1">
              <a:off x="2968" y="1883"/>
              <a:ext cx="453" cy="701"/>
            </a:xfrm>
            <a:prstGeom prst="line">
              <a:avLst/>
            </a:prstGeom>
            <a:noFill/>
            <a:ln w="12600">
              <a:solidFill>
                <a:srgbClr val="FF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5120"/>
            </a:p>
          </p:txBody>
        </p:sp>
        <p:pic>
          <p:nvPicPr>
            <p:cNvPr id="34855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" y="2449"/>
              <a:ext cx="557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56" name="AutoShape 5"/>
            <p:cNvSpPr>
              <a:spLocks noChangeArrowheads="1"/>
            </p:cNvSpPr>
            <p:nvPr/>
          </p:nvSpPr>
          <p:spPr bwMode="auto">
            <a:xfrm>
              <a:off x="2807" y="2580"/>
              <a:ext cx="455" cy="183"/>
            </a:xfrm>
            <a:prstGeom prst="roundRect">
              <a:avLst>
                <a:gd name="adj" fmla="val 51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28512" tIns="62976" rIns="128512" bIns="62976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1991" dirty="0" smtClean="0">
                  <a:solidFill>
                    <a:srgbClr val="000000"/>
                  </a:solidFill>
                </a:rPr>
                <a:t>Andhra</a:t>
              </a:r>
              <a:endParaRPr lang="en-GB" sz="1991" dirty="0">
                <a:solidFill>
                  <a:srgbClr val="000000"/>
                </a:solidFill>
              </a:endParaRPr>
            </a:p>
          </p:txBody>
        </p:sp>
      </p:grpSp>
      <p:pic>
        <p:nvPicPr>
          <p:cNvPr id="3482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774" y="7563556"/>
            <a:ext cx="143594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AutoShape 7"/>
          <p:cNvSpPr>
            <a:spLocks noChangeArrowheads="1"/>
          </p:cNvSpPr>
          <p:nvPr/>
        </p:nvSpPr>
        <p:spPr bwMode="auto">
          <a:xfrm>
            <a:off x="7189119" y="7796108"/>
            <a:ext cx="1211718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>
                <a:solidFill>
                  <a:srgbClr val="000000"/>
                </a:solidFill>
              </a:rPr>
              <a:t>Arkansas</a:t>
            </a:r>
          </a:p>
        </p:txBody>
      </p:sp>
      <p:sp>
        <p:nvSpPr>
          <p:cNvPr id="34822" name="Oval 8"/>
          <p:cNvSpPr>
            <a:spLocks noChangeArrowheads="1"/>
          </p:cNvSpPr>
          <p:nvPr/>
        </p:nvSpPr>
        <p:spPr bwMode="auto">
          <a:xfrm>
            <a:off x="8439574" y="3151858"/>
            <a:ext cx="4538133" cy="6443698"/>
          </a:xfrm>
          <a:prstGeom prst="ellipse">
            <a:avLst/>
          </a:prstGeom>
          <a:solidFill>
            <a:srgbClr val="000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endParaRPr lang="en-US" sz="5120"/>
          </a:p>
        </p:txBody>
      </p:sp>
      <p:sp>
        <p:nvSpPr>
          <p:cNvPr id="34823" name="Line 9"/>
          <p:cNvSpPr>
            <a:spLocks noChangeShapeType="1"/>
          </p:cNvSpPr>
          <p:nvPr/>
        </p:nvSpPr>
        <p:spPr bwMode="auto">
          <a:xfrm>
            <a:off x="9060463" y="6958471"/>
            <a:ext cx="932462" cy="1374987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34824" name="Line 10"/>
          <p:cNvSpPr>
            <a:spLocks noChangeShapeType="1"/>
          </p:cNvSpPr>
          <p:nvPr/>
        </p:nvSpPr>
        <p:spPr bwMode="auto">
          <a:xfrm flipH="1">
            <a:off x="8753406" y="5872482"/>
            <a:ext cx="697653" cy="1149208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34825" name="Line 11"/>
          <p:cNvSpPr>
            <a:spLocks noChangeShapeType="1"/>
          </p:cNvSpPr>
          <p:nvPr/>
        </p:nvSpPr>
        <p:spPr bwMode="auto">
          <a:xfrm>
            <a:off x="9731022" y="2731912"/>
            <a:ext cx="1040836" cy="127790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34826" name="Line 12"/>
          <p:cNvSpPr>
            <a:spLocks noChangeShapeType="1"/>
          </p:cNvSpPr>
          <p:nvPr/>
        </p:nvSpPr>
        <p:spPr bwMode="auto">
          <a:xfrm flipH="1">
            <a:off x="9805530" y="4357511"/>
            <a:ext cx="839893" cy="1356925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34827" name="Line 13"/>
          <p:cNvSpPr>
            <a:spLocks noChangeShapeType="1"/>
          </p:cNvSpPr>
          <p:nvPr/>
        </p:nvSpPr>
        <p:spPr bwMode="auto">
          <a:xfrm>
            <a:off x="10771859" y="4269459"/>
            <a:ext cx="1214684" cy="1993617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34828" name="Line 14"/>
          <p:cNvSpPr>
            <a:spLocks noChangeShapeType="1"/>
          </p:cNvSpPr>
          <p:nvPr/>
        </p:nvSpPr>
        <p:spPr bwMode="auto">
          <a:xfrm>
            <a:off x="9927449" y="5960534"/>
            <a:ext cx="541867" cy="1539804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34829" name="Line 15"/>
          <p:cNvSpPr>
            <a:spLocks noChangeShapeType="1"/>
          </p:cNvSpPr>
          <p:nvPr/>
        </p:nvSpPr>
        <p:spPr bwMode="auto">
          <a:xfrm>
            <a:off x="12223609" y="6416605"/>
            <a:ext cx="478649" cy="145175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34830" name="Line 16"/>
          <p:cNvSpPr>
            <a:spLocks noChangeShapeType="1"/>
          </p:cNvSpPr>
          <p:nvPr/>
        </p:nvSpPr>
        <p:spPr bwMode="auto">
          <a:xfrm flipH="1">
            <a:off x="7843520" y="2318738"/>
            <a:ext cx="1889761" cy="1560124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34831" name="Rectangle 17"/>
          <p:cNvSpPr>
            <a:spLocks noGrp="1" noChangeArrowheads="1"/>
          </p:cNvSpPr>
          <p:nvPr>
            <p:ph type="title"/>
          </p:nvPr>
        </p:nvSpPr>
        <p:spPr>
          <a:xfrm>
            <a:off x="433493" y="487680"/>
            <a:ext cx="11054080" cy="16256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</a:tabLst>
            </a:pPr>
            <a:r>
              <a:rPr lang="en-GB" smtClean="0"/>
              <a:t>Removing "Florida"</a:t>
            </a:r>
          </a:p>
        </p:txBody>
      </p:sp>
      <p:pic>
        <p:nvPicPr>
          <p:cNvPr id="34833" name="Picture 1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965" y="5276427"/>
            <a:ext cx="2038773" cy="1379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4" name="Picture 2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215" y="3637281"/>
            <a:ext cx="1241778" cy="110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5" name="Picture 2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157" y="3662116"/>
            <a:ext cx="2054578" cy="116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6" name="Picture 2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049" y="1776872"/>
            <a:ext cx="1713653" cy="142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7" name="Picture 2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2339" y="7423574"/>
            <a:ext cx="914399" cy="79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8" name="AutoShape 24"/>
          <p:cNvSpPr>
            <a:spLocks noChangeArrowheads="1"/>
          </p:cNvSpPr>
          <p:nvPr/>
        </p:nvSpPr>
        <p:spPr bwMode="auto">
          <a:xfrm>
            <a:off x="11411449" y="6014721"/>
            <a:ext cx="1572394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 dirty="0" smtClean="0">
                <a:solidFill>
                  <a:srgbClr val="000000"/>
                </a:solidFill>
              </a:rPr>
              <a:t>West Bengal</a:t>
            </a:r>
            <a:endParaRPr lang="en-GB" sz="1991" dirty="0">
              <a:solidFill>
                <a:srgbClr val="000000"/>
              </a:solidFill>
            </a:endParaRPr>
          </a:p>
        </p:txBody>
      </p:sp>
      <p:sp>
        <p:nvSpPr>
          <p:cNvPr id="34839" name="AutoShape 25"/>
          <p:cNvSpPr>
            <a:spLocks noChangeArrowheads="1"/>
          </p:cNvSpPr>
          <p:nvPr/>
        </p:nvSpPr>
        <p:spPr bwMode="auto">
          <a:xfrm>
            <a:off x="10566495" y="4064001"/>
            <a:ext cx="911957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 dirty="0" smtClean="0">
                <a:solidFill>
                  <a:srgbClr val="000000"/>
                </a:solidFill>
              </a:rPr>
              <a:t>Orissa</a:t>
            </a:r>
            <a:endParaRPr lang="en-GB" sz="1991" dirty="0">
              <a:solidFill>
                <a:srgbClr val="000000"/>
              </a:solidFill>
            </a:endParaRPr>
          </a:p>
        </p:txBody>
      </p:sp>
      <p:sp>
        <p:nvSpPr>
          <p:cNvPr id="34840" name="AutoShape 26"/>
          <p:cNvSpPr>
            <a:spLocks noChangeArrowheads="1"/>
          </p:cNvSpPr>
          <p:nvPr/>
        </p:nvSpPr>
        <p:spPr bwMode="auto">
          <a:xfrm>
            <a:off x="6952053" y="4149796"/>
            <a:ext cx="1211718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>
                <a:solidFill>
                  <a:srgbClr val="000000"/>
                </a:solidFill>
              </a:rPr>
              <a:t>Colorado</a:t>
            </a:r>
          </a:p>
        </p:txBody>
      </p:sp>
      <p:sp>
        <p:nvSpPr>
          <p:cNvPr id="34841" name="Text Box 27"/>
          <p:cNvSpPr txBox="1">
            <a:spLocks noChangeArrowheads="1"/>
          </p:cNvSpPr>
          <p:nvPr/>
        </p:nvSpPr>
        <p:spPr bwMode="auto">
          <a:xfrm rot="3840000">
            <a:off x="9269306" y="2346352"/>
            <a:ext cx="1122116" cy="41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>
                <a:solidFill>
                  <a:srgbClr val="000000"/>
                </a:solidFill>
              </a:rPr>
              <a:t>Florida</a:t>
            </a:r>
          </a:p>
        </p:txBody>
      </p:sp>
      <p:sp>
        <p:nvSpPr>
          <p:cNvPr id="34842" name="Text Box 28"/>
          <p:cNvSpPr txBox="1">
            <a:spLocks noChangeArrowheads="1"/>
          </p:cNvSpPr>
          <p:nvPr/>
        </p:nvSpPr>
        <p:spPr bwMode="auto">
          <a:xfrm rot="-5400000">
            <a:off x="11971868" y="7614327"/>
            <a:ext cx="869244" cy="46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West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Virginia</a:t>
            </a:r>
          </a:p>
        </p:txBody>
      </p:sp>
      <p:pic>
        <p:nvPicPr>
          <p:cNvPr id="34843" name="Picture 2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148" y="6750756"/>
            <a:ext cx="483164" cy="964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44" name="Picture 3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836" y="5529299"/>
            <a:ext cx="1020516" cy="645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45" name="AutoShape 31"/>
          <p:cNvSpPr>
            <a:spLocks noChangeArrowheads="1"/>
          </p:cNvSpPr>
          <p:nvPr/>
        </p:nvSpPr>
        <p:spPr bwMode="auto">
          <a:xfrm>
            <a:off x="9176096" y="5569938"/>
            <a:ext cx="775701" cy="371480"/>
          </a:xfrm>
          <a:prstGeom prst="roundRect">
            <a:avLst>
              <a:gd name="adj" fmla="val 57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707">
                <a:solidFill>
                  <a:srgbClr val="000000"/>
                </a:solidFill>
              </a:rPr>
              <a:t>Mass.</a:t>
            </a:r>
          </a:p>
        </p:txBody>
      </p:sp>
      <p:sp>
        <p:nvSpPr>
          <p:cNvPr id="34846" name="AutoShape 32"/>
          <p:cNvSpPr>
            <a:spLocks noChangeArrowheads="1"/>
          </p:cNvSpPr>
          <p:nvPr/>
        </p:nvSpPr>
        <p:spPr bwMode="auto">
          <a:xfrm rot="-5400000">
            <a:off x="10058132" y="7099554"/>
            <a:ext cx="899132" cy="465160"/>
          </a:xfrm>
          <a:prstGeom prst="roundRect">
            <a:avLst>
              <a:gd name="adj" fmla="val 46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New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Hampshire</a:t>
            </a:r>
          </a:p>
        </p:txBody>
      </p:sp>
      <p:pic>
        <p:nvPicPr>
          <p:cNvPr id="34847" name="Picture 3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98" y="6619804"/>
            <a:ext cx="997938" cy="778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48" name="AutoShape 34"/>
          <p:cNvSpPr>
            <a:spLocks noChangeArrowheads="1"/>
          </p:cNvSpPr>
          <p:nvPr/>
        </p:nvSpPr>
        <p:spPr bwMode="auto">
          <a:xfrm>
            <a:off x="8465690" y="6771077"/>
            <a:ext cx="984091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 dirty="0" err="1" smtClean="0">
                <a:solidFill>
                  <a:srgbClr val="000000"/>
                </a:solidFill>
              </a:rPr>
              <a:t>Imphal</a:t>
            </a:r>
            <a:endParaRPr lang="en-GB" sz="1991" dirty="0">
              <a:solidFill>
                <a:srgbClr val="000000"/>
              </a:solidFill>
            </a:endParaRPr>
          </a:p>
        </p:txBody>
      </p:sp>
      <p:pic>
        <p:nvPicPr>
          <p:cNvPr id="34849" name="Picture 3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690" y="7845778"/>
            <a:ext cx="2056836" cy="139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50" name="AutoShape 36"/>
          <p:cNvSpPr>
            <a:spLocks noChangeArrowheads="1"/>
          </p:cNvSpPr>
          <p:nvPr/>
        </p:nvSpPr>
        <p:spPr bwMode="auto">
          <a:xfrm rot="1680000">
            <a:off x="9573321" y="8287695"/>
            <a:ext cx="940811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 dirty="0" smtClean="0">
                <a:solidFill>
                  <a:srgbClr val="000000"/>
                </a:solidFill>
              </a:rPr>
              <a:t>Kerala</a:t>
            </a:r>
            <a:endParaRPr lang="en-GB" sz="1991" dirty="0">
              <a:solidFill>
                <a:srgbClr val="000000"/>
              </a:solidFill>
            </a:endParaRPr>
          </a:p>
        </p:txBody>
      </p:sp>
      <p:grpSp>
        <p:nvGrpSpPr>
          <p:cNvPr id="34851" name="Group 37"/>
          <p:cNvGrpSpPr>
            <a:grpSpLocks/>
          </p:cNvGrpSpPr>
          <p:nvPr/>
        </p:nvGrpSpPr>
        <p:grpSpPr bwMode="auto">
          <a:xfrm>
            <a:off x="1115343" y="5949246"/>
            <a:ext cx="4531361" cy="2232942"/>
            <a:chOff x="494" y="2635"/>
            <a:chExt cx="2007" cy="989"/>
          </a:xfrm>
        </p:grpSpPr>
        <p:sp>
          <p:nvSpPr>
            <p:cNvPr id="35878" name="AutoShape 38"/>
            <p:cNvSpPr>
              <a:spLocks noChangeArrowheads="1"/>
            </p:cNvSpPr>
            <p:nvPr/>
          </p:nvSpPr>
          <p:spPr bwMode="auto">
            <a:xfrm>
              <a:off x="494" y="2635"/>
              <a:ext cx="2008" cy="990"/>
            </a:xfrm>
            <a:prstGeom prst="roundRect">
              <a:avLst>
                <a:gd name="adj" fmla="val 12523"/>
              </a:avLst>
            </a:prstGeom>
            <a:solidFill>
              <a:srgbClr val="8080FF"/>
            </a:solidFill>
            <a:ln w="12600">
              <a:solidFill>
                <a:srgbClr val="000000"/>
              </a:solidFill>
              <a:round/>
              <a:headEnd/>
              <a:tailEnd/>
            </a:ln>
            <a:effectLst>
              <a:outerShdw dist="107933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5120">
                <a:latin typeface="Times New Roman" pitchFamily="16" charset="0"/>
                <a:cs typeface="+mn-cs"/>
              </a:endParaRPr>
            </a:p>
          </p:txBody>
        </p:sp>
        <p:sp>
          <p:nvSpPr>
            <p:cNvPr id="34853" name="AutoShape 39"/>
            <p:cNvSpPr>
              <a:spLocks noChangeArrowheads="1"/>
            </p:cNvSpPr>
            <p:nvPr/>
          </p:nvSpPr>
          <p:spPr bwMode="auto">
            <a:xfrm>
              <a:off x="535" y="2676"/>
              <a:ext cx="1926" cy="908"/>
            </a:xfrm>
            <a:prstGeom prst="roundRect">
              <a:avLst>
                <a:gd name="adj" fmla="val 106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8512" tIns="62976" rIns="128512" bIns="62976" anchor="ctr" anchorCtr="1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3000"/>
                </a:lnSpc>
                <a:buClr>
                  <a:srgbClr val="E0E0E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3413">
                  <a:solidFill>
                    <a:schemeClr val="tx1"/>
                  </a:solidFill>
                </a:rPr>
                <a:t>For the rearranging,</a:t>
              </a:r>
            </a:p>
            <a:p>
              <a:pPr algn="ctr">
                <a:buClr>
                  <a:srgbClr val="E0E0E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3413">
                  <a:solidFill>
                    <a:schemeClr val="tx1"/>
                  </a:solidFill>
                </a:rPr>
                <a:t>take the </a:t>
              </a:r>
              <a:r>
                <a:rPr lang="en-GB" sz="3413" b="1" u="sng">
                  <a:solidFill>
                    <a:srgbClr val="BC3700"/>
                  </a:solidFill>
                </a:rPr>
                <a:t>smallest</a:t>
              </a:r>
              <a:r>
                <a:rPr lang="en-GB" sz="3413">
                  <a:solidFill>
                    <a:schemeClr val="tx1"/>
                  </a:solidFill>
                </a:rPr>
                <a:t> item</a:t>
              </a:r>
            </a:p>
            <a:p>
              <a:pPr algn="ctr">
                <a:buClr>
                  <a:srgbClr val="E0E0E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3413">
                  <a:solidFill>
                    <a:schemeClr val="tx1"/>
                  </a:solidFill>
                </a:rPr>
                <a:t>in the right subtree...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Line 1"/>
          <p:cNvSpPr>
            <a:spLocks noChangeShapeType="1"/>
          </p:cNvSpPr>
          <p:nvPr/>
        </p:nvSpPr>
        <p:spPr bwMode="auto">
          <a:xfrm>
            <a:off x="6746240" y="6479823"/>
            <a:ext cx="1040836" cy="1539804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grpSp>
        <p:nvGrpSpPr>
          <p:cNvPr id="35843" name="Group 2"/>
          <p:cNvGrpSpPr>
            <a:grpSpLocks/>
          </p:cNvGrpSpPr>
          <p:nvPr/>
        </p:nvGrpSpPr>
        <p:grpSpPr bwMode="auto">
          <a:xfrm>
            <a:off x="6181795" y="4251396"/>
            <a:ext cx="1542062" cy="2555803"/>
            <a:chOff x="2738" y="1883"/>
            <a:chExt cx="683" cy="1132"/>
          </a:xfrm>
        </p:grpSpPr>
        <p:sp>
          <p:nvSpPr>
            <p:cNvPr id="35878" name="Line 3"/>
            <p:cNvSpPr>
              <a:spLocks noChangeShapeType="1"/>
            </p:cNvSpPr>
            <p:nvPr/>
          </p:nvSpPr>
          <p:spPr bwMode="auto">
            <a:xfrm flipH="1">
              <a:off x="2968" y="1883"/>
              <a:ext cx="453" cy="701"/>
            </a:xfrm>
            <a:prstGeom prst="line">
              <a:avLst/>
            </a:prstGeom>
            <a:noFill/>
            <a:ln w="12600">
              <a:solidFill>
                <a:srgbClr val="FF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5120"/>
            </a:p>
          </p:txBody>
        </p:sp>
        <p:pic>
          <p:nvPicPr>
            <p:cNvPr id="35879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" y="2449"/>
              <a:ext cx="557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80" name="AutoShape 5"/>
            <p:cNvSpPr>
              <a:spLocks noChangeArrowheads="1"/>
            </p:cNvSpPr>
            <p:nvPr/>
          </p:nvSpPr>
          <p:spPr bwMode="auto">
            <a:xfrm>
              <a:off x="2808" y="2580"/>
              <a:ext cx="455" cy="183"/>
            </a:xfrm>
            <a:prstGeom prst="roundRect">
              <a:avLst>
                <a:gd name="adj" fmla="val 51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28512" tIns="62976" rIns="128512" bIns="62976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1991" dirty="0" smtClean="0">
                  <a:solidFill>
                    <a:srgbClr val="000000"/>
                  </a:solidFill>
                </a:rPr>
                <a:t>Andhra</a:t>
              </a:r>
              <a:endParaRPr lang="en-GB" sz="1991" dirty="0">
                <a:solidFill>
                  <a:srgbClr val="000000"/>
                </a:solidFill>
              </a:endParaRPr>
            </a:p>
          </p:txBody>
        </p:sp>
      </p:grpSp>
      <p:pic>
        <p:nvPicPr>
          <p:cNvPr id="3584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774" y="7563556"/>
            <a:ext cx="143594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AutoShape 7"/>
          <p:cNvSpPr>
            <a:spLocks noChangeArrowheads="1"/>
          </p:cNvSpPr>
          <p:nvPr/>
        </p:nvSpPr>
        <p:spPr bwMode="auto">
          <a:xfrm>
            <a:off x="7189119" y="7796108"/>
            <a:ext cx="1211718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>
                <a:solidFill>
                  <a:srgbClr val="000000"/>
                </a:solidFill>
              </a:rPr>
              <a:t>Arkansas</a:t>
            </a:r>
          </a:p>
        </p:txBody>
      </p:sp>
      <p:sp>
        <p:nvSpPr>
          <p:cNvPr id="35846" name="Line 8"/>
          <p:cNvSpPr>
            <a:spLocks noChangeShapeType="1"/>
          </p:cNvSpPr>
          <p:nvPr/>
        </p:nvSpPr>
        <p:spPr bwMode="auto">
          <a:xfrm>
            <a:off x="9060463" y="6958471"/>
            <a:ext cx="932462" cy="1374987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35847" name="Line 9"/>
          <p:cNvSpPr>
            <a:spLocks noChangeShapeType="1"/>
          </p:cNvSpPr>
          <p:nvPr/>
        </p:nvSpPr>
        <p:spPr bwMode="auto">
          <a:xfrm flipH="1">
            <a:off x="8970153" y="5872481"/>
            <a:ext cx="480906" cy="774417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35848" name="Line 10"/>
          <p:cNvSpPr>
            <a:spLocks noChangeShapeType="1"/>
          </p:cNvSpPr>
          <p:nvPr/>
        </p:nvSpPr>
        <p:spPr bwMode="auto">
          <a:xfrm>
            <a:off x="9731022" y="2731912"/>
            <a:ext cx="1040836" cy="127790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35849" name="Line 11"/>
          <p:cNvSpPr>
            <a:spLocks noChangeShapeType="1"/>
          </p:cNvSpPr>
          <p:nvPr/>
        </p:nvSpPr>
        <p:spPr bwMode="auto">
          <a:xfrm flipH="1">
            <a:off x="9805530" y="4357511"/>
            <a:ext cx="839893" cy="1356925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35850" name="Line 12"/>
          <p:cNvSpPr>
            <a:spLocks noChangeShapeType="1"/>
          </p:cNvSpPr>
          <p:nvPr/>
        </p:nvSpPr>
        <p:spPr bwMode="auto">
          <a:xfrm>
            <a:off x="10771859" y="4269459"/>
            <a:ext cx="1214684" cy="1993617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35851" name="Line 13"/>
          <p:cNvSpPr>
            <a:spLocks noChangeShapeType="1"/>
          </p:cNvSpPr>
          <p:nvPr/>
        </p:nvSpPr>
        <p:spPr bwMode="auto">
          <a:xfrm>
            <a:off x="9927449" y="5960534"/>
            <a:ext cx="541867" cy="1539804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35852" name="Line 14"/>
          <p:cNvSpPr>
            <a:spLocks noChangeShapeType="1"/>
          </p:cNvSpPr>
          <p:nvPr/>
        </p:nvSpPr>
        <p:spPr bwMode="auto">
          <a:xfrm>
            <a:off x="12223609" y="6416605"/>
            <a:ext cx="478649" cy="145175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35853" name="Line 15"/>
          <p:cNvSpPr>
            <a:spLocks noChangeShapeType="1"/>
          </p:cNvSpPr>
          <p:nvPr/>
        </p:nvSpPr>
        <p:spPr bwMode="auto">
          <a:xfrm flipH="1">
            <a:off x="7843520" y="2318738"/>
            <a:ext cx="1889761" cy="1560124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35854" name="Rectangle 16"/>
          <p:cNvSpPr>
            <a:spLocks noGrp="1" noChangeArrowheads="1"/>
          </p:cNvSpPr>
          <p:nvPr>
            <p:ph type="title"/>
          </p:nvPr>
        </p:nvSpPr>
        <p:spPr>
          <a:xfrm>
            <a:off x="433493" y="487680"/>
            <a:ext cx="11054080" cy="16256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</a:tabLst>
            </a:pPr>
            <a:r>
              <a:rPr lang="en-GB" smtClean="0"/>
              <a:t>Removing "Florida"</a:t>
            </a:r>
          </a:p>
        </p:txBody>
      </p:sp>
      <p:pic>
        <p:nvPicPr>
          <p:cNvPr id="35855" name="Picture 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965" y="5276427"/>
            <a:ext cx="2038773" cy="1379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6" name="Picture 1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215" y="3637281"/>
            <a:ext cx="1241778" cy="110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7" name="Picture 1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157" y="3662116"/>
            <a:ext cx="2054578" cy="116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8" name="Picture 2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2339" y="7423574"/>
            <a:ext cx="914399" cy="79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9" name="AutoShape 21"/>
          <p:cNvSpPr>
            <a:spLocks noChangeArrowheads="1"/>
          </p:cNvSpPr>
          <p:nvPr/>
        </p:nvSpPr>
        <p:spPr bwMode="auto">
          <a:xfrm>
            <a:off x="11411450" y="6014721"/>
            <a:ext cx="1572394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 dirty="0" smtClean="0">
                <a:solidFill>
                  <a:srgbClr val="000000"/>
                </a:solidFill>
              </a:rPr>
              <a:t>West Bengal</a:t>
            </a:r>
            <a:endParaRPr lang="en-GB" sz="1991" dirty="0">
              <a:solidFill>
                <a:srgbClr val="000000"/>
              </a:solidFill>
            </a:endParaRPr>
          </a:p>
        </p:txBody>
      </p:sp>
      <p:sp>
        <p:nvSpPr>
          <p:cNvPr id="35860" name="AutoShape 22"/>
          <p:cNvSpPr>
            <a:spLocks noChangeArrowheads="1"/>
          </p:cNvSpPr>
          <p:nvPr/>
        </p:nvSpPr>
        <p:spPr bwMode="auto">
          <a:xfrm>
            <a:off x="10566495" y="4064001"/>
            <a:ext cx="911957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 dirty="0" smtClean="0">
                <a:solidFill>
                  <a:srgbClr val="000000"/>
                </a:solidFill>
              </a:rPr>
              <a:t>Orissa</a:t>
            </a:r>
            <a:endParaRPr lang="en-GB" sz="1991" dirty="0">
              <a:solidFill>
                <a:srgbClr val="000000"/>
              </a:solidFill>
            </a:endParaRPr>
          </a:p>
        </p:txBody>
      </p:sp>
      <p:sp>
        <p:nvSpPr>
          <p:cNvPr id="35861" name="AutoShape 23"/>
          <p:cNvSpPr>
            <a:spLocks noChangeArrowheads="1"/>
          </p:cNvSpPr>
          <p:nvPr/>
        </p:nvSpPr>
        <p:spPr bwMode="auto">
          <a:xfrm>
            <a:off x="6952053" y="4149796"/>
            <a:ext cx="1211718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>
                <a:solidFill>
                  <a:srgbClr val="000000"/>
                </a:solidFill>
              </a:rPr>
              <a:t>Colorado</a:t>
            </a:r>
          </a:p>
        </p:txBody>
      </p:sp>
      <p:sp>
        <p:nvSpPr>
          <p:cNvPr id="35862" name="Text Box 24"/>
          <p:cNvSpPr txBox="1">
            <a:spLocks noChangeArrowheads="1"/>
          </p:cNvSpPr>
          <p:nvPr/>
        </p:nvSpPr>
        <p:spPr bwMode="auto">
          <a:xfrm rot="-5400000">
            <a:off x="11971868" y="7614327"/>
            <a:ext cx="869244" cy="46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West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Virginia</a:t>
            </a:r>
          </a:p>
        </p:txBody>
      </p:sp>
      <p:pic>
        <p:nvPicPr>
          <p:cNvPr id="35863" name="Picture 2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148" y="6750756"/>
            <a:ext cx="483164" cy="964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4" name="Picture 2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836" y="5529299"/>
            <a:ext cx="1020516" cy="645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65" name="AutoShape 27"/>
          <p:cNvSpPr>
            <a:spLocks noChangeArrowheads="1"/>
          </p:cNvSpPr>
          <p:nvPr/>
        </p:nvSpPr>
        <p:spPr bwMode="auto">
          <a:xfrm>
            <a:off x="9176096" y="5569938"/>
            <a:ext cx="775701" cy="371480"/>
          </a:xfrm>
          <a:prstGeom prst="roundRect">
            <a:avLst>
              <a:gd name="adj" fmla="val 57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707">
                <a:solidFill>
                  <a:srgbClr val="000000"/>
                </a:solidFill>
              </a:rPr>
              <a:t>Mass.</a:t>
            </a:r>
          </a:p>
        </p:txBody>
      </p:sp>
      <p:sp>
        <p:nvSpPr>
          <p:cNvPr id="35866" name="AutoShape 28"/>
          <p:cNvSpPr>
            <a:spLocks noChangeArrowheads="1"/>
          </p:cNvSpPr>
          <p:nvPr/>
        </p:nvSpPr>
        <p:spPr bwMode="auto">
          <a:xfrm rot="-5400000">
            <a:off x="10058132" y="7099554"/>
            <a:ext cx="899132" cy="465160"/>
          </a:xfrm>
          <a:prstGeom prst="roundRect">
            <a:avLst>
              <a:gd name="adj" fmla="val 46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New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Hampshire</a:t>
            </a:r>
          </a:p>
        </p:txBody>
      </p:sp>
      <p:grpSp>
        <p:nvGrpSpPr>
          <p:cNvPr id="35867" name="Group 29"/>
          <p:cNvGrpSpPr>
            <a:grpSpLocks/>
          </p:cNvGrpSpPr>
          <p:nvPr/>
        </p:nvGrpSpPr>
        <p:grpSpPr bwMode="auto">
          <a:xfrm>
            <a:off x="9268177" y="2174242"/>
            <a:ext cx="1006968" cy="778934"/>
            <a:chOff x="4105" y="963"/>
            <a:chExt cx="446" cy="345"/>
          </a:xfrm>
        </p:grpSpPr>
        <p:pic>
          <p:nvPicPr>
            <p:cNvPr id="35876" name="Picture 30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9" y="963"/>
              <a:ext cx="442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77" name="AutoShape 31"/>
            <p:cNvSpPr>
              <a:spLocks noChangeArrowheads="1"/>
            </p:cNvSpPr>
            <p:nvPr/>
          </p:nvSpPr>
          <p:spPr bwMode="auto">
            <a:xfrm>
              <a:off x="4105" y="1030"/>
              <a:ext cx="436" cy="183"/>
            </a:xfrm>
            <a:prstGeom prst="roundRect">
              <a:avLst>
                <a:gd name="adj" fmla="val 51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28512" tIns="62976" rIns="128512" bIns="62976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1991" dirty="0" err="1" smtClean="0">
                  <a:solidFill>
                    <a:srgbClr val="000000"/>
                  </a:solidFill>
                </a:rPr>
                <a:t>Imphal</a:t>
              </a:r>
              <a:endParaRPr lang="en-GB" sz="1991" dirty="0">
                <a:solidFill>
                  <a:srgbClr val="000000"/>
                </a:solidFill>
              </a:endParaRPr>
            </a:p>
          </p:txBody>
        </p:sp>
      </p:grpSp>
      <p:pic>
        <p:nvPicPr>
          <p:cNvPr id="35868" name="Picture 3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690" y="7845778"/>
            <a:ext cx="2056836" cy="139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69" name="AutoShape 33"/>
          <p:cNvSpPr>
            <a:spLocks noChangeArrowheads="1"/>
          </p:cNvSpPr>
          <p:nvPr/>
        </p:nvSpPr>
        <p:spPr bwMode="auto">
          <a:xfrm rot="1680000">
            <a:off x="9573321" y="8287695"/>
            <a:ext cx="940811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 dirty="0" smtClean="0">
                <a:solidFill>
                  <a:srgbClr val="000000"/>
                </a:solidFill>
              </a:rPr>
              <a:t>Kerala</a:t>
            </a:r>
            <a:endParaRPr lang="en-GB" sz="1991" dirty="0">
              <a:solidFill>
                <a:srgbClr val="000000"/>
              </a:solidFill>
            </a:endParaRPr>
          </a:p>
        </p:txBody>
      </p:sp>
      <p:pic>
        <p:nvPicPr>
          <p:cNvPr id="35870" name="Picture 3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98" y="6619804"/>
            <a:ext cx="997938" cy="778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71" name="AutoShape 35"/>
          <p:cNvSpPr>
            <a:spLocks noChangeArrowheads="1"/>
          </p:cNvSpPr>
          <p:nvPr/>
        </p:nvSpPr>
        <p:spPr bwMode="auto">
          <a:xfrm>
            <a:off x="8465689" y="6771077"/>
            <a:ext cx="984091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 dirty="0" err="1" smtClean="0">
                <a:solidFill>
                  <a:srgbClr val="000000"/>
                </a:solidFill>
              </a:rPr>
              <a:t>Imphal</a:t>
            </a:r>
            <a:endParaRPr lang="en-GB" sz="1991" dirty="0">
              <a:solidFill>
                <a:srgbClr val="000000"/>
              </a:solidFill>
            </a:endParaRPr>
          </a:p>
        </p:txBody>
      </p:sp>
      <p:grpSp>
        <p:nvGrpSpPr>
          <p:cNvPr id="35872" name="Group 36"/>
          <p:cNvGrpSpPr>
            <a:grpSpLocks/>
          </p:cNvGrpSpPr>
          <p:nvPr/>
        </p:nvGrpSpPr>
        <p:grpSpPr bwMode="auto">
          <a:xfrm>
            <a:off x="1115343" y="5949246"/>
            <a:ext cx="4531361" cy="2232942"/>
            <a:chOff x="494" y="2635"/>
            <a:chExt cx="2007" cy="989"/>
          </a:xfrm>
        </p:grpSpPr>
        <p:sp>
          <p:nvSpPr>
            <p:cNvPr id="36901" name="AutoShape 37"/>
            <p:cNvSpPr>
              <a:spLocks noChangeArrowheads="1"/>
            </p:cNvSpPr>
            <p:nvPr/>
          </p:nvSpPr>
          <p:spPr bwMode="auto">
            <a:xfrm>
              <a:off x="494" y="2635"/>
              <a:ext cx="2008" cy="990"/>
            </a:xfrm>
            <a:prstGeom prst="roundRect">
              <a:avLst>
                <a:gd name="adj" fmla="val 12523"/>
              </a:avLst>
            </a:prstGeom>
            <a:solidFill>
              <a:srgbClr val="8080FF"/>
            </a:solidFill>
            <a:ln w="12600">
              <a:solidFill>
                <a:srgbClr val="000000"/>
              </a:solidFill>
              <a:round/>
              <a:headEnd/>
              <a:tailEnd/>
            </a:ln>
            <a:effectLst>
              <a:outerShdw dist="107933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5120">
                <a:latin typeface="Times New Roman" pitchFamily="16" charset="0"/>
                <a:cs typeface="+mn-cs"/>
              </a:endParaRPr>
            </a:p>
          </p:txBody>
        </p:sp>
        <p:sp>
          <p:nvSpPr>
            <p:cNvPr id="35875" name="AutoShape 38"/>
            <p:cNvSpPr>
              <a:spLocks noChangeArrowheads="1"/>
            </p:cNvSpPr>
            <p:nvPr/>
          </p:nvSpPr>
          <p:spPr bwMode="auto">
            <a:xfrm>
              <a:off x="535" y="2676"/>
              <a:ext cx="1926" cy="908"/>
            </a:xfrm>
            <a:prstGeom prst="roundRect">
              <a:avLst>
                <a:gd name="adj" fmla="val 106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8512" tIns="62976" rIns="128512" bIns="62976" anchor="ctr" anchorCtr="1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3000"/>
                </a:lnSpc>
                <a:buClr>
                  <a:srgbClr val="E0E0E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3413">
                  <a:solidFill>
                    <a:schemeClr val="tx1"/>
                  </a:solidFill>
                </a:rPr>
                <a:t>...</a:t>
              </a:r>
              <a:r>
                <a:rPr lang="en-GB" sz="3413" b="1">
                  <a:solidFill>
                    <a:srgbClr val="BC3700"/>
                  </a:solidFill>
                </a:rPr>
                <a:t>copy</a:t>
              </a:r>
              <a:r>
                <a:rPr lang="en-GB" sz="3413">
                  <a:solidFill>
                    <a:schemeClr val="tx1"/>
                  </a:solidFill>
                </a:rPr>
                <a:t> that smallest</a:t>
              </a:r>
            </a:p>
            <a:p>
              <a:pPr algn="ctr">
                <a:buClr>
                  <a:srgbClr val="E0E0E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3413">
                  <a:solidFill>
                    <a:schemeClr val="tx1"/>
                  </a:solidFill>
                </a:rPr>
                <a:t>item onto the item</a:t>
              </a:r>
            </a:p>
            <a:p>
              <a:pPr algn="ctr">
                <a:buClr>
                  <a:srgbClr val="E0E0E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3413">
                  <a:solidFill>
                    <a:schemeClr val="tx1"/>
                  </a:solidFill>
                </a:rPr>
                <a:t>that we're removing...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1"/>
          <p:cNvSpPr>
            <a:spLocks noChangeShapeType="1"/>
          </p:cNvSpPr>
          <p:nvPr/>
        </p:nvSpPr>
        <p:spPr bwMode="auto">
          <a:xfrm>
            <a:off x="6746240" y="6479823"/>
            <a:ext cx="1040836" cy="1539804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grpSp>
        <p:nvGrpSpPr>
          <p:cNvPr id="36867" name="Group 2"/>
          <p:cNvGrpSpPr>
            <a:grpSpLocks/>
          </p:cNvGrpSpPr>
          <p:nvPr/>
        </p:nvGrpSpPr>
        <p:grpSpPr bwMode="auto">
          <a:xfrm>
            <a:off x="6181795" y="4251396"/>
            <a:ext cx="1542062" cy="2555803"/>
            <a:chOff x="2738" y="1883"/>
            <a:chExt cx="683" cy="1132"/>
          </a:xfrm>
        </p:grpSpPr>
        <p:sp>
          <p:nvSpPr>
            <p:cNvPr id="36900" name="Line 3"/>
            <p:cNvSpPr>
              <a:spLocks noChangeShapeType="1"/>
            </p:cNvSpPr>
            <p:nvPr/>
          </p:nvSpPr>
          <p:spPr bwMode="auto">
            <a:xfrm flipH="1">
              <a:off x="2968" y="1883"/>
              <a:ext cx="453" cy="701"/>
            </a:xfrm>
            <a:prstGeom prst="line">
              <a:avLst/>
            </a:prstGeom>
            <a:noFill/>
            <a:ln w="12600">
              <a:solidFill>
                <a:srgbClr val="FF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5120"/>
            </a:p>
          </p:txBody>
        </p:sp>
        <p:pic>
          <p:nvPicPr>
            <p:cNvPr id="36901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" y="2449"/>
              <a:ext cx="557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02" name="AutoShape 5"/>
            <p:cNvSpPr>
              <a:spLocks noChangeArrowheads="1"/>
            </p:cNvSpPr>
            <p:nvPr/>
          </p:nvSpPr>
          <p:spPr bwMode="auto">
            <a:xfrm>
              <a:off x="2808" y="2580"/>
              <a:ext cx="455" cy="183"/>
            </a:xfrm>
            <a:prstGeom prst="roundRect">
              <a:avLst>
                <a:gd name="adj" fmla="val 51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28512" tIns="62976" rIns="128512" bIns="62976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1991" dirty="0" smtClean="0">
                  <a:solidFill>
                    <a:srgbClr val="000000"/>
                  </a:solidFill>
                </a:rPr>
                <a:t>Andhra</a:t>
              </a:r>
              <a:endParaRPr lang="en-GB" sz="1991" dirty="0">
                <a:solidFill>
                  <a:srgbClr val="000000"/>
                </a:solidFill>
              </a:endParaRPr>
            </a:p>
          </p:txBody>
        </p:sp>
      </p:grpSp>
      <p:pic>
        <p:nvPicPr>
          <p:cNvPr id="3686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774" y="7563556"/>
            <a:ext cx="143594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AutoShape 7"/>
          <p:cNvSpPr>
            <a:spLocks noChangeArrowheads="1"/>
          </p:cNvSpPr>
          <p:nvPr/>
        </p:nvSpPr>
        <p:spPr bwMode="auto">
          <a:xfrm>
            <a:off x="7189119" y="7796108"/>
            <a:ext cx="1211718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>
                <a:solidFill>
                  <a:srgbClr val="000000"/>
                </a:solidFill>
              </a:rPr>
              <a:t>Arkansas</a:t>
            </a:r>
          </a:p>
        </p:txBody>
      </p:sp>
      <p:sp>
        <p:nvSpPr>
          <p:cNvPr id="36870" name="Line 8"/>
          <p:cNvSpPr>
            <a:spLocks noChangeShapeType="1"/>
          </p:cNvSpPr>
          <p:nvPr/>
        </p:nvSpPr>
        <p:spPr bwMode="auto">
          <a:xfrm>
            <a:off x="9060463" y="6958471"/>
            <a:ext cx="932462" cy="1374987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36871" name="Line 9"/>
          <p:cNvSpPr>
            <a:spLocks noChangeShapeType="1"/>
          </p:cNvSpPr>
          <p:nvPr/>
        </p:nvSpPr>
        <p:spPr bwMode="auto">
          <a:xfrm flipH="1">
            <a:off x="8970153" y="5872481"/>
            <a:ext cx="480906" cy="774417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36872" name="Line 10"/>
          <p:cNvSpPr>
            <a:spLocks noChangeShapeType="1"/>
          </p:cNvSpPr>
          <p:nvPr/>
        </p:nvSpPr>
        <p:spPr bwMode="auto">
          <a:xfrm>
            <a:off x="9731022" y="2731912"/>
            <a:ext cx="1040836" cy="127790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36873" name="Line 11"/>
          <p:cNvSpPr>
            <a:spLocks noChangeShapeType="1"/>
          </p:cNvSpPr>
          <p:nvPr/>
        </p:nvSpPr>
        <p:spPr bwMode="auto">
          <a:xfrm flipH="1">
            <a:off x="9805530" y="4357511"/>
            <a:ext cx="839893" cy="1356925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36874" name="Line 12"/>
          <p:cNvSpPr>
            <a:spLocks noChangeShapeType="1"/>
          </p:cNvSpPr>
          <p:nvPr/>
        </p:nvSpPr>
        <p:spPr bwMode="auto">
          <a:xfrm>
            <a:off x="10771859" y="4269459"/>
            <a:ext cx="1214684" cy="1993617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36875" name="Line 13"/>
          <p:cNvSpPr>
            <a:spLocks noChangeShapeType="1"/>
          </p:cNvSpPr>
          <p:nvPr/>
        </p:nvSpPr>
        <p:spPr bwMode="auto">
          <a:xfrm>
            <a:off x="9927449" y="5960534"/>
            <a:ext cx="541867" cy="1539804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36876" name="Line 14"/>
          <p:cNvSpPr>
            <a:spLocks noChangeShapeType="1"/>
          </p:cNvSpPr>
          <p:nvPr/>
        </p:nvSpPr>
        <p:spPr bwMode="auto">
          <a:xfrm>
            <a:off x="12223609" y="6416605"/>
            <a:ext cx="478649" cy="145175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36877" name="Line 15"/>
          <p:cNvSpPr>
            <a:spLocks noChangeShapeType="1"/>
          </p:cNvSpPr>
          <p:nvPr/>
        </p:nvSpPr>
        <p:spPr bwMode="auto">
          <a:xfrm flipH="1">
            <a:off x="7843520" y="2318738"/>
            <a:ext cx="1889761" cy="1560124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36878" name="Rectangle 16"/>
          <p:cNvSpPr>
            <a:spLocks noGrp="1" noChangeArrowheads="1"/>
          </p:cNvSpPr>
          <p:nvPr>
            <p:ph type="title"/>
          </p:nvPr>
        </p:nvSpPr>
        <p:spPr>
          <a:xfrm>
            <a:off x="433493" y="487680"/>
            <a:ext cx="11054080" cy="16256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</a:tabLst>
            </a:pPr>
            <a:r>
              <a:rPr lang="en-GB" smtClean="0"/>
              <a:t>Removing "Florida"</a:t>
            </a:r>
          </a:p>
        </p:txBody>
      </p:sp>
      <p:pic>
        <p:nvPicPr>
          <p:cNvPr id="36879" name="Picture 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965" y="5276427"/>
            <a:ext cx="2038773" cy="1379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0" name="Picture 1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215" y="3637281"/>
            <a:ext cx="1241778" cy="110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1" name="Picture 1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157" y="3662116"/>
            <a:ext cx="2054578" cy="116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2" name="Picture 2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2339" y="7423574"/>
            <a:ext cx="914399" cy="79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83" name="AutoShape 21"/>
          <p:cNvSpPr>
            <a:spLocks noChangeArrowheads="1"/>
          </p:cNvSpPr>
          <p:nvPr/>
        </p:nvSpPr>
        <p:spPr bwMode="auto">
          <a:xfrm>
            <a:off x="11411450" y="6014721"/>
            <a:ext cx="1572394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 dirty="0" smtClean="0">
                <a:solidFill>
                  <a:srgbClr val="000000"/>
                </a:solidFill>
              </a:rPr>
              <a:t>West Bengal</a:t>
            </a:r>
            <a:endParaRPr lang="en-GB" sz="1991" dirty="0">
              <a:solidFill>
                <a:srgbClr val="000000"/>
              </a:solidFill>
            </a:endParaRPr>
          </a:p>
        </p:txBody>
      </p:sp>
      <p:sp>
        <p:nvSpPr>
          <p:cNvPr id="36884" name="AutoShape 22"/>
          <p:cNvSpPr>
            <a:spLocks noChangeArrowheads="1"/>
          </p:cNvSpPr>
          <p:nvPr/>
        </p:nvSpPr>
        <p:spPr bwMode="auto">
          <a:xfrm>
            <a:off x="10566495" y="4064001"/>
            <a:ext cx="911957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 dirty="0" smtClean="0">
                <a:solidFill>
                  <a:srgbClr val="000000"/>
                </a:solidFill>
              </a:rPr>
              <a:t>Orissa</a:t>
            </a:r>
            <a:endParaRPr lang="en-GB" sz="1991" dirty="0">
              <a:solidFill>
                <a:srgbClr val="000000"/>
              </a:solidFill>
            </a:endParaRPr>
          </a:p>
        </p:txBody>
      </p:sp>
      <p:sp>
        <p:nvSpPr>
          <p:cNvPr id="36885" name="AutoShape 23"/>
          <p:cNvSpPr>
            <a:spLocks noChangeArrowheads="1"/>
          </p:cNvSpPr>
          <p:nvPr/>
        </p:nvSpPr>
        <p:spPr bwMode="auto">
          <a:xfrm>
            <a:off x="6952053" y="4149796"/>
            <a:ext cx="1211718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>
                <a:solidFill>
                  <a:srgbClr val="000000"/>
                </a:solidFill>
              </a:rPr>
              <a:t>Colorado</a:t>
            </a:r>
          </a:p>
        </p:txBody>
      </p:sp>
      <p:sp>
        <p:nvSpPr>
          <p:cNvPr id="36886" name="Text Box 24"/>
          <p:cNvSpPr txBox="1">
            <a:spLocks noChangeArrowheads="1"/>
          </p:cNvSpPr>
          <p:nvPr/>
        </p:nvSpPr>
        <p:spPr bwMode="auto">
          <a:xfrm rot="-5400000">
            <a:off x="11971868" y="7614327"/>
            <a:ext cx="869244" cy="46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West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Virginia</a:t>
            </a:r>
          </a:p>
        </p:txBody>
      </p:sp>
      <p:pic>
        <p:nvPicPr>
          <p:cNvPr id="36887" name="Picture 2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148" y="6750756"/>
            <a:ext cx="483164" cy="964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8" name="Picture 2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836" y="5529299"/>
            <a:ext cx="1020516" cy="645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89" name="AutoShape 27"/>
          <p:cNvSpPr>
            <a:spLocks noChangeArrowheads="1"/>
          </p:cNvSpPr>
          <p:nvPr/>
        </p:nvSpPr>
        <p:spPr bwMode="auto">
          <a:xfrm>
            <a:off x="9176096" y="5569938"/>
            <a:ext cx="775701" cy="371480"/>
          </a:xfrm>
          <a:prstGeom prst="roundRect">
            <a:avLst>
              <a:gd name="adj" fmla="val 57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707">
                <a:solidFill>
                  <a:srgbClr val="000000"/>
                </a:solidFill>
              </a:rPr>
              <a:t>Mass.</a:t>
            </a:r>
          </a:p>
        </p:txBody>
      </p:sp>
      <p:sp>
        <p:nvSpPr>
          <p:cNvPr id="36890" name="AutoShape 28"/>
          <p:cNvSpPr>
            <a:spLocks noChangeArrowheads="1"/>
          </p:cNvSpPr>
          <p:nvPr/>
        </p:nvSpPr>
        <p:spPr bwMode="auto">
          <a:xfrm rot="-5400000">
            <a:off x="10058132" y="7099554"/>
            <a:ext cx="899132" cy="465160"/>
          </a:xfrm>
          <a:prstGeom prst="roundRect">
            <a:avLst>
              <a:gd name="adj" fmla="val 46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New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Hampshire</a:t>
            </a:r>
          </a:p>
        </p:txBody>
      </p:sp>
      <p:grpSp>
        <p:nvGrpSpPr>
          <p:cNvPr id="36891" name="Group 29"/>
          <p:cNvGrpSpPr>
            <a:grpSpLocks/>
          </p:cNvGrpSpPr>
          <p:nvPr/>
        </p:nvGrpSpPr>
        <p:grpSpPr bwMode="auto">
          <a:xfrm>
            <a:off x="9268177" y="2174242"/>
            <a:ext cx="1006968" cy="778934"/>
            <a:chOff x="4105" y="963"/>
            <a:chExt cx="446" cy="345"/>
          </a:xfrm>
        </p:grpSpPr>
        <p:pic>
          <p:nvPicPr>
            <p:cNvPr id="36898" name="Picture 30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9" y="963"/>
              <a:ext cx="442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99" name="AutoShape 31"/>
            <p:cNvSpPr>
              <a:spLocks noChangeArrowheads="1"/>
            </p:cNvSpPr>
            <p:nvPr/>
          </p:nvSpPr>
          <p:spPr bwMode="auto">
            <a:xfrm>
              <a:off x="4105" y="1030"/>
              <a:ext cx="436" cy="183"/>
            </a:xfrm>
            <a:prstGeom prst="roundRect">
              <a:avLst>
                <a:gd name="adj" fmla="val 51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28512" tIns="62976" rIns="128512" bIns="62976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1991" dirty="0" err="1" smtClean="0">
                  <a:solidFill>
                    <a:srgbClr val="000000"/>
                  </a:solidFill>
                </a:rPr>
                <a:t>Imphal</a:t>
              </a:r>
              <a:endParaRPr lang="en-GB" sz="1991" dirty="0">
                <a:solidFill>
                  <a:srgbClr val="000000"/>
                </a:solidFill>
              </a:endParaRPr>
            </a:p>
          </p:txBody>
        </p:sp>
      </p:grpSp>
      <p:pic>
        <p:nvPicPr>
          <p:cNvPr id="36892" name="Picture 3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690" y="7845778"/>
            <a:ext cx="2056836" cy="139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93" name="AutoShape 33"/>
          <p:cNvSpPr>
            <a:spLocks noChangeArrowheads="1"/>
          </p:cNvSpPr>
          <p:nvPr/>
        </p:nvSpPr>
        <p:spPr bwMode="auto">
          <a:xfrm rot="1680000">
            <a:off x="9573321" y="8287695"/>
            <a:ext cx="940811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 dirty="0" smtClean="0">
                <a:solidFill>
                  <a:srgbClr val="000000"/>
                </a:solidFill>
              </a:rPr>
              <a:t>Kerala</a:t>
            </a:r>
            <a:endParaRPr lang="en-GB" sz="1991" dirty="0">
              <a:solidFill>
                <a:srgbClr val="000000"/>
              </a:solidFill>
            </a:endParaRPr>
          </a:p>
        </p:txBody>
      </p:sp>
      <p:grpSp>
        <p:nvGrpSpPr>
          <p:cNvPr id="36894" name="Group 34"/>
          <p:cNvGrpSpPr>
            <a:grpSpLocks/>
          </p:cNvGrpSpPr>
          <p:nvPr/>
        </p:nvGrpSpPr>
        <p:grpSpPr bwMode="auto">
          <a:xfrm>
            <a:off x="1115343" y="5949246"/>
            <a:ext cx="4531361" cy="2232942"/>
            <a:chOff x="494" y="2635"/>
            <a:chExt cx="2007" cy="989"/>
          </a:xfrm>
        </p:grpSpPr>
        <p:sp>
          <p:nvSpPr>
            <p:cNvPr id="37923" name="AutoShape 35"/>
            <p:cNvSpPr>
              <a:spLocks noChangeArrowheads="1"/>
            </p:cNvSpPr>
            <p:nvPr/>
          </p:nvSpPr>
          <p:spPr bwMode="auto">
            <a:xfrm>
              <a:off x="494" y="2635"/>
              <a:ext cx="2008" cy="990"/>
            </a:xfrm>
            <a:prstGeom prst="roundRect">
              <a:avLst>
                <a:gd name="adj" fmla="val 12523"/>
              </a:avLst>
            </a:prstGeom>
            <a:solidFill>
              <a:srgbClr val="8080FF"/>
            </a:solidFill>
            <a:ln w="12600">
              <a:solidFill>
                <a:srgbClr val="000000"/>
              </a:solidFill>
              <a:round/>
              <a:headEnd/>
              <a:tailEnd/>
            </a:ln>
            <a:effectLst>
              <a:outerShdw dist="107933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5120">
                <a:latin typeface="Times New Roman" pitchFamily="16" charset="0"/>
                <a:cs typeface="+mn-cs"/>
              </a:endParaRPr>
            </a:p>
          </p:txBody>
        </p:sp>
        <p:sp>
          <p:nvSpPr>
            <p:cNvPr id="36897" name="AutoShape 36"/>
            <p:cNvSpPr>
              <a:spLocks noChangeArrowheads="1"/>
            </p:cNvSpPr>
            <p:nvPr/>
          </p:nvSpPr>
          <p:spPr bwMode="auto">
            <a:xfrm>
              <a:off x="535" y="2676"/>
              <a:ext cx="1926" cy="908"/>
            </a:xfrm>
            <a:prstGeom prst="roundRect">
              <a:avLst>
                <a:gd name="adj" fmla="val 106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8512" tIns="62976" rIns="128512" bIns="62976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3000"/>
                </a:lnSpc>
                <a:buClr>
                  <a:srgbClr val="E0E0E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3413">
                  <a:solidFill>
                    <a:schemeClr val="tx1"/>
                  </a:solidFill>
                </a:rPr>
                <a:t>... and then remove</a:t>
              </a:r>
            </a:p>
            <a:p>
              <a:pPr algn="ctr">
                <a:buClr>
                  <a:srgbClr val="E0E0E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3413">
                  <a:solidFill>
                    <a:schemeClr val="tx1"/>
                  </a:solidFill>
                </a:rPr>
                <a:t>the extra copy of the</a:t>
              </a:r>
            </a:p>
            <a:p>
              <a:pPr algn="ctr">
                <a:buClr>
                  <a:srgbClr val="E0E0E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3413">
                  <a:solidFill>
                    <a:schemeClr val="tx1"/>
                  </a:solidFill>
                </a:rPr>
                <a:t>item we copied...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Line 1"/>
          <p:cNvSpPr>
            <a:spLocks noChangeShapeType="1"/>
          </p:cNvSpPr>
          <p:nvPr/>
        </p:nvSpPr>
        <p:spPr bwMode="auto">
          <a:xfrm>
            <a:off x="6746240" y="6479823"/>
            <a:ext cx="1040836" cy="1539804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grpSp>
        <p:nvGrpSpPr>
          <p:cNvPr id="37891" name="Group 2"/>
          <p:cNvGrpSpPr>
            <a:grpSpLocks/>
          </p:cNvGrpSpPr>
          <p:nvPr/>
        </p:nvGrpSpPr>
        <p:grpSpPr bwMode="auto">
          <a:xfrm>
            <a:off x="6181795" y="4251396"/>
            <a:ext cx="1542062" cy="2555803"/>
            <a:chOff x="2738" y="1883"/>
            <a:chExt cx="683" cy="1132"/>
          </a:xfrm>
        </p:grpSpPr>
        <p:sp>
          <p:nvSpPr>
            <p:cNvPr id="37922" name="Line 3"/>
            <p:cNvSpPr>
              <a:spLocks noChangeShapeType="1"/>
            </p:cNvSpPr>
            <p:nvPr/>
          </p:nvSpPr>
          <p:spPr bwMode="auto">
            <a:xfrm flipH="1">
              <a:off x="2968" y="1883"/>
              <a:ext cx="453" cy="701"/>
            </a:xfrm>
            <a:prstGeom prst="line">
              <a:avLst/>
            </a:prstGeom>
            <a:noFill/>
            <a:ln w="12600">
              <a:solidFill>
                <a:srgbClr val="FF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5120"/>
            </a:p>
          </p:txBody>
        </p:sp>
        <p:pic>
          <p:nvPicPr>
            <p:cNvPr id="37923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" y="2449"/>
              <a:ext cx="557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24" name="AutoShape 5"/>
            <p:cNvSpPr>
              <a:spLocks noChangeArrowheads="1"/>
            </p:cNvSpPr>
            <p:nvPr/>
          </p:nvSpPr>
          <p:spPr bwMode="auto">
            <a:xfrm>
              <a:off x="2808" y="2580"/>
              <a:ext cx="455" cy="183"/>
            </a:xfrm>
            <a:prstGeom prst="roundRect">
              <a:avLst>
                <a:gd name="adj" fmla="val 51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28512" tIns="62976" rIns="128512" bIns="62976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1991" dirty="0" smtClean="0">
                  <a:solidFill>
                    <a:srgbClr val="000000"/>
                  </a:solidFill>
                </a:rPr>
                <a:t>Andhra</a:t>
              </a:r>
              <a:endParaRPr lang="en-GB" sz="1991" dirty="0">
                <a:solidFill>
                  <a:srgbClr val="000000"/>
                </a:solidFill>
              </a:endParaRPr>
            </a:p>
          </p:txBody>
        </p:sp>
      </p:grpSp>
      <p:pic>
        <p:nvPicPr>
          <p:cNvPr id="3789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774" y="7563556"/>
            <a:ext cx="143594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AutoShape 7"/>
          <p:cNvSpPr>
            <a:spLocks noChangeArrowheads="1"/>
          </p:cNvSpPr>
          <p:nvPr/>
        </p:nvSpPr>
        <p:spPr bwMode="auto">
          <a:xfrm>
            <a:off x="7189119" y="7796108"/>
            <a:ext cx="1211718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>
                <a:solidFill>
                  <a:srgbClr val="000000"/>
                </a:solidFill>
              </a:rPr>
              <a:t>Arkansas</a:t>
            </a:r>
          </a:p>
        </p:txBody>
      </p:sp>
      <p:sp>
        <p:nvSpPr>
          <p:cNvPr id="37894" name="Line 8"/>
          <p:cNvSpPr>
            <a:spLocks noChangeShapeType="1"/>
          </p:cNvSpPr>
          <p:nvPr/>
        </p:nvSpPr>
        <p:spPr bwMode="auto">
          <a:xfrm flipH="1">
            <a:off x="8970153" y="5872481"/>
            <a:ext cx="480906" cy="774417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37895" name="Line 9"/>
          <p:cNvSpPr>
            <a:spLocks noChangeShapeType="1"/>
          </p:cNvSpPr>
          <p:nvPr/>
        </p:nvSpPr>
        <p:spPr bwMode="auto">
          <a:xfrm>
            <a:off x="9731022" y="2731912"/>
            <a:ext cx="1040836" cy="127790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37896" name="Line 10"/>
          <p:cNvSpPr>
            <a:spLocks noChangeShapeType="1"/>
          </p:cNvSpPr>
          <p:nvPr/>
        </p:nvSpPr>
        <p:spPr bwMode="auto">
          <a:xfrm flipH="1">
            <a:off x="9805530" y="4357511"/>
            <a:ext cx="839893" cy="1356925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37897" name="Line 11"/>
          <p:cNvSpPr>
            <a:spLocks noChangeShapeType="1"/>
          </p:cNvSpPr>
          <p:nvPr/>
        </p:nvSpPr>
        <p:spPr bwMode="auto">
          <a:xfrm>
            <a:off x="10771859" y="4269459"/>
            <a:ext cx="1214684" cy="1993617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37898" name="Line 12"/>
          <p:cNvSpPr>
            <a:spLocks noChangeShapeType="1"/>
          </p:cNvSpPr>
          <p:nvPr/>
        </p:nvSpPr>
        <p:spPr bwMode="auto">
          <a:xfrm>
            <a:off x="9927449" y="5960534"/>
            <a:ext cx="541867" cy="1539804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37899" name="Line 13"/>
          <p:cNvSpPr>
            <a:spLocks noChangeShapeType="1"/>
          </p:cNvSpPr>
          <p:nvPr/>
        </p:nvSpPr>
        <p:spPr bwMode="auto">
          <a:xfrm>
            <a:off x="12223609" y="6416605"/>
            <a:ext cx="478649" cy="145175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37900" name="Line 14"/>
          <p:cNvSpPr>
            <a:spLocks noChangeShapeType="1"/>
          </p:cNvSpPr>
          <p:nvPr/>
        </p:nvSpPr>
        <p:spPr bwMode="auto">
          <a:xfrm flipH="1">
            <a:off x="7843520" y="2318738"/>
            <a:ext cx="1889761" cy="1560124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37901" name="Rectangle 15"/>
          <p:cNvSpPr>
            <a:spLocks noGrp="1" noChangeArrowheads="1"/>
          </p:cNvSpPr>
          <p:nvPr>
            <p:ph type="title"/>
          </p:nvPr>
        </p:nvSpPr>
        <p:spPr>
          <a:xfrm>
            <a:off x="433493" y="487680"/>
            <a:ext cx="11054080" cy="16256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</a:tabLst>
            </a:pPr>
            <a:r>
              <a:rPr lang="en-GB" smtClean="0"/>
              <a:t>Removing "Florida"</a:t>
            </a:r>
          </a:p>
        </p:txBody>
      </p:sp>
      <p:pic>
        <p:nvPicPr>
          <p:cNvPr id="37902" name="Picture 1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965" y="5276427"/>
            <a:ext cx="2038773" cy="1379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3" name="Picture 1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215" y="3637281"/>
            <a:ext cx="1241778" cy="110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4" name="Picture 1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157" y="3662116"/>
            <a:ext cx="2054578" cy="116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5" name="Picture 1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2339" y="7423574"/>
            <a:ext cx="914399" cy="79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6" name="AutoShape 20"/>
          <p:cNvSpPr>
            <a:spLocks noChangeArrowheads="1"/>
          </p:cNvSpPr>
          <p:nvPr/>
        </p:nvSpPr>
        <p:spPr bwMode="auto">
          <a:xfrm>
            <a:off x="11411450" y="6014721"/>
            <a:ext cx="1572394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 dirty="0" smtClean="0">
                <a:solidFill>
                  <a:srgbClr val="000000"/>
                </a:solidFill>
              </a:rPr>
              <a:t>West Bengal</a:t>
            </a:r>
            <a:endParaRPr lang="en-GB" sz="1991" dirty="0">
              <a:solidFill>
                <a:srgbClr val="000000"/>
              </a:solidFill>
            </a:endParaRPr>
          </a:p>
        </p:txBody>
      </p:sp>
      <p:sp>
        <p:nvSpPr>
          <p:cNvPr id="37907" name="AutoShape 21"/>
          <p:cNvSpPr>
            <a:spLocks noChangeArrowheads="1"/>
          </p:cNvSpPr>
          <p:nvPr/>
        </p:nvSpPr>
        <p:spPr bwMode="auto">
          <a:xfrm>
            <a:off x="10566495" y="4064001"/>
            <a:ext cx="911957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 dirty="0" smtClean="0">
                <a:solidFill>
                  <a:srgbClr val="000000"/>
                </a:solidFill>
              </a:rPr>
              <a:t>Orissa</a:t>
            </a:r>
            <a:endParaRPr lang="en-GB" sz="1991" dirty="0">
              <a:solidFill>
                <a:srgbClr val="000000"/>
              </a:solidFill>
            </a:endParaRPr>
          </a:p>
        </p:txBody>
      </p:sp>
      <p:sp>
        <p:nvSpPr>
          <p:cNvPr id="37908" name="AutoShape 22"/>
          <p:cNvSpPr>
            <a:spLocks noChangeArrowheads="1"/>
          </p:cNvSpPr>
          <p:nvPr/>
        </p:nvSpPr>
        <p:spPr bwMode="auto">
          <a:xfrm>
            <a:off x="6952053" y="4149796"/>
            <a:ext cx="1211718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>
                <a:solidFill>
                  <a:srgbClr val="000000"/>
                </a:solidFill>
              </a:rPr>
              <a:t>Colorado</a:t>
            </a:r>
          </a:p>
        </p:txBody>
      </p:sp>
      <p:sp>
        <p:nvSpPr>
          <p:cNvPr id="37909" name="Text Box 23"/>
          <p:cNvSpPr txBox="1">
            <a:spLocks noChangeArrowheads="1"/>
          </p:cNvSpPr>
          <p:nvPr/>
        </p:nvSpPr>
        <p:spPr bwMode="auto">
          <a:xfrm rot="-5400000">
            <a:off x="11971868" y="7614327"/>
            <a:ext cx="869244" cy="46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West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Virginia</a:t>
            </a:r>
          </a:p>
        </p:txBody>
      </p:sp>
      <p:pic>
        <p:nvPicPr>
          <p:cNvPr id="37910" name="Picture 2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148" y="6750756"/>
            <a:ext cx="483164" cy="964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1" name="Picture 2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836" y="5529299"/>
            <a:ext cx="1020516" cy="645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12" name="AutoShape 26"/>
          <p:cNvSpPr>
            <a:spLocks noChangeArrowheads="1"/>
          </p:cNvSpPr>
          <p:nvPr/>
        </p:nvSpPr>
        <p:spPr bwMode="auto">
          <a:xfrm>
            <a:off x="9176096" y="5569938"/>
            <a:ext cx="775701" cy="371480"/>
          </a:xfrm>
          <a:prstGeom prst="roundRect">
            <a:avLst>
              <a:gd name="adj" fmla="val 57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707">
                <a:solidFill>
                  <a:srgbClr val="000000"/>
                </a:solidFill>
              </a:rPr>
              <a:t>Mass.</a:t>
            </a:r>
          </a:p>
        </p:txBody>
      </p:sp>
      <p:sp>
        <p:nvSpPr>
          <p:cNvPr id="37913" name="AutoShape 27"/>
          <p:cNvSpPr>
            <a:spLocks noChangeArrowheads="1"/>
          </p:cNvSpPr>
          <p:nvPr/>
        </p:nvSpPr>
        <p:spPr bwMode="auto">
          <a:xfrm rot="-5400000">
            <a:off x="10058132" y="7099554"/>
            <a:ext cx="899132" cy="465160"/>
          </a:xfrm>
          <a:prstGeom prst="roundRect">
            <a:avLst>
              <a:gd name="adj" fmla="val 46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New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Hampshire</a:t>
            </a:r>
          </a:p>
        </p:txBody>
      </p:sp>
      <p:grpSp>
        <p:nvGrpSpPr>
          <p:cNvPr id="37914" name="Group 28"/>
          <p:cNvGrpSpPr>
            <a:grpSpLocks/>
          </p:cNvGrpSpPr>
          <p:nvPr/>
        </p:nvGrpSpPr>
        <p:grpSpPr bwMode="auto">
          <a:xfrm>
            <a:off x="9268177" y="2174242"/>
            <a:ext cx="1006968" cy="778934"/>
            <a:chOff x="4105" y="963"/>
            <a:chExt cx="446" cy="345"/>
          </a:xfrm>
        </p:grpSpPr>
        <p:pic>
          <p:nvPicPr>
            <p:cNvPr id="37920" name="Picture 29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9" y="963"/>
              <a:ext cx="442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21" name="AutoShape 30"/>
            <p:cNvSpPr>
              <a:spLocks noChangeArrowheads="1"/>
            </p:cNvSpPr>
            <p:nvPr/>
          </p:nvSpPr>
          <p:spPr bwMode="auto">
            <a:xfrm>
              <a:off x="4105" y="1030"/>
              <a:ext cx="436" cy="183"/>
            </a:xfrm>
            <a:prstGeom prst="roundRect">
              <a:avLst>
                <a:gd name="adj" fmla="val 51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28512" tIns="62976" rIns="128512" bIns="62976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1991" dirty="0" err="1" smtClean="0">
                  <a:solidFill>
                    <a:srgbClr val="000000"/>
                  </a:solidFill>
                </a:rPr>
                <a:t>Imphal</a:t>
              </a:r>
              <a:endParaRPr lang="en-GB" sz="1991" dirty="0">
                <a:solidFill>
                  <a:srgbClr val="000000"/>
                </a:solidFill>
              </a:endParaRPr>
            </a:p>
          </p:txBody>
        </p:sp>
      </p:grpSp>
      <p:pic>
        <p:nvPicPr>
          <p:cNvPr id="37915" name="Picture 3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583" y="6285654"/>
            <a:ext cx="2056836" cy="1397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16" name="AutoShape 32"/>
          <p:cNvSpPr>
            <a:spLocks noChangeArrowheads="1"/>
          </p:cNvSpPr>
          <p:nvPr/>
        </p:nvSpPr>
        <p:spPr bwMode="auto">
          <a:xfrm rot="1680000">
            <a:off x="8381215" y="6727572"/>
            <a:ext cx="940811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 dirty="0" smtClean="0">
                <a:solidFill>
                  <a:srgbClr val="000000"/>
                </a:solidFill>
              </a:rPr>
              <a:t>Kerala</a:t>
            </a:r>
            <a:endParaRPr lang="en-GB" sz="1991" dirty="0">
              <a:solidFill>
                <a:srgbClr val="000000"/>
              </a:solidFill>
            </a:endParaRPr>
          </a:p>
        </p:txBody>
      </p:sp>
      <p:sp>
        <p:nvSpPr>
          <p:cNvPr id="38945" name="AutoShape 33"/>
          <p:cNvSpPr>
            <a:spLocks noChangeArrowheads="1"/>
          </p:cNvSpPr>
          <p:nvPr/>
        </p:nvSpPr>
        <p:spPr bwMode="auto">
          <a:xfrm>
            <a:off x="1115342" y="5949246"/>
            <a:ext cx="4533618" cy="2235200"/>
          </a:xfrm>
          <a:prstGeom prst="roundRect">
            <a:avLst>
              <a:gd name="adj" fmla="val 12523"/>
            </a:avLst>
          </a:prstGeom>
          <a:solidFill>
            <a:srgbClr val="8080FF"/>
          </a:solidFill>
          <a:ln w="12600">
            <a:solidFill>
              <a:srgbClr val="000000"/>
            </a:solidFill>
            <a:round/>
            <a:headEnd/>
            <a:tailEnd/>
          </a:ln>
          <a:effectLst>
            <a:outerShdw dist="10793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5120">
              <a:latin typeface="Times New Roman" pitchFamily="16" charset="0"/>
              <a:cs typeface="+mn-cs"/>
            </a:endParaRPr>
          </a:p>
        </p:txBody>
      </p:sp>
      <p:sp>
        <p:nvSpPr>
          <p:cNvPr id="37918" name="AutoShape 34"/>
          <p:cNvSpPr>
            <a:spLocks noChangeArrowheads="1"/>
          </p:cNvSpPr>
          <p:nvPr/>
        </p:nvSpPr>
        <p:spPr bwMode="auto">
          <a:xfrm>
            <a:off x="1843696" y="6459503"/>
            <a:ext cx="3140131" cy="1140857"/>
          </a:xfrm>
          <a:prstGeom prst="roundRect">
            <a:avLst>
              <a:gd name="adj" fmla="val 19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buFont typeface="Arial" panose="020B0604020202020204" pitchFamily="34" charset="0"/>
              <a:buNone/>
            </a:pPr>
            <a:r>
              <a:rPr lang="en-GB" sz="3413">
                <a:solidFill>
                  <a:schemeClr val="tx1"/>
                </a:solidFill>
              </a:rPr>
              <a:t>... and reconnect</a:t>
            </a:r>
          </a:p>
          <a:p>
            <a:pPr algn="ctr">
              <a:buClr>
                <a:srgbClr val="E0E0E0"/>
              </a:buClr>
              <a:buSzPct val="100000"/>
              <a:buFont typeface="Arial" panose="020B0604020202020204" pitchFamily="34" charset="0"/>
              <a:buNone/>
            </a:pPr>
            <a:r>
              <a:rPr lang="en-GB" sz="3413">
                <a:solidFill>
                  <a:schemeClr val="tx1"/>
                </a:solidFill>
              </a:rPr>
              <a:t>the tree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433493" y="487680"/>
            <a:ext cx="11054080" cy="16256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</a:tabLst>
            </a:pPr>
            <a:r>
              <a:rPr lang="en-GB" dirty="0" smtClean="0"/>
              <a:t>Dictionary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5361" y="2817707"/>
            <a:ext cx="6741724" cy="3838588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996"/>
              </a:spcBef>
              <a:tabLst>
                <a:tab pos="1295944" algn="l"/>
                <a:tab pos="2596404" algn="l"/>
                <a:tab pos="3896864" algn="l"/>
                <a:tab pos="5197323" algn="l"/>
                <a:tab pos="6497783" algn="l"/>
                <a:tab pos="7798243" algn="l"/>
                <a:tab pos="9098702" algn="l"/>
                <a:tab pos="10399162" algn="l"/>
                <a:tab pos="11699622" algn="l"/>
                <a:tab pos="13000081" algn="l"/>
                <a:tab pos="14300541" algn="l"/>
              </a:tabLst>
            </a:pPr>
            <a:r>
              <a:rPr lang="en-GB" sz="3982" dirty="0"/>
              <a:t>A dictionary is a collection of </a:t>
            </a:r>
            <a:r>
              <a:rPr lang="en-GB" sz="3982" dirty="0" smtClean="0"/>
              <a:t>items</a:t>
            </a:r>
            <a:r>
              <a:rPr lang="en-GB" sz="3982" dirty="0"/>
              <a:t>.</a:t>
            </a:r>
          </a:p>
          <a:p>
            <a:pPr>
              <a:spcBef>
                <a:spcPts val="996"/>
              </a:spcBef>
              <a:tabLst>
                <a:tab pos="1295944" algn="l"/>
                <a:tab pos="2596404" algn="l"/>
                <a:tab pos="3896864" algn="l"/>
                <a:tab pos="5197323" algn="l"/>
                <a:tab pos="6497783" algn="l"/>
                <a:tab pos="7798243" algn="l"/>
                <a:tab pos="9098702" algn="l"/>
                <a:tab pos="10399162" algn="l"/>
                <a:tab pos="11699622" algn="l"/>
                <a:tab pos="13000081" algn="l"/>
                <a:tab pos="14300541" algn="l"/>
              </a:tabLst>
            </a:pPr>
            <a:r>
              <a:rPr lang="en-GB" sz="3982" dirty="0"/>
              <a:t>E</a:t>
            </a:r>
            <a:r>
              <a:rPr lang="en-GB" sz="3982" dirty="0" smtClean="0"/>
              <a:t>ach </a:t>
            </a:r>
            <a:r>
              <a:rPr lang="en-GB" sz="3982" dirty="0"/>
              <a:t>item has a string attached to it, called the item's </a:t>
            </a:r>
            <a:r>
              <a:rPr lang="en-GB" sz="3982" u="sng" dirty="0"/>
              <a:t>key</a:t>
            </a:r>
            <a:r>
              <a:rPr lang="en-GB" sz="3982" dirty="0"/>
              <a:t>.</a:t>
            </a:r>
          </a:p>
        </p:txBody>
      </p:sp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8439573" y="1736232"/>
            <a:ext cx="3675662" cy="4039164"/>
            <a:chOff x="3738" y="769"/>
            <a:chExt cx="1628" cy="1789"/>
          </a:xfrm>
        </p:grpSpPr>
        <p:sp>
          <p:nvSpPr>
            <p:cNvPr id="3077" name="Freeform 4"/>
            <p:cNvSpPr>
              <a:spLocks noChangeArrowheads="1"/>
            </p:cNvSpPr>
            <p:nvPr/>
          </p:nvSpPr>
          <p:spPr bwMode="auto">
            <a:xfrm>
              <a:off x="3771" y="1813"/>
              <a:ext cx="968" cy="685"/>
            </a:xfrm>
            <a:custGeom>
              <a:avLst/>
              <a:gdLst>
                <a:gd name="T0" fmla="*/ 4267 w 4268"/>
                <a:gd name="T1" fmla="*/ 1932 h 3019"/>
                <a:gd name="T2" fmla="*/ 922 w 4268"/>
                <a:gd name="T3" fmla="*/ 79 h 3019"/>
                <a:gd name="T4" fmla="*/ 843 w 4268"/>
                <a:gd name="T5" fmla="*/ 39 h 3019"/>
                <a:gd name="T6" fmla="*/ 749 w 4268"/>
                <a:gd name="T7" fmla="*/ 4 h 3019"/>
                <a:gd name="T8" fmla="*/ 648 w 4268"/>
                <a:gd name="T9" fmla="*/ 0 h 3019"/>
                <a:gd name="T10" fmla="*/ 551 w 4268"/>
                <a:gd name="T11" fmla="*/ 4 h 3019"/>
                <a:gd name="T12" fmla="*/ 454 w 4268"/>
                <a:gd name="T13" fmla="*/ 17 h 3019"/>
                <a:gd name="T14" fmla="*/ 366 w 4268"/>
                <a:gd name="T15" fmla="*/ 57 h 3019"/>
                <a:gd name="T16" fmla="*/ 273 w 4268"/>
                <a:gd name="T17" fmla="*/ 105 h 3019"/>
                <a:gd name="T18" fmla="*/ 202 w 4268"/>
                <a:gd name="T19" fmla="*/ 163 h 3019"/>
                <a:gd name="T20" fmla="*/ 136 w 4268"/>
                <a:gd name="T21" fmla="*/ 242 h 3019"/>
                <a:gd name="T22" fmla="*/ 79 w 4268"/>
                <a:gd name="T23" fmla="*/ 317 h 3019"/>
                <a:gd name="T24" fmla="*/ 39 w 4268"/>
                <a:gd name="T25" fmla="*/ 411 h 3019"/>
                <a:gd name="T26" fmla="*/ 13 w 4268"/>
                <a:gd name="T27" fmla="*/ 503 h 3019"/>
                <a:gd name="T28" fmla="*/ 0 w 4268"/>
                <a:gd name="T29" fmla="*/ 600 h 3019"/>
                <a:gd name="T30" fmla="*/ 8 w 4268"/>
                <a:gd name="T31" fmla="*/ 697 h 3019"/>
                <a:gd name="T32" fmla="*/ 26 w 4268"/>
                <a:gd name="T33" fmla="*/ 790 h 3019"/>
                <a:gd name="T34" fmla="*/ 61 w 4268"/>
                <a:gd name="T35" fmla="*/ 887 h 3019"/>
                <a:gd name="T36" fmla="*/ 110 w 4268"/>
                <a:gd name="T37" fmla="*/ 971 h 3019"/>
                <a:gd name="T38" fmla="*/ 172 w 4268"/>
                <a:gd name="T39" fmla="*/ 1046 h 3019"/>
                <a:gd name="T40" fmla="*/ 242 w 4268"/>
                <a:gd name="T41" fmla="*/ 1116 h 3019"/>
                <a:gd name="T42" fmla="*/ 322 w 4268"/>
                <a:gd name="T43" fmla="*/ 1165 h 3019"/>
                <a:gd name="T44" fmla="*/ 3667 w 4268"/>
                <a:gd name="T45" fmla="*/ 3018 h 3019"/>
                <a:gd name="T46" fmla="*/ 4267 w 4268"/>
                <a:gd name="T47" fmla="*/ 1932 h 301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268"/>
                <a:gd name="T73" fmla="*/ 0 h 3019"/>
                <a:gd name="T74" fmla="*/ 4268 w 4268"/>
                <a:gd name="T75" fmla="*/ 3019 h 301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268" h="3019">
                  <a:moveTo>
                    <a:pt x="4267" y="1932"/>
                  </a:moveTo>
                  <a:lnTo>
                    <a:pt x="922" y="79"/>
                  </a:lnTo>
                  <a:lnTo>
                    <a:pt x="843" y="39"/>
                  </a:lnTo>
                  <a:lnTo>
                    <a:pt x="749" y="4"/>
                  </a:lnTo>
                  <a:lnTo>
                    <a:pt x="648" y="0"/>
                  </a:lnTo>
                  <a:lnTo>
                    <a:pt x="551" y="4"/>
                  </a:lnTo>
                  <a:lnTo>
                    <a:pt x="454" y="17"/>
                  </a:lnTo>
                  <a:lnTo>
                    <a:pt x="366" y="57"/>
                  </a:lnTo>
                  <a:lnTo>
                    <a:pt x="273" y="105"/>
                  </a:lnTo>
                  <a:lnTo>
                    <a:pt x="202" y="163"/>
                  </a:lnTo>
                  <a:lnTo>
                    <a:pt x="136" y="242"/>
                  </a:lnTo>
                  <a:lnTo>
                    <a:pt x="79" y="317"/>
                  </a:lnTo>
                  <a:lnTo>
                    <a:pt x="39" y="411"/>
                  </a:lnTo>
                  <a:lnTo>
                    <a:pt x="13" y="503"/>
                  </a:lnTo>
                  <a:lnTo>
                    <a:pt x="0" y="600"/>
                  </a:lnTo>
                  <a:lnTo>
                    <a:pt x="8" y="697"/>
                  </a:lnTo>
                  <a:lnTo>
                    <a:pt x="26" y="790"/>
                  </a:lnTo>
                  <a:lnTo>
                    <a:pt x="61" y="887"/>
                  </a:lnTo>
                  <a:lnTo>
                    <a:pt x="110" y="971"/>
                  </a:lnTo>
                  <a:lnTo>
                    <a:pt x="172" y="1046"/>
                  </a:lnTo>
                  <a:lnTo>
                    <a:pt x="242" y="1116"/>
                  </a:lnTo>
                  <a:lnTo>
                    <a:pt x="322" y="1165"/>
                  </a:lnTo>
                  <a:lnTo>
                    <a:pt x="3667" y="3018"/>
                  </a:lnTo>
                  <a:lnTo>
                    <a:pt x="4267" y="1932"/>
                  </a:lnTo>
                </a:path>
              </a:pathLst>
            </a:cu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 sz="5120"/>
            </a:p>
          </p:txBody>
        </p:sp>
        <p:sp>
          <p:nvSpPr>
            <p:cNvPr id="3078" name="Freeform 5"/>
            <p:cNvSpPr>
              <a:spLocks noChangeArrowheads="1"/>
            </p:cNvSpPr>
            <p:nvPr/>
          </p:nvSpPr>
          <p:spPr bwMode="auto">
            <a:xfrm>
              <a:off x="3738" y="769"/>
              <a:ext cx="1629" cy="1790"/>
            </a:xfrm>
            <a:custGeom>
              <a:avLst/>
              <a:gdLst>
                <a:gd name="T0" fmla="*/ 2594 w 7184"/>
                <a:gd name="T1" fmla="*/ 379 h 7894"/>
                <a:gd name="T2" fmla="*/ 2647 w 7184"/>
                <a:gd name="T3" fmla="*/ 286 h 7894"/>
                <a:gd name="T4" fmla="*/ 2727 w 7184"/>
                <a:gd name="T5" fmla="*/ 211 h 7894"/>
                <a:gd name="T6" fmla="*/ 2806 w 7184"/>
                <a:gd name="T7" fmla="*/ 145 h 7894"/>
                <a:gd name="T8" fmla="*/ 2908 w 7184"/>
                <a:gd name="T9" fmla="*/ 83 h 7894"/>
                <a:gd name="T10" fmla="*/ 3009 w 7184"/>
                <a:gd name="T11" fmla="*/ 39 h 7894"/>
                <a:gd name="T12" fmla="*/ 3119 w 7184"/>
                <a:gd name="T13" fmla="*/ 13 h 7894"/>
                <a:gd name="T14" fmla="*/ 3221 w 7184"/>
                <a:gd name="T15" fmla="*/ 0 h 7894"/>
                <a:gd name="T16" fmla="*/ 3331 w 7184"/>
                <a:gd name="T17" fmla="*/ 4 h 7894"/>
                <a:gd name="T18" fmla="*/ 3441 w 7184"/>
                <a:gd name="T19" fmla="*/ 17 h 7894"/>
                <a:gd name="T20" fmla="*/ 3543 w 7184"/>
                <a:gd name="T21" fmla="*/ 57 h 7894"/>
                <a:gd name="T22" fmla="*/ 7183 w 7184"/>
                <a:gd name="T23" fmla="*/ 2064 h 7894"/>
                <a:gd name="T24" fmla="*/ 4576 w 7184"/>
                <a:gd name="T25" fmla="*/ 6768 h 7894"/>
                <a:gd name="T26" fmla="*/ 957 w 7184"/>
                <a:gd name="T27" fmla="*/ 4751 h 7894"/>
                <a:gd name="T28" fmla="*/ 868 w 7184"/>
                <a:gd name="T29" fmla="*/ 4729 h 7894"/>
                <a:gd name="T30" fmla="*/ 776 w 7184"/>
                <a:gd name="T31" fmla="*/ 4720 h 7894"/>
                <a:gd name="T32" fmla="*/ 687 w 7184"/>
                <a:gd name="T33" fmla="*/ 4725 h 7894"/>
                <a:gd name="T34" fmla="*/ 604 w 7184"/>
                <a:gd name="T35" fmla="*/ 4756 h 7894"/>
                <a:gd name="T36" fmla="*/ 524 w 7184"/>
                <a:gd name="T37" fmla="*/ 4791 h 7894"/>
                <a:gd name="T38" fmla="*/ 445 w 7184"/>
                <a:gd name="T39" fmla="*/ 4839 h 7894"/>
                <a:gd name="T40" fmla="*/ 383 w 7184"/>
                <a:gd name="T41" fmla="*/ 4901 h 7894"/>
                <a:gd name="T42" fmla="*/ 335 w 7184"/>
                <a:gd name="T43" fmla="*/ 4977 h 7894"/>
                <a:gd name="T44" fmla="*/ 291 w 7184"/>
                <a:gd name="T45" fmla="*/ 5056 h 7894"/>
                <a:gd name="T46" fmla="*/ 273 w 7184"/>
                <a:gd name="T47" fmla="*/ 5140 h 7894"/>
                <a:gd name="T48" fmla="*/ 255 w 7184"/>
                <a:gd name="T49" fmla="*/ 5233 h 7894"/>
                <a:gd name="T50" fmla="*/ 260 w 7184"/>
                <a:gd name="T51" fmla="*/ 5317 h 7894"/>
                <a:gd name="T52" fmla="*/ 282 w 7184"/>
                <a:gd name="T53" fmla="*/ 5400 h 7894"/>
                <a:gd name="T54" fmla="*/ 321 w 7184"/>
                <a:gd name="T55" fmla="*/ 5493 h 7894"/>
                <a:gd name="T56" fmla="*/ 370 w 7184"/>
                <a:gd name="T57" fmla="*/ 5559 h 7894"/>
                <a:gd name="T58" fmla="*/ 432 w 7184"/>
                <a:gd name="T59" fmla="*/ 5630 h 7894"/>
                <a:gd name="T60" fmla="*/ 3640 w 7184"/>
                <a:gd name="T61" fmla="*/ 7421 h 7894"/>
                <a:gd name="T62" fmla="*/ 4090 w 7184"/>
                <a:gd name="T63" fmla="*/ 7646 h 7894"/>
                <a:gd name="T64" fmla="*/ 3953 w 7184"/>
                <a:gd name="T65" fmla="*/ 7893 h 7894"/>
                <a:gd name="T66" fmla="*/ 361 w 7184"/>
                <a:gd name="T67" fmla="*/ 5899 h 7894"/>
                <a:gd name="T68" fmla="*/ 269 w 7184"/>
                <a:gd name="T69" fmla="*/ 5833 h 7894"/>
                <a:gd name="T70" fmla="*/ 189 w 7184"/>
                <a:gd name="T71" fmla="*/ 5758 h 7894"/>
                <a:gd name="T72" fmla="*/ 127 w 7184"/>
                <a:gd name="T73" fmla="*/ 5669 h 7894"/>
                <a:gd name="T74" fmla="*/ 74 w 7184"/>
                <a:gd name="T75" fmla="*/ 5572 h 7894"/>
                <a:gd name="T76" fmla="*/ 30 w 7184"/>
                <a:gd name="T77" fmla="*/ 5471 h 7894"/>
                <a:gd name="T78" fmla="*/ 8 w 7184"/>
                <a:gd name="T79" fmla="*/ 5365 h 7894"/>
                <a:gd name="T80" fmla="*/ 0 w 7184"/>
                <a:gd name="T81" fmla="*/ 5255 h 7894"/>
                <a:gd name="T82" fmla="*/ 4 w 7184"/>
                <a:gd name="T83" fmla="*/ 5145 h 7894"/>
                <a:gd name="T84" fmla="*/ 26 w 7184"/>
                <a:gd name="T85" fmla="*/ 5039 h 7894"/>
                <a:gd name="T86" fmla="*/ 70 w 7184"/>
                <a:gd name="T87" fmla="*/ 4937 h 7894"/>
                <a:gd name="T88" fmla="*/ 2594 w 7184"/>
                <a:gd name="T89" fmla="*/ 379 h 789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184"/>
                <a:gd name="T136" fmla="*/ 0 h 7894"/>
                <a:gd name="T137" fmla="*/ 7184 w 7184"/>
                <a:gd name="T138" fmla="*/ 7894 h 789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184" h="7894">
                  <a:moveTo>
                    <a:pt x="2594" y="379"/>
                  </a:moveTo>
                  <a:lnTo>
                    <a:pt x="2647" y="286"/>
                  </a:lnTo>
                  <a:lnTo>
                    <a:pt x="2727" y="211"/>
                  </a:lnTo>
                  <a:lnTo>
                    <a:pt x="2806" y="145"/>
                  </a:lnTo>
                  <a:lnTo>
                    <a:pt x="2908" y="83"/>
                  </a:lnTo>
                  <a:lnTo>
                    <a:pt x="3009" y="39"/>
                  </a:lnTo>
                  <a:lnTo>
                    <a:pt x="3119" y="13"/>
                  </a:lnTo>
                  <a:lnTo>
                    <a:pt x="3221" y="0"/>
                  </a:lnTo>
                  <a:lnTo>
                    <a:pt x="3331" y="4"/>
                  </a:lnTo>
                  <a:lnTo>
                    <a:pt x="3441" y="17"/>
                  </a:lnTo>
                  <a:lnTo>
                    <a:pt x="3543" y="57"/>
                  </a:lnTo>
                  <a:lnTo>
                    <a:pt x="7183" y="2064"/>
                  </a:lnTo>
                  <a:lnTo>
                    <a:pt x="4576" y="6768"/>
                  </a:lnTo>
                  <a:lnTo>
                    <a:pt x="957" y="4751"/>
                  </a:lnTo>
                  <a:lnTo>
                    <a:pt x="868" y="4729"/>
                  </a:lnTo>
                  <a:lnTo>
                    <a:pt x="776" y="4720"/>
                  </a:lnTo>
                  <a:lnTo>
                    <a:pt x="687" y="4725"/>
                  </a:lnTo>
                  <a:lnTo>
                    <a:pt x="604" y="4756"/>
                  </a:lnTo>
                  <a:lnTo>
                    <a:pt x="524" y="4791"/>
                  </a:lnTo>
                  <a:lnTo>
                    <a:pt x="445" y="4839"/>
                  </a:lnTo>
                  <a:lnTo>
                    <a:pt x="383" y="4901"/>
                  </a:lnTo>
                  <a:lnTo>
                    <a:pt x="335" y="4977"/>
                  </a:lnTo>
                  <a:lnTo>
                    <a:pt x="291" y="5056"/>
                  </a:lnTo>
                  <a:lnTo>
                    <a:pt x="273" y="5140"/>
                  </a:lnTo>
                  <a:lnTo>
                    <a:pt x="255" y="5233"/>
                  </a:lnTo>
                  <a:lnTo>
                    <a:pt x="260" y="5317"/>
                  </a:lnTo>
                  <a:lnTo>
                    <a:pt x="282" y="5400"/>
                  </a:lnTo>
                  <a:lnTo>
                    <a:pt x="321" y="5493"/>
                  </a:lnTo>
                  <a:lnTo>
                    <a:pt x="370" y="5559"/>
                  </a:lnTo>
                  <a:lnTo>
                    <a:pt x="432" y="5630"/>
                  </a:lnTo>
                  <a:lnTo>
                    <a:pt x="3640" y="7421"/>
                  </a:lnTo>
                  <a:lnTo>
                    <a:pt x="4090" y="7646"/>
                  </a:lnTo>
                  <a:lnTo>
                    <a:pt x="3953" y="7893"/>
                  </a:lnTo>
                  <a:lnTo>
                    <a:pt x="361" y="5899"/>
                  </a:lnTo>
                  <a:lnTo>
                    <a:pt x="269" y="5833"/>
                  </a:lnTo>
                  <a:lnTo>
                    <a:pt x="189" y="5758"/>
                  </a:lnTo>
                  <a:lnTo>
                    <a:pt x="127" y="5669"/>
                  </a:lnTo>
                  <a:lnTo>
                    <a:pt x="74" y="5572"/>
                  </a:lnTo>
                  <a:lnTo>
                    <a:pt x="30" y="5471"/>
                  </a:lnTo>
                  <a:lnTo>
                    <a:pt x="8" y="5365"/>
                  </a:lnTo>
                  <a:lnTo>
                    <a:pt x="0" y="5255"/>
                  </a:lnTo>
                  <a:lnTo>
                    <a:pt x="4" y="5145"/>
                  </a:lnTo>
                  <a:lnTo>
                    <a:pt x="26" y="5039"/>
                  </a:lnTo>
                  <a:lnTo>
                    <a:pt x="70" y="4937"/>
                  </a:lnTo>
                  <a:lnTo>
                    <a:pt x="2594" y="379"/>
                  </a:lnTo>
                </a:path>
              </a:pathLst>
            </a:custGeom>
            <a:solidFill>
              <a:srgbClr val="70230C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 sz="5120"/>
            </a:p>
          </p:txBody>
        </p:sp>
        <p:sp>
          <p:nvSpPr>
            <p:cNvPr id="3079" name="Freeform 6"/>
            <p:cNvSpPr>
              <a:spLocks noChangeArrowheads="1"/>
            </p:cNvSpPr>
            <p:nvPr/>
          </p:nvSpPr>
          <p:spPr bwMode="auto">
            <a:xfrm>
              <a:off x="3971" y="2081"/>
              <a:ext cx="364" cy="426"/>
            </a:xfrm>
            <a:custGeom>
              <a:avLst/>
              <a:gdLst>
                <a:gd name="T0" fmla="*/ 785 w 1607"/>
                <a:gd name="T1" fmla="*/ 0 h 1877"/>
                <a:gd name="T2" fmla="*/ 0 w 1607"/>
                <a:gd name="T3" fmla="*/ 1422 h 1877"/>
                <a:gd name="T4" fmla="*/ 701 w 1607"/>
                <a:gd name="T5" fmla="*/ 1107 h 1877"/>
                <a:gd name="T6" fmla="*/ 820 w 1607"/>
                <a:gd name="T7" fmla="*/ 1876 h 1877"/>
                <a:gd name="T8" fmla="*/ 1606 w 1607"/>
                <a:gd name="T9" fmla="*/ 454 h 1877"/>
                <a:gd name="T10" fmla="*/ 785 w 1607"/>
                <a:gd name="T11" fmla="*/ 0 h 18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07"/>
                <a:gd name="T19" fmla="*/ 0 h 1877"/>
                <a:gd name="T20" fmla="*/ 1607 w 1607"/>
                <a:gd name="T21" fmla="*/ 1877 h 18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07" h="1877">
                  <a:moveTo>
                    <a:pt x="785" y="0"/>
                  </a:moveTo>
                  <a:lnTo>
                    <a:pt x="0" y="1422"/>
                  </a:lnTo>
                  <a:lnTo>
                    <a:pt x="701" y="1107"/>
                  </a:lnTo>
                  <a:lnTo>
                    <a:pt x="820" y="1876"/>
                  </a:lnTo>
                  <a:lnTo>
                    <a:pt x="1606" y="454"/>
                  </a:lnTo>
                  <a:lnTo>
                    <a:pt x="785" y="0"/>
                  </a:lnTo>
                </a:path>
              </a:pathLst>
            </a:custGeom>
            <a:solidFill>
              <a:srgbClr val="FF0000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 sz="5120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>
          <a:xfrm>
            <a:off x="662659" y="430539"/>
            <a:ext cx="11054080" cy="1930399"/>
          </a:xfrm>
        </p:spPr>
        <p:txBody>
          <a:bodyPr>
            <a:normAutofit fontScale="90000"/>
          </a:bodyPr>
          <a:lstStyle/>
          <a:p>
            <a:pPr>
              <a:lnSpc>
                <a:spcPct val="95000"/>
              </a:lnSpc>
              <a:tabLst>
                <a:tab pos="0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</a:tabLst>
            </a:pPr>
            <a:r>
              <a:rPr lang="en-GB" dirty="0" smtClean="0"/>
              <a:t>Removing an Item with a    Given Key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5361" y="2817707"/>
            <a:ext cx="10428676" cy="6308231"/>
          </a:xfrm>
        </p:spPr>
        <p:txBody>
          <a:bodyPr/>
          <a:lstStyle/>
          <a:p>
            <a:pPr marL="650230" indent="-650230">
              <a:lnSpc>
                <a:spcPct val="95000"/>
              </a:lnSpc>
              <a:spcBef>
                <a:spcPts val="996"/>
              </a:spcBef>
              <a:buFont typeface="Wingdings" pitchFamily="2" charset="2"/>
              <a:buChar char="q"/>
              <a:tabLst>
                <a:tab pos="1460760" algn="l"/>
                <a:tab pos="2761220" algn="l"/>
                <a:tab pos="4061679" algn="l"/>
                <a:tab pos="5362139" algn="l"/>
                <a:tab pos="6662599" algn="l"/>
                <a:tab pos="7963059" algn="l"/>
                <a:tab pos="9263518" algn="l"/>
                <a:tab pos="10563978" algn="l"/>
                <a:tab pos="11864438" algn="l"/>
                <a:tab pos="13164897" algn="l"/>
                <a:tab pos="14465357" algn="l"/>
              </a:tabLst>
              <a:defRPr/>
            </a:pPr>
            <a:r>
              <a:rPr lang="en-GB" sz="3982" dirty="0"/>
              <a:t>Find the item.</a:t>
            </a:r>
          </a:p>
          <a:p>
            <a:pPr marL="650230" indent="-650230">
              <a:spcBef>
                <a:spcPts val="996"/>
              </a:spcBef>
              <a:buFont typeface="Wingdings" pitchFamily="2" charset="2"/>
              <a:buChar char="q"/>
              <a:tabLst>
                <a:tab pos="1460760" algn="l"/>
                <a:tab pos="2761220" algn="l"/>
                <a:tab pos="4061679" algn="l"/>
                <a:tab pos="5362139" algn="l"/>
                <a:tab pos="6662599" algn="l"/>
                <a:tab pos="7963059" algn="l"/>
                <a:tab pos="9263518" algn="l"/>
                <a:tab pos="10563978" algn="l"/>
                <a:tab pos="11864438" algn="l"/>
                <a:tab pos="13164897" algn="l"/>
                <a:tab pos="14465357" algn="l"/>
              </a:tabLst>
              <a:defRPr/>
            </a:pPr>
            <a:r>
              <a:rPr lang="en-GB" sz="3982" dirty="0"/>
              <a:t>If the item has a right child, rearrange the tree:</a:t>
            </a:r>
          </a:p>
          <a:p>
            <a:pPr marL="1390769" lvl="1">
              <a:spcBef>
                <a:spcPts val="853"/>
              </a:spcBef>
              <a:tabLst>
                <a:tab pos="1460760" algn="l"/>
                <a:tab pos="2761220" algn="l"/>
                <a:tab pos="4061679" algn="l"/>
                <a:tab pos="5362139" algn="l"/>
                <a:tab pos="6662599" algn="l"/>
                <a:tab pos="7963059" algn="l"/>
                <a:tab pos="9263518" algn="l"/>
                <a:tab pos="10563978" algn="l"/>
                <a:tab pos="11864438" algn="l"/>
                <a:tab pos="13164897" algn="l"/>
                <a:tab pos="14465357" algn="l"/>
              </a:tabLst>
              <a:defRPr/>
            </a:pPr>
            <a:r>
              <a:rPr lang="en-GB" sz="3413" dirty="0"/>
              <a:t>Find smallest item in the right </a:t>
            </a:r>
            <a:r>
              <a:rPr lang="en-GB" sz="3413" dirty="0" err="1"/>
              <a:t>subtree</a:t>
            </a:r>
            <a:endParaRPr lang="en-GB" sz="3413" dirty="0"/>
          </a:p>
          <a:p>
            <a:pPr marL="1390769" lvl="1">
              <a:spcBef>
                <a:spcPts val="853"/>
              </a:spcBef>
              <a:tabLst>
                <a:tab pos="1460760" algn="l"/>
                <a:tab pos="2761220" algn="l"/>
                <a:tab pos="4061679" algn="l"/>
                <a:tab pos="5362139" algn="l"/>
                <a:tab pos="6662599" algn="l"/>
                <a:tab pos="7963059" algn="l"/>
                <a:tab pos="9263518" algn="l"/>
                <a:tab pos="10563978" algn="l"/>
                <a:tab pos="11864438" algn="l"/>
                <a:tab pos="13164897" algn="l"/>
                <a:tab pos="14465357" algn="l"/>
              </a:tabLst>
              <a:defRPr/>
            </a:pPr>
            <a:r>
              <a:rPr lang="en-GB" sz="3413" dirty="0"/>
              <a:t>Copy that smallest item onto the one that you want to remove</a:t>
            </a:r>
          </a:p>
          <a:p>
            <a:pPr marL="1390769" lvl="1">
              <a:spcBef>
                <a:spcPts val="853"/>
              </a:spcBef>
              <a:tabLst>
                <a:tab pos="1460760" algn="l"/>
                <a:tab pos="2761220" algn="l"/>
                <a:tab pos="4061679" algn="l"/>
                <a:tab pos="5362139" algn="l"/>
                <a:tab pos="6662599" algn="l"/>
                <a:tab pos="7963059" algn="l"/>
                <a:tab pos="9263518" algn="l"/>
                <a:tab pos="10563978" algn="l"/>
                <a:tab pos="11864438" algn="l"/>
                <a:tab pos="13164897" algn="l"/>
                <a:tab pos="14465357" algn="l"/>
              </a:tabLst>
              <a:defRPr/>
            </a:pPr>
            <a:r>
              <a:rPr lang="en-GB" sz="3413" dirty="0"/>
              <a:t>Remove the extra copy of the smallest item (making sure that you keep the tree connected)</a:t>
            </a:r>
          </a:p>
          <a:p>
            <a:pPr marL="650230" indent="-650230">
              <a:spcBef>
                <a:spcPts val="996"/>
              </a:spcBef>
              <a:buNone/>
              <a:tabLst>
                <a:tab pos="1460760" algn="l"/>
                <a:tab pos="2761220" algn="l"/>
                <a:tab pos="4061679" algn="l"/>
                <a:tab pos="5362139" algn="l"/>
                <a:tab pos="6662599" algn="l"/>
                <a:tab pos="7963059" algn="l"/>
                <a:tab pos="9263518" algn="l"/>
                <a:tab pos="10563978" algn="l"/>
                <a:tab pos="11864438" algn="l"/>
                <a:tab pos="13164897" algn="l"/>
                <a:tab pos="14465357" algn="l"/>
              </a:tabLst>
              <a:defRPr/>
            </a:pPr>
            <a:r>
              <a:rPr lang="en-GB" sz="3982" dirty="0"/>
              <a:t>     else just remove the item.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body"/>
          </p:nvPr>
        </p:nvSpPr>
        <p:spPr>
          <a:xfrm>
            <a:off x="975360" y="2817707"/>
            <a:ext cx="11054080" cy="4847117"/>
          </a:xfrm>
          <a:noFill/>
          <a:ln>
            <a:miter lim="800000"/>
            <a:headEnd/>
            <a:tailEnd/>
          </a:ln>
        </p:spPr>
        <p:txBody>
          <a:bodyPr anchor="t">
            <a:normAutofit/>
          </a:bodyPr>
          <a:lstStyle/>
          <a:p>
            <a:pPr marL="571500" indent="-571500" algn="l">
              <a:lnSpc>
                <a:spcPct val="95000"/>
              </a:lnSpc>
              <a:spcBef>
                <a:spcPts val="996"/>
              </a:spcBef>
              <a:buSzPct val="75000"/>
              <a:buFont typeface="Wingdings" panose="05000000000000000000" pitchFamily="2" charset="2"/>
              <a:buChar char="§"/>
              <a:tabLst>
                <a:tab pos="1295944" algn="l"/>
                <a:tab pos="2596404" algn="l"/>
                <a:tab pos="3896864" algn="l"/>
                <a:tab pos="5197323" algn="l"/>
                <a:tab pos="6497783" algn="l"/>
                <a:tab pos="7798243" algn="l"/>
                <a:tab pos="9098702" algn="l"/>
                <a:tab pos="10399162" algn="l"/>
                <a:tab pos="11699622" algn="l"/>
                <a:tab pos="13000081" algn="l"/>
                <a:tab pos="14300541" algn="l"/>
              </a:tabLst>
              <a:defRPr/>
            </a:pPr>
            <a:r>
              <a:rPr lang="en-GB" sz="3982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Binary search trees are a good implementation </a:t>
            </a:r>
            <a:r>
              <a:rPr lang="en-GB" sz="3982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dictionaries</a:t>
            </a:r>
            <a:r>
              <a:rPr lang="en-GB" sz="3982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571500" indent="-571500" algn="l">
              <a:spcBef>
                <a:spcPts val="996"/>
              </a:spcBef>
              <a:buSzPct val="75000"/>
              <a:buFont typeface="Wingdings" panose="05000000000000000000" pitchFamily="2" charset="2"/>
              <a:buChar char="§"/>
              <a:tabLst>
                <a:tab pos="1295944" algn="l"/>
                <a:tab pos="2596404" algn="l"/>
                <a:tab pos="3896864" algn="l"/>
                <a:tab pos="5197323" algn="l"/>
                <a:tab pos="6497783" algn="l"/>
                <a:tab pos="7798243" algn="l"/>
                <a:tab pos="9098702" algn="l"/>
                <a:tab pos="10399162" algn="l"/>
                <a:tab pos="11699622" algn="l"/>
                <a:tab pos="13000081" algn="l"/>
                <a:tab pos="14300541" algn="l"/>
              </a:tabLst>
              <a:defRPr/>
            </a:pPr>
            <a:r>
              <a:rPr lang="en-GB" sz="3982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Searching for an item is generally quick since you move from the root to the item, without looking at many other items.</a:t>
            </a:r>
          </a:p>
          <a:p>
            <a:pPr marL="571500" indent="-571500" algn="l">
              <a:spcBef>
                <a:spcPts val="996"/>
              </a:spcBef>
              <a:buSzPct val="75000"/>
              <a:buFont typeface="Wingdings" panose="05000000000000000000" pitchFamily="2" charset="2"/>
              <a:buChar char="§"/>
              <a:tabLst>
                <a:tab pos="1295944" algn="l"/>
                <a:tab pos="2596404" algn="l"/>
                <a:tab pos="3896864" algn="l"/>
                <a:tab pos="5197323" algn="l"/>
                <a:tab pos="6497783" algn="l"/>
                <a:tab pos="7798243" algn="l"/>
                <a:tab pos="9098702" algn="l"/>
                <a:tab pos="10399162" algn="l"/>
                <a:tab pos="11699622" algn="l"/>
                <a:tab pos="13000081" algn="l"/>
                <a:tab pos="14300541" algn="l"/>
              </a:tabLst>
              <a:defRPr/>
            </a:pPr>
            <a:r>
              <a:rPr lang="en-GB" sz="3982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and deleting items is also quick</a:t>
            </a:r>
            <a:r>
              <a:rPr lang="en-GB" sz="3982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GB" sz="398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 idx="1"/>
          </p:nvPr>
        </p:nvSpPr>
        <p:spPr>
          <a:xfrm>
            <a:off x="975360" y="528021"/>
            <a:ext cx="11054080" cy="1625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/>
          <a:p>
            <a:pPr marL="0" indent="0" algn="ctr">
              <a:lnSpc>
                <a:spcPct val="95000"/>
              </a:lnSpc>
              <a:spcBef>
                <a:spcPct val="0"/>
              </a:spcBef>
              <a:buSzPct val="100000"/>
              <a:buNone/>
              <a:tabLst>
                <a:tab pos="0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</a:tabLst>
              <a:defRPr/>
            </a:pPr>
            <a:r>
              <a:rPr lang="en-GB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GB" sz="6258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433493" y="487680"/>
            <a:ext cx="11054080" cy="16256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</a:tabLst>
            </a:pPr>
            <a:r>
              <a:rPr lang="en-GB" dirty="0" smtClean="0"/>
              <a:t>Dictionary 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5361" y="2817706"/>
            <a:ext cx="6741724" cy="3636882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996"/>
              </a:spcBef>
              <a:tabLst>
                <a:tab pos="1295944" algn="l"/>
                <a:tab pos="2596404" algn="l"/>
                <a:tab pos="3896864" algn="l"/>
                <a:tab pos="5197323" algn="l"/>
                <a:tab pos="6497783" algn="l"/>
                <a:tab pos="7798243" algn="l"/>
                <a:tab pos="9098702" algn="l"/>
                <a:tab pos="10399162" algn="l"/>
                <a:tab pos="11699622" algn="l"/>
                <a:tab pos="13000081" algn="l"/>
                <a:tab pos="14300541" algn="l"/>
              </a:tabLst>
            </a:pPr>
            <a:r>
              <a:rPr lang="en-GB" sz="3982" dirty="0"/>
              <a:t>A dictionary is a collection of </a:t>
            </a:r>
            <a:r>
              <a:rPr lang="en-GB" sz="3982" b="1" u="sng" dirty="0" smtClean="0">
                <a:solidFill>
                  <a:srgbClr val="FF8000"/>
                </a:solidFill>
              </a:rPr>
              <a:t>items</a:t>
            </a:r>
            <a:r>
              <a:rPr lang="en-GB" sz="3982" dirty="0"/>
              <a:t>.</a:t>
            </a:r>
          </a:p>
          <a:p>
            <a:pPr>
              <a:spcBef>
                <a:spcPts val="996"/>
              </a:spcBef>
              <a:tabLst>
                <a:tab pos="1295944" algn="l"/>
                <a:tab pos="2596404" algn="l"/>
                <a:tab pos="3896864" algn="l"/>
                <a:tab pos="5197323" algn="l"/>
                <a:tab pos="6497783" algn="l"/>
                <a:tab pos="7798243" algn="l"/>
                <a:tab pos="9098702" algn="l"/>
                <a:tab pos="10399162" algn="l"/>
                <a:tab pos="11699622" algn="l"/>
                <a:tab pos="13000081" algn="l"/>
                <a:tab pos="14300541" algn="l"/>
              </a:tabLst>
            </a:pPr>
            <a:r>
              <a:rPr lang="en-GB" sz="3982" dirty="0"/>
              <a:t>E</a:t>
            </a:r>
            <a:r>
              <a:rPr lang="en-GB" sz="3982" dirty="0" smtClean="0"/>
              <a:t>ach </a:t>
            </a:r>
            <a:r>
              <a:rPr lang="en-GB" sz="3982" dirty="0"/>
              <a:t>item has a string attached to it, called the item's </a:t>
            </a:r>
            <a:r>
              <a:rPr lang="en-GB" sz="3982" b="1" u="sng" dirty="0">
                <a:solidFill>
                  <a:srgbClr val="FF8000"/>
                </a:solidFill>
              </a:rPr>
              <a:t>key</a:t>
            </a:r>
            <a:r>
              <a:rPr lang="en-GB" sz="3982" dirty="0"/>
              <a:t>.</a:t>
            </a:r>
          </a:p>
        </p:txBody>
      </p:sp>
      <p:grpSp>
        <p:nvGrpSpPr>
          <p:cNvPr id="4100" name="Group 3"/>
          <p:cNvGrpSpPr>
            <a:grpSpLocks/>
          </p:cNvGrpSpPr>
          <p:nvPr/>
        </p:nvGrpSpPr>
        <p:grpSpPr bwMode="auto">
          <a:xfrm>
            <a:off x="8439573" y="1736232"/>
            <a:ext cx="3675662" cy="4039164"/>
            <a:chOff x="3738" y="769"/>
            <a:chExt cx="1628" cy="1789"/>
          </a:xfrm>
        </p:grpSpPr>
        <p:sp>
          <p:nvSpPr>
            <p:cNvPr id="4104" name="Freeform 4"/>
            <p:cNvSpPr>
              <a:spLocks noChangeArrowheads="1"/>
            </p:cNvSpPr>
            <p:nvPr/>
          </p:nvSpPr>
          <p:spPr bwMode="auto">
            <a:xfrm>
              <a:off x="3771" y="1813"/>
              <a:ext cx="968" cy="685"/>
            </a:xfrm>
            <a:custGeom>
              <a:avLst/>
              <a:gdLst>
                <a:gd name="T0" fmla="*/ 4267 w 4268"/>
                <a:gd name="T1" fmla="*/ 1932 h 3019"/>
                <a:gd name="T2" fmla="*/ 922 w 4268"/>
                <a:gd name="T3" fmla="*/ 79 h 3019"/>
                <a:gd name="T4" fmla="*/ 843 w 4268"/>
                <a:gd name="T5" fmla="*/ 39 h 3019"/>
                <a:gd name="T6" fmla="*/ 749 w 4268"/>
                <a:gd name="T7" fmla="*/ 4 h 3019"/>
                <a:gd name="T8" fmla="*/ 648 w 4268"/>
                <a:gd name="T9" fmla="*/ 0 h 3019"/>
                <a:gd name="T10" fmla="*/ 551 w 4268"/>
                <a:gd name="T11" fmla="*/ 4 h 3019"/>
                <a:gd name="T12" fmla="*/ 454 w 4268"/>
                <a:gd name="T13" fmla="*/ 17 h 3019"/>
                <a:gd name="T14" fmla="*/ 366 w 4268"/>
                <a:gd name="T15" fmla="*/ 57 h 3019"/>
                <a:gd name="T16" fmla="*/ 273 w 4268"/>
                <a:gd name="T17" fmla="*/ 105 h 3019"/>
                <a:gd name="T18" fmla="*/ 202 w 4268"/>
                <a:gd name="T19" fmla="*/ 163 h 3019"/>
                <a:gd name="T20" fmla="*/ 136 w 4268"/>
                <a:gd name="T21" fmla="*/ 242 h 3019"/>
                <a:gd name="T22" fmla="*/ 79 w 4268"/>
                <a:gd name="T23" fmla="*/ 317 h 3019"/>
                <a:gd name="T24" fmla="*/ 39 w 4268"/>
                <a:gd name="T25" fmla="*/ 411 h 3019"/>
                <a:gd name="T26" fmla="*/ 13 w 4268"/>
                <a:gd name="T27" fmla="*/ 503 h 3019"/>
                <a:gd name="T28" fmla="*/ 0 w 4268"/>
                <a:gd name="T29" fmla="*/ 600 h 3019"/>
                <a:gd name="T30" fmla="*/ 8 w 4268"/>
                <a:gd name="T31" fmla="*/ 697 h 3019"/>
                <a:gd name="T32" fmla="*/ 26 w 4268"/>
                <a:gd name="T33" fmla="*/ 790 h 3019"/>
                <a:gd name="T34" fmla="*/ 61 w 4268"/>
                <a:gd name="T35" fmla="*/ 887 h 3019"/>
                <a:gd name="T36" fmla="*/ 110 w 4268"/>
                <a:gd name="T37" fmla="*/ 971 h 3019"/>
                <a:gd name="T38" fmla="*/ 172 w 4268"/>
                <a:gd name="T39" fmla="*/ 1046 h 3019"/>
                <a:gd name="T40" fmla="*/ 242 w 4268"/>
                <a:gd name="T41" fmla="*/ 1116 h 3019"/>
                <a:gd name="T42" fmla="*/ 322 w 4268"/>
                <a:gd name="T43" fmla="*/ 1165 h 3019"/>
                <a:gd name="T44" fmla="*/ 3667 w 4268"/>
                <a:gd name="T45" fmla="*/ 3018 h 3019"/>
                <a:gd name="T46" fmla="*/ 4267 w 4268"/>
                <a:gd name="T47" fmla="*/ 1932 h 301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268"/>
                <a:gd name="T73" fmla="*/ 0 h 3019"/>
                <a:gd name="T74" fmla="*/ 4268 w 4268"/>
                <a:gd name="T75" fmla="*/ 3019 h 301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268" h="3019">
                  <a:moveTo>
                    <a:pt x="4267" y="1932"/>
                  </a:moveTo>
                  <a:lnTo>
                    <a:pt x="922" y="79"/>
                  </a:lnTo>
                  <a:lnTo>
                    <a:pt x="843" y="39"/>
                  </a:lnTo>
                  <a:lnTo>
                    <a:pt x="749" y="4"/>
                  </a:lnTo>
                  <a:lnTo>
                    <a:pt x="648" y="0"/>
                  </a:lnTo>
                  <a:lnTo>
                    <a:pt x="551" y="4"/>
                  </a:lnTo>
                  <a:lnTo>
                    <a:pt x="454" y="17"/>
                  </a:lnTo>
                  <a:lnTo>
                    <a:pt x="366" y="57"/>
                  </a:lnTo>
                  <a:lnTo>
                    <a:pt x="273" y="105"/>
                  </a:lnTo>
                  <a:lnTo>
                    <a:pt x="202" y="163"/>
                  </a:lnTo>
                  <a:lnTo>
                    <a:pt x="136" y="242"/>
                  </a:lnTo>
                  <a:lnTo>
                    <a:pt x="79" y="317"/>
                  </a:lnTo>
                  <a:lnTo>
                    <a:pt x="39" y="411"/>
                  </a:lnTo>
                  <a:lnTo>
                    <a:pt x="13" y="503"/>
                  </a:lnTo>
                  <a:lnTo>
                    <a:pt x="0" y="600"/>
                  </a:lnTo>
                  <a:lnTo>
                    <a:pt x="8" y="697"/>
                  </a:lnTo>
                  <a:lnTo>
                    <a:pt x="26" y="790"/>
                  </a:lnTo>
                  <a:lnTo>
                    <a:pt x="61" y="887"/>
                  </a:lnTo>
                  <a:lnTo>
                    <a:pt x="110" y="971"/>
                  </a:lnTo>
                  <a:lnTo>
                    <a:pt x="172" y="1046"/>
                  </a:lnTo>
                  <a:lnTo>
                    <a:pt x="242" y="1116"/>
                  </a:lnTo>
                  <a:lnTo>
                    <a:pt x="322" y="1165"/>
                  </a:lnTo>
                  <a:lnTo>
                    <a:pt x="3667" y="3018"/>
                  </a:lnTo>
                  <a:lnTo>
                    <a:pt x="4267" y="1932"/>
                  </a:lnTo>
                </a:path>
              </a:pathLst>
            </a:cu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 sz="5120"/>
            </a:p>
          </p:txBody>
        </p:sp>
        <p:sp>
          <p:nvSpPr>
            <p:cNvPr id="4105" name="Freeform 5"/>
            <p:cNvSpPr>
              <a:spLocks noChangeArrowheads="1"/>
            </p:cNvSpPr>
            <p:nvPr/>
          </p:nvSpPr>
          <p:spPr bwMode="auto">
            <a:xfrm>
              <a:off x="3738" y="769"/>
              <a:ext cx="1629" cy="1790"/>
            </a:xfrm>
            <a:custGeom>
              <a:avLst/>
              <a:gdLst>
                <a:gd name="T0" fmla="*/ 2594 w 7184"/>
                <a:gd name="T1" fmla="*/ 379 h 7894"/>
                <a:gd name="T2" fmla="*/ 2647 w 7184"/>
                <a:gd name="T3" fmla="*/ 286 h 7894"/>
                <a:gd name="T4" fmla="*/ 2727 w 7184"/>
                <a:gd name="T5" fmla="*/ 211 h 7894"/>
                <a:gd name="T6" fmla="*/ 2806 w 7184"/>
                <a:gd name="T7" fmla="*/ 145 h 7894"/>
                <a:gd name="T8" fmla="*/ 2908 w 7184"/>
                <a:gd name="T9" fmla="*/ 83 h 7894"/>
                <a:gd name="T10" fmla="*/ 3009 w 7184"/>
                <a:gd name="T11" fmla="*/ 39 h 7894"/>
                <a:gd name="T12" fmla="*/ 3119 w 7184"/>
                <a:gd name="T13" fmla="*/ 13 h 7894"/>
                <a:gd name="T14" fmla="*/ 3221 w 7184"/>
                <a:gd name="T15" fmla="*/ 0 h 7894"/>
                <a:gd name="T16" fmla="*/ 3331 w 7184"/>
                <a:gd name="T17" fmla="*/ 4 h 7894"/>
                <a:gd name="T18" fmla="*/ 3441 w 7184"/>
                <a:gd name="T19" fmla="*/ 17 h 7894"/>
                <a:gd name="T20" fmla="*/ 3543 w 7184"/>
                <a:gd name="T21" fmla="*/ 57 h 7894"/>
                <a:gd name="T22" fmla="*/ 7183 w 7184"/>
                <a:gd name="T23" fmla="*/ 2064 h 7894"/>
                <a:gd name="T24" fmla="*/ 4576 w 7184"/>
                <a:gd name="T25" fmla="*/ 6768 h 7894"/>
                <a:gd name="T26" fmla="*/ 957 w 7184"/>
                <a:gd name="T27" fmla="*/ 4751 h 7894"/>
                <a:gd name="T28" fmla="*/ 868 w 7184"/>
                <a:gd name="T29" fmla="*/ 4729 h 7894"/>
                <a:gd name="T30" fmla="*/ 776 w 7184"/>
                <a:gd name="T31" fmla="*/ 4720 h 7894"/>
                <a:gd name="T32" fmla="*/ 687 w 7184"/>
                <a:gd name="T33" fmla="*/ 4725 h 7894"/>
                <a:gd name="T34" fmla="*/ 604 w 7184"/>
                <a:gd name="T35" fmla="*/ 4756 h 7894"/>
                <a:gd name="T36" fmla="*/ 524 w 7184"/>
                <a:gd name="T37" fmla="*/ 4791 h 7894"/>
                <a:gd name="T38" fmla="*/ 445 w 7184"/>
                <a:gd name="T39" fmla="*/ 4839 h 7894"/>
                <a:gd name="T40" fmla="*/ 383 w 7184"/>
                <a:gd name="T41" fmla="*/ 4901 h 7894"/>
                <a:gd name="T42" fmla="*/ 335 w 7184"/>
                <a:gd name="T43" fmla="*/ 4977 h 7894"/>
                <a:gd name="T44" fmla="*/ 291 w 7184"/>
                <a:gd name="T45" fmla="*/ 5056 h 7894"/>
                <a:gd name="T46" fmla="*/ 273 w 7184"/>
                <a:gd name="T47" fmla="*/ 5140 h 7894"/>
                <a:gd name="T48" fmla="*/ 255 w 7184"/>
                <a:gd name="T49" fmla="*/ 5233 h 7894"/>
                <a:gd name="T50" fmla="*/ 260 w 7184"/>
                <a:gd name="T51" fmla="*/ 5317 h 7894"/>
                <a:gd name="T52" fmla="*/ 282 w 7184"/>
                <a:gd name="T53" fmla="*/ 5400 h 7894"/>
                <a:gd name="T54" fmla="*/ 321 w 7184"/>
                <a:gd name="T55" fmla="*/ 5493 h 7894"/>
                <a:gd name="T56" fmla="*/ 370 w 7184"/>
                <a:gd name="T57" fmla="*/ 5559 h 7894"/>
                <a:gd name="T58" fmla="*/ 432 w 7184"/>
                <a:gd name="T59" fmla="*/ 5630 h 7894"/>
                <a:gd name="T60" fmla="*/ 3640 w 7184"/>
                <a:gd name="T61" fmla="*/ 7421 h 7894"/>
                <a:gd name="T62" fmla="*/ 4090 w 7184"/>
                <a:gd name="T63" fmla="*/ 7646 h 7894"/>
                <a:gd name="T64" fmla="*/ 3953 w 7184"/>
                <a:gd name="T65" fmla="*/ 7893 h 7894"/>
                <a:gd name="T66" fmla="*/ 361 w 7184"/>
                <a:gd name="T67" fmla="*/ 5899 h 7894"/>
                <a:gd name="T68" fmla="*/ 269 w 7184"/>
                <a:gd name="T69" fmla="*/ 5833 h 7894"/>
                <a:gd name="T70" fmla="*/ 189 w 7184"/>
                <a:gd name="T71" fmla="*/ 5758 h 7894"/>
                <a:gd name="T72" fmla="*/ 127 w 7184"/>
                <a:gd name="T73" fmla="*/ 5669 h 7894"/>
                <a:gd name="T74" fmla="*/ 74 w 7184"/>
                <a:gd name="T75" fmla="*/ 5572 h 7894"/>
                <a:gd name="T76" fmla="*/ 30 w 7184"/>
                <a:gd name="T77" fmla="*/ 5471 h 7894"/>
                <a:gd name="T78" fmla="*/ 8 w 7184"/>
                <a:gd name="T79" fmla="*/ 5365 h 7894"/>
                <a:gd name="T80" fmla="*/ 0 w 7184"/>
                <a:gd name="T81" fmla="*/ 5255 h 7894"/>
                <a:gd name="T82" fmla="*/ 4 w 7184"/>
                <a:gd name="T83" fmla="*/ 5145 h 7894"/>
                <a:gd name="T84" fmla="*/ 26 w 7184"/>
                <a:gd name="T85" fmla="*/ 5039 h 7894"/>
                <a:gd name="T86" fmla="*/ 70 w 7184"/>
                <a:gd name="T87" fmla="*/ 4937 h 7894"/>
                <a:gd name="T88" fmla="*/ 2594 w 7184"/>
                <a:gd name="T89" fmla="*/ 379 h 789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184"/>
                <a:gd name="T136" fmla="*/ 0 h 7894"/>
                <a:gd name="T137" fmla="*/ 7184 w 7184"/>
                <a:gd name="T138" fmla="*/ 7894 h 789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184" h="7894">
                  <a:moveTo>
                    <a:pt x="2594" y="379"/>
                  </a:moveTo>
                  <a:lnTo>
                    <a:pt x="2647" y="286"/>
                  </a:lnTo>
                  <a:lnTo>
                    <a:pt x="2727" y="211"/>
                  </a:lnTo>
                  <a:lnTo>
                    <a:pt x="2806" y="145"/>
                  </a:lnTo>
                  <a:lnTo>
                    <a:pt x="2908" y="83"/>
                  </a:lnTo>
                  <a:lnTo>
                    <a:pt x="3009" y="39"/>
                  </a:lnTo>
                  <a:lnTo>
                    <a:pt x="3119" y="13"/>
                  </a:lnTo>
                  <a:lnTo>
                    <a:pt x="3221" y="0"/>
                  </a:lnTo>
                  <a:lnTo>
                    <a:pt x="3331" y="4"/>
                  </a:lnTo>
                  <a:lnTo>
                    <a:pt x="3441" y="17"/>
                  </a:lnTo>
                  <a:lnTo>
                    <a:pt x="3543" y="57"/>
                  </a:lnTo>
                  <a:lnTo>
                    <a:pt x="7183" y="2064"/>
                  </a:lnTo>
                  <a:lnTo>
                    <a:pt x="4576" y="6768"/>
                  </a:lnTo>
                  <a:lnTo>
                    <a:pt x="957" y="4751"/>
                  </a:lnTo>
                  <a:lnTo>
                    <a:pt x="868" y="4729"/>
                  </a:lnTo>
                  <a:lnTo>
                    <a:pt x="776" y="4720"/>
                  </a:lnTo>
                  <a:lnTo>
                    <a:pt x="687" y="4725"/>
                  </a:lnTo>
                  <a:lnTo>
                    <a:pt x="604" y="4756"/>
                  </a:lnTo>
                  <a:lnTo>
                    <a:pt x="524" y="4791"/>
                  </a:lnTo>
                  <a:lnTo>
                    <a:pt x="445" y="4839"/>
                  </a:lnTo>
                  <a:lnTo>
                    <a:pt x="383" y="4901"/>
                  </a:lnTo>
                  <a:lnTo>
                    <a:pt x="335" y="4977"/>
                  </a:lnTo>
                  <a:lnTo>
                    <a:pt x="291" y="5056"/>
                  </a:lnTo>
                  <a:lnTo>
                    <a:pt x="273" y="5140"/>
                  </a:lnTo>
                  <a:lnTo>
                    <a:pt x="255" y="5233"/>
                  </a:lnTo>
                  <a:lnTo>
                    <a:pt x="260" y="5317"/>
                  </a:lnTo>
                  <a:lnTo>
                    <a:pt x="282" y="5400"/>
                  </a:lnTo>
                  <a:lnTo>
                    <a:pt x="321" y="5493"/>
                  </a:lnTo>
                  <a:lnTo>
                    <a:pt x="370" y="5559"/>
                  </a:lnTo>
                  <a:lnTo>
                    <a:pt x="432" y="5630"/>
                  </a:lnTo>
                  <a:lnTo>
                    <a:pt x="3640" y="7421"/>
                  </a:lnTo>
                  <a:lnTo>
                    <a:pt x="4090" y="7646"/>
                  </a:lnTo>
                  <a:lnTo>
                    <a:pt x="3953" y="7893"/>
                  </a:lnTo>
                  <a:lnTo>
                    <a:pt x="361" y="5899"/>
                  </a:lnTo>
                  <a:lnTo>
                    <a:pt x="269" y="5833"/>
                  </a:lnTo>
                  <a:lnTo>
                    <a:pt x="189" y="5758"/>
                  </a:lnTo>
                  <a:lnTo>
                    <a:pt x="127" y="5669"/>
                  </a:lnTo>
                  <a:lnTo>
                    <a:pt x="74" y="5572"/>
                  </a:lnTo>
                  <a:lnTo>
                    <a:pt x="30" y="5471"/>
                  </a:lnTo>
                  <a:lnTo>
                    <a:pt x="8" y="5365"/>
                  </a:lnTo>
                  <a:lnTo>
                    <a:pt x="0" y="5255"/>
                  </a:lnTo>
                  <a:lnTo>
                    <a:pt x="4" y="5145"/>
                  </a:lnTo>
                  <a:lnTo>
                    <a:pt x="26" y="5039"/>
                  </a:lnTo>
                  <a:lnTo>
                    <a:pt x="70" y="4937"/>
                  </a:lnTo>
                  <a:lnTo>
                    <a:pt x="2594" y="379"/>
                  </a:lnTo>
                </a:path>
              </a:pathLst>
            </a:custGeom>
            <a:solidFill>
              <a:srgbClr val="70230C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 sz="5120"/>
            </a:p>
          </p:txBody>
        </p:sp>
        <p:sp>
          <p:nvSpPr>
            <p:cNvPr id="4106" name="Freeform 6"/>
            <p:cNvSpPr>
              <a:spLocks noChangeArrowheads="1"/>
            </p:cNvSpPr>
            <p:nvPr/>
          </p:nvSpPr>
          <p:spPr bwMode="auto">
            <a:xfrm>
              <a:off x="3971" y="2081"/>
              <a:ext cx="364" cy="426"/>
            </a:xfrm>
            <a:custGeom>
              <a:avLst/>
              <a:gdLst>
                <a:gd name="T0" fmla="*/ 785 w 1607"/>
                <a:gd name="T1" fmla="*/ 0 h 1877"/>
                <a:gd name="T2" fmla="*/ 0 w 1607"/>
                <a:gd name="T3" fmla="*/ 1422 h 1877"/>
                <a:gd name="T4" fmla="*/ 701 w 1607"/>
                <a:gd name="T5" fmla="*/ 1107 h 1877"/>
                <a:gd name="T6" fmla="*/ 820 w 1607"/>
                <a:gd name="T7" fmla="*/ 1876 h 1877"/>
                <a:gd name="T8" fmla="*/ 1606 w 1607"/>
                <a:gd name="T9" fmla="*/ 454 h 1877"/>
                <a:gd name="T10" fmla="*/ 785 w 1607"/>
                <a:gd name="T11" fmla="*/ 0 h 18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07"/>
                <a:gd name="T19" fmla="*/ 0 h 1877"/>
                <a:gd name="T20" fmla="*/ 1607 w 1607"/>
                <a:gd name="T21" fmla="*/ 1877 h 18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07" h="1877">
                  <a:moveTo>
                    <a:pt x="785" y="0"/>
                  </a:moveTo>
                  <a:lnTo>
                    <a:pt x="0" y="1422"/>
                  </a:lnTo>
                  <a:lnTo>
                    <a:pt x="701" y="1107"/>
                  </a:lnTo>
                  <a:lnTo>
                    <a:pt x="820" y="1876"/>
                  </a:lnTo>
                  <a:lnTo>
                    <a:pt x="1606" y="454"/>
                  </a:lnTo>
                  <a:lnTo>
                    <a:pt x="785" y="0"/>
                  </a:lnTo>
                </a:path>
              </a:pathLst>
            </a:custGeom>
            <a:solidFill>
              <a:srgbClr val="FF0000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 sz="5120"/>
            </a:p>
          </p:txBody>
        </p:sp>
      </p:grpSp>
      <p:sp>
        <p:nvSpPr>
          <p:cNvPr id="4101" name="AutoShape 7"/>
          <p:cNvSpPr>
            <a:spLocks noChangeArrowheads="1"/>
          </p:cNvSpPr>
          <p:nvPr/>
        </p:nvSpPr>
        <p:spPr bwMode="auto">
          <a:xfrm>
            <a:off x="1017218" y="6348872"/>
            <a:ext cx="3736447" cy="2716481"/>
          </a:xfrm>
          <a:prstGeom prst="roundRect">
            <a:avLst>
              <a:gd name="adj" fmla="val 7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E0E0E0"/>
              </a:buClr>
              <a:buSzPct val="100000"/>
              <a:buFont typeface="Arial" panose="020B0604020202020204" pitchFamily="34" charset="0"/>
              <a:buNone/>
            </a:pPr>
            <a:r>
              <a:rPr lang="en-GB" sz="3413" dirty="0"/>
              <a:t>Example:</a:t>
            </a:r>
          </a:p>
          <a:p>
            <a:pPr>
              <a:buClr>
                <a:srgbClr val="E0E0E0"/>
              </a:buClr>
              <a:buSzPct val="100000"/>
              <a:buFont typeface="Arial" panose="020B0604020202020204" pitchFamily="34" charset="0"/>
              <a:buNone/>
            </a:pPr>
            <a:r>
              <a:rPr lang="en-GB" sz="3413" dirty="0"/>
              <a:t>  The </a:t>
            </a:r>
            <a:r>
              <a:rPr lang="en-GB" sz="3413" b="1" u="sng" dirty="0">
                <a:solidFill>
                  <a:srgbClr val="FF8000"/>
                </a:solidFill>
              </a:rPr>
              <a:t>items</a:t>
            </a:r>
            <a:r>
              <a:rPr lang="en-GB" sz="3413" dirty="0">
                <a:solidFill>
                  <a:schemeClr val="tx1"/>
                </a:solidFill>
              </a:rPr>
              <a:t> </a:t>
            </a:r>
            <a:r>
              <a:rPr lang="en-GB" sz="3413" dirty="0"/>
              <a:t>I am</a:t>
            </a:r>
          </a:p>
          <a:p>
            <a:pPr>
              <a:buClr>
                <a:srgbClr val="E0E0E0"/>
              </a:buClr>
              <a:buSzPct val="100000"/>
              <a:buFont typeface="Arial" panose="020B0604020202020204" pitchFamily="34" charset="0"/>
              <a:buNone/>
            </a:pPr>
            <a:r>
              <a:rPr lang="en-GB" sz="3413" dirty="0"/>
              <a:t>  storing are records</a:t>
            </a:r>
          </a:p>
          <a:p>
            <a:pPr>
              <a:buClr>
                <a:srgbClr val="E0E0E0"/>
              </a:buClr>
              <a:buSzPct val="100000"/>
              <a:buFont typeface="Arial" panose="020B0604020202020204" pitchFamily="34" charset="0"/>
              <a:buNone/>
            </a:pPr>
            <a:r>
              <a:rPr lang="en-GB" sz="3413" dirty="0"/>
              <a:t>  containing data</a:t>
            </a:r>
          </a:p>
          <a:p>
            <a:pPr>
              <a:buClr>
                <a:srgbClr val="E0E0E0"/>
              </a:buClr>
              <a:buSzPct val="100000"/>
              <a:buFont typeface="Arial" panose="020B0604020202020204" pitchFamily="34" charset="0"/>
              <a:buNone/>
            </a:pPr>
            <a:r>
              <a:rPr lang="en-GB" sz="3413" dirty="0"/>
              <a:t>  about a state.</a:t>
            </a:r>
          </a:p>
        </p:txBody>
      </p:sp>
      <p:sp>
        <p:nvSpPr>
          <p:cNvPr id="5128" name="AutoShape 8"/>
          <p:cNvSpPr>
            <a:spLocks noChangeArrowheads="1"/>
          </p:cNvSpPr>
          <p:nvPr/>
        </p:nvSpPr>
        <p:spPr bwMode="auto">
          <a:xfrm>
            <a:off x="5197404" y="6741725"/>
            <a:ext cx="2530970" cy="2027484"/>
          </a:xfrm>
          <a:prstGeom prst="roundRect">
            <a:avLst>
              <a:gd name="adj" fmla="val 111"/>
            </a:avLst>
          </a:prstGeom>
          <a:solidFill>
            <a:srgbClr val="8080FF"/>
          </a:solidFill>
          <a:ln w="12600">
            <a:solidFill>
              <a:srgbClr val="000000"/>
            </a:solidFill>
            <a:round/>
            <a:headEnd/>
            <a:tailEnd/>
          </a:ln>
          <a:effectLst>
            <a:outerShdw dist="10793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5120">
              <a:latin typeface="Times New Roman" pitchFamily="16" charset="0"/>
              <a:cs typeface="+mn-cs"/>
            </a:endParaRPr>
          </a:p>
        </p:txBody>
      </p:sp>
      <p:pic>
        <p:nvPicPr>
          <p:cNvPr id="410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512" y="6836552"/>
            <a:ext cx="2038774" cy="1379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33493" y="487680"/>
            <a:ext cx="11054080" cy="16256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</a:tabLst>
            </a:pPr>
            <a:r>
              <a:rPr lang="en-GB" dirty="0" smtClean="0"/>
              <a:t>Dictionary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5361" y="2817706"/>
            <a:ext cx="6741724" cy="3677223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996"/>
              </a:spcBef>
              <a:tabLst>
                <a:tab pos="1295944" algn="l"/>
                <a:tab pos="2596404" algn="l"/>
                <a:tab pos="3896864" algn="l"/>
                <a:tab pos="5197323" algn="l"/>
                <a:tab pos="6497783" algn="l"/>
                <a:tab pos="7798243" algn="l"/>
                <a:tab pos="9098702" algn="l"/>
                <a:tab pos="10399162" algn="l"/>
                <a:tab pos="11699622" algn="l"/>
                <a:tab pos="13000081" algn="l"/>
                <a:tab pos="14300541" algn="l"/>
              </a:tabLst>
            </a:pPr>
            <a:r>
              <a:rPr lang="en-GB" sz="3982" dirty="0"/>
              <a:t>A dictionary is a collection of </a:t>
            </a:r>
            <a:r>
              <a:rPr lang="en-GB" sz="3982" b="1" u="sng" dirty="0" smtClean="0">
                <a:solidFill>
                  <a:srgbClr val="FF8000"/>
                </a:solidFill>
              </a:rPr>
              <a:t>items</a:t>
            </a:r>
            <a:r>
              <a:rPr lang="en-GB" sz="3982" dirty="0"/>
              <a:t>.</a:t>
            </a:r>
          </a:p>
          <a:p>
            <a:pPr>
              <a:spcBef>
                <a:spcPts val="996"/>
              </a:spcBef>
              <a:tabLst>
                <a:tab pos="1295944" algn="l"/>
                <a:tab pos="2596404" algn="l"/>
                <a:tab pos="3896864" algn="l"/>
                <a:tab pos="5197323" algn="l"/>
                <a:tab pos="6497783" algn="l"/>
                <a:tab pos="7798243" algn="l"/>
                <a:tab pos="9098702" algn="l"/>
                <a:tab pos="10399162" algn="l"/>
                <a:tab pos="11699622" algn="l"/>
                <a:tab pos="13000081" algn="l"/>
                <a:tab pos="14300541" algn="l"/>
              </a:tabLst>
            </a:pPr>
            <a:r>
              <a:rPr lang="en-GB" sz="3982" dirty="0"/>
              <a:t>E</a:t>
            </a:r>
            <a:r>
              <a:rPr lang="en-GB" sz="3982" dirty="0" smtClean="0"/>
              <a:t>ach </a:t>
            </a:r>
            <a:r>
              <a:rPr lang="en-GB" sz="3982" dirty="0"/>
              <a:t>item has a string attached to it, called the item's </a:t>
            </a:r>
            <a:r>
              <a:rPr lang="en-GB" sz="3982" b="1" u="sng" dirty="0">
                <a:solidFill>
                  <a:srgbClr val="FF8000"/>
                </a:solidFill>
              </a:rPr>
              <a:t>key</a:t>
            </a:r>
            <a:r>
              <a:rPr lang="en-GB" sz="3982" dirty="0"/>
              <a:t>.</a:t>
            </a:r>
          </a:p>
        </p:txBody>
      </p:sp>
      <p:grpSp>
        <p:nvGrpSpPr>
          <p:cNvPr id="5124" name="Group 3"/>
          <p:cNvGrpSpPr>
            <a:grpSpLocks/>
          </p:cNvGrpSpPr>
          <p:nvPr/>
        </p:nvGrpSpPr>
        <p:grpSpPr bwMode="auto">
          <a:xfrm>
            <a:off x="8439573" y="1736232"/>
            <a:ext cx="3675662" cy="4039164"/>
            <a:chOff x="3738" y="769"/>
            <a:chExt cx="1628" cy="1789"/>
          </a:xfrm>
        </p:grpSpPr>
        <p:sp>
          <p:nvSpPr>
            <p:cNvPr id="5129" name="Freeform 4"/>
            <p:cNvSpPr>
              <a:spLocks noChangeArrowheads="1"/>
            </p:cNvSpPr>
            <p:nvPr/>
          </p:nvSpPr>
          <p:spPr bwMode="auto">
            <a:xfrm>
              <a:off x="3771" y="1813"/>
              <a:ext cx="968" cy="685"/>
            </a:xfrm>
            <a:custGeom>
              <a:avLst/>
              <a:gdLst>
                <a:gd name="T0" fmla="*/ 4267 w 4268"/>
                <a:gd name="T1" fmla="*/ 1932 h 3019"/>
                <a:gd name="T2" fmla="*/ 922 w 4268"/>
                <a:gd name="T3" fmla="*/ 79 h 3019"/>
                <a:gd name="T4" fmla="*/ 843 w 4268"/>
                <a:gd name="T5" fmla="*/ 39 h 3019"/>
                <a:gd name="T6" fmla="*/ 749 w 4268"/>
                <a:gd name="T7" fmla="*/ 4 h 3019"/>
                <a:gd name="T8" fmla="*/ 648 w 4268"/>
                <a:gd name="T9" fmla="*/ 0 h 3019"/>
                <a:gd name="T10" fmla="*/ 551 w 4268"/>
                <a:gd name="T11" fmla="*/ 4 h 3019"/>
                <a:gd name="T12" fmla="*/ 454 w 4268"/>
                <a:gd name="T13" fmla="*/ 17 h 3019"/>
                <a:gd name="T14" fmla="*/ 366 w 4268"/>
                <a:gd name="T15" fmla="*/ 57 h 3019"/>
                <a:gd name="T16" fmla="*/ 273 w 4268"/>
                <a:gd name="T17" fmla="*/ 105 h 3019"/>
                <a:gd name="T18" fmla="*/ 202 w 4268"/>
                <a:gd name="T19" fmla="*/ 163 h 3019"/>
                <a:gd name="T20" fmla="*/ 136 w 4268"/>
                <a:gd name="T21" fmla="*/ 242 h 3019"/>
                <a:gd name="T22" fmla="*/ 79 w 4268"/>
                <a:gd name="T23" fmla="*/ 317 h 3019"/>
                <a:gd name="T24" fmla="*/ 39 w 4268"/>
                <a:gd name="T25" fmla="*/ 411 h 3019"/>
                <a:gd name="T26" fmla="*/ 13 w 4268"/>
                <a:gd name="T27" fmla="*/ 503 h 3019"/>
                <a:gd name="T28" fmla="*/ 0 w 4268"/>
                <a:gd name="T29" fmla="*/ 600 h 3019"/>
                <a:gd name="T30" fmla="*/ 8 w 4268"/>
                <a:gd name="T31" fmla="*/ 697 h 3019"/>
                <a:gd name="T32" fmla="*/ 26 w 4268"/>
                <a:gd name="T33" fmla="*/ 790 h 3019"/>
                <a:gd name="T34" fmla="*/ 61 w 4268"/>
                <a:gd name="T35" fmla="*/ 887 h 3019"/>
                <a:gd name="T36" fmla="*/ 110 w 4268"/>
                <a:gd name="T37" fmla="*/ 971 h 3019"/>
                <a:gd name="T38" fmla="*/ 172 w 4268"/>
                <a:gd name="T39" fmla="*/ 1046 h 3019"/>
                <a:gd name="T40" fmla="*/ 242 w 4268"/>
                <a:gd name="T41" fmla="*/ 1116 h 3019"/>
                <a:gd name="T42" fmla="*/ 322 w 4268"/>
                <a:gd name="T43" fmla="*/ 1165 h 3019"/>
                <a:gd name="T44" fmla="*/ 3667 w 4268"/>
                <a:gd name="T45" fmla="*/ 3018 h 3019"/>
                <a:gd name="T46" fmla="*/ 4267 w 4268"/>
                <a:gd name="T47" fmla="*/ 1932 h 301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268"/>
                <a:gd name="T73" fmla="*/ 0 h 3019"/>
                <a:gd name="T74" fmla="*/ 4268 w 4268"/>
                <a:gd name="T75" fmla="*/ 3019 h 301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268" h="3019">
                  <a:moveTo>
                    <a:pt x="4267" y="1932"/>
                  </a:moveTo>
                  <a:lnTo>
                    <a:pt x="922" y="79"/>
                  </a:lnTo>
                  <a:lnTo>
                    <a:pt x="843" y="39"/>
                  </a:lnTo>
                  <a:lnTo>
                    <a:pt x="749" y="4"/>
                  </a:lnTo>
                  <a:lnTo>
                    <a:pt x="648" y="0"/>
                  </a:lnTo>
                  <a:lnTo>
                    <a:pt x="551" y="4"/>
                  </a:lnTo>
                  <a:lnTo>
                    <a:pt x="454" y="17"/>
                  </a:lnTo>
                  <a:lnTo>
                    <a:pt x="366" y="57"/>
                  </a:lnTo>
                  <a:lnTo>
                    <a:pt x="273" y="105"/>
                  </a:lnTo>
                  <a:lnTo>
                    <a:pt x="202" y="163"/>
                  </a:lnTo>
                  <a:lnTo>
                    <a:pt x="136" y="242"/>
                  </a:lnTo>
                  <a:lnTo>
                    <a:pt x="79" y="317"/>
                  </a:lnTo>
                  <a:lnTo>
                    <a:pt x="39" y="411"/>
                  </a:lnTo>
                  <a:lnTo>
                    <a:pt x="13" y="503"/>
                  </a:lnTo>
                  <a:lnTo>
                    <a:pt x="0" y="600"/>
                  </a:lnTo>
                  <a:lnTo>
                    <a:pt x="8" y="697"/>
                  </a:lnTo>
                  <a:lnTo>
                    <a:pt x="26" y="790"/>
                  </a:lnTo>
                  <a:lnTo>
                    <a:pt x="61" y="887"/>
                  </a:lnTo>
                  <a:lnTo>
                    <a:pt x="110" y="971"/>
                  </a:lnTo>
                  <a:lnTo>
                    <a:pt x="172" y="1046"/>
                  </a:lnTo>
                  <a:lnTo>
                    <a:pt x="242" y="1116"/>
                  </a:lnTo>
                  <a:lnTo>
                    <a:pt x="322" y="1165"/>
                  </a:lnTo>
                  <a:lnTo>
                    <a:pt x="3667" y="3018"/>
                  </a:lnTo>
                  <a:lnTo>
                    <a:pt x="4267" y="1932"/>
                  </a:lnTo>
                </a:path>
              </a:pathLst>
            </a:cu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 sz="5120"/>
            </a:p>
          </p:txBody>
        </p:sp>
        <p:sp>
          <p:nvSpPr>
            <p:cNvPr id="5130" name="Freeform 5"/>
            <p:cNvSpPr>
              <a:spLocks noChangeArrowheads="1"/>
            </p:cNvSpPr>
            <p:nvPr/>
          </p:nvSpPr>
          <p:spPr bwMode="auto">
            <a:xfrm>
              <a:off x="3738" y="769"/>
              <a:ext cx="1629" cy="1790"/>
            </a:xfrm>
            <a:custGeom>
              <a:avLst/>
              <a:gdLst>
                <a:gd name="T0" fmla="*/ 2594 w 7184"/>
                <a:gd name="T1" fmla="*/ 379 h 7894"/>
                <a:gd name="T2" fmla="*/ 2647 w 7184"/>
                <a:gd name="T3" fmla="*/ 286 h 7894"/>
                <a:gd name="T4" fmla="*/ 2727 w 7184"/>
                <a:gd name="T5" fmla="*/ 211 h 7894"/>
                <a:gd name="T6" fmla="*/ 2806 w 7184"/>
                <a:gd name="T7" fmla="*/ 145 h 7894"/>
                <a:gd name="T8" fmla="*/ 2908 w 7184"/>
                <a:gd name="T9" fmla="*/ 83 h 7894"/>
                <a:gd name="T10" fmla="*/ 3009 w 7184"/>
                <a:gd name="T11" fmla="*/ 39 h 7894"/>
                <a:gd name="T12" fmla="*/ 3119 w 7184"/>
                <a:gd name="T13" fmla="*/ 13 h 7894"/>
                <a:gd name="T14" fmla="*/ 3221 w 7184"/>
                <a:gd name="T15" fmla="*/ 0 h 7894"/>
                <a:gd name="T16" fmla="*/ 3331 w 7184"/>
                <a:gd name="T17" fmla="*/ 4 h 7894"/>
                <a:gd name="T18" fmla="*/ 3441 w 7184"/>
                <a:gd name="T19" fmla="*/ 17 h 7894"/>
                <a:gd name="T20" fmla="*/ 3543 w 7184"/>
                <a:gd name="T21" fmla="*/ 57 h 7894"/>
                <a:gd name="T22" fmla="*/ 7183 w 7184"/>
                <a:gd name="T23" fmla="*/ 2064 h 7894"/>
                <a:gd name="T24" fmla="*/ 4576 w 7184"/>
                <a:gd name="T25" fmla="*/ 6768 h 7894"/>
                <a:gd name="T26" fmla="*/ 957 w 7184"/>
                <a:gd name="T27" fmla="*/ 4751 h 7894"/>
                <a:gd name="T28" fmla="*/ 868 w 7184"/>
                <a:gd name="T29" fmla="*/ 4729 h 7894"/>
                <a:gd name="T30" fmla="*/ 776 w 7184"/>
                <a:gd name="T31" fmla="*/ 4720 h 7894"/>
                <a:gd name="T32" fmla="*/ 687 w 7184"/>
                <a:gd name="T33" fmla="*/ 4725 h 7894"/>
                <a:gd name="T34" fmla="*/ 604 w 7184"/>
                <a:gd name="T35" fmla="*/ 4756 h 7894"/>
                <a:gd name="T36" fmla="*/ 524 w 7184"/>
                <a:gd name="T37" fmla="*/ 4791 h 7894"/>
                <a:gd name="T38" fmla="*/ 445 w 7184"/>
                <a:gd name="T39" fmla="*/ 4839 h 7894"/>
                <a:gd name="T40" fmla="*/ 383 w 7184"/>
                <a:gd name="T41" fmla="*/ 4901 h 7894"/>
                <a:gd name="T42" fmla="*/ 335 w 7184"/>
                <a:gd name="T43" fmla="*/ 4977 h 7894"/>
                <a:gd name="T44" fmla="*/ 291 w 7184"/>
                <a:gd name="T45" fmla="*/ 5056 h 7894"/>
                <a:gd name="T46" fmla="*/ 273 w 7184"/>
                <a:gd name="T47" fmla="*/ 5140 h 7894"/>
                <a:gd name="T48" fmla="*/ 255 w 7184"/>
                <a:gd name="T49" fmla="*/ 5233 h 7894"/>
                <a:gd name="T50" fmla="*/ 260 w 7184"/>
                <a:gd name="T51" fmla="*/ 5317 h 7894"/>
                <a:gd name="T52" fmla="*/ 282 w 7184"/>
                <a:gd name="T53" fmla="*/ 5400 h 7894"/>
                <a:gd name="T54" fmla="*/ 321 w 7184"/>
                <a:gd name="T55" fmla="*/ 5493 h 7894"/>
                <a:gd name="T56" fmla="*/ 370 w 7184"/>
                <a:gd name="T57" fmla="*/ 5559 h 7894"/>
                <a:gd name="T58" fmla="*/ 432 w 7184"/>
                <a:gd name="T59" fmla="*/ 5630 h 7894"/>
                <a:gd name="T60" fmla="*/ 3640 w 7184"/>
                <a:gd name="T61" fmla="*/ 7421 h 7894"/>
                <a:gd name="T62" fmla="*/ 4090 w 7184"/>
                <a:gd name="T63" fmla="*/ 7646 h 7894"/>
                <a:gd name="T64" fmla="*/ 3953 w 7184"/>
                <a:gd name="T65" fmla="*/ 7893 h 7894"/>
                <a:gd name="T66" fmla="*/ 361 w 7184"/>
                <a:gd name="T67" fmla="*/ 5899 h 7894"/>
                <a:gd name="T68" fmla="*/ 269 w 7184"/>
                <a:gd name="T69" fmla="*/ 5833 h 7894"/>
                <a:gd name="T70" fmla="*/ 189 w 7184"/>
                <a:gd name="T71" fmla="*/ 5758 h 7894"/>
                <a:gd name="T72" fmla="*/ 127 w 7184"/>
                <a:gd name="T73" fmla="*/ 5669 h 7894"/>
                <a:gd name="T74" fmla="*/ 74 w 7184"/>
                <a:gd name="T75" fmla="*/ 5572 h 7894"/>
                <a:gd name="T76" fmla="*/ 30 w 7184"/>
                <a:gd name="T77" fmla="*/ 5471 h 7894"/>
                <a:gd name="T78" fmla="*/ 8 w 7184"/>
                <a:gd name="T79" fmla="*/ 5365 h 7894"/>
                <a:gd name="T80" fmla="*/ 0 w 7184"/>
                <a:gd name="T81" fmla="*/ 5255 h 7894"/>
                <a:gd name="T82" fmla="*/ 4 w 7184"/>
                <a:gd name="T83" fmla="*/ 5145 h 7894"/>
                <a:gd name="T84" fmla="*/ 26 w 7184"/>
                <a:gd name="T85" fmla="*/ 5039 h 7894"/>
                <a:gd name="T86" fmla="*/ 70 w 7184"/>
                <a:gd name="T87" fmla="*/ 4937 h 7894"/>
                <a:gd name="T88" fmla="*/ 2594 w 7184"/>
                <a:gd name="T89" fmla="*/ 379 h 789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184"/>
                <a:gd name="T136" fmla="*/ 0 h 7894"/>
                <a:gd name="T137" fmla="*/ 7184 w 7184"/>
                <a:gd name="T138" fmla="*/ 7894 h 789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184" h="7894">
                  <a:moveTo>
                    <a:pt x="2594" y="379"/>
                  </a:moveTo>
                  <a:lnTo>
                    <a:pt x="2647" y="286"/>
                  </a:lnTo>
                  <a:lnTo>
                    <a:pt x="2727" y="211"/>
                  </a:lnTo>
                  <a:lnTo>
                    <a:pt x="2806" y="145"/>
                  </a:lnTo>
                  <a:lnTo>
                    <a:pt x="2908" y="83"/>
                  </a:lnTo>
                  <a:lnTo>
                    <a:pt x="3009" y="39"/>
                  </a:lnTo>
                  <a:lnTo>
                    <a:pt x="3119" y="13"/>
                  </a:lnTo>
                  <a:lnTo>
                    <a:pt x="3221" y="0"/>
                  </a:lnTo>
                  <a:lnTo>
                    <a:pt x="3331" y="4"/>
                  </a:lnTo>
                  <a:lnTo>
                    <a:pt x="3441" y="17"/>
                  </a:lnTo>
                  <a:lnTo>
                    <a:pt x="3543" y="57"/>
                  </a:lnTo>
                  <a:lnTo>
                    <a:pt x="7183" y="2064"/>
                  </a:lnTo>
                  <a:lnTo>
                    <a:pt x="4576" y="6768"/>
                  </a:lnTo>
                  <a:lnTo>
                    <a:pt x="957" y="4751"/>
                  </a:lnTo>
                  <a:lnTo>
                    <a:pt x="868" y="4729"/>
                  </a:lnTo>
                  <a:lnTo>
                    <a:pt x="776" y="4720"/>
                  </a:lnTo>
                  <a:lnTo>
                    <a:pt x="687" y="4725"/>
                  </a:lnTo>
                  <a:lnTo>
                    <a:pt x="604" y="4756"/>
                  </a:lnTo>
                  <a:lnTo>
                    <a:pt x="524" y="4791"/>
                  </a:lnTo>
                  <a:lnTo>
                    <a:pt x="445" y="4839"/>
                  </a:lnTo>
                  <a:lnTo>
                    <a:pt x="383" y="4901"/>
                  </a:lnTo>
                  <a:lnTo>
                    <a:pt x="335" y="4977"/>
                  </a:lnTo>
                  <a:lnTo>
                    <a:pt x="291" y="5056"/>
                  </a:lnTo>
                  <a:lnTo>
                    <a:pt x="273" y="5140"/>
                  </a:lnTo>
                  <a:lnTo>
                    <a:pt x="255" y="5233"/>
                  </a:lnTo>
                  <a:lnTo>
                    <a:pt x="260" y="5317"/>
                  </a:lnTo>
                  <a:lnTo>
                    <a:pt x="282" y="5400"/>
                  </a:lnTo>
                  <a:lnTo>
                    <a:pt x="321" y="5493"/>
                  </a:lnTo>
                  <a:lnTo>
                    <a:pt x="370" y="5559"/>
                  </a:lnTo>
                  <a:lnTo>
                    <a:pt x="432" y="5630"/>
                  </a:lnTo>
                  <a:lnTo>
                    <a:pt x="3640" y="7421"/>
                  </a:lnTo>
                  <a:lnTo>
                    <a:pt x="4090" y="7646"/>
                  </a:lnTo>
                  <a:lnTo>
                    <a:pt x="3953" y="7893"/>
                  </a:lnTo>
                  <a:lnTo>
                    <a:pt x="361" y="5899"/>
                  </a:lnTo>
                  <a:lnTo>
                    <a:pt x="269" y="5833"/>
                  </a:lnTo>
                  <a:lnTo>
                    <a:pt x="189" y="5758"/>
                  </a:lnTo>
                  <a:lnTo>
                    <a:pt x="127" y="5669"/>
                  </a:lnTo>
                  <a:lnTo>
                    <a:pt x="74" y="5572"/>
                  </a:lnTo>
                  <a:lnTo>
                    <a:pt x="30" y="5471"/>
                  </a:lnTo>
                  <a:lnTo>
                    <a:pt x="8" y="5365"/>
                  </a:lnTo>
                  <a:lnTo>
                    <a:pt x="0" y="5255"/>
                  </a:lnTo>
                  <a:lnTo>
                    <a:pt x="4" y="5145"/>
                  </a:lnTo>
                  <a:lnTo>
                    <a:pt x="26" y="5039"/>
                  </a:lnTo>
                  <a:lnTo>
                    <a:pt x="70" y="4937"/>
                  </a:lnTo>
                  <a:lnTo>
                    <a:pt x="2594" y="379"/>
                  </a:lnTo>
                </a:path>
              </a:pathLst>
            </a:custGeom>
            <a:solidFill>
              <a:srgbClr val="70230C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 sz="5120"/>
            </a:p>
          </p:txBody>
        </p:sp>
        <p:sp>
          <p:nvSpPr>
            <p:cNvPr id="5131" name="Freeform 6"/>
            <p:cNvSpPr>
              <a:spLocks noChangeArrowheads="1"/>
            </p:cNvSpPr>
            <p:nvPr/>
          </p:nvSpPr>
          <p:spPr bwMode="auto">
            <a:xfrm>
              <a:off x="3971" y="2081"/>
              <a:ext cx="364" cy="426"/>
            </a:xfrm>
            <a:custGeom>
              <a:avLst/>
              <a:gdLst>
                <a:gd name="T0" fmla="*/ 785 w 1607"/>
                <a:gd name="T1" fmla="*/ 0 h 1877"/>
                <a:gd name="T2" fmla="*/ 0 w 1607"/>
                <a:gd name="T3" fmla="*/ 1422 h 1877"/>
                <a:gd name="T4" fmla="*/ 701 w 1607"/>
                <a:gd name="T5" fmla="*/ 1107 h 1877"/>
                <a:gd name="T6" fmla="*/ 820 w 1607"/>
                <a:gd name="T7" fmla="*/ 1876 h 1877"/>
                <a:gd name="T8" fmla="*/ 1606 w 1607"/>
                <a:gd name="T9" fmla="*/ 454 h 1877"/>
                <a:gd name="T10" fmla="*/ 785 w 1607"/>
                <a:gd name="T11" fmla="*/ 0 h 18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07"/>
                <a:gd name="T19" fmla="*/ 0 h 1877"/>
                <a:gd name="T20" fmla="*/ 1607 w 1607"/>
                <a:gd name="T21" fmla="*/ 1877 h 18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07" h="1877">
                  <a:moveTo>
                    <a:pt x="785" y="0"/>
                  </a:moveTo>
                  <a:lnTo>
                    <a:pt x="0" y="1422"/>
                  </a:lnTo>
                  <a:lnTo>
                    <a:pt x="701" y="1107"/>
                  </a:lnTo>
                  <a:lnTo>
                    <a:pt x="820" y="1876"/>
                  </a:lnTo>
                  <a:lnTo>
                    <a:pt x="1606" y="454"/>
                  </a:lnTo>
                  <a:lnTo>
                    <a:pt x="785" y="0"/>
                  </a:lnTo>
                </a:path>
              </a:pathLst>
            </a:custGeom>
            <a:solidFill>
              <a:srgbClr val="FF0000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 sz="5120"/>
            </a:p>
          </p:txBody>
        </p:sp>
      </p:grpSp>
      <p:sp>
        <p:nvSpPr>
          <p:cNvPr id="5125" name="AutoShape 7"/>
          <p:cNvSpPr>
            <a:spLocks noChangeArrowheads="1"/>
          </p:cNvSpPr>
          <p:nvPr/>
        </p:nvSpPr>
        <p:spPr bwMode="auto">
          <a:xfrm>
            <a:off x="1017262" y="6348871"/>
            <a:ext cx="3697975" cy="2191273"/>
          </a:xfrm>
          <a:prstGeom prst="roundRect">
            <a:avLst>
              <a:gd name="adj" fmla="val 102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E0E0E0"/>
              </a:buClr>
              <a:buSzPct val="100000"/>
              <a:buFont typeface="Arial" panose="020B0604020202020204" pitchFamily="34" charset="0"/>
              <a:buNone/>
            </a:pPr>
            <a:r>
              <a:rPr lang="en-GB" sz="3413"/>
              <a:t>Example:</a:t>
            </a:r>
          </a:p>
          <a:p>
            <a:pPr>
              <a:buClr>
                <a:srgbClr val="E0E0E0"/>
              </a:buClr>
              <a:buSzPct val="100000"/>
              <a:buFont typeface="Arial" panose="020B0604020202020204" pitchFamily="34" charset="0"/>
              <a:buNone/>
            </a:pPr>
            <a:r>
              <a:rPr lang="en-GB" sz="3413"/>
              <a:t>  The </a:t>
            </a:r>
            <a:r>
              <a:rPr lang="en-GB" sz="3413" b="1" u="sng">
                <a:solidFill>
                  <a:srgbClr val="FF8000"/>
                </a:solidFill>
              </a:rPr>
              <a:t>key</a:t>
            </a:r>
            <a:r>
              <a:rPr lang="en-GB" sz="3413">
                <a:solidFill>
                  <a:schemeClr val="tx1"/>
                </a:solidFill>
              </a:rPr>
              <a:t> </a:t>
            </a:r>
            <a:r>
              <a:rPr lang="en-GB" sz="3413"/>
              <a:t>for each</a:t>
            </a:r>
          </a:p>
          <a:p>
            <a:pPr>
              <a:buClr>
                <a:srgbClr val="E0E0E0"/>
              </a:buClr>
              <a:buSzPct val="100000"/>
              <a:buFont typeface="Arial" panose="020B0604020202020204" pitchFamily="34" charset="0"/>
              <a:buNone/>
            </a:pPr>
            <a:r>
              <a:rPr lang="en-GB" sz="3413"/>
              <a:t>  record is the name</a:t>
            </a:r>
          </a:p>
          <a:p>
            <a:pPr>
              <a:buClr>
                <a:srgbClr val="E0E0E0"/>
              </a:buClr>
              <a:buSzPct val="100000"/>
              <a:buFont typeface="Arial" panose="020B0604020202020204" pitchFamily="34" charset="0"/>
              <a:buNone/>
            </a:pPr>
            <a:r>
              <a:rPr lang="en-GB" sz="3413"/>
              <a:t>  of the state.</a:t>
            </a:r>
          </a:p>
        </p:txBody>
      </p:sp>
      <p:sp>
        <p:nvSpPr>
          <p:cNvPr id="6152" name="AutoShape 8"/>
          <p:cNvSpPr>
            <a:spLocks noChangeArrowheads="1"/>
          </p:cNvSpPr>
          <p:nvPr/>
        </p:nvSpPr>
        <p:spPr bwMode="auto">
          <a:xfrm>
            <a:off x="5197404" y="6741725"/>
            <a:ext cx="2530970" cy="2027484"/>
          </a:xfrm>
          <a:prstGeom prst="roundRect">
            <a:avLst>
              <a:gd name="adj" fmla="val 111"/>
            </a:avLst>
          </a:prstGeom>
          <a:solidFill>
            <a:srgbClr val="8080FF"/>
          </a:solidFill>
          <a:ln w="12600">
            <a:solidFill>
              <a:srgbClr val="000000"/>
            </a:solidFill>
            <a:round/>
            <a:headEnd/>
            <a:tailEnd/>
          </a:ln>
          <a:effectLst>
            <a:outerShdw dist="10793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5120">
              <a:latin typeface="Times New Roman" pitchFamily="16" charset="0"/>
              <a:cs typeface="+mn-cs"/>
            </a:endParaRPr>
          </a:p>
        </p:txBody>
      </p:sp>
      <p:pic>
        <p:nvPicPr>
          <p:cNvPr id="512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512" y="6836552"/>
            <a:ext cx="2038774" cy="1379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AutoShape 10"/>
          <p:cNvSpPr>
            <a:spLocks noChangeArrowheads="1"/>
          </p:cNvSpPr>
          <p:nvPr/>
        </p:nvSpPr>
        <p:spPr bwMode="auto">
          <a:xfrm>
            <a:off x="5182651" y="8148321"/>
            <a:ext cx="2508548" cy="615649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buFont typeface="Arial" panose="020B0604020202020204" pitchFamily="34" charset="0"/>
              <a:buNone/>
            </a:pPr>
            <a:r>
              <a:rPr lang="en-GB" sz="3413" dirty="0" smtClean="0">
                <a:solidFill>
                  <a:schemeClr val="tx1"/>
                </a:solidFill>
              </a:rPr>
              <a:t>West Bengal</a:t>
            </a:r>
            <a:endParaRPr lang="en-GB" sz="3413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33493" y="487680"/>
            <a:ext cx="11054080" cy="16256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</a:tabLst>
            </a:pPr>
            <a:r>
              <a:rPr lang="en-GB" dirty="0" smtClean="0"/>
              <a:t>Dictionary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8709" y="3585350"/>
            <a:ext cx="6741724" cy="5181601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996"/>
              </a:spcBef>
              <a:tabLst>
                <a:tab pos="1295944" algn="l"/>
                <a:tab pos="2596404" algn="l"/>
                <a:tab pos="3896864" algn="l"/>
                <a:tab pos="5197323" algn="l"/>
                <a:tab pos="6497783" algn="l"/>
                <a:tab pos="7798243" algn="l"/>
                <a:tab pos="9098702" algn="l"/>
                <a:tab pos="10399162" algn="l"/>
                <a:tab pos="11699622" algn="l"/>
                <a:tab pos="13000081" algn="l"/>
                <a:tab pos="14300541" algn="l"/>
              </a:tabLst>
            </a:pPr>
            <a:r>
              <a:rPr lang="en-GB" sz="3982" dirty="0"/>
              <a:t>The insertion procedure for a dictionary has two parameters.</a:t>
            </a:r>
          </a:p>
        </p:txBody>
      </p:sp>
      <p:grpSp>
        <p:nvGrpSpPr>
          <p:cNvPr id="6148" name="Group 3"/>
          <p:cNvGrpSpPr>
            <a:grpSpLocks/>
          </p:cNvGrpSpPr>
          <p:nvPr/>
        </p:nvGrpSpPr>
        <p:grpSpPr bwMode="auto">
          <a:xfrm>
            <a:off x="8439573" y="1736232"/>
            <a:ext cx="3675662" cy="4039164"/>
            <a:chOff x="3738" y="769"/>
            <a:chExt cx="1628" cy="1789"/>
          </a:xfrm>
        </p:grpSpPr>
        <p:sp>
          <p:nvSpPr>
            <p:cNvPr id="6159" name="Freeform 4"/>
            <p:cNvSpPr>
              <a:spLocks noChangeArrowheads="1"/>
            </p:cNvSpPr>
            <p:nvPr/>
          </p:nvSpPr>
          <p:spPr bwMode="auto">
            <a:xfrm>
              <a:off x="3771" y="1813"/>
              <a:ext cx="968" cy="685"/>
            </a:xfrm>
            <a:custGeom>
              <a:avLst/>
              <a:gdLst>
                <a:gd name="T0" fmla="*/ 4267 w 4268"/>
                <a:gd name="T1" fmla="*/ 1932 h 3019"/>
                <a:gd name="T2" fmla="*/ 922 w 4268"/>
                <a:gd name="T3" fmla="*/ 79 h 3019"/>
                <a:gd name="T4" fmla="*/ 843 w 4268"/>
                <a:gd name="T5" fmla="*/ 39 h 3019"/>
                <a:gd name="T6" fmla="*/ 749 w 4268"/>
                <a:gd name="T7" fmla="*/ 4 h 3019"/>
                <a:gd name="T8" fmla="*/ 648 w 4268"/>
                <a:gd name="T9" fmla="*/ 0 h 3019"/>
                <a:gd name="T10" fmla="*/ 551 w 4268"/>
                <a:gd name="T11" fmla="*/ 4 h 3019"/>
                <a:gd name="T12" fmla="*/ 454 w 4268"/>
                <a:gd name="T13" fmla="*/ 17 h 3019"/>
                <a:gd name="T14" fmla="*/ 366 w 4268"/>
                <a:gd name="T15" fmla="*/ 57 h 3019"/>
                <a:gd name="T16" fmla="*/ 273 w 4268"/>
                <a:gd name="T17" fmla="*/ 105 h 3019"/>
                <a:gd name="T18" fmla="*/ 202 w 4268"/>
                <a:gd name="T19" fmla="*/ 163 h 3019"/>
                <a:gd name="T20" fmla="*/ 136 w 4268"/>
                <a:gd name="T21" fmla="*/ 242 h 3019"/>
                <a:gd name="T22" fmla="*/ 79 w 4268"/>
                <a:gd name="T23" fmla="*/ 317 h 3019"/>
                <a:gd name="T24" fmla="*/ 39 w 4268"/>
                <a:gd name="T25" fmla="*/ 411 h 3019"/>
                <a:gd name="T26" fmla="*/ 13 w 4268"/>
                <a:gd name="T27" fmla="*/ 503 h 3019"/>
                <a:gd name="T28" fmla="*/ 0 w 4268"/>
                <a:gd name="T29" fmla="*/ 600 h 3019"/>
                <a:gd name="T30" fmla="*/ 8 w 4268"/>
                <a:gd name="T31" fmla="*/ 697 h 3019"/>
                <a:gd name="T32" fmla="*/ 26 w 4268"/>
                <a:gd name="T33" fmla="*/ 790 h 3019"/>
                <a:gd name="T34" fmla="*/ 61 w 4268"/>
                <a:gd name="T35" fmla="*/ 887 h 3019"/>
                <a:gd name="T36" fmla="*/ 110 w 4268"/>
                <a:gd name="T37" fmla="*/ 971 h 3019"/>
                <a:gd name="T38" fmla="*/ 172 w 4268"/>
                <a:gd name="T39" fmla="*/ 1046 h 3019"/>
                <a:gd name="T40" fmla="*/ 242 w 4268"/>
                <a:gd name="T41" fmla="*/ 1116 h 3019"/>
                <a:gd name="T42" fmla="*/ 322 w 4268"/>
                <a:gd name="T43" fmla="*/ 1165 h 3019"/>
                <a:gd name="T44" fmla="*/ 3667 w 4268"/>
                <a:gd name="T45" fmla="*/ 3018 h 3019"/>
                <a:gd name="T46" fmla="*/ 4267 w 4268"/>
                <a:gd name="T47" fmla="*/ 1932 h 301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268"/>
                <a:gd name="T73" fmla="*/ 0 h 3019"/>
                <a:gd name="T74" fmla="*/ 4268 w 4268"/>
                <a:gd name="T75" fmla="*/ 3019 h 301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268" h="3019">
                  <a:moveTo>
                    <a:pt x="4267" y="1932"/>
                  </a:moveTo>
                  <a:lnTo>
                    <a:pt x="922" y="79"/>
                  </a:lnTo>
                  <a:lnTo>
                    <a:pt x="843" y="39"/>
                  </a:lnTo>
                  <a:lnTo>
                    <a:pt x="749" y="4"/>
                  </a:lnTo>
                  <a:lnTo>
                    <a:pt x="648" y="0"/>
                  </a:lnTo>
                  <a:lnTo>
                    <a:pt x="551" y="4"/>
                  </a:lnTo>
                  <a:lnTo>
                    <a:pt x="454" y="17"/>
                  </a:lnTo>
                  <a:lnTo>
                    <a:pt x="366" y="57"/>
                  </a:lnTo>
                  <a:lnTo>
                    <a:pt x="273" y="105"/>
                  </a:lnTo>
                  <a:lnTo>
                    <a:pt x="202" y="163"/>
                  </a:lnTo>
                  <a:lnTo>
                    <a:pt x="136" y="242"/>
                  </a:lnTo>
                  <a:lnTo>
                    <a:pt x="79" y="317"/>
                  </a:lnTo>
                  <a:lnTo>
                    <a:pt x="39" y="411"/>
                  </a:lnTo>
                  <a:lnTo>
                    <a:pt x="13" y="503"/>
                  </a:lnTo>
                  <a:lnTo>
                    <a:pt x="0" y="600"/>
                  </a:lnTo>
                  <a:lnTo>
                    <a:pt x="8" y="697"/>
                  </a:lnTo>
                  <a:lnTo>
                    <a:pt x="26" y="790"/>
                  </a:lnTo>
                  <a:lnTo>
                    <a:pt x="61" y="887"/>
                  </a:lnTo>
                  <a:lnTo>
                    <a:pt x="110" y="971"/>
                  </a:lnTo>
                  <a:lnTo>
                    <a:pt x="172" y="1046"/>
                  </a:lnTo>
                  <a:lnTo>
                    <a:pt x="242" y="1116"/>
                  </a:lnTo>
                  <a:lnTo>
                    <a:pt x="322" y="1165"/>
                  </a:lnTo>
                  <a:lnTo>
                    <a:pt x="3667" y="3018"/>
                  </a:lnTo>
                  <a:lnTo>
                    <a:pt x="4267" y="1932"/>
                  </a:lnTo>
                </a:path>
              </a:pathLst>
            </a:cu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 sz="5120"/>
            </a:p>
          </p:txBody>
        </p:sp>
        <p:sp>
          <p:nvSpPr>
            <p:cNvPr id="6160" name="Freeform 5"/>
            <p:cNvSpPr>
              <a:spLocks noChangeArrowheads="1"/>
            </p:cNvSpPr>
            <p:nvPr/>
          </p:nvSpPr>
          <p:spPr bwMode="auto">
            <a:xfrm>
              <a:off x="3738" y="769"/>
              <a:ext cx="1629" cy="1790"/>
            </a:xfrm>
            <a:custGeom>
              <a:avLst/>
              <a:gdLst>
                <a:gd name="T0" fmla="*/ 2594 w 7184"/>
                <a:gd name="T1" fmla="*/ 379 h 7894"/>
                <a:gd name="T2" fmla="*/ 2647 w 7184"/>
                <a:gd name="T3" fmla="*/ 286 h 7894"/>
                <a:gd name="T4" fmla="*/ 2727 w 7184"/>
                <a:gd name="T5" fmla="*/ 211 h 7894"/>
                <a:gd name="T6" fmla="*/ 2806 w 7184"/>
                <a:gd name="T7" fmla="*/ 145 h 7894"/>
                <a:gd name="T8" fmla="*/ 2908 w 7184"/>
                <a:gd name="T9" fmla="*/ 83 h 7894"/>
                <a:gd name="T10" fmla="*/ 3009 w 7184"/>
                <a:gd name="T11" fmla="*/ 39 h 7894"/>
                <a:gd name="T12" fmla="*/ 3119 w 7184"/>
                <a:gd name="T13" fmla="*/ 13 h 7894"/>
                <a:gd name="T14" fmla="*/ 3221 w 7184"/>
                <a:gd name="T15" fmla="*/ 0 h 7894"/>
                <a:gd name="T16" fmla="*/ 3331 w 7184"/>
                <a:gd name="T17" fmla="*/ 4 h 7894"/>
                <a:gd name="T18" fmla="*/ 3441 w 7184"/>
                <a:gd name="T19" fmla="*/ 17 h 7894"/>
                <a:gd name="T20" fmla="*/ 3543 w 7184"/>
                <a:gd name="T21" fmla="*/ 57 h 7894"/>
                <a:gd name="T22" fmla="*/ 7183 w 7184"/>
                <a:gd name="T23" fmla="*/ 2064 h 7894"/>
                <a:gd name="T24" fmla="*/ 4576 w 7184"/>
                <a:gd name="T25" fmla="*/ 6768 h 7894"/>
                <a:gd name="T26" fmla="*/ 957 w 7184"/>
                <a:gd name="T27" fmla="*/ 4751 h 7894"/>
                <a:gd name="T28" fmla="*/ 868 w 7184"/>
                <a:gd name="T29" fmla="*/ 4729 h 7894"/>
                <a:gd name="T30" fmla="*/ 776 w 7184"/>
                <a:gd name="T31" fmla="*/ 4720 h 7894"/>
                <a:gd name="T32" fmla="*/ 687 w 7184"/>
                <a:gd name="T33" fmla="*/ 4725 h 7894"/>
                <a:gd name="T34" fmla="*/ 604 w 7184"/>
                <a:gd name="T35" fmla="*/ 4756 h 7894"/>
                <a:gd name="T36" fmla="*/ 524 w 7184"/>
                <a:gd name="T37" fmla="*/ 4791 h 7894"/>
                <a:gd name="T38" fmla="*/ 445 w 7184"/>
                <a:gd name="T39" fmla="*/ 4839 h 7894"/>
                <a:gd name="T40" fmla="*/ 383 w 7184"/>
                <a:gd name="T41" fmla="*/ 4901 h 7894"/>
                <a:gd name="T42" fmla="*/ 335 w 7184"/>
                <a:gd name="T43" fmla="*/ 4977 h 7894"/>
                <a:gd name="T44" fmla="*/ 291 w 7184"/>
                <a:gd name="T45" fmla="*/ 5056 h 7894"/>
                <a:gd name="T46" fmla="*/ 273 w 7184"/>
                <a:gd name="T47" fmla="*/ 5140 h 7894"/>
                <a:gd name="T48" fmla="*/ 255 w 7184"/>
                <a:gd name="T49" fmla="*/ 5233 h 7894"/>
                <a:gd name="T50" fmla="*/ 260 w 7184"/>
                <a:gd name="T51" fmla="*/ 5317 h 7894"/>
                <a:gd name="T52" fmla="*/ 282 w 7184"/>
                <a:gd name="T53" fmla="*/ 5400 h 7894"/>
                <a:gd name="T54" fmla="*/ 321 w 7184"/>
                <a:gd name="T55" fmla="*/ 5493 h 7894"/>
                <a:gd name="T56" fmla="*/ 370 w 7184"/>
                <a:gd name="T57" fmla="*/ 5559 h 7894"/>
                <a:gd name="T58" fmla="*/ 432 w 7184"/>
                <a:gd name="T59" fmla="*/ 5630 h 7894"/>
                <a:gd name="T60" fmla="*/ 3640 w 7184"/>
                <a:gd name="T61" fmla="*/ 7421 h 7894"/>
                <a:gd name="T62" fmla="*/ 4090 w 7184"/>
                <a:gd name="T63" fmla="*/ 7646 h 7894"/>
                <a:gd name="T64" fmla="*/ 3953 w 7184"/>
                <a:gd name="T65" fmla="*/ 7893 h 7894"/>
                <a:gd name="T66" fmla="*/ 361 w 7184"/>
                <a:gd name="T67" fmla="*/ 5899 h 7894"/>
                <a:gd name="T68" fmla="*/ 269 w 7184"/>
                <a:gd name="T69" fmla="*/ 5833 h 7894"/>
                <a:gd name="T70" fmla="*/ 189 w 7184"/>
                <a:gd name="T71" fmla="*/ 5758 h 7894"/>
                <a:gd name="T72" fmla="*/ 127 w 7184"/>
                <a:gd name="T73" fmla="*/ 5669 h 7894"/>
                <a:gd name="T74" fmla="*/ 74 w 7184"/>
                <a:gd name="T75" fmla="*/ 5572 h 7894"/>
                <a:gd name="T76" fmla="*/ 30 w 7184"/>
                <a:gd name="T77" fmla="*/ 5471 h 7894"/>
                <a:gd name="T78" fmla="*/ 8 w 7184"/>
                <a:gd name="T79" fmla="*/ 5365 h 7894"/>
                <a:gd name="T80" fmla="*/ 0 w 7184"/>
                <a:gd name="T81" fmla="*/ 5255 h 7894"/>
                <a:gd name="T82" fmla="*/ 4 w 7184"/>
                <a:gd name="T83" fmla="*/ 5145 h 7894"/>
                <a:gd name="T84" fmla="*/ 26 w 7184"/>
                <a:gd name="T85" fmla="*/ 5039 h 7894"/>
                <a:gd name="T86" fmla="*/ 70 w 7184"/>
                <a:gd name="T87" fmla="*/ 4937 h 7894"/>
                <a:gd name="T88" fmla="*/ 2594 w 7184"/>
                <a:gd name="T89" fmla="*/ 379 h 789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184"/>
                <a:gd name="T136" fmla="*/ 0 h 7894"/>
                <a:gd name="T137" fmla="*/ 7184 w 7184"/>
                <a:gd name="T138" fmla="*/ 7894 h 789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184" h="7894">
                  <a:moveTo>
                    <a:pt x="2594" y="379"/>
                  </a:moveTo>
                  <a:lnTo>
                    <a:pt x="2647" y="286"/>
                  </a:lnTo>
                  <a:lnTo>
                    <a:pt x="2727" y="211"/>
                  </a:lnTo>
                  <a:lnTo>
                    <a:pt x="2806" y="145"/>
                  </a:lnTo>
                  <a:lnTo>
                    <a:pt x="2908" y="83"/>
                  </a:lnTo>
                  <a:lnTo>
                    <a:pt x="3009" y="39"/>
                  </a:lnTo>
                  <a:lnTo>
                    <a:pt x="3119" y="13"/>
                  </a:lnTo>
                  <a:lnTo>
                    <a:pt x="3221" y="0"/>
                  </a:lnTo>
                  <a:lnTo>
                    <a:pt x="3331" y="4"/>
                  </a:lnTo>
                  <a:lnTo>
                    <a:pt x="3441" y="17"/>
                  </a:lnTo>
                  <a:lnTo>
                    <a:pt x="3543" y="57"/>
                  </a:lnTo>
                  <a:lnTo>
                    <a:pt x="7183" y="2064"/>
                  </a:lnTo>
                  <a:lnTo>
                    <a:pt x="4576" y="6768"/>
                  </a:lnTo>
                  <a:lnTo>
                    <a:pt x="957" y="4751"/>
                  </a:lnTo>
                  <a:lnTo>
                    <a:pt x="868" y="4729"/>
                  </a:lnTo>
                  <a:lnTo>
                    <a:pt x="776" y="4720"/>
                  </a:lnTo>
                  <a:lnTo>
                    <a:pt x="687" y="4725"/>
                  </a:lnTo>
                  <a:lnTo>
                    <a:pt x="604" y="4756"/>
                  </a:lnTo>
                  <a:lnTo>
                    <a:pt x="524" y="4791"/>
                  </a:lnTo>
                  <a:lnTo>
                    <a:pt x="445" y="4839"/>
                  </a:lnTo>
                  <a:lnTo>
                    <a:pt x="383" y="4901"/>
                  </a:lnTo>
                  <a:lnTo>
                    <a:pt x="335" y="4977"/>
                  </a:lnTo>
                  <a:lnTo>
                    <a:pt x="291" y="5056"/>
                  </a:lnTo>
                  <a:lnTo>
                    <a:pt x="273" y="5140"/>
                  </a:lnTo>
                  <a:lnTo>
                    <a:pt x="255" y="5233"/>
                  </a:lnTo>
                  <a:lnTo>
                    <a:pt x="260" y="5317"/>
                  </a:lnTo>
                  <a:lnTo>
                    <a:pt x="282" y="5400"/>
                  </a:lnTo>
                  <a:lnTo>
                    <a:pt x="321" y="5493"/>
                  </a:lnTo>
                  <a:lnTo>
                    <a:pt x="370" y="5559"/>
                  </a:lnTo>
                  <a:lnTo>
                    <a:pt x="432" y="5630"/>
                  </a:lnTo>
                  <a:lnTo>
                    <a:pt x="3640" y="7421"/>
                  </a:lnTo>
                  <a:lnTo>
                    <a:pt x="4090" y="7646"/>
                  </a:lnTo>
                  <a:lnTo>
                    <a:pt x="3953" y="7893"/>
                  </a:lnTo>
                  <a:lnTo>
                    <a:pt x="361" y="5899"/>
                  </a:lnTo>
                  <a:lnTo>
                    <a:pt x="269" y="5833"/>
                  </a:lnTo>
                  <a:lnTo>
                    <a:pt x="189" y="5758"/>
                  </a:lnTo>
                  <a:lnTo>
                    <a:pt x="127" y="5669"/>
                  </a:lnTo>
                  <a:lnTo>
                    <a:pt x="74" y="5572"/>
                  </a:lnTo>
                  <a:lnTo>
                    <a:pt x="30" y="5471"/>
                  </a:lnTo>
                  <a:lnTo>
                    <a:pt x="8" y="5365"/>
                  </a:lnTo>
                  <a:lnTo>
                    <a:pt x="0" y="5255"/>
                  </a:lnTo>
                  <a:lnTo>
                    <a:pt x="4" y="5145"/>
                  </a:lnTo>
                  <a:lnTo>
                    <a:pt x="26" y="5039"/>
                  </a:lnTo>
                  <a:lnTo>
                    <a:pt x="70" y="4937"/>
                  </a:lnTo>
                  <a:lnTo>
                    <a:pt x="2594" y="379"/>
                  </a:lnTo>
                </a:path>
              </a:pathLst>
            </a:custGeom>
            <a:solidFill>
              <a:srgbClr val="70230C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 sz="5120"/>
            </a:p>
          </p:txBody>
        </p:sp>
        <p:sp>
          <p:nvSpPr>
            <p:cNvPr id="6161" name="Freeform 6"/>
            <p:cNvSpPr>
              <a:spLocks noChangeArrowheads="1"/>
            </p:cNvSpPr>
            <p:nvPr/>
          </p:nvSpPr>
          <p:spPr bwMode="auto">
            <a:xfrm>
              <a:off x="3971" y="2081"/>
              <a:ext cx="364" cy="426"/>
            </a:xfrm>
            <a:custGeom>
              <a:avLst/>
              <a:gdLst>
                <a:gd name="T0" fmla="*/ 785 w 1607"/>
                <a:gd name="T1" fmla="*/ 0 h 1877"/>
                <a:gd name="T2" fmla="*/ 0 w 1607"/>
                <a:gd name="T3" fmla="*/ 1422 h 1877"/>
                <a:gd name="T4" fmla="*/ 701 w 1607"/>
                <a:gd name="T5" fmla="*/ 1107 h 1877"/>
                <a:gd name="T6" fmla="*/ 820 w 1607"/>
                <a:gd name="T7" fmla="*/ 1876 h 1877"/>
                <a:gd name="T8" fmla="*/ 1606 w 1607"/>
                <a:gd name="T9" fmla="*/ 454 h 1877"/>
                <a:gd name="T10" fmla="*/ 785 w 1607"/>
                <a:gd name="T11" fmla="*/ 0 h 18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07"/>
                <a:gd name="T19" fmla="*/ 0 h 1877"/>
                <a:gd name="T20" fmla="*/ 1607 w 1607"/>
                <a:gd name="T21" fmla="*/ 1877 h 18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07" h="1877">
                  <a:moveTo>
                    <a:pt x="785" y="0"/>
                  </a:moveTo>
                  <a:lnTo>
                    <a:pt x="0" y="1422"/>
                  </a:lnTo>
                  <a:lnTo>
                    <a:pt x="701" y="1107"/>
                  </a:lnTo>
                  <a:lnTo>
                    <a:pt x="820" y="1876"/>
                  </a:lnTo>
                  <a:lnTo>
                    <a:pt x="1606" y="454"/>
                  </a:lnTo>
                  <a:lnTo>
                    <a:pt x="785" y="0"/>
                  </a:lnTo>
                </a:path>
              </a:pathLst>
            </a:custGeom>
            <a:solidFill>
              <a:srgbClr val="FF0000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 sz="5120"/>
            </a:p>
          </p:txBody>
        </p:sp>
      </p:grpSp>
      <p:grpSp>
        <p:nvGrpSpPr>
          <p:cNvPr id="6149" name="Group 7"/>
          <p:cNvGrpSpPr>
            <a:grpSpLocks/>
          </p:cNvGrpSpPr>
          <p:nvPr/>
        </p:nvGrpSpPr>
        <p:grpSpPr bwMode="auto">
          <a:xfrm>
            <a:off x="975361" y="2790613"/>
            <a:ext cx="6667218" cy="1013743"/>
            <a:chOff x="167" y="1236"/>
            <a:chExt cx="5540" cy="449"/>
          </a:xfrm>
        </p:grpSpPr>
        <p:sp>
          <p:nvSpPr>
            <p:cNvPr id="6157" name="AutoShape 8"/>
            <p:cNvSpPr>
              <a:spLocks noChangeArrowheads="1"/>
            </p:cNvSpPr>
            <p:nvPr/>
          </p:nvSpPr>
          <p:spPr bwMode="auto">
            <a:xfrm>
              <a:off x="167" y="1236"/>
              <a:ext cx="5541" cy="450"/>
            </a:xfrm>
            <a:prstGeom prst="roundRect">
              <a:avLst>
                <a:gd name="adj" fmla="val 222"/>
              </a:avLst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endParaRPr lang="en-US" sz="5120"/>
            </a:p>
          </p:txBody>
        </p:sp>
        <p:sp>
          <p:nvSpPr>
            <p:cNvPr id="6158" name="AutoShape 9"/>
            <p:cNvSpPr>
              <a:spLocks noChangeArrowheads="1"/>
            </p:cNvSpPr>
            <p:nvPr/>
          </p:nvSpPr>
          <p:spPr bwMode="auto">
            <a:xfrm>
              <a:off x="167" y="1236"/>
              <a:ext cx="5541" cy="450"/>
            </a:xfrm>
            <a:prstGeom prst="roundRect">
              <a:avLst>
                <a:gd name="adj" fmla="val 222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8512" tIns="62976" rIns="128512" bIns="62976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3413" dirty="0">
                  <a:solidFill>
                    <a:srgbClr val="000000"/>
                  </a:solidFill>
                </a:rPr>
                <a:t>void dictionary::insert(</a:t>
              </a:r>
              <a:r>
                <a:rPr lang="en-GB" sz="3413" u="sng" dirty="0">
                  <a:solidFill>
                    <a:srgbClr val="FF8000"/>
                  </a:solidFill>
                </a:rPr>
                <a:t>The key for the new item</a:t>
              </a:r>
              <a:r>
                <a:rPr lang="en-GB" sz="3413" dirty="0">
                  <a:solidFill>
                    <a:srgbClr val="FF8000"/>
                  </a:solidFill>
                </a:rPr>
                <a:t>, </a:t>
              </a:r>
              <a:r>
                <a:rPr lang="en-GB" sz="3413" u="sng" dirty="0">
                  <a:solidFill>
                    <a:srgbClr val="FF8000"/>
                  </a:solidFill>
                </a:rPr>
                <a:t>The new item</a:t>
              </a:r>
              <a:r>
                <a:rPr lang="en-GB" sz="3413" dirty="0">
                  <a:solidFill>
                    <a:srgbClr val="000000"/>
                  </a:solidFill>
                </a:rPr>
                <a:t>);</a:t>
              </a:r>
            </a:p>
          </p:txBody>
        </p:sp>
      </p:grpSp>
      <p:sp>
        <p:nvSpPr>
          <p:cNvPr id="7178" name="AutoShape 10"/>
          <p:cNvSpPr>
            <a:spLocks noChangeArrowheads="1"/>
          </p:cNvSpPr>
          <p:nvPr/>
        </p:nvSpPr>
        <p:spPr bwMode="auto">
          <a:xfrm rot="20400000">
            <a:off x="5497690" y="7231663"/>
            <a:ext cx="2449688" cy="1794933"/>
          </a:xfrm>
          <a:prstGeom prst="roundRect">
            <a:avLst>
              <a:gd name="adj" fmla="val 125"/>
            </a:avLst>
          </a:prstGeom>
          <a:solidFill>
            <a:srgbClr val="8080FF"/>
          </a:solidFill>
          <a:ln w="12600">
            <a:solidFill>
              <a:srgbClr val="000000"/>
            </a:solidFill>
            <a:round/>
            <a:headEnd/>
            <a:tailEnd/>
          </a:ln>
          <a:effectLst>
            <a:outerShdw dist="10793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5120">
              <a:latin typeface="Times New Roman" pitchFamily="16" charset="0"/>
              <a:cs typeface="+mn-cs"/>
            </a:endParaRPr>
          </a:p>
        </p:txBody>
      </p:sp>
      <p:sp>
        <p:nvSpPr>
          <p:cNvPr id="6151" name="AutoShape 11"/>
          <p:cNvSpPr>
            <a:spLocks noChangeArrowheads="1"/>
          </p:cNvSpPr>
          <p:nvPr/>
        </p:nvSpPr>
        <p:spPr bwMode="auto">
          <a:xfrm rot="-1200000">
            <a:off x="5681621" y="8459127"/>
            <a:ext cx="2508548" cy="615649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buFont typeface="Arial" panose="020B0604020202020204" pitchFamily="34" charset="0"/>
              <a:buNone/>
            </a:pPr>
            <a:r>
              <a:rPr lang="en-GB" sz="3413" dirty="0" smtClean="0">
                <a:solidFill>
                  <a:schemeClr val="tx1"/>
                </a:solidFill>
              </a:rPr>
              <a:t>West Bengal</a:t>
            </a:r>
            <a:endParaRPr lang="en-GB" sz="3413" dirty="0">
              <a:solidFill>
                <a:schemeClr val="tx1"/>
              </a:solidFill>
            </a:endParaRPr>
          </a:p>
        </p:txBody>
      </p:sp>
      <p:sp>
        <p:nvSpPr>
          <p:cNvPr id="6152" name="Freeform 12"/>
          <p:cNvSpPr>
            <a:spLocks noChangeArrowheads="1"/>
          </p:cNvSpPr>
          <p:nvPr/>
        </p:nvSpPr>
        <p:spPr bwMode="auto">
          <a:xfrm>
            <a:off x="5529298" y="7148125"/>
            <a:ext cx="2113280" cy="1485618"/>
          </a:xfrm>
          <a:custGeom>
            <a:avLst/>
            <a:gdLst>
              <a:gd name="T0" fmla="*/ 749 w 4129"/>
              <a:gd name="T1" fmla="*/ 864 h 2903"/>
              <a:gd name="T2" fmla="*/ 807 w 4129"/>
              <a:gd name="T3" fmla="*/ 1001 h 2903"/>
              <a:gd name="T4" fmla="*/ 948 w 4129"/>
              <a:gd name="T5" fmla="*/ 1023 h 2903"/>
              <a:gd name="T6" fmla="*/ 1045 w 4129"/>
              <a:gd name="T7" fmla="*/ 1261 h 2903"/>
              <a:gd name="T8" fmla="*/ 1195 w 4129"/>
              <a:gd name="T9" fmla="*/ 1363 h 2903"/>
              <a:gd name="T10" fmla="*/ 1265 w 4129"/>
              <a:gd name="T11" fmla="*/ 1336 h 2903"/>
              <a:gd name="T12" fmla="*/ 1310 w 4129"/>
              <a:gd name="T13" fmla="*/ 1442 h 2903"/>
              <a:gd name="T14" fmla="*/ 1248 w 4129"/>
              <a:gd name="T15" fmla="*/ 1468 h 2903"/>
              <a:gd name="T16" fmla="*/ 1243 w 4129"/>
              <a:gd name="T17" fmla="*/ 1702 h 2903"/>
              <a:gd name="T18" fmla="*/ 1385 w 4129"/>
              <a:gd name="T19" fmla="*/ 1830 h 2903"/>
              <a:gd name="T20" fmla="*/ 1133 w 4129"/>
              <a:gd name="T21" fmla="*/ 2037 h 2903"/>
              <a:gd name="T22" fmla="*/ 1239 w 4129"/>
              <a:gd name="T23" fmla="*/ 1813 h 2903"/>
              <a:gd name="T24" fmla="*/ 1133 w 4129"/>
              <a:gd name="T25" fmla="*/ 1557 h 2903"/>
              <a:gd name="T26" fmla="*/ 1014 w 4129"/>
              <a:gd name="T27" fmla="*/ 1777 h 2903"/>
              <a:gd name="T28" fmla="*/ 1093 w 4129"/>
              <a:gd name="T29" fmla="*/ 1874 h 2903"/>
              <a:gd name="T30" fmla="*/ 961 w 4129"/>
              <a:gd name="T31" fmla="*/ 1817 h 2903"/>
              <a:gd name="T32" fmla="*/ 1027 w 4129"/>
              <a:gd name="T33" fmla="*/ 1468 h 2903"/>
              <a:gd name="T34" fmla="*/ 917 w 4129"/>
              <a:gd name="T35" fmla="*/ 1398 h 2903"/>
              <a:gd name="T36" fmla="*/ 480 w 4129"/>
              <a:gd name="T37" fmla="*/ 1539 h 2903"/>
              <a:gd name="T38" fmla="*/ 0 w 4129"/>
              <a:gd name="T39" fmla="*/ 1508 h 2903"/>
              <a:gd name="T40" fmla="*/ 57 w 4129"/>
              <a:gd name="T41" fmla="*/ 1658 h 2903"/>
              <a:gd name="T42" fmla="*/ 396 w 4129"/>
              <a:gd name="T43" fmla="*/ 1971 h 2903"/>
              <a:gd name="T44" fmla="*/ 538 w 4129"/>
              <a:gd name="T45" fmla="*/ 2320 h 2903"/>
              <a:gd name="T46" fmla="*/ 586 w 4129"/>
              <a:gd name="T47" fmla="*/ 2232 h 2903"/>
              <a:gd name="T48" fmla="*/ 780 w 4129"/>
              <a:gd name="T49" fmla="*/ 2236 h 2903"/>
              <a:gd name="T50" fmla="*/ 630 w 4129"/>
              <a:gd name="T51" fmla="*/ 2355 h 2903"/>
              <a:gd name="T52" fmla="*/ 617 w 4129"/>
              <a:gd name="T53" fmla="*/ 2470 h 2903"/>
              <a:gd name="T54" fmla="*/ 776 w 4129"/>
              <a:gd name="T55" fmla="*/ 2412 h 2903"/>
              <a:gd name="T56" fmla="*/ 741 w 4129"/>
              <a:gd name="T57" fmla="*/ 2655 h 2903"/>
              <a:gd name="T58" fmla="*/ 816 w 4129"/>
              <a:gd name="T59" fmla="*/ 2686 h 2903"/>
              <a:gd name="T60" fmla="*/ 1049 w 4129"/>
              <a:gd name="T61" fmla="*/ 2607 h 2903"/>
              <a:gd name="T62" fmla="*/ 1102 w 4129"/>
              <a:gd name="T63" fmla="*/ 2651 h 2903"/>
              <a:gd name="T64" fmla="*/ 1265 w 4129"/>
              <a:gd name="T65" fmla="*/ 2593 h 2903"/>
              <a:gd name="T66" fmla="*/ 1530 w 4129"/>
              <a:gd name="T67" fmla="*/ 2902 h 2903"/>
              <a:gd name="T68" fmla="*/ 1768 w 4129"/>
              <a:gd name="T69" fmla="*/ 2876 h 2903"/>
              <a:gd name="T70" fmla="*/ 1918 w 4129"/>
              <a:gd name="T71" fmla="*/ 2708 h 2903"/>
              <a:gd name="T72" fmla="*/ 2156 w 4129"/>
              <a:gd name="T73" fmla="*/ 2629 h 2903"/>
              <a:gd name="T74" fmla="*/ 2249 w 4129"/>
              <a:gd name="T75" fmla="*/ 2677 h 2903"/>
              <a:gd name="T76" fmla="*/ 2500 w 4129"/>
              <a:gd name="T77" fmla="*/ 2509 h 2903"/>
              <a:gd name="T78" fmla="*/ 2606 w 4129"/>
              <a:gd name="T79" fmla="*/ 2562 h 2903"/>
              <a:gd name="T80" fmla="*/ 3118 w 4129"/>
              <a:gd name="T81" fmla="*/ 2165 h 2903"/>
              <a:gd name="T82" fmla="*/ 3122 w 4129"/>
              <a:gd name="T83" fmla="*/ 2046 h 2903"/>
              <a:gd name="T84" fmla="*/ 4075 w 4129"/>
              <a:gd name="T85" fmla="*/ 1724 h 2903"/>
              <a:gd name="T86" fmla="*/ 4128 w 4129"/>
              <a:gd name="T87" fmla="*/ 1610 h 2903"/>
              <a:gd name="T88" fmla="*/ 3925 w 4129"/>
              <a:gd name="T89" fmla="*/ 1464 h 2903"/>
              <a:gd name="T90" fmla="*/ 3343 w 4129"/>
              <a:gd name="T91" fmla="*/ 0 h 2903"/>
              <a:gd name="T92" fmla="*/ 749 w 4129"/>
              <a:gd name="T93" fmla="*/ 864 h 290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4129"/>
              <a:gd name="T142" fmla="*/ 0 h 2903"/>
              <a:gd name="T143" fmla="*/ 4129 w 4129"/>
              <a:gd name="T144" fmla="*/ 2903 h 2903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4129" h="2903">
                <a:moveTo>
                  <a:pt x="749" y="864"/>
                </a:moveTo>
                <a:lnTo>
                  <a:pt x="807" y="1001"/>
                </a:lnTo>
                <a:lnTo>
                  <a:pt x="948" y="1023"/>
                </a:lnTo>
                <a:lnTo>
                  <a:pt x="1045" y="1261"/>
                </a:lnTo>
                <a:lnTo>
                  <a:pt x="1195" y="1363"/>
                </a:lnTo>
                <a:lnTo>
                  <a:pt x="1265" y="1336"/>
                </a:lnTo>
                <a:lnTo>
                  <a:pt x="1310" y="1442"/>
                </a:lnTo>
                <a:lnTo>
                  <a:pt x="1248" y="1468"/>
                </a:lnTo>
                <a:lnTo>
                  <a:pt x="1243" y="1702"/>
                </a:lnTo>
                <a:lnTo>
                  <a:pt x="1385" y="1830"/>
                </a:lnTo>
                <a:lnTo>
                  <a:pt x="1133" y="2037"/>
                </a:lnTo>
                <a:lnTo>
                  <a:pt x="1239" y="1813"/>
                </a:lnTo>
                <a:lnTo>
                  <a:pt x="1133" y="1557"/>
                </a:lnTo>
                <a:lnTo>
                  <a:pt x="1014" y="1777"/>
                </a:lnTo>
                <a:lnTo>
                  <a:pt x="1093" y="1874"/>
                </a:lnTo>
                <a:lnTo>
                  <a:pt x="961" y="1817"/>
                </a:lnTo>
                <a:lnTo>
                  <a:pt x="1027" y="1468"/>
                </a:lnTo>
                <a:lnTo>
                  <a:pt x="917" y="1398"/>
                </a:lnTo>
                <a:lnTo>
                  <a:pt x="480" y="1539"/>
                </a:lnTo>
                <a:lnTo>
                  <a:pt x="0" y="1508"/>
                </a:lnTo>
                <a:lnTo>
                  <a:pt x="57" y="1658"/>
                </a:lnTo>
                <a:lnTo>
                  <a:pt x="396" y="1971"/>
                </a:lnTo>
                <a:lnTo>
                  <a:pt x="538" y="2320"/>
                </a:lnTo>
                <a:lnTo>
                  <a:pt x="586" y="2232"/>
                </a:lnTo>
                <a:lnTo>
                  <a:pt x="780" y="2236"/>
                </a:lnTo>
                <a:lnTo>
                  <a:pt x="630" y="2355"/>
                </a:lnTo>
                <a:lnTo>
                  <a:pt x="617" y="2470"/>
                </a:lnTo>
                <a:lnTo>
                  <a:pt x="776" y="2412"/>
                </a:lnTo>
                <a:lnTo>
                  <a:pt x="741" y="2655"/>
                </a:lnTo>
                <a:lnTo>
                  <a:pt x="816" y="2686"/>
                </a:lnTo>
                <a:lnTo>
                  <a:pt x="1049" y="2607"/>
                </a:lnTo>
                <a:lnTo>
                  <a:pt x="1102" y="2651"/>
                </a:lnTo>
                <a:lnTo>
                  <a:pt x="1265" y="2593"/>
                </a:lnTo>
                <a:lnTo>
                  <a:pt x="1530" y="2902"/>
                </a:lnTo>
                <a:lnTo>
                  <a:pt x="1768" y="2876"/>
                </a:lnTo>
                <a:lnTo>
                  <a:pt x="1918" y="2708"/>
                </a:lnTo>
                <a:lnTo>
                  <a:pt x="2156" y="2629"/>
                </a:lnTo>
                <a:lnTo>
                  <a:pt x="2249" y="2677"/>
                </a:lnTo>
                <a:lnTo>
                  <a:pt x="2500" y="2509"/>
                </a:lnTo>
                <a:lnTo>
                  <a:pt x="2606" y="2562"/>
                </a:lnTo>
                <a:lnTo>
                  <a:pt x="3118" y="2165"/>
                </a:lnTo>
                <a:lnTo>
                  <a:pt x="3122" y="2046"/>
                </a:lnTo>
                <a:lnTo>
                  <a:pt x="4075" y="1724"/>
                </a:lnTo>
                <a:lnTo>
                  <a:pt x="4128" y="1610"/>
                </a:lnTo>
                <a:lnTo>
                  <a:pt x="3925" y="1464"/>
                </a:lnTo>
                <a:lnTo>
                  <a:pt x="3343" y="0"/>
                </a:lnTo>
                <a:lnTo>
                  <a:pt x="749" y="864"/>
                </a:lnTo>
              </a:path>
            </a:pathLst>
          </a:custGeom>
          <a:solidFill>
            <a:srgbClr val="FFEA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 sz="5120"/>
          </a:p>
        </p:txBody>
      </p:sp>
      <p:sp>
        <p:nvSpPr>
          <p:cNvPr id="6153" name="Freeform 13"/>
          <p:cNvSpPr>
            <a:spLocks noChangeArrowheads="1"/>
          </p:cNvSpPr>
          <p:nvPr/>
        </p:nvSpPr>
        <p:spPr bwMode="auto">
          <a:xfrm>
            <a:off x="5978596" y="7741920"/>
            <a:ext cx="121920" cy="160302"/>
          </a:xfrm>
          <a:custGeom>
            <a:avLst/>
            <a:gdLst>
              <a:gd name="T0" fmla="*/ 57 w 239"/>
              <a:gd name="T1" fmla="*/ 0 h 314"/>
              <a:gd name="T2" fmla="*/ 0 w 239"/>
              <a:gd name="T3" fmla="*/ 123 h 314"/>
              <a:gd name="T4" fmla="*/ 238 w 239"/>
              <a:gd name="T5" fmla="*/ 313 h 314"/>
              <a:gd name="T6" fmla="*/ 75 w 239"/>
              <a:gd name="T7" fmla="*/ 88 h 314"/>
              <a:gd name="T8" fmla="*/ 57 w 239"/>
              <a:gd name="T9" fmla="*/ 0 h 3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9"/>
              <a:gd name="T16" fmla="*/ 0 h 314"/>
              <a:gd name="T17" fmla="*/ 239 w 239"/>
              <a:gd name="T18" fmla="*/ 314 h 3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9" h="314">
                <a:moveTo>
                  <a:pt x="57" y="0"/>
                </a:moveTo>
                <a:lnTo>
                  <a:pt x="0" y="123"/>
                </a:lnTo>
                <a:lnTo>
                  <a:pt x="238" y="313"/>
                </a:lnTo>
                <a:lnTo>
                  <a:pt x="75" y="88"/>
                </a:lnTo>
                <a:lnTo>
                  <a:pt x="57" y="0"/>
                </a:lnTo>
              </a:path>
            </a:pathLst>
          </a:custGeom>
          <a:solidFill>
            <a:srgbClr val="FFEA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 sz="5120"/>
          </a:p>
        </p:txBody>
      </p:sp>
      <p:sp>
        <p:nvSpPr>
          <p:cNvPr id="6154" name="Freeform 14"/>
          <p:cNvSpPr>
            <a:spLocks noChangeArrowheads="1"/>
          </p:cNvSpPr>
          <p:nvPr/>
        </p:nvSpPr>
        <p:spPr bwMode="auto">
          <a:xfrm>
            <a:off x="5917636" y="7667414"/>
            <a:ext cx="42897" cy="40640"/>
          </a:xfrm>
          <a:custGeom>
            <a:avLst/>
            <a:gdLst>
              <a:gd name="T0" fmla="*/ 0 w 85"/>
              <a:gd name="T1" fmla="*/ 0 h 81"/>
              <a:gd name="T2" fmla="*/ 17 w 85"/>
              <a:gd name="T3" fmla="*/ 80 h 81"/>
              <a:gd name="T4" fmla="*/ 84 w 85"/>
              <a:gd name="T5" fmla="*/ 71 h 81"/>
              <a:gd name="T6" fmla="*/ 0 w 85"/>
              <a:gd name="T7" fmla="*/ 0 h 81"/>
              <a:gd name="T8" fmla="*/ 0 60000 65536"/>
              <a:gd name="T9" fmla="*/ 0 60000 65536"/>
              <a:gd name="T10" fmla="*/ 0 60000 65536"/>
              <a:gd name="T11" fmla="*/ 0 60000 65536"/>
              <a:gd name="T12" fmla="*/ 0 w 85"/>
              <a:gd name="T13" fmla="*/ 0 h 81"/>
              <a:gd name="T14" fmla="*/ 85 w 85"/>
              <a:gd name="T15" fmla="*/ 81 h 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" h="81">
                <a:moveTo>
                  <a:pt x="0" y="0"/>
                </a:moveTo>
                <a:lnTo>
                  <a:pt x="17" y="80"/>
                </a:lnTo>
                <a:lnTo>
                  <a:pt x="84" y="71"/>
                </a:lnTo>
                <a:lnTo>
                  <a:pt x="0" y="0"/>
                </a:lnTo>
              </a:path>
            </a:pathLst>
          </a:custGeom>
          <a:solidFill>
            <a:srgbClr val="FFEA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 sz="5120"/>
          </a:p>
        </p:txBody>
      </p:sp>
      <p:sp>
        <p:nvSpPr>
          <p:cNvPr id="6155" name="Freeform 15"/>
          <p:cNvSpPr>
            <a:spLocks noChangeArrowheads="1"/>
          </p:cNvSpPr>
          <p:nvPr/>
        </p:nvSpPr>
        <p:spPr bwMode="auto">
          <a:xfrm>
            <a:off x="5874738" y="7735147"/>
            <a:ext cx="51930" cy="49671"/>
          </a:xfrm>
          <a:custGeom>
            <a:avLst/>
            <a:gdLst>
              <a:gd name="T0" fmla="*/ 17 w 103"/>
              <a:gd name="T1" fmla="*/ 0 h 98"/>
              <a:gd name="T2" fmla="*/ 0 w 103"/>
              <a:gd name="T3" fmla="*/ 48 h 98"/>
              <a:gd name="T4" fmla="*/ 102 w 103"/>
              <a:gd name="T5" fmla="*/ 97 h 98"/>
              <a:gd name="T6" fmla="*/ 71 w 103"/>
              <a:gd name="T7" fmla="*/ 26 h 98"/>
              <a:gd name="T8" fmla="*/ 17 w 103"/>
              <a:gd name="T9" fmla="*/ 0 h 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"/>
              <a:gd name="T16" fmla="*/ 0 h 98"/>
              <a:gd name="T17" fmla="*/ 103 w 103"/>
              <a:gd name="T18" fmla="*/ 98 h 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" h="98">
                <a:moveTo>
                  <a:pt x="17" y="0"/>
                </a:moveTo>
                <a:lnTo>
                  <a:pt x="0" y="48"/>
                </a:lnTo>
                <a:lnTo>
                  <a:pt x="102" y="97"/>
                </a:lnTo>
                <a:lnTo>
                  <a:pt x="71" y="26"/>
                </a:lnTo>
                <a:lnTo>
                  <a:pt x="17" y="0"/>
                </a:lnTo>
              </a:path>
            </a:pathLst>
          </a:custGeom>
          <a:solidFill>
            <a:srgbClr val="FFEA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 sz="5120"/>
          </a:p>
        </p:txBody>
      </p:sp>
      <p:sp>
        <p:nvSpPr>
          <p:cNvPr id="6156" name="Freeform 16"/>
          <p:cNvSpPr>
            <a:spLocks noChangeArrowheads="1"/>
          </p:cNvSpPr>
          <p:nvPr/>
        </p:nvSpPr>
        <p:spPr bwMode="auto">
          <a:xfrm>
            <a:off x="7373902" y="5811521"/>
            <a:ext cx="3623734" cy="2074898"/>
          </a:xfrm>
          <a:custGeom>
            <a:avLst/>
            <a:gdLst>
              <a:gd name="T0" fmla="*/ 5093 w 7079"/>
              <a:gd name="T1" fmla="*/ 846 h 4054"/>
              <a:gd name="T2" fmla="*/ 5063 w 7079"/>
              <a:gd name="T3" fmla="*/ 1023 h 4054"/>
              <a:gd name="T4" fmla="*/ 5010 w 7079"/>
              <a:gd name="T5" fmla="*/ 1301 h 4054"/>
              <a:gd name="T6" fmla="*/ 4891 w 7079"/>
              <a:gd name="T7" fmla="*/ 1592 h 4054"/>
              <a:gd name="T8" fmla="*/ 4749 w 7079"/>
              <a:gd name="T9" fmla="*/ 1870 h 4054"/>
              <a:gd name="T10" fmla="*/ 4569 w 7079"/>
              <a:gd name="T11" fmla="*/ 2143 h 4054"/>
              <a:gd name="T12" fmla="*/ 4339 w 7079"/>
              <a:gd name="T13" fmla="*/ 2395 h 4054"/>
              <a:gd name="T14" fmla="*/ 4101 w 7079"/>
              <a:gd name="T15" fmla="*/ 2642 h 4054"/>
              <a:gd name="T16" fmla="*/ 3806 w 7079"/>
              <a:gd name="T17" fmla="*/ 2875 h 4054"/>
              <a:gd name="T18" fmla="*/ 3479 w 7079"/>
              <a:gd name="T19" fmla="*/ 3092 h 4054"/>
              <a:gd name="T20" fmla="*/ 3135 w 7079"/>
              <a:gd name="T21" fmla="*/ 3286 h 4054"/>
              <a:gd name="T22" fmla="*/ 2765 w 7079"/>
              <a:gd name="T23" fmla="*/ 3458 h 4054"/>
              <a:gd name="T24" fmla="*/ 2368 w 7079"/>
              <a:gd name="T25" fmla="*/ 3621 h 4054"/>
              <a:gd name="T26" fmla="*/ 1944 w 7079"/>
              <a:gd name="T27" fmla="*/ 3758 h 4054"/>
              <a:gd name="T28" fmla="*/ 1521 w 7079"/>
              <a:gd name="T29" fmla="*/ 3863 h 4054"/>
              <a:gd name="T30" fmla="*/ 1071 w 7079"/>
              <a:gd name="T31" fmla="*/ 3943 h 4054"/>
              <a:gd name="T32" fmla="*/ 613 w 7079"/>
              <a:gd name="T33" fmla="*/ 4005 h 4054"/>
              <a:gd name="T34" fmla="*/ 145 w 7079"/>
              <a:gd name="T35" fmla="*/ 4049 h 4054"/>
              <a:gd name="T36" fmla="*/ 0 w 7079"/>
              <a:gd name="T37" fmla="*/ 4053 h 4054"/>
              <a:gd name="T38" fmla="*/ 511 w 7079"/>
              <a:gd name="T39" fmla="*/ 4031 h 4054"/>
              <a:gd name="T40" fmla="*/ 1045 w 7079"/>
              <a:gd name="T41" fmla="*/ 3987 h 4054"/>
              <a:gd name="T42" fmla="*/ 1539 w 7079"/>
              <a:gd name="T43" fmla="*/ 3930 h 4054"/>
              <a:gd name="T44" fmla="*/ 2037 w 7079"/>
              <a:gd name="T45" fmla="*/ 3850 h 4054"/>
              <a:gd name="T46" fmla="*/ 2527 w 7079"/>
              <a:gd name="T47" fmla="*/ 3758 h 4054"/>
              <a:gd name="T48" fmla="*/ 2990 w 7079"/>
              <a:gd name="T49" fmla="*/ 3625 h 4054"/>
              <a:gd name="T50" fmla="*/ 3440 w 7079"/>
              <a:gd name="T51" fmla="*/ 3502 h 4054"/>
              <a:gd name="T52" fmla="*/ 3863 w 7079"/>
              <a:gd name="T53" fmla="*/ 3334 h 4054"/>
              <a:gd name="T54" fmla="*/ 4264 w 7079"/>
              <a:gd name="T55" fmla="*/ 3171 h 4054"/>
              <a:gd name="T56" fmla="*/ 4639 w 7079"/>
              <a:gd name="T57" fmla="*/ 2990 h 4054"/>
              <a:gd name="T58" fmla="*/ 4970 w 7079"/>
              <a:gd name="T59" fmla="*/ 2792 h 4054"/>
              <a:gd name="T60" fmla="*/ 5287 w 7079"/>
              <a:gd name="T61" fmla="*/ 2580 h 4054"/>
              <a:gd name="T62" fmla="*/ 5557 w 7079"/>
              <a:gd name="T63" fmla="*/ 2355 h 4054"/>
              <a:gd name="T64" fmla="*/ 5804 w 7079"/>
              <a:gd name="T65" fmla="*/ 2121 h 4054"/>
              <a:gd name="T66" fmla="*/ 6006 w 7079"/>
              <a:gd name="T67" fmla="*/ 1883 h 4054"/>
              <a:gd name="T68" fmla="*/ 6178 w 7079"/>
              <a:gd name="T69" fmla="*/ 1636 h 4054"/>
              <a:gd name="T70" fmla="*/ 6293 w 7079"/>
              <a:gd name="T71" fmla="*/ 1376 h 4054"/>
              <a:gd name="T72" fmla="*/ 6381 w 7079"/>
              <a:gd name="T73" fmla="*/ 1120 h 4054"/>
              <a:gd name="T74" fmla="*/ 6430 w 7079"/>
              <a:gd name="T75" fmla="*/ 846 h 4054"/>
              <a:gd name="T76" fmla="*/ 7078 w 7079"/>
              <a:gd name="T77" fmla="*/ 829 h 4054"/>
              <a:gd name="T78" fmla="*/ 5751 w 7079"/>
              <a:gd name="T79" fmla="*/ 0 h 4054"/>
              <a:gd name="T80" fmla="*/ 4410 w 7079"/>
              <a:gd name="T81" fmla="*/ 829 h 4054"/>
              <a:gd name="T82" fmla="*/ 5093 w 7079"/>
              <a:gd name="T83" fmla="*/ 846 h 405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7079"/>
              <a:gd name="T127" fmla="*/ 0 h 4054"/>
              <a:gd name="T128" fmla="*/ 7079 w 7079"/>
              <a:gd name="T129" fmla="*/ 4054 h 405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7079" h="4054">
                <a:moveTo>
                  <a:pt x="5093" y="846"/>
                </a:moveTo>
                <a:lnTo>
                  <a:pt x="5063" y="1023"/>
                </a:lnTo>
                <a:lnTo>
                  <a:pt x="5010" y="1301"/>
                </a:lnTo>
                <a:lnTo>
                  <a:pt x="4891" y="1592"/>
                </a:lnTo>
                <a:lnTo>
                  <a:pt x="4749" y="1870"/>
                </a:lnTo>
                <a:lnTo>
                  <a:pt x="4569" y="2143"/>
                </a:lnTo>
                <a:lnTo>
                  <a:pt x="4339" y="2395"/>
                </a:lnTo>
                <a:lnTo>
                  <a:pt x="4101" y="2642"/>
                </a:lnTo>
                <a:lnTo>
                  <a:pt x="3806" y="2875"/>
                </a:lnTo>
                <a:lnTo>
                  <a:pt x="3479" y="3092"/>
                </a:lnTo>
                <a:lnTo>
                  <a:pt x="3135" y="3286"/>
                </a:lnTo>
                <a:lnTo>
                  <a:pt x="2765" y="3458"/>
                </a:lnTo>
                <a:lnTo>
                  <a:pt x="2368" y="3621"/>
                </a:lnTo>
                <a:lnTo>
                  <a:pt x="1944" y="3758"/>
                </a:lnTo>
                <a:lnTo>
                  <a:pt x="1521" y="3863"/>
                </a:lnTo>
                <a:lnTo>
                  <a:pt x="1071" y="3943"/>
                </a:lnTo>
                <a:lnTo>
                  <a:pt x="613" y="4005"/>
                </a:lnTo>
                <a:lnTo>
                  <a:pt x="145" y="4049"/>
                </a:lnTo>
                <a:lnTo>
                  <a:pt x="0" y="4053"/>
                </a:lnTo>
                <a:lnTo>
                  <a:pt x="511" y="4031"/>
                </a:lnTo>
                <a:lnTo>
                  <a:pt x="1045" y="3987"/>
                </a:lnTo>
                <a:lnTo>
                  <a:pt x="1539" y="3930"/>
                </a:lnTo>
                <a:lnTo>
                  <a:pt x="2037" y="3850"/>
                </a:lnTo>
                <a:lnTo>
                  <a:pt x="2527" y="3758"/>
                </a:lnTo>
                <a:lnTo>
                  <a:pt x="2990" y="3625"/>
                </a:lnTo>
                <a:lnTo>
                  <a:pt x="3440" y="3502"/>
                </a:lnTo>
                <a:lnTo>
                  <a:pt x="3863" y="3334"/>
                </a:lnTo>
                <a:lnTo>
                  <a:pt x="4264" y="3171"/>
                </a:lnTo>
                <a:lnTo>
                  <a:pt x="4639" y="2990"/>
                </a:lnTo>
                <a:lnTo>
                  <a:pt x="4970" y="2792"/>
                </a:lnTo>
                <a:lnTo>
                  <a:pt x="5287" y="2580"/>
                </a:lnTo>
                <a:lnTo>
                  <a:pt x="5557" y="2355"/>
                </a:lnTo>
                <a:lnTo>
                  <a:pt x="5804" y="2121"/>
                </a:lnTo>
                <a:lnTo>
                  <a:pt x="6006" y="1883"/>
                </a:lnTo>
                <a:lnTo>
                  <a:pt x="6178" y="1636"/>
                </a:lnTo>
                <a:lnTo>
                  <a:pt x="6293" y="1376"/>
                </a:lnTo>
                <a:lnTo>
                  <a:pt x="6381" y="1120"/>
                </a:lnTo>
                <a:lnTo>
                  <a:pt x="6430" y="846"/>
                </a:lnTo>
                <a:lnTo>
                  <a:pt x="7078" y="829"/>
                </a:lnTo>
                <a:lnTo>
                  <a:pt x="5751" y="0"/>
                </a:lnTo>
                <a:lnTo>
                  <a:pt x="4410" y="829"/>
                </a:lnTo>
                <a:lnTo>
                  <a:pt x="5093" y="846"/>
                </a:lnTo>
              </a:path>
            </a:pathLst>
          </a:custGeom>
          <a:solidFill>
            <a:srgbClr val="FF00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 sz="512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"/>
          <p:cNvGrpSpPr>
            <a:grpSpLocks/>
          </p:cNvGrpSpPr>
          <p:nvPr/>
        </p:nvGrpSpPr>
        <p:grpSpPr bwMode="auto">
          <a:xfrm>
            <a:off x="667510" y="5050590"/>
            <a:ext cx="3598829" cy="1915260"/>
            <a:chOff x="279" y="3176"/>
            <a:chExt cx="5073" cy="449"/>
          </a:xfrm>
        </p:grpSpPr>
        <p:sp>
          <p:nvSpPr>
            <p:cNvPr id="8210" name="AutoShape 2"/>
            <p:cNvSpPr>
              <a:spLocks noChangeArrowheads="1"/>
            </p:cNvSpPr>
            <p:nvPr/>
          </p:nvSpPr>
          <p:spPr bwMode="auto">
            <a:xfrm>
              <a:off x="279" y="3176"/>
              <a:ext cx="5074" cy="450"/>
            </a:xfrm>
            <a:prstGeom prst="roundRect">
              <a:avLst>
                <a:gd name="adj" fmla="val 222"/>
              </a:avLst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endParaRPr lang="en-US" sz="5120"/>
            </a:p>
          </p:txBody>
        </p:sp>
        <p:sp>
          <p:nvSpPr>
            <p:cNvPr id="8211" name="AutoShape 3"/>
            <p:cNvSpPr>
              <a:spLocks noChangeArrowheads="1"/>
            </p:cNvSpPr>
            <p:nvPr/>
          </p:nvSpPr>
          <p:spPr bwMode="auto">
            <a:xfrm>
              <a:off x="279" y="3176"/>
              <a:ext cx="5074" cy="450"/>
            </a:xfrm>
            <a:prstGeom prst="roundRect">
              <a:avLst>
                <a:gd name="adj" fmla="val 222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8512" tIns="62976" rIns="128512" bIns="62976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3413" dirty="0">
                  <a:solidFill>
                    <a:srgbClr val="000000"/>
                  </a:solidFill>
                </a:rPr>
                <a:t>Item dictionary::retrieve(</a:t>
              </a:r>
              <a:r>
                <a:rPr lang="en-GB" sz="3413" u="sng" dirty="0">
                  <a:solidFill>
                    <a:srgbClr val="FF8000"/>
                  </a:solidFill>
                </a:rPr>
                <a:t>"</a:t>
              </a:r>
              <a:r>
                <a:rPr lang="en-GB" sz="3413" u="sng" dirty="0" smtClean="0">
                  <a:solidFill>
                    <a:srgbClr val="FF8000"/>
                  </a:solidFill>
                </a:rPr>
                <a:t>West Bengal"</a:t>
              </a:r>
              <a:r>
                <a:rPr lang="en-GB" sz="3413" dirty="0" smtClean="0">
                  <a:solidFill>
                    <a:srgbClr val="000000"/>
                  </a:solidFill>
                </a:rPr>
                <a:t>);</a:t>
              </a:r>
              <a:endParaRPr lang="en-GB" sz="3413" dirty="0">
                <a:solidFill>
                  <a:srgbClr val="000000"/>
                </a:solidFill>
              </a:endParaRPr>
            </a:p>
          </p:txBody>
        </p:sp>
      </p:grp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745601" y="474073"/>
            <a:ext cx="11054080" cy="16256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</a:tabLst>
            </a:pPr>
            <a:r>
              <a:rPr lang="en-GB" dirty="0" smtClean="0"/>
              <a:t>Dictionary</a:t>
            </a:r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 rot="20400000">
            <a:off x="9116906" y="3571805"/>
            <a:ext cx="2449690" cy="1794934"/>
          </a:xfrm>
          <a:prstGeom prst="roundRect">
            <a:avLst>
              <a:gd name="adj" fmla="val 125"/>
            </a:avLst>
          </a:prstGeom>
          <a:solidFill>
            <a:srgbClr val="8080FF"/>
          </a:solidFill>
          <a:ln w="12600">
            <a:solidFill>
              <a:srgbClr val="000000"/>
            </a:solidFill>
            <a:round/>
            <a:headEnd/>
            <a:tailEnd/>
          </a:ln>
          <a:effectLst>
            <a:outerShdw dist="10793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5120">
              <a:latin typeface="Times New Roman" pitchFamily="16" charset="0"/>
              <a:cs typeface="+mn-cs"/>
            </a:endParaRPr>
          </a:p>
        </p:txBody>
      </p:sp>
      <p:sp>
        <p:nvSpPr>
          <p:cNvPr id="8197" name="AutoShape 6"/>
          <p:cNvSpPr>
            <a:spLocks noChangeArrowheads="1"/>
          </p:cNvSpPr>
          <p:nvPr/>
        </p:nvSpPr>
        <p:spPr bwMode="auto">
          <a:xfrm rot="-1200000">
            <a:off x="9469120" y="8116712"/>
            <a:ext cx="261902" cy="650240"/>
          </a:xfrm>
          <a:prstGeom prst="roundRect">
            <a:avLst>
              <a:gd name="adj" fmla="val 86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endParaRPr lang="en-US" sz="5120"/>
          </a:p>
        </p:txBody>
      </p:sp>
      <p:sp>
        <p:nvSpPr>
          <p:cNvPr id="8198" name="Freeform 7"/>
          <p:cNvSpPr>
            <a:spLocks noChangeArrowheads="1"/>
          </p:cNvSpPr>
          <p:nvPr/>
        </p:nvSpPr>
        <p:spPr bwMode="auto">
          <a:xfrm>
            <a:off x="9236570" y="3659859"/>
            <a:ext cx="2113280" cy="1485618"/>
          </a:xfrm>
          <a:custGeom>
            <a:avLst/>
            <a:gdLst>
              <a:gd name="T0" fmla="*/ 749 w 4129"/>
              <a:gd name="T1" fmla="*/ 864 h 2903"/>
              <a:gd name="T2" fmla="*/ 807 w 4129"/>
              <a:gd name="T3" fmla="*/ 1001 h 2903"/>
              <a:gd name="T4" fmla="*/ 948 w 4129"/>
              <a:gd name="T5" fmla="*/ 1023 h 2903"/>
              <a:gd name="T6" fmla="*/ 1045 w 4129"/>
              <a:gd name="T7" fmla="*/ 1261 h 2903"/>
              <a:gd name="T8" fmla="*/ 1195 w 4129"/>
              <a:gd name="T9" fmla="*/ 1363 h 2903"/>
              <a:gd name="T10" fmla="*/ 1265 w 4129"/>
              <a:gd name="T11" fmla="*/ 1336 h 2903"/>
              <a:gd name="T12" fmla="*/ 1310 w 4129"/>
              <a:gd name="T13" fmla="*/ 1442 h 2903"/>
              <a:gd name="T14" fmla="*/ 1248 w 4129"/>
              <a:gd name="T15" fmla="*/ 1468 h 2903"/>
              <a:gd name="T16" fmla="*/ 1243 w 4129"/>
              <a:gd name="T17" fmla="*/ 1702 h 2903"/>
              <a:gd name="T18" fmla="*/ 1385 w 4129"/>
              <a:gd name="T19" fmla="*/ 1830 h 2903"/>
              <a:gd name="T20" fmla="*/ 1133 w 4129"/>
              <a:gd name="T21" fmla="*/ 2037 h 2903"/>
              <a:gd name="T22" fmla="*/ 1239 w 4129"/>
              <a:gd name="T23" fmla="*/ 1813 h 2903"/>
              <a:gd name="T24" fmla="*/ 1133 w 4129"/>
              <a:gd name="T25" fmla="*/ 1557 h 2903"/>
              <a:gd name="T26" fmla="*/ 1014 w 4129"/>
              <a:gd name="T27" fmla="*/ 1777 h 2903"/>
              <a:gd name="T28" fmla="*/ 1093 w 4129"/>
              <a:gd name="T29" fmla="*/ 1874 h 2903"/>
              <a:gd name="T30" fmla="*/ 961 w 4129"/>
              <a:gd name="T31" fmla="*/ 1817 h 2903"/>
              <a:gd name="T32" fmla="*/ 1027 w 4129"/>
              <a:gd name="T33" fmla="*/ 1468 h 2903"/>
              <a:gd name="T34" fmla="*/ 917 w 4129"/>
              <a:gd name="T35" fmla="*/ 1398 h 2903"/>
              <a:gd name="T36" fmla="*/ 480 w 4129"/>
              <a:gd name="T37" fmla="*/ 1539 h 2903"/>
              <a:gd name="T38" fmla="*/ 0 w 4129"/>
              <a:gd name="T39" fmla="*/ 1508 h 2903"/>
              <a:gd name="T40" fmla="*/ 57 w 4129"/>
              <a:gd name="T41" fmla="*/ 1658 h 2903"/>
              <a:gd name="T42" fmla="*/ 396 w 4129"/>
              <a:gd name="T43" fmla="*/ 1971 h 2903"/>
              <a:gd name="T44" fmla="*/ 538 w 4129"/>
              <a:gd name="T45" fmla="*/ 2320 h 2903"/>
              <a:gd name="T46" fmla="*/ 586 w 4129"/>
              <a:gd name="T47" fmla="*/ 2232 h 2903"/>
              <a:gd name="T48" fmla="*/ 780 w 4129"/>
              <a:gd name="T49" fmla="*/ 2236 h 2903"/>
              <a:gd name="T50" fmla="*/ 630 w 4129"/>
              <a:gd name="T51" fmla="*/ 2355 h 2903"/>
              <a:gd name="T52" fmla="*/ 617 w 4129"/>
              <a:gd name="T53" fmla="*/ 2470 h 2903"/>
              <a:gd name="T54" fmla="*/ 776 w 4129"/>
              <a:gd name="T55" fmla="*/ 2412 h 2903"/>
              <a:gd name="T56" fmla="*/ 741 w 4129"/>
              <a:gd name="T57" fmla="*/ 2655 h 2903"/>
              <a:gd name="T58" fmla="*/ 816 w 4129"/>
              <a:gd name="T59" fmla="*/ 2686 h 2903"/>
              <a:gd name="T60" fmla="*/ 1049 w 4129"/>
              <a:gd name="T61" fmla="*/ 2607 h 2903"/>
              <a:gd name="T62" fmla="*/ 1102 w 4129"/>
              <a:gd name="T63" fmla="*/ 2651 h 2903"/>
              <a:gd name="T64" fmla="*/ 1265 w 4129"/>
              <a:gd name="T65" fmla="*/ 2593 h 2903"/>
              <a:gd name="T66" fmla="*/ 1530 w 4129"/>
              <a:gd name="T67" fmla="*/ 2902 h 2903"/>
              <a:gd name="T68" fmla="*/ 1768 w 4129"/>
              <a:gd name="T69" fmla="*/ 2876 h 2903"/>
              <a:gd name="T70" fmla="*/ 1918 w 4129"/>
              <a:gd name="T71" fmla="*/ 2708 h 2903"/>
              <a:gd name="T72" fmla="*/ 2156 w 4129"/>
              <a:gd name="T73" fmla="*/ 2629 h 2903"/>
              <a:gd name="T74" fmla="*/ 2249 w 4129"/>
              <a:gd name="T75" fmla="*/ 2677 h 2903"/>
              <a:gd name="T76" fmla="*/ 2500 w 4129"/>
              <a:gd name="T77" fmla="*/ 2509 h 2903"/>
              <a:gd name="T78" fmla="*/ 2606 w 4129"/>
              <a:gd name="T79" fmla="*/ 2562 h 2903"/>
              <a:gd name="T80" fmla="*/ 3118 w 4129"/>
              <a:gd name="T81" fmla="*/ 2165 h 2903"/>
              <a:gd name="T82" fmla="*/ 3122 w 4129"/>
              <a:gd name="T83" fmla="*/ 2046 h 2903"/>
              <a:gd name="T84" fmla="*/ 4075 w 4129"/>
              <a:gd name="T85" fmla="*/ 1724 h 2903"/>
              <a:gd name="T86" fmla="*/ 4128 w 4129"/>
              <a:gd name="T87" fmla="*/ 1610 h 2903"/>
              <a:gd name="T88" fmla="*/ 3925 w 4129"/>
              <a:gd name="T89" fmla="*/ 1464 h 2903"/>
              <a:gd name="T90" fmla="*/ 3343 w 4129"/>
              <a:gd name="T91" fmla="*/ 0 h 2903"/>
              <a:gd name="T92" fmla="*/ 749 w 4129"/>
              <a:gd name="T93" fmla="*/ 864 h 290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4129"/>
              <a:gd name="T142" fmla="*/ 0 h 2903"/>
              <a:gd name="T143" fmla="*/ 4129 w 4129"/>
              <a:gd name="T144" fmla="*/ 2903 h 2903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4129" h="2903">
                <a:moveTo>
                  <a:pt x="749" y="864"/>
                </a:moveTo>
                <a:lnTo>
                  <a:pt x="807" y="1001"/>
                </a:lnTo>
                <a:lnTo>
                  <a:pt x="948" y="1023"/>
                </a:lnTo>
                <a:lnTo>
                  <a:pt x="1045" y="1261"/>
                </a:lnTo>
                <a:lnTo>
                  <a:pt x="1195" y="1363"/>
                </a:lnTo>
                <a:lnTo>
                  <a:pt x="1265" y="1336"/>
                </a:lnTo>
                <a:lnTo>
                  <a:pt x="1310" y="1442"/>
                </a:lnTo>
                <a:lnTo>
                  <a:pt x="1248" y="1468"/>
                </a:lnTo>
                <a:lnTo>
                  <a:pt x="1243" y="1702"/>
                </a:lnTo>
                <a:lnTo>
                  <a:pt x="1385" y="1830"/>
                </a:lnTo>
                <a:lnTo>
                  <a:pt x="1133" y="2037"/>
                </a:lnTo>
                <a:lnTo>
                  <a:pt x="1239" y="1813"/>
                </a:lnTo>
                <a:lnTo>
                  <a:pt x="1133" y="1557"/>
                </a:lnTo>
                <a:lnTo>
                  <a:pt x="1014" y="1777"/>
                </a:lnTo>
                <a:lnTo>
                  <a:pt x="1093" y="1874"/>
                </a:lnTo>
                <a:lnTo>
                  <a:pt x="961" y="1817"/>
                </a:lnTo>
                <a:lnTo>
                  <a:pt x="1027" y="1468"/>
                </a:lnTo>
                <a:lnTo>
                  <a:pt x="917" y="1398"/>
                </a:lnTo>
                <a:lnTo>
                  <a:pt x="480" y="1539"/>
                </a:lnTo>
                <a:lnTo>
                  <a:pt x="0" y="1508"/>
                </a:lnTo>
                <a:lnTo>
                  <a:pt x="57" y="1658"/>
                </a:lnTo>
                <a:lnTo>
                  <a:pt x="396" y="1971"/>
                </a:lnTo>
                <a:lnTo>
                  <a:pt x="538" y="2320"/>
                </a:lnTo>
                <a:lnTo>
                  <a:pt x="586" y="2232"/>
                </a:lnTo>
                <a:lnTo>
                  <a:pt x="780" y="2236"/>
                </a:lnTo>
                <a:lnTo>
                  <a:pt x="630" y="2355"/>
                </a:lnTo>
                <a:lnTo>
                  <a:pt x="617" y="2470"/>
                </a:lnTo>
                <a:lnTo>
                  <a:pt x="776" y="2412"/>
                </a:lnTo>
                <a:lnTo>
                  <a:pt x="741" y="2655"/>
                </a:lnTo>
                <a:lnTo>
                  <a:pt x="816" y="2686"/>
                </a:lnTo>
                <a:lnTo>
                  <a:pt x="1049" y="2607"/>
                </a:lnTo>
                <a:lnTo>
                  <a:pt x="1102" y="2651"/>
                </a:lnTo>
                <a:lnTo>
                  <a:pt x="1265" y="2593"/>
                </a:lnTo>
                <a:lnTo>
                  <a:pt x="1530" y="2902"/>
                </a:lnTo>
                <a:lnTo>
                  <a:pt x="1768" y="2876"/>
                </a:lnTo>
                <a:lnTo>
                  <a:pt x="1918" y="2708"/>
                </a:lnTo>
                <a:lnTo>
                  <a:pt x="2156" y="2629"/>
                </a:lnTo>
                <a:lnTo>
                  <a:pt x="2249" y="2677"/>
                </a:lnTo>
                <a:lnTo>
                  <a:pt x="2500" y="2509"/>
                </a:lnTo>
                <a:lnTo>
                  <a:pt x="2606" y="2562"/>
                </a:lnTo>
                <a:lnTo>
                  <a:pt x="3118" y="2165"/>
                </a:lnTo>
                <a:lnTo>
                  <a:pt x="3122" y="2046"/>
                </a:lnTo>
                <a:lnTo>
                  <a:pt x="4075" y="1724"/>
                </a:lnTo>
                <a:lnTo>
                  <a:pt x="4128" y="1610"/>
                </a:lnTo>
                <a:lnTo>
                  <a:pt x="3925" y="1464"/>
                </a:lnTo>
                <a:lnTo>
                  <a:pt x="3343" y="0"/>
                </a:lnTo>
                <a:lnTo>
                  <a:pt x="749" y="864"/>
                </a:lnTo>
              </a:path>
            </a:pathLst>
          </a:custGeom>
          <a:solidFill>
            <a:srgbClr val="FFEA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 sz="5120"/>
          </a:p>
        </p:txBody>
      </p:sp>
      <p:sp>
        <p:nvSpPr>
          <p:cNvPr id="8199" name="Freeform 8"/>
          <p:cNvSpPr>
            <a:spLocks noChangeArrowheads="1"/>
          </p:cNvSpPr>
          <p:nvPr/>
        </p:nvSpPr>
        <p:spPr bwMode="auto">
          <a:xfrm>
            <a:off x="9521050" y="4183663"/>
            <a:ext cx="121920" cy="160302"/>
          </a:xfrm>
          <a:custGeom>
            <a:avLst/>
            <a:gdLst>
              <a:gd name="T0" fmla="*/ 57 w 239"/>
              <a:gd name="T1" fmla="*/ 0 h 315"/>
              <a:gd name="T2" fmla="*/ 0 w 239"/>
              <a:gd name="T3" fmla="*/ 124 h 315"/>
              <a:gd name="T4" fmla="*/ 238 w 239"/>
              <a:gd name="T5" fmla="*/ 314 h 315"/>
              <a:gd name="T6" fmla="*/ 75 w 239"/>
              <a:gd name="T7" fmla="*/ 88 h 315"/>
              <a:gd name="T8" fmla="*/ 57 w 239"/>
              <a:gd name="T9" fmla="*/ 0 h 3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9"/>
              <a:gd name="T16" fmla="*/ 0 h 315"/>
              <a:gd name="T17" fmla="*/ 239 w 239"/>
              <a:gd name="T18" fmla="*/ 315 h 3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9" h="315">
                <a:moveTo>
                  <a:pt x="57" y="0"/>
                </a:moveTo>
                <a:lnTo>
                  <a:pt x="0" y="124"/>
                </a:lnTo>
                <a:lnTo>
                  <a:pt x="238" y="314"/>
                </a:lnTo>
                <a:lnTo>
                  <a:pt x="75" y="88"/>
                </a:lnTo>
                <a:lnTo>
                  <a:pt x="57" y="0"/>
                </a:lnTo>
              </a:path>
            </a:pathLst>
          </a:custGeom>
          <a:solidFill>
            <a:srgbClr val="FFEA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 sz="5120"/>
          </a:p>
        </p:txBody>
      </p:sp>
      <p:sp>
        <p:nvSpPr>
          <p:cNvPr id="8200" name="Freeform 9"/>
          <p:cNvSpPr>
            <a:spLocks noChangeArrowheads="1"/>
          </p:cNvSpPr>
          <p:nvPr/>
        </p:nvSpPr>
        <p:spPr bwMode="auto">
          <a:xfrm>
            <a:off x="9460090" y="4109156"/>
            <a:ext cx="42898" cy="40640"/>
          </a:xfrm>
          <a:custGeom>
            <a:avLst/>
            <a:gdLst>
              <a:gd name="T0" fmla="*/ 0 w 85"/>
              <a:gd name="T1" fmla="*/ 0 h 80"/>
              <a:gd name="T2" fmla="*/ 17 w 85"/>
              <a:gd name="T3" fmla="*/ 79 h 80"/>
              <a:gd name="T4" fmla="*/ 84 w 85"/>
              <a:gd name="T5" fmla="*/ 70 h 80"/>
              <a:gd name="T6" fmla="*/ 0 w 85"/>
              <a:gd name="T7" fmla="*/ 0 h 80"/>
              <a:gd name="T8" fmla="*/ 0 60000 65536"/>
              <a:gd name="T9" fmla="*/ 0 60000 65536"/>
              <a:gd name="T10" fmla="*/ 0 60000 65536"/>
              <a:gd name="T11" fmla="*/ 0 60000 65536"/>
              <a:gd name="T12" fmla="*/ 0 w 85"/>
              <a:gd name="T13" fmla="*/ 0 h 80"/>
              <a:gd name="T14" fmla="*/ 85 w 85"/>
              <a:gd name="T15" fmla="*/ 80 h 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" h="80">
                <a:moveTo>
                  <a:pt x="0" y="0"/>
                </a:moveTo>
                <a:lnTo>
                  <a:pt x="17" y="79"/>
                </a:lnTo>
                <a:lnTo>
                  <a:pt x="84" y="70"/>
                </a:lnTo>
                <a:lnTo>
                  <a:pt x="0" y="0"/>
                </a:lnTo>
              </a:path>
            </a:pathLst>
          </a:custGeom>
          <a:solidFill>
            <a:srgbClr val="FFEA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 sz="5120"/>
          </a:p>
        </p:txBody>
      </p:sp>
      <p:sp>
        <p:nvSpPr>
          <p:cNvPr id="8201" name="Freeform 10"/>
          <p:cNvSpPr>
            <a:spLocks noChangeArrowheads="1"/>
          </p:cNvSpPr>
          <p:nvPr/>
        </p:nvSpPr>
        <p:spPr bwMode="auto">
          <a:xfrm>
            <a:off x="9417192" y="4176890"/>
            <a:ext cx="51928" cy="49671"/>
          </a:xfrm>
          <a:custGeom>
            <a:avLst/>
            <a:gdLst>
              <a:gd name="T0" fmla="*/ 17 w 103"/>
              <a:gd name="T1" fmla="*/ 0 h 98"/>
              <a:gd name="T2" fmla="*/ 0 w 103"/>
              <a:gd name="T3" fmla="*/ 48 h 98"/>
              <a:gd name="T4" fmla="*/ 102 w 103"/>
              <a:gd name="T5" fmla="*/ 97 h 98"/>
              <a:gd name="T6" fmla="*/ 71 w 103"/>
              <a:gd name="T7" fmla="*/ 26 h 98"/>
              <a:gd name="T8" fmla="*/ 17 w 103"/>
              <a:gd name="T9" fmla="*/ 0 h 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"/>
              <a:gd name="T16" fmla="*/ 0 h 98"/>
              <a:gd name="T17" fmla="*/ 103 w 103"/>
              <a:gd name="T18" fmla="*/ 98 h 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" h="98">
                <a:moveTo>
                  <a:pt x="17" y="0"/>
                </a:moveTo>
                <a:lnTo>
                  <a:pt x="0" y="48"/>
                </a:lnTo>
                <a:lnTo>
                  <a:pt x="102" y="97"/>
                </a:lnTo>
                <a:lnTo>
                  <a:pt x="71" y="26"/>
                </a:lnTo>
                <a:lnTo>
                  <a:pt x="17" y="0"/>
                </a:lnTo>
              </a:path>
            </a:pathLst>
          </a:custGeom>
          <a:solidFill>
            <a:srgbClr val="FFEA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 sz="5120"/>
          </a:p>
        </p:txBody>
      </p:sp>
      <p:sp>
        <p:nvSpPr>
          <p:cNvPr id="8202" name="Freeform 11"/>
          <p:cNvSpPr>
            <a:spLocks noChangeArrowheads="1"/>
          </p:cNvSpPr>
          <p:nvPr/>
        </p:nvSpPr>
        <p:spPr bwMode="auto">
          <a:xfrm>
            <a:off x="7373902" y="5811521"/>
            <a:ext cx="3623734" cy="2074898"/>
          </a:xfrm>
          <a:custGeom>
            <a:avLst/>
            <a:gdLst>
              <a:gd name="T0" fmla="*/ 5093 w 7079"/>
              <a:gd name="T1" fmla="*/ 846 h 4054"/>
              <a:gd name="T2" fmla="*/ 5063 w 7079"/>
              <a:gd name="T3" fmla="*/ 1023 h 4054"/>
              <a:gd name="T4" fmla="*/ 5010 w 7079"/>
              <a:gd name="T5" fmla="*/ 1301 h 4054"/>
              <a:gd name="T6" fmla="*/ 4891 w 7079"/>
              <a:gd name="T7" fmla="*/ 1592 h 4054"/>
              <a:gd name="T8" fmla="*/ 4749 w 7079"/>
              <a:gd name="T9" fmla="*/ 1870 h 4054"/>
              <a:gd name="T10" fmla="*/ 4569 w 7079"/>
              <a:gd name="T11" fmla="*/ 2143 h 4054"/>
              <a:gd name="T12" fmla="*/ 4339 w 7079"/>
              <a:gd name="T13" fmla="*/ 2395 h 4054"/>
              <a:gd name="T14" fmla="*/ 4101 w 7079"/>
              <a:gd name="T15" fmla="*/ 2642 h 4054"/>
              <a:gd name="T16" fmla="*/ 3806 w 7079"/>
              <a:gd name="T17" fmla="*/ 2875 h 4054"/>
              <a:gd name="T18" fmla="*/ 3479 w 7079"/>
              <a:gd name="T19" fmla="*/ 3092 h 4054"/>
              <a:gd name="T20" fmla="*/ 3135 w 7079"/>
              <a:gd name="T21" fmla="*/ 3286 h 4054"/>
              <a:gd name="T22" fmla="*/ 2765 w 7079"/>
              <a:gd name="T23" fmla="*/ 3458 h 4054"/>
              <a:gd name="T24" fmla="*/ 2368 w 7079"/>
              <a:gd name="T25" fmla="*/ 3621 h 4054"/>
              <a:gd name="T26" fmla="*/ 1944 w 7079"/>
              <a:gd name="T27" fmla="*/ 3758 h 4054"/>
              <a:gd name="T28" fmla="*/ 1521 w 7079"/>
              <a:gd name="T29" fmla="*/ 3863 h 4054"/>
              <a:gd name="T30" fmla="*/ 1071 w 7079"/>
              <a:gd name="T31" fmla="*/ 3943 h 4054"/>
              <a:gd name="T32" fmla="*/ 613 w 7079"/>
              <a:gd name="T33" fmla="*/ 4005 h 4054"/>
              <a:gd name="T34" fmla="*/ 145 w 7079"/>
              <a:gd name="T35" fmla="*/ 4049 h 4054"/>
              <a:gd name="T36" fmla="*/ 0 w 7079"/>
              <a:gd name="T37" fmla="*/ 4053 h 4054"/>
              <a:gd name="T38" fmla="*/ 511 w 7079"/>
              <a:gd name="T39" fmla="*/ 4031 h 4054"/>
              <a:gd name="T40" fmla="*/ 1045 w 7079"/>
              <a:gd name="T41" fmla="*/ 3987 h 4054"/>
              <a:gd name="T42" fmla="*/ 1539 w 7079"/>
              <a:gd name="T43" fmla="*/ 3930 h 4054"/>
              <a:gd name="T44" fmla="*/ 2037 w 7079"/>
              <a:gd name="T45" fmla="*/ 3850 h 4054"/>
              <a:gd name="T46" fmla="*/ 2527 w 7079"/>
              <a:gd name="T47" fmla="*/ 3758 h 4054"/>
              <a:gd name="T48" fmla="*/ 2990 w 7079"/>
              <a:gd name="T49" fmla="*/ 3625 h 4054"/>
              <a:gd name="T50" fmla="*/ 3440 w 7079"/>
              <a:gd name="T51" fmla="*/ 3502 h 4054"/>
              <a:gd name="T52" fmla="*/ 3863 w 7079"/>
              <a:gd name="T53" fmla="*/ 3334 h 4054"/>
              <a:gd name="T54" fmla="*/ 4264 w 7079"/>
              <a:gd name="T55" fmla="*/ 3171 h 4054"/>
              <a:gd name="T56" fmla="*/ 4639 w 7079"/>
              <a:gd name="T57" fmla="*/ 2990 h 4054"/>
              <a:gd name="T58" fmla="*/ 4970 w 7079"/>
              <a:gd name="T59" fmla="*/ 2792 h 4054"/>
              <a:gd name="T60" fmla="*/ 5287 w 7079"/>
              <a:gd name="T61" fmla="*/ 2580 h 4054"/>
              <a:gd name="T62" fmla="*/ 5557 w 7079"/>
              <a:gd name="T63" fmla="*/ 2355 h 4054"/>
              <a:gd name="T64" fmla="*/ 5804 w 7079"/>
              <a:gd name="T65" fmla="*/ 2121 h 4054"/>
              <a:gd name="T66" fmla="*/ 6006 w 7079"/>
              <a:gd name="T67" fmla="*/ 1883 h 4054"/>
              <a:gd name="T68" fmla="*/ 6178 w 7079"/>
              <a:gd name="T69" fmla="*/ 1636 h 4054"/>
              <a:gd name="T70" fmla="*/ 6293 w 7079"/>
              <a:gd name="T71" fmla="*/ 1376 h 4054"/>
              <a:gd name="T72" fmla="*/ 6381 w 7079"/>
              <a:gd name="T73" fmla="*/ 1120 h 4054"/>
              <a:gd name="T74" fmla="*/ 6430 w 7079"/>
              <a:gd name="T75" fmla="*/ 846 h 4054"/>
              <a:gd name="T76" fmla="*/ 7078 w 7079"/>
              <a:gd name="T77" fmla="*/ 829 h 4054"/>
              <a:gd name="T78" fmla="*/ 5751 w 7079"/>
              <a:gd name="T79" fmla="*/ 0 h 4054"/>
              <a:gd name="T80" fmla="*/ 4410 w 7079"/>
              <a:gd name="T81" fmla="*/ 829 h 4054"/>
              <a:gd name="T82" fmla="*/ 5093 w 7079"/>
              <a:gd name="T83" fmla="*/ 846 h 405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7079"/>
              <a:gd name="T127" fmla="*/ 0 h 4054"/>
              <a:gd name="T128" fmla="*/ 7079 w 7079"/>
              <a:gd name="T129" fmla="*/ 4054 h 405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7079" h="4054">
                <a:moveTo>
                  <a:pt x="5093" y="846"/>
                </a:moveTo>
                <a:lnTo>
                  <a:pt x="5063" y="1023"/>
                </a:lnTo>
                <a:lnTo>
                  <a:pt x="5010" y="1301"/>
                </a:lnTo>
                <a:lnTo>
                  <a:pt x="4891" y="1592"/>
                </a:lnTo>
                <a:lnTo>
                  <a:pt x="4749" y="1870"/>
                </a:lnTo>
                <a:lnTo>
                  <a:pt x="4569" y="2143"/>
                </a:lnTo>
                <a:lnTo>
                  <a:pt x="4339" y="2395"/>
                </a:lnTo>
                <a:lnTo>
                  <a:pt x="4101" y="2642"/>
                </a:lnTo>
                <a:lnTo>
                  <a:pt x="3806" y="2875"/>
                </a:lnTo>
                <a:lnTo>
                  <a:pt x="3479" y="3092"/>
                </a:lnTo>
                <a:lnTo>
                  <a:pt x="3135" y="3286"/>
                </a:lnTo>
                <a:lnTo>
                  <a:pt x="2765" y="3458"/>
                </a:lnTo>
                <a:lnTo>
                  <a:pt x="2368" y="3621"/>
                </a:lnTo>
                <a:lnTo>
                  <a:pt x="1944" y="3758"/>
                </a:lnTo>
                <a:lnTo>
                  <a:pt x="1521" y="3863"/>
                </a:lnTo>
                <a:lnTo>
                  <a:pt x="1071" y="3943"/>
                </a:lnTo>
                <a:lnTo>
                  <a:pt x="613" y="4005"/>
                </a:lnTo>
                <a:lnTo>
                  <a:pt x="145" y="4049"/>
                </a:lnTo>
                <a:lnTo>
                  <a:pt x="0" y="4053"/>
                </a:lnTo>
                <a:lnTo>
                  <a:pt x="511" y="4031"/>
                </a:lnTo>
                <a:lnTo>
                  <a:pt x="1045" y="3987"/>
                </a:lnTo>
                <a:lnTo>
                  <a:pt x="1539" y="3930"/>
                </a:lnTo>
                <a:lnTo>
                  <a:pt x="2037" y="3850"/>
                </a:lnTo>
                <a:lnTo>
                  <a:pt x="2527" y="3758"/>
                </a:lnTo>
                <a:lnTo>
                  <a:pt x="2990" y="3625"/>
                </a:lnTo>
                <a:lnTo>
                  <a:pt x="3440" y="3502"/>
                </a:lnTo>
                <a:lnTo>
                  <a:pt x="3863" y="3334"/>
                </a:lnTo>
                <a:lnTo>
                  <a:pt x="4264" y="3171"/>
                </a:lnTo>
                <a:lnTo>
                  <a:pt x="4639" y="2990"/>
                </a:lnTo>
                <a:lnTo>
                  <a:pt x="4970" y="2792"/>
                </a:lnTo>
                <a:lnTo>
                  <a:pt x="5287" y="2580"/>
                </a:lnTo>
                <a:lnTo>
                  <a:pt x="5557" y="2355"/>
                </a:lnTo>
                <a:lnTo>
                  <a:pt x="5804" y="2121"/>
                </a:lnTo>
                <a:lnTo>
                  <a:pt x="6006" y="1883"/>
                </a:lnTo>
                <a:lnTo>
                  <a:pt x="6178" y="1636"/>
                </a:lnTo>
                <a:lnTo>
                  <a:pt x="6293" y="1376"/>
                </a:lnTo>
                <a:lnTo>
                  <a:pt x="6381" y="1120"/>
                </a:lnTo>
                <a:lnTo>
                  <a:pt x="6430" y="846"/>
                </a:lnTo>
                <a:lnTo>
                  <a:pt x="7078" y="829"/>
                </a:lnTo>
                <a:lnTo>
                  <a:pt x="5751" y="0"/>
                </a:lnTo>
                <a:lnTo>
                  <a:pt x="4410" y="829"/>
                </a:lnTo>
                <a:lnTo>
                  <a:pt x="5093" y="846"/>
                </a:lnTo>
              </a:path>
            </a:pathLst>
          </a:custGeom>
          <a:solidFill>
            <a:srgbClr val="FF00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 sz="5120"/>
          </a:p>
        </p:txBody>
      </p:sp>
      <p:grpSp>
        <p:nvGrpSpPr>
          <p:cNvPr id="8203" name="Group 12"/>
          <p:cNvGrpSpPr>
            <a:grpSpLocks/>
          </p:cNvGrpSpPr>
          <p:nvPr/>
        </p:nvGrpSpPr>
        <p:grpSpPr bwMode="auto">
          <a:xfrm>
            <a:off x="2169563" y="2194560"/>
            <a:ext cx="6777848" cy="2553892"/>
            <a:chOff x="432" y="1057"/>
            <a:chExt cx="3002" cy="2531"/>
          </a:xfrm>
        </p:grpSpPr>
        <p:sp>
          <p:nvSpPr>
            <p:cNvPr id="8208" name="AutoShape 13"/>
            <p:cNvSpPr>
              <a:spLocks noChangeArrowheads="1"/>
            </p:cNvSpPr>
            <p:nvPr/>
          </p:nvSpPr>
          <p:spPr bwMode="auto">
            <a:xfrm>
              <a:off x="432" y="1293"/>
              <a:ext cx="2986" cy="2295"/>
            </a:xfrm>
            <a:prstGeom prst="roundRect">
              <a:avLst>
                <a:gd name="adj" fmla="val 42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endParaRPr lang="en-US" sz="5120"/>
            </a:p>
          </p:txBody>
        </p:sp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448" y="1057"/>
              <a:ext cx="2986" cy="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8512" tIns="62976" rIns="128512" bIns="62976">
              <a:spAutoFit/>
            </a:bodyPr>
            <a:lstStyle>
              <a:lvl1pPr marL="341313" indent="-341313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 marL="0" indent="0">
                <a:lnSpc>
                  <a:spcPct val="95000"/>
                </a:lnSpc>
                <a:spcBef>
                  <a:spcPts val="996"/>
                </a:spcBef>
                <a:buClr>
                  <a:srgbClr val="00CECE"/>
                </a:buClr>
                <a:buSzPct val="75000"/>
              </a:pPr>
              <a:r>
                <a:rPr lang="en-GB" sz="3982" dirty="0"/>
                <a:t>When you want to retrieve an item, you specify the </a:t>
              </a:r>
              <a:r>
                <a:rPr lang="en-GB" sz="3982" b="1" u="sng" dirty="0">
                  <a:solidFill>
                    <a:srgbClr val="FF8000"/>
                  </a:solidFill>
                </a:rPr>
                <a:t>key</a:t>
              </a:r>
              <a:r>
                <a:rPr lang="en-GB" sz="3982" dirty="0">
                  <a:solidFill>
                    <a:schemeClr val="tx1"/>
                  </a:solidFill>
                </a:rPr>
                <a:t>... </a:t>
              </a:r>
              <a:r>
                <a:rPr lang="en-GB" sz="3982" dirty="0"/>
                <a:t>... and the retrieval procedure returns the </a:t>
              </a:r>
              <a:r>
                <a:rPr lang="en-GB" sz="3982" b="1" u="sng" dirty="0">
                  <a:solidFill>
                    <a:srgbClr val="FF8000"/>
                  </a:solidFill>
                </a:rPr>
                <a:t>item</a:t>
              </a:r>
              <a:r>
                <a:rPr lang="en-GB" sz="3982" dirty="0">
                  <a:solidFill>
                    <a:schemeClr val="tx1"/>
                  </a:solidFill>
                </a:rPr>
                <a:t>. </a:t>
              </a:r>
            </a:p>
          </p:txBody>
        </p:sp>
      </p:grpSp>
      <p:grpSp>
        <p:nvGrpSpPr>
          <p:cNvPr id="8204" name="Group 15"/>
          <p:cNvGrpSpPr>
            <a:grpSpLocks/>
          </p:cNvGrpSpPr>
          <p:nvPr/>
        </p:nvGrpSpPr>
        <p:grpSpPr bwMode="auto">
          <a:xfrm>
            <a:off x="4434810" y="5145477"/>
            <a:ext cx="3675662" cy="4039164"/>
            <a:chOff x="1492" y="2523"/>
            <a:chExt cx="1628" cy="1789"/>
          </a:xfrm>
        </p:grpSpPr>
        <p:sp>
          <p:nvSpPr>
            <p:cNvPr id="8205" name="Freeform 16"/>
            <p:cNvSpPr>
              <a:spLocks noChangeArrowheads="1"/>
            </p:cNvSpPr>
            <p:nvPr/>
          </p:nvSpPr>
          <p:spPr bwMode="auto">
            <a:xfrm>
              <a:off x="1525" y="3567"/>
              <a:ext cx="968" cy="685"/>
            </a:xfrm>
            <a:custGeom>
              <a:avLst/>
              <a:gdLst>
                <a:gd name="T0" fmla="*/ 4266 w 4267"/>
                <a:gd name="T1" fmla="*/ 1933 h 3020"/>
                <a:gd name="T2" fmla="*/ 922 w 4267"/>
                <a:gd name="T3" fmla="*/ 79 h 3020"/>
                <a:gd name="T4" fmla="*/ 843 w 4267"/>
                <a:gd name="T5" fmla="*/ 39 h 3020"/>
                <a:gd name="T6" fmla="*/ 749 w 4267"/>
                <a:gd name="T7" fmla="*/ 4 h 3020"/>
                <a:gd name="T8" fmla="*/ 648 w 4267"/>
                <a:gd name="T9" fmla="*/ 0 h 3020"/>
                <a:gd name="T10" fmla="*/ 551 w 4267"/>
                <a:gd name="T11" fmla="*/ 4 h 3020"/>
                <a:gd name="T12" fmla="*/ 454 w 4267"/>
                <a:gd name="T13" fmla="*/ 17 h 3020"/>
                <a:gd name="T14" fmla="*/ 366 w 4267"/>
                <a:gd name="T15" fmla="*/ 57 h 3020"/>
                <a:gd name="T16" fmla="*/ 273 w 4267"/>
                <a:gd name="T17" fmla="*/ 105 h 3020"/>
                <a:gd name="T18" fmla="*/ 202 w 4267"/>
                <a:gd name="T19" fmla="*/ 163 h 3020"/>
                <a:gd name="T20" fmla="*/ 136 w 4267"/>
                <a:gd name="T21" fmla="*/ 242 h 3020"/>
                <a:gd name="T22" fmla="*/ 79 w 4267"/>
                <a:gd name="T23" fmla="*/ 317 h 3020"/>
                <a:gd name="T24" fmla="*/ 39 w 4267"/>
                <a:gd name="T25" fmla="*/ 411 h 3020"/>
                <a:gd name="T26" fmla="*/ 13 w 4267"/>
                <a:gd name="T27" fmla="*/ 503 h 3020"/>
                <a:gd name="T28" fmla="*/ 0 w 4267"/>
                <a:gd name="T29" fmla="*/ 600 h 3020"/>
                <a:gd name="T30" fmla="*/ 8 w 4267"/>
                <a:gd name="T31" fmla="*/ 698 h 3020"/>
                <a:gd name="T32" fmla="*/ 26 w 4267"/>
                <a:gd name="T33" fmla="*/ 790 h 3020"/>
                <a:gd name="T34" fmla="*/ 61 w 4267"/>
                <a:gd name="T35" fmla="*/ 887 h 3020"/>
                <a:gd name="T36" fmla="*/ 110 w 4267"/>
                <a:gd name="T37" fmla="*/ 971 h 3020"/>
                <a:gd name="T38" fmla="*/ 171 w 4267"/>
                <a:gd name="T39" fmla="*/ 1046 h 3020"/>
                <a:gd name="T40" fmla="*/ 242 w 4267"/>
                <a:gd name="T41" fmla="*/ 1117 h 3020"/>
                <a:gd name="T42" fmla="*/ 321 w 4267"/>
                <a:gd name="T43" fmla="*/ 1165 h 3020"/>
                <a:gd name="T44" fmla="*/ 3666 w 4267"/>
                <a:gd name="T45" fmla="*/ 3019 h 3020"/>
                <a:gd name="T46" fmla="*/ 4266 w 4267"/>
                <a:gd name="T47" fmla="*/ 1933 h 302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267"/>
                <a:gd name="T73" fmla="*/ 0 h 3020"/>
                <a:gd name="T74" fmla="*/ 4267 w 4267"/>
                <a:gd name="T75" fmla="*/ 3020 h 302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267" h="3020">
                  <a:moveTo>
                    <a:pt x="4266" y="1933"/>
                  </a:moveTo>
                  <a:lnTo>
                    <a:pt x="922" y="79"/>
                  </a:lnTo>
                  <a:lnTo>
                    <a:pt x="843" y="39"/>
                  </a:lnTo>
                  <a:lnTo>
                    <a:pt x="749" y="4"/>
                  </a:lnTo>
                  <a:lnTo>
                    <a:pt x="648" y="0"/>
                  </a:lnTo>
                  <a:lnTo>
                    <a:pt x="551" y="4"/>
                  </a:lnTo>
                  <a:lnTo>
                    <a:pt x="454" y="17"/>
                  </a:lnTo>
                  <a:lnTo>
                    <a:pt x="366" y="57"/>
                  </a:lnTo>
                  <a:lnTo>
                    <a:pt x="273" y="105"/>
                  </a:lnTo>
                  <a:lnTo>
                    <a:pt x="202" y="163"/>
                  </a:lnTo>
                  <a:lnTo>
                    <a:pt x="136" y="242"/>
                  </a:lnTo>
                  <a:lnTo>
                    <a:pt x="79" y="317"/>
                  </a:lnTo>
                  <a:lnTo>
                    <a:pt x="39" y="411"/>
                  </a:lnTo>
                  <a:lnTo>
                    <a:pt x="13" y="503"/>
                  </a:lnTo>
                  <a:lnTo>
                    <a:pt x="0" y="600"/>
                  </a:lnTo>
                  <a:lnTo>
                    <a:pt x="8" y="698"/>
                  </a:lnTo>
                  <a:lnTo>
                    <a:pt x="26" y="790"/>
                  </a:lnTo>
                  <a:lnTo>
                    <a:pt x="61" y="887"/>
                  </a:lnTo>
                  <a:lnTo>
                    <a:pt x="110" y="971"/>
                  </a:lnTo>
                  <a:lnTo>
                    <a:pt x="171" y="1046"/>
                  </a:lnTo>
                  <a:lnTo>
                    <a:pt x="242" y="1117"/>
                  </a:lnTo>
                  <a:lnTo>
                    <a:pt x="321" y="1165"/>
                  </a:lnTo>
                  <a:lnTo>
                    <a:pt x="3666" y="3019"/>
                  </a:lnTo>
                  <a:lnTo>
                    <a:pt x="4266" y="1933"/>
                  </a:lnTo>
                </a:path>
              </a:pathLst>
            </a:cu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 sz="5120"/>
            </a:p>
          </p:txBody>
        </p:sp>
        <p:sp>
          <p:nvSpPr>
            <p:cNvPr id="8206" name="Freeform 17"/>
            <p:cNvSpPr>
              <a:spLocks noChangeArrowheads="1"/>
            </p:cNvSpPr>
            <p:nvPr/>
          </p:nvSpPr>
          <p:spPr bwMode="auto">
            <a:xfrm>
              <a:off x="1492" y="2523"/>
              <a:ext cx="1629" cy="1790"/>
            </a:xfrm>
            <a:custGeom>
              <a:avLst/>
              <a:gdLst>
                <a:gd name="T0" fmla="*/ 2594 w 7185"/>
                <a:gd name="T1" fmla="*/ 379 h 7894"/>
                <a:gd name="T2" fmla="*/ 2647 w 7185"/>
                <a:gd name="T3" fmla="*/ 286 h 7894"/>
                <a:gd name="T4" fmla="*/ 2727 w 7185"/>
                <a:gd name="T5" fmla="*/ 211 h 7894"/>
                <a:gd name="T6" fmla="*/ 2807 w 7185"/>
                <a:gd name="T7" fmla="*/ 145 h 7894"/>
                <a:gd name="T8" fmla="*/ 2908 w 7185"/>
                <a:gd name="T9" fmla="*/ 83 h 7894"/>
                <a:gd name="T10" fmla="*/ 3010 w 7185"/>
                <a:gd name="T11" fmla="*/ 39 h 7894"/>
                <a:gd name="T12" fmla="*/ 3120 w 7185"/>
                <a:gd name="T13" fmla="*/ 13 h 7894"/>
                <a:gd name="T14" fmla="*/ 3221 w 7185"/>
                <a:gd name="T15" fmla="*/ 0 h 7894"/>
                <a:gd name="T16" fmla="*/ 3332 w 7185"/>
                <a:gd name="T17" fmla="*/ 4 h 7894"/>
                <a:gd name="T18" fmla="*/ 3442 w 7185"/>
                <a:gd name="T19" fmla="*/ 17 h 7894"/>
                <a:gd name="T20" fmla="*/ 3543 w 7185"/>
                <a:gd name="T21" fmla="*/ 57 h 7894"/>
                <a:gd name="T22" fmla="*/ 7184 w 7185"/>
                <a:gd name="T23" fmla="*/ 2064 h 7894"/>
                <a:gd name="T24" fmla="*/ 4576 w 7185"/>
                <a:gd name="T25" fmla="*/ 6768 h 7894"/>
                <a:gd name="T26" fmla="*/ 958 w 7185"/>
                <a:gd name="T27" fmla="*/ 4751 h 7894"/>
                <a:gd name="T28" fmla="*/ 868 w 7185"/>
                <a:gd name="T29" fmla="*/ 4729 h 7894"/>
                <a:gd name="T30" fmla="*/ 776 w 7185"/>
                <a:gd name="T31" fmla="*/ 4720 h 7894"/>
                <a:gd name="T32" fmla="*/ 688 w 7185"/>
                <a:gd name="T33" fmla="*/ 4725 h 7894"/>
                <a:gd name="T34" fmla="*/ 604 w 7185"/>
                <a:gd name="T35" fmla="*/ 4756 h 7894"/>
                <a:gd name="T36" fmla="*/ 524 w 7185"/>
                <a:gd name="T37" fmla="*/ 4791 h 7894"/>
                <a:gd name="T38" fmla="*/ 445 w 7185"/>
                <a:gd name="T39" fmla="*/ 4839 h 7894"/>
                <a:gd name="T40" fmla="*/ 383 w 7185"/>
                <a:gd name="T41" fmla="*/ 4901 h 7894"/>
                <a:gd name="T42" fmla="*/ 335 w 7185"/>
                <a:gd name="T43" fmla="*/ 4977 h 7894"/>
                <a:gd name="T44" fmla="*/ 291 w 7185"/>
                <a:gd name="T45" fmla="*/ 5056 h 7894"/>
                <a:gd name="T46" fmla="*/ 273 w 7185"/>
                <a:gd name="T47" fmla="*/ 5140 h 7894"/>
                <a:gd name="T48" fmla="*/ 255 w 7185"/>
                <a:gd name="T49" fmla="*/ 5233 h 7894"/>
                <a:gd name="T50" fmla="*/ 260 w 7185"/>
                <a:gd name="T51" fmla="*/ 5317 h 7894"/>
                <a:gd name="T52" fmla="*/ 282 w 7185"/>
                <a:gd name="T53" fmla="*/ 5400 h 7894"/>
                <a:gd name="T54" fmla="*/ 321 w 7185"/>
                <a:gd name="T55" fmla="*/ 5493 h 7894"/>
                <a:gd name="T56" fmla="*/ 370 w 7185"/>
                <a:gd name="T57" fmla="*/ 5559 h 7894"/>
                <a:gd name="T58" fmla="*/ 432 w 7185"/>
                <a:gd name="T59" fmla="*/ 5630 h 7894"/>
                <a:gd name="T60" fmla="*/ 3640 w 7185"/>
                <a:gd name="T61" fmla="*/ 7421 h 7894"/>
                <a:gd name="T62" fmla="*/ 4090 w 7185"/>
                <a:gd name="T63" fmla="*/ 7646 h 7894"/>
                <a:gd name="T64" fmla="*/ 3953 w 7185"/>
                <a:gd name="T65" fmla="*/ 7893 h 7894"/>
                <a:gd name="T66" fmla="*/ 361 w 7185"/>
                <a:gd name="T67" fmla="*/ 5899 h 7894"/>
                <a:gd name="T68" fmla="*/ 269 w 7185"/>
                <a:gd name="T69" fmla="*/ 5833 h 7894"/>
                <a:gd name="T70" fmla="*/ 189 w 7185"/>
                <a:gd name="T71" fmla="*/ 5758 h 7894"/>
                <a:gd name="T72" fmla="*/ 127 w 7185"/>
                <a:gd name="T73" fmla="*/ 5669 h 7894"/>
                <a:gd name="T74" fmla="*/ 74 w 7185"/>
                <a:gd name="T75" fmla="*/ 5572 h 7894"/>
                <a:gd name="T76" fmla="*/ 30 w 7185"/>
                <a:gd name="T77" fmla="*/ 5471 h 7894"/>
                <a:gd name="T78" fmla="*/ 8 w 7185"/>
                <a:gd name="T79" fmla="*/ 5365 h 7894"/>
                <a:gd name="T80" fmla="*/ 0 w 7185"/>
                <a:gd name="T81" fmla="*/ 5255 h 7894"/>
                <a:gd name="T82" fmla="*/ 4 w 7185"/>
                <a:gd name="T83" fmla="*/ 5145 h 7894"/>
                <a:gd name="T84" fmla="*/ 26 w 7185"/>
                <a:gd name="T85" fmla="*/ 5039 h 7894"/>
                <a:gd name="T86" fmla="*/ 70 w 7185"/>
                <a:gd name="T87" fmla="*/ 4937 h 7894"/>
                <a:gd name="T88" fmla="*/ 2594 w 7185"/>
                <a:gd name="T89" fmla="*/ 379 h 789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185"/>
                <a:gd name="T136" fmla="*/ 0 h 7894"/>
                <a:gd name="T137" fmla="*/ 7185 w 7185"/>
                <a:gd name="T138" fmla="*/ 7894 h 789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185" h="7894">
                  <a:moveTo>
                    <a:pt x="2594" y="379"/>
                  </a:moveTo>
                  <a:lnTo>
                    <a:pt x="2647" y="286"/>
                  </a:lnTo>
                  <a:lnTo>
                    <a:pt x="2727" y="211"/>
                  </a:lnTo>
                  <a:lnTo>
                    <a:pt x="2807" y="145"/>
                  </a:lnTo>
                  <a:lnTo>
                    <a:pt x="2908" y="83"/>
                  </a:lnTo>
                  <a:lnTo>
                    <a:pt x="3010" y="39"/>
                  </a:lnTo>
                  <a:lnTo>
                    <a:pt x="3120" y="13"/>
                  </a:lnTo>
                  <a:lnTo>
                    <a:pt x="3221" y="0"/>
                  </a:lnTo>
                  <a:lnTo>
                    <a:pt x="3332" y="4"/>
                  </a:lnTo>
                  <a:lnTo>
                    <a:pt x="3442" y="17"/>
                  </a:lnTo>
                  <a:lnTo>
                    <a:pt x="3543" y="57"/>
                  </a:lnTo>
                  <a:lnTo>
                    <a:pt x="7184" y="2064"/>
                  </a:lnTo>
                  <a:lnTo>
                    <a:pt x="4576" y="6768"/>
                  </a:lnTo>
                  <a:lnTo>
                    <a:pt x="958" y="4751"/>
                  </a:lnTo>
                  <a:lnTo>
                    <a:pt x="868" y="4729"/>
                  </a:lnTo>
                  <a:lnTo>
                    <a:pt x="776" y="4720"/>
                  </a:lnTo>
                  <a:lnTo>
                    <a:pt x="688" y="4725"/>
                  </a:lnTo>
                  <a:lnTo>
                    <a:pt x="604" y="4756"/>
                  </a:lnTo>
                  <a:lnTo>
                    <a:pt x="524" y="4791"/>
                  </a:lnTo>
                  <a:lnTo>
                    <a:pt x="445" y="4839"/>
                  </a:lnTo>
                  <a:lnTo>
                    <a:pt x="383" y="4901"/>
                  </a:lnTo>
                  <a:lnTo>
                    <a:pt x="335" y="4977"/>
                  </a:lnTo>
                  <a:lnTo>
                    <a:pt x="291" y="5056"/>
                  </a:lnTo>
                  <a:lnTo>
                    <a:pt x="273" y="5140"/>
                  </a:lnTo>
                  <a:lnTo>
                    <a:pt x="255" y="5233"/>
                  </a:lnTo>
                  <a:lnTo>
                    <a:pt x="260" y="5317"/>
                  </a:lnTo>
                  <a:lnTo>
                    <a:pt x="282" y="5400"/>
                  </a:lnTo>
                  <a:lnTo>
                    <a:pt x="321" y="5493"/>
                  </a:lnTo>
                  <a:lnTo>
                    <a:pt x="370" y="5559"/>
                  </a:lnTo>
                  <a:lnTo>
                    <a:pt x="432" y="5630"/>
                  </a:lnTo>
                  <a:lnTo>
                    <a:pt x="3640" y="7421"/>
                  </a:lnTo>
                  <a:lnTo>
                    <a:pt x="4090" y="7646"/>
                  </a:lnTo>
                  <a:lnTo>
                    <a:pt x="3953" y="7893"/>
                  </a:lnTo>
                  <a:lnTo>
                    <a:pt x="361" y="5899"/>
                  </a:lnTo>
                  <a:lnTo>
                    <a:pt x="269" y="5833"/>
                  </a:lnTo>
                  <a:lnTo>
                    <a:pt x="189" y="5758"/>
                  </a:lnTo>
                  <a:lnTo>
                    <a:pt x="127" y="5669"/>
                  </a:lnTo>
                  <a:lnTo>
                    <a:pt x="74" y="5572"/>
                  </a:lnTo>
                  <a:lnTo>
                    <a:pt x="30" y="5471"/>
                  </a:lnTo>
                  <a:lnTo>
                    <a:pt x="8" y="5365"/>
                  </a:lnTo>
                  <a:lnTo>
                    <a:pt x="0" y="5255"/>
                  </a:lnTo>
                  <a:lnTo>
                    <a:pt x="4" y="5145"/>
                  </a:lnTo>
                  <a:lnTo>
                    <a:pt x="26" y="5039"/>
                  </a:lnTo>
                  <a:lnTo>
                    <a:pt x="70" y="4937"/>
                  </a:lnTo>
                  <a:lnTo>
                    <a:pt x="2594" y="379"/>
                  </a:lnTo>
                </a:path>
              </a:pathLst>
            </a:custGeom>
            <a:solidFill>
              <a:srgbClr val="70230C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 sz="5120"/>
            </a:p>
          </p:txBody>
        </p:sp>
        <p:sp>
          <p:nvSpPr>
            <p:cNvPr id="8207" name="Freeform 18"/>
            <p:cNvSpPr>
              <a:spLocks noChangeArrowheads="1"/>
            </p:cNvSpPr>
            <p:nvPr/>
          </p:nvSpPr>
          <p:spPr bwMode="auto">
            <a:xfrm>
              <a:off x="1725" y="3835"/>
              <a:ext cx="364" cy="425"/>
            </a:xfrm>
            <a:custGeom>
              <a:avLst/>
              <a:gdLst>
                <a:gd name="T0" fmla="*/ 785 w 1606"/>
                <a:gd name="T1" fmla="*/ 0 h 1876"/>
                <a:gd name="T2" fmla="*/ 0 w 1606"/>
                <a:gd name="T3" fmla="*/ 1421 h 1876"/>
                <a:gd name="T4" fmla="*/ 701 w 1606"/>
                <a:gd name="T5" fmla="*/ 1107 h 1876"/>
                <a:gd name="T6" fmla="*/ 820 w 1606"/>
                <a:gd name="T7" fmla="*/ 1875 h 1876"/>
                <a:gd name="T8" fmla="*/ 1605 w 1606"/>
                <a:gd name="T9" fmla="*/ 454 h 1876"/>
                <a:gd name="T10" fmla="*/ 785 w 1606"/>
                <a:gd name="T11" fmla="*/ 0 h 18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06"/>
                <a:gd name="T19" fmla="*/ 0 h 1876"/>
                <a:gd name="T20" fmla="*/ 1606 w 1606"/>
                <a:gd name="T21" fmla="*/ 1876 h 18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06" h="1876">
                  <a:moveTo>
                    <a:pt x="785" y="0"/>
                  </a:moveTo>
                  <a:lnTo>
                    <a:pt x="0" y="1421"/>
                  </a:lnTo>
                  <a:lnTo>
                    <a:pt x="701" y="1107"/>
                  </a:lnTo>
                  <a:lnTo>
                    <a:pt x="820" y="1875"/>
                  </a:lnTo>
                  <a:lnTo>
                    <a:pt x="1605" y="454"/>
                  </a:lnTo>
                  <a:lnTo>
                    <a:pt x="785" y="0"/>
                  </a:lnTo>
                </a:path>
              </a:pathLst>
            </a:custGeom>
            <a:solidFill>
              <a:srgbClr val="FF0000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 sz="512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1"/>
          <p:cNvSpPr>
            <a:spLocks noChangeShapeType="1"/>
          </p:cNvSpPr>
          <p:nvPr/>
        </p:nvSpPr>
        <p:spPr bwMode="auto">
          <a:xfrm flipH="1">
            <a:off x="7843520" y="2318738"/>
            <a:ext cx="1889761" cy="1560124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grpSp>
        <p:nvGrpSpPr>
          <p:cNvPr id="10243" name="Group 2"/>
          <p:cNvGrpSpPr>
            <a:grpSpLocks/>
          </p:cNvGrpSpPr>
          <p:nvPr/>
        </p:nvGrpSpPr>
        <p:grpSpPr bwMode="auto">
          <a:xfrm>
            <a:off x="6046333" y="4251397"/>
            <a:ext cx="2372926" cy="4531361"/>
            <a:chOff x="2678" y="1883"/>
            <a:chExt cx="1051" cy="2007"/>
          </a:xfrm>
        </p:grpSpPr>
        <p:sp>
          <p:nvSpPr>
            <p:cNvPr id="10265" name="Line 3"/>
            <p:cNvSpPr>
              <a:spLocks noChangeShapeType="1"/>
            </p:cNvSpPr>
            <p:nvPr/>
          </p:nvSpPr>
          <p:spPr bwMode="auto">
            <a:xfrm>
              <a:off x="2928" y="2870"/>
              <a:ext cx="461" cy="682"/>
            </a:xfrm>
            <a:prstGeom prst="line">
              <a:avLst/>
            </a:prstGeom>
            <a:noFill/>
            <a:ln w="12600">
              <a:solidFill>
                <a:srgbClr val="FF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5120"/>
            </a:p>
          </p:txBody>
        </p:sp>
        <p:grpSp>
          <p:nvGrpSpPr>
            <p:cNvPr id="10266" name="Group 4"/>
            <p:cNvGrpSpPr>
              <a:grpSpLocks/>
            </p:cNvGrpSpPr>
            <p:nvPr/>
          </p:nvGrpSpPr>
          <p:grpSpPr bwMode="auto">
            <a:xfrm>
              <a:off x="2678" y="1883"/>
              <a:ext cx="683" cy="1132"/>
              <a:chOff x="2678" y="1883"/>
              <a:chExt cx="683" cy="1132"/>
            </a:xfrm>
          </p:grpSpPr>
          <p:sp>
            <p:nvSpPr>
              <p:cNvPr id="10269" name="Line 5"/>
              <p:cNvSpPr>
                <a:spLocks noChangeShapeType="1"/>
              </p:cNvSpPr>
              <p:nvPr/>
            </p:nvSpPr>
            <p:spPr bwMode="auto">
              <a:xfrm flipH="1">
                <a:off x="2908" y="1883"/>
                <a:ext cx="453" cy="701"/>
              </a:xfrm>
              <a:prstGeom prst="line">
                <a:avLst/>
              </a:prstGeom>
              <a:noFill/>
              <a:ln w="12600">
                <a:solidFill>
                  <a:srgbClr val="FF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5120"/>
              </a:p>
            </p:txBody>
          </p:sp>
          <p:pic>
            <p:nvPicPr>
              <p:cNvPr id="10270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8" y="2449"/>
                <a:ext cx="557" cy="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71" name="AutoShape 7"/>
              <p:cNvSpPr>
                <a:spLocks noChangeArrowheads="1"/>
              </p:cNvSpPr>
              <p:nvPr/>
            </p:nvSpPr>
            <p:spPr bwMode="auto">
              <a:xfrm>
                <a:off x="2746" y="2580"/>
                <a:ext cx="455" cy="183"/>
              </a:xfrm>
              <a:prstGeom prst="roundRect">
                <a:avLst>
                  <a:gd name="adj" fmla="val 519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128512" tIns="62976" rIns="128512" bIns="62976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bg1"/>
                    </a:solidFill>
                    <a:latin typeface="Times New Roman" panose="02020603050405020304" pitchFamily="18" charset="0"/>
                    <a:cs typeface="Arial Unicode MS" panose="020B0604020202020204" pitchFamily="34" charset="-128"/>
                  </a:defRPr>
                </a:lvl1pPr>
                <a:lvl2pPr marL="742950" indent="-28575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bg1"/>
                    </a:solidFill>
                    <a:latin typeface="Times New Roman" panose="02020603050405020304" pitchFamily="18" charset="0"/>
                    <a:cs typeface="Arial Unicode MS" panose="020B0604020202020204" pitchFamily="34" charset="-128"/>
                  </a:defRPr>
                </a:lvl2pPr>
                <a:lvl3pPr marL="11430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bg1"/>
                    </a:solidFill>
                    <a:latin typeface="Times New Roman" panose="02020603050405020304" pitchFamily="18" charset="0"/>
                    <a:cs typeface="Arial Unicode MS" panose="020B0604020202020204" pitchFamily="34" charset="-128"/>
                  </a:defRPr>
                </a:lvl3pPr>
                <a:lvl4pPr marL="16002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bg1"/>
                    </a:solidFill>
                    <a:latin typeface="Times New Roman" panose="02020603050405020304" pitchFamily="18" charset="0"/>
                    <a:cs typeface="Arial Unicode MS" panose="020B0604020202020204" pitchFamily="34" charset="-128"/>
                  </a:defRPr>
                </a:lvl4pPr>
                <a:lvl5pPr marL="20574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bg1"/>
                    </a:solidFill>
                    <a:latin typeface="Times New Roman" panose="02020603050405020304" pitchFamily="18" charset="0"/>
                    <a:cs typeface="Arial Unicode MS" panose="020B060402020202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bg1"/>
                    </a:solidFill>
                    <a:latin typeface="Times New Roman" panose="02020603050405020304" pitchFamily="18" charset="0"/>
                    <a:cs typeface="Arial Unicode MS" panose="020B060402020202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bg1"/>
                    </a:solidFill>
                    <a:latin typeface="Times New Roman" panose="02020603050405020304" pitchFamily="18" charset="0"/>
                    <a:cs typeface="Arial Unicode MS" panose="020B060402020202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bg1"/>
                    </a:solidFill>
                    <a:latin typeface="Times New Roman" panose="02020603050405020304" pitchFamily="18" charset="0"/>
                    <a:cs typeface="Arial Unicode MS" panose="020B060402020202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bg1"/>
                    </a:solidFill>
                    <a:latin typeface="Times New Roman" panose="02020603050405020304" pitchFamily="18" charset="0"/>
                    <a:cs typeface="Arial Unicode MS" panose="020B0604020202020204" pitchFamily="34" charset="-128"/>
                  </a:defRPr>
                </a:lvl9pPr>
              </a:lstStyle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GB" sz="1991" dirty="0" smtClean="0">
                    <a:solidFill>
                      <a:srgbClr val="000000"/>
                    </a:solidFill>
                  </a:rPr>
                  <a:t>Andhra</a:t>
                </a:r>
                <a:endParaRPr lang="en-GB" sz="1991" dirty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0267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3" y="3350"/>
              <a:ext cx="636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8" name="AutoShape 9"/>
            <p:cNvSpPr>
              <a:spLocks noChangeArrowheads="1"/>
            </p:cNvSpPr>
            <p:nvPr/>
          </p:nvSpPr>
          <p:spPr bwMode="auto">
            <a:xfrm>
              <a:off x="3124" y="3453"/>
              <a:ext cx="537" cy="183"/>
            </a:xfrm>
            <a:prstGeom prst="roundRect">
              <a:avLst>
                <a:gd name="adj" fmla="val 51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28512" tIns="62976" rIns="128512" bIns="62976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1991">
                  <a:solidFill>
                    <a:srgbClr val="000000"/>
                  </a:solidFill>
                </a:rPr>
                <a:t>Arkansas</a:t>
              </a:r>
            </a:p>
          </p:txBody>
        </p:sp>
      </p:grpSp>
      <p:pic>
        <p:nvPicPr>
          <p:cNvPr id="10244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215" y="3637281"/>
            <a:ext cx="1241778" cy="110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AutoShape 11"/>
          <p:cNvSpPr>
            <a:spLocks noChangeArrowheads="1"/>
          </p:cNvSpPr>
          <p:nvPr/>
        </p:nvSpPr>
        <p:spPr bwMode="auto">
          <a:xfrm>
            <a:off x="6952053" y="4149796"/>
            <a:ext cx="1211718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 dirty="0" smtClean="0">
                <a:solidFill>
                  <a:srgbClr val="000000"/>
                </a:solidFill>
              </a:rPr>
              <a:t>Colorado</a:t>
            </a:r>
            <a:endParaRPr lang="en-GB" sz="1991" dirty="0">
              <a:solidFill>
                <a:srgbClr val="000000"/>
              </a:solidFill>
            </a:endParaRPr>
          </a:p>
        </p:txBody>
      </p:sp>
      <p:sp>
        <p:nvSpPr>
          <p:cNvPr id="10246" name="Line 12"/>
          <p:cNvSpPr>
            <a:spLocks noChangeShapeType="1"/>
          </p:cNvSpPr>
          <p:nvPr/>
        </p:nvSpPr>
        <p:spPr bwMode="auto">
          <a:xfrm>
            <a:off x="9731022" y="2731912"/>
            <a:ext cx="1040836" cy="127790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10247" name="Line 13"/>
          <p:cNvSpPr>
            <a:spLocks noChangeShapeType="1"/>
          </p:cNvSpPr>
          <p:nvPr/>
        </p:nvSpPr>
        <p:spPr bwMode="auto">
          <a:xfrm flipH="1">
            <a:off x="9805530" y="4357511"/>
            <a:ext cx="839893" cy="1356925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10248" name="Line 14"/>
          <p:cNvSpPr>
            <a:spLocks noChangeShapeType="1"/>
          </p:cNvSpPr>
          <p:nvPr/>
        </p:nvSpPr>
        <p:spPr bwMode="auto">
          <a:xfrm>
            <a:off x="10771859" y="4269459"/>
            <a:ext cx="1214684" cy="1993617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10249" name="Line 15"/>
          <p:cNvSpPr>
            <a:spLocks noChangeShapeType="1"/>
          </p:cNvSpPr>
          <p:nvPr/>
        </p:nvSpPr>
        <p:spPr bwMode="auto">
          <a:xfrm>
            <a:off x="9927449" y="5960534"/>
            <a:ext cx="541867" cy="1539804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10250" name="Line 16"/>
          <p:cNvSpPr>
            <a:spLocks noChangeShapeType="1"/>
          </p:cNvSpPr>
          <p:nvPr/>
        </p:nvSpPr>
        <p:spPr bwMode="auto">
          <a:xfrm>
            <a:off x="12223609" y="6416605"/>
            <a:ext cx="478649" cy="145175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10251" name="Rectangle 17"/>
          <p:cNvSpPr>
            <a:spLocks noGrp="1" noChangeArrowheads="1"/>
          </p:cNvSpPr>
          <p:nvPr>
            <p:ph type="title"/>
          </p:nvPr>
        </p:nvSpPr>
        <p:spPr>
          <a:xfrm>
            <a:off x="433493" y="487680"/>
            <a:ext cx="11054080" cy="1625600"/>
          </a:xfrm>
        </p:spPr>
        <p:txBody>
          <a:bodyPr>
            <a:normAutofit fontScale="90000"/>
          </a:bodyPr>
          <a:lstStyle/>
          <a:p>
            <a:pPr>
              <a:lnSpc>
                <a:spcPct val="95000"/>
              </a:lnSpc>
              <a:tabLst>
                <a:tab pos="0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</a:tabLst>
            </a:pPr>
            <a:r>
              <a:rPr lang="en-GB" smtClean="0"/>
              <a:t>A Binary Search Tree of States</a:t>
            </a:r>
          </a:p>
        </p:txBody>
      </p:sp>
      <p:sp>
        <p:nvSpPr>
          <p:cNvPr id="10252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975361" y="2817707"/>
            <a:ext cx="3553742" cy="6308231"/>
          </a:xfrm>
        </p:spPr>
        <p:txBody>
          <a:bodyPr/>
          <a:lstStyle/>
          <a:p>
            <a:pPr marL="0" indent="0">
              <a:lnSpc>
                <a:spcPct val="95000"/>
              </a:lnSpc>
              <a:spcBef>
                <a:spcPts val="996"/>
              </a:spcBef>
              <a:buNone/>
              <a:tabLst>
                <a:tab pos="810530" algn="l"/>
                <a:tab pos="2110990" algn="l"/>
                <a:tab pos="3411450" algn="l"/>
                <a:tab pos="4711909" algn="l"/>
                <a:tab pos="6012369" algn="l"/>
                <a:tab pos="7312829" algn="l"/>
                <a:tab pos="8613288" algn="l"/>
                <a:tab pos="9913748" algn="l"/>
                <a:tab pos="11214208" algn="l"/>
                <a:tab pos="12514667" algn="l"/>
                <a:tab pos="13815127" algn="l"/>
              </a:tabLst>
            </a:pPr>
            <a:r>
              <a:rPr lang="en-GB" sz="3982" dirty="0"/>
              <a:t>The data in the dictionary will be stored in a binary tree, with each node containing an </a:t>
            </a:r>
            <a:r>
              <a:rPr lang="en-GB" sz="3982" b="1" u="sng" dirty="0">
                <a:solidFill>
                  <a:srgbClr val="FF8000"/>
                </a:solidFill>
              </a:rPr>
              <a:t>item</a:t>
            </a:r>
            <a:r>
              <a:rPr lang="en-GB" sz="3982" dirty="0"/>
              <a:t> and a </a:t>
            </a:r>
            <a:r>
              <a:rPr lang="en-GB" sz="3982" b="1" u="sng" dirty="0">
                <a:solidFill>
                  <a:srgbClr val="FF8000"/>
                </a:solidFill>
              </a:rPr>
              <a:t>key</a:t>
            </a:r>
            <a:r>
              <a:rPr lang="en-GB" sz="3982" dirty="0"/>
              <a:t>.</a:t>
            </a:r>
          </a:p>
        </p:txBody>
      </p:sp>
      <p:pic>
        <p:nvPicPr>
          <p:cNvPr id="10253" name="Picture 1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965" y="5276427"/>
            <a:ext cx="2038773" cy="1379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4" name="Picture 2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157" y="3662116"/>
            <a:ext cx="2054578" cy="116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5" name="Picture 2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049" y="1776872"/>
            <a:ext cx="1713653" cy="142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6" name="Picture 2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148" y="6750756"/>
            <a:ext cx="483164" cy="964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7" name="Picture 2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836" y="5529299"/>
            <a:ext cx="1020516" cy="645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8" name="Picture 2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2339" y="7423574"/>
            <a:ext cx="914399" cy="79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9" name="AutoShape 25"/>
          <p:cNvSpPr>
            <a:spLocks noChangeArrowheads="1"/>
          </p:cNvSpPr>
          <p:nvPr/>
        </p:nvSpPr>
        <p:spPr bwMode="auto">
          <a:xfrm>
            <a:off x="11411449" y="6014721"/>
            <a:ext cx="1572394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 dirty="0" smtClean="0">
                <a:solidFill>
                  <a:srgbClr val="000000"/>
                </a:solidFill>
              </a:rPr>
              <a:t>West Bengal</a:t>
            </a:r>
            <a:endParaRPr lang="en-GB" sz="1991" dirty="0">
              <a:solidFill>
                <a:srgbClr val="000000"/>
              </a:solidFill>
            </a:endParaRPr>
          </a:p>
        </p:txBody>
      </p:sp>
      <p:sp>
        <p:nvSpPr>
          <p:cNvPr id="10260" name="AutoShape 26"/>
          <p:cNvSpPr>
            <a:spLocks noChangeArrowheads="1"/>
          </p:cNvSpPr>
          <p:nvPr/>
        </p:nvSpPr>
        <p:spPr bwMode="auto">
          <a:xfrm>
            <a:off x="10566495" y="4064001"/>
            <a:ext cx="911957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 dirty="0" smtClean="0">
                <a:solidFill>
                  <a:srgbClr val="000000"/>
                </a:solidFill>
              </a:rPr>
              <a:t>Orissa</a:t>
            </a:r>
            <a:endParaRPr lang="en-GB" sz="1991" dirty="0">
              <a:solidFill>
                <a:srgbClr val="000000"/>
              </a:solidFill>
            </a:endParaRPr>
          </a:p>
        </p:txBody>
      </p:sp>
      <p:sp>
        <p:nvSpPr>
          <p:cNvPr id="10261" name="Text Box 27"/>
          <p:cNvSpPr txBox="1">
            <a:spLocks noChangeArrowheads="1"/>
          </p:cNvSpPr>
          <p:nvPr/>
        </p:nvSpPr>
        <p:spPr bwMode="auto">
          <a:xfrm rot="3840000">
            <a:off x="9269306" y="2346352"/>
            <a:ext cx="1122116" cy="41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>
                <a:solidFill>
                  <a:srgbClr val="000000"/>
                </a:solidFill>
              </a:rPr>
              <a:t>Florida</a:t>
            </a:r>
          </a:p>
        </p:txBody>
      </p:sp>
      <p:sp>
        <p:nvSpPr>
          <p:cNvPr id="10262" name="AutoShape 28"/>
          <p:cNvSpPr>
            <a:spLocks noChangeArrowheads="1"/>
          </p:cNvSpPr>
          <p:nvPr/>
        </p:nvSpPr>
        <p:spPr bwMode="auto">
          <a:xfrm>
            <a:off x="9176096" y="5569938"/>
            <a:ext cx="775701" cy="371480"/>
          </a:xfrm>
          <a:prstGeom prst="roundRect">
            <a:avLst>
              <a:gd name="adj" fmla="val 57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707" dirty="0">
                <a:solidFill>
                  <a:srgbClr val="000000"/>
                </a:solidFill>
              </a:rPr>
              <a:t>Mass.</a:t>
            </a:r>
          </a:p>
        </p:txBody>
      </p:sp>
      <p:sp>
        <p:nvSpPr>
          <p:cNvPr id="10263" name="AutoShape 29"/>
          <p:cNvSpPr>
            <a:spLocks noChangeArrowheads="1"/>
          </p:cNvSpPr>
          <p:nvPr/>
        </p:nvSpPr>
        <p:spPr bwMode="auto">
          <a:xfrm rot="-5400000">
            <a:off x="10058132" y="7099554"/>
            <a:ext cx="899132" cy="465160"/>
          </a:xfrm>
          <a:prstGeom prst="roundRect">
            <a:avLst>
              <a:gd name="adj" fmla="val 46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New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Hampshire</a:t>
            </a:r>
          </a:p>
        </p:txBody>
      </p:sp>
      <p:sp>
        <p:nvSpPr>
          <p:cNvPr id="10264" name="Text Box 30"/>
          <p:cNvSpPr txBox="1">
            <a:spLocks noChangeArrowheads="1"/>
          </p:cNvSpPr>
          <p:nvPr/>
        </p:nvSpPr>
        <p:spPr bwMode="auto">
          <a:xfrm rot="-5400000">
            <a:off x="11971868" y="7614327"/>
            <a:ext cx="869244" cy="46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West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Virginia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1"/>
          <p:cNvGrpSpPr>
            <a:grpSpLocks/>
          </p:cNvGrpSpPr>
          <p:nvPr/>
        </p:nvGrpSpPr>
        <p:grpSpPr bwMode="auto">
          <a:xfrm>
            <a:off x="6046336" y="4149796"/>
            <a:ext cx="2372927" cy="4632961"/>
            <a:chOff x="2678" y="1838"/>
            <a:chExt cx="1051" cy="2052"/>
          </a:xfrm>
        </p:grpSpPr>
        <p:sp>
          <p:nvSpPr>
            <p:cNvPr id="11289" name="Line 2"/>
            <p:cNvSpPr>
              <a:spLocks noChangeShapeType="1"/>
            </p:cNvSpPr>
            <p:nvPr/>
          </p:nvSpPr>
          <p:spPr bwMode="auto">
            <a:xfrm>
              <a:off x="2928" y="2870"/>
              <a:ext cx="461" cy="682"/>
            </a:xfrm>
            <a:prstGeom prst="line">
              <a:avLst/>
            </a:prstGeom>
            <a:noFill/>
            <a:ln w="12600">
              <a:solidFill>
                <a:srgbClr val="FF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5120"/>
            </a:p>
          </p:txBody>
        </p:sp>
        <p:sp>
          <p:nvSpPr>
            <p:cNvPr id="11290" name="AutoShape 3"/>
            <p:cNvSpPr>
              <a:spLocks noChangeArrowheads="1"/>
            </p:cNvSpPr>
            <p:nvPr/>
          </p:nvSpPr>
          <p:spPr bwMode="auto">
            <a:xfrm>
              <a:off x="3079" y="1838"/>
              <a:ext cx="537" cy="183"/>
            </a:xfrm>
            <a:prstGeom prst="roundRect">
              <a:avLst>
                <a:gd name="adj" fmla="val 51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28512" tIns="62976" rIns="128512" bIns="62976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1991">
                  <a:solidFill>
                    <a:srgbClr val="000000"/>
                  </a:solidFill>
                </a:rPr>
                <a:t>Colorado</a:t>
              </a:r>
            </a:p>
          </p:txBody>
        </p:sp>
        <p:grpSp>
          <p:nvGrpSpPr>
            <p:cNvPr id="11291" name="Group 4"/>
            <p:cNvGrpSpPr>
              <a:grpSpLocks/>
            </p:cNvGrpSpPr>
            <p:nvPr/>
          </p:nvGrpSpPr>
          <p:grpSpPr bwMode="auto">
            <a:xfrm>
              <a:off x="2678" y="1883"/>
              <a:ext cx="683" cy="1132"/>
              <a:chOff x="2678" y="1883"/>
              <a:chExt cx="683" cy="1132"/>
            </a:xfrm>
          </p:grpSpPr>
          <p:sp>
            <p:nvSpPr>
              <p:cNvPr id="11294" name="Line 5"/>
              <p:cNvSpPr>
                <a:spLocks noChangeShapeType="1"/>
              </p:cNvSpPr>
              <p:nvPr/>
            </p:nvSpPr>
            <p:spPr bwMode="auto">
              <a:xfrm flipH="1">
                <a:off x="2908" y="1883"/>
                <a:ext cx="453" cy="701"/>
              </a:xfrm>
              <a:prstGeom prst="line">
                <a:avLst/>
              </a:prstGeom>
              <a:noFill/>
              <a:ln w="12600">
                <a:solidFill>
                  <a:srgbClr val="FF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5120"/>
              </a:p>
            </p:txBody>
          </p:sp>
          <p:pic>
            <p:nvPicPr>
              <p:cNvPr id="11295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8" y="2449"/>
                <a:ext cx="557" cy="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96" name="AutoShape 7"/>
              <p:cNvSpPr>
                <a:spLocks noChangeArrowheads="1"/>
              </p:cNvSpPr>
              <p:nvPr/>
            </p:nvSpPr>
            <p:spPr bwMode="auto">
              <a:xfrm>
                <a:off x="2746" y="2580"/>
                <a:ext cx="455" cy="183"/>
              </a:xfrm>
              <a:prstGeom prst="roundRect">
                <a:avLst>
                  <a:gd name="adj" fmla="val 519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128512" tIns="62976" rIns="128512" bIns="62976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bg1"/>
                    </a:solidFill>
                    <a:latin typeface="Times New Roman" panose="02020603050405020304" pitchFamily="18" charset="0"/>
                    <a:cs typeface="Arial Unicode MS" panose="020B0604020202020204" pitchFamily="34" charset="-128"/>
                  </a:defRPr>
                </a:lvl1pPr>
                <a:lvl2pPr marL="742950" indent="-28575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bg1"/>
                    </a:solidFill>
                    <a:latin typeface="Times New Roman" panose="02020603050405020304" pitchFamily="18" charset="0"/>
                    <a:cs typeface="Arial Unicode MS" panose="020B0604020202020204" pitchFamily="34" charset="-128"/>
                  </a:defRPr>
                </a:lvl2pPr>
                <a:lvl3pPr marL="11430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bg1"/>
                    </a:solidFill>
                    <a:latin typeface="Times New Roman" panose="02020603050405020304" pitchFamily="18" charset="0"/>
                    <a:cs typeface="Arial Unicode MS" panose="020B0604020202020204" pitchFamily="34" charset="-128"/>
                  </a:defRPr>
                </a:lvl3pPr>
                <a:lvl4pPr marL="16002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bg1"/>
                    </a:solidFill>
                    <a:latin typeface="Times New Roman" panose="02020603050405020304" pitchFamily="18" charset="0"/>
                    <a:cs typeface="Arial Unicode MS" panose="020B0604020202020204" pitchFamily="34" charset="-128"/>
                  </a:defRPr>
                </a:lvl4pPr>
                <a:lvl5pPr marL="20574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bg1"/>
                    </a:solidFill>
                    <a:latin typeface="Times New Roman" panose="02020603050405020304" pitchFamily="18" charset="0"/>
                    <a:cs typeface="Arial Unicode MS" panose="020B060402020202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bg1"/>
                    </a:solidFill>
                    <a:latin typeface="Times New Roman" panose="02020603050405020304" pitchFamily="18" charset="0"/>
                    <a:cs typeface="Arial Unicode MS" panose="020B060402020202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bg1"/>
                    </a:solidFill>
                    <a:latin typeface="Times New Roman" panose="02020603050405020304" pitchFamily="18" charset="0"/>
                    <a:cs typeface="Arial Unicode MS" panose="020B060402020202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bg1"/>
                    </a:solidFill>
                    <a:latin typeface="Times New Roman" panose="02020603050405020304" pitchFamily="18" charset="0"/>
                    <a:cs typeface="Arial Unicode MS" panose="020B060402020202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bg1"/>
                    </a:solidFill>
                    <a:latin typeface="Times New Roman" panose="02020603050405020304" pitchFamily="18" charset="0"/>
                    <a:cs typeface="Arial Unicode MS" panose="020B0604020202020204" pitchFamily="34" charset="-128"/>
                  </a:defRPr>
                </a:lvl9pPr>
              </a:lstStyle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GB" sz="1991" dirty="0" smtClean="0">
                    <a:solidFill>
                      <a:srgbClr val="000000"/>
                    </a:solidFill>
                  </a:rPr>
                  <a:t>Andhra</a:t>
                </a:r>
                <a:endParaRPr lang="en-GB" sz="1991" dirty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1292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3" y="3350"/>
              <a:ext cx="636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3" name="AutoShape 9"/>
            <p:cNvSpPr>
              <a:spLocks noChangeArrowheads="1"/>
            </p:cNvSpPr>
            <p:nvPr/>
          </p:nvSpPr>
          <p:spPr bwMode="auto">
            <a:xfrm>
              <a:off x="3124" y="3453"/>
              <a:ext cx="537" cy="183"/>
            </a:xfrm>
            <a:prstGeom prst="roundRect">
              <a:avLst>
                <a:gd name="adj" fmla="val 51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28512" tIns="62976" rIns="128512" bIns="62976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1991">
                  <a:solidFill>
                    <a:srgbClr val="000000"/>
                  </a:solidFill>
                </a:rPr>
                <a:t>Arkansas</a:t>
              </a:r>
            </a:p>
          </p:txBody>
        </p:sp>
      </p:grpSp>
      <p:sp>
        <p:nvSpPr>
          <p:cNvPr id="11267" name="Line 10"/>
          <p:cNvSpPr>
            <a:spLocks noChangeShapeType="1"/>
          </p:cNvSpPr>
          <p:nvPr/>
        </p:nvSpPr>
        <p:spPr bwMode="auto">
          <a:xfrm>
            <a:off x="9731022" y="2731912"/>
            <a:ext cx="1040836" cy="127790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11268" name="Line 11"/>
          <p:cNvSpPr>
            <a:spLocks noChangeShapeType="1"/>
          </p:cNvSpPr>
          <p:nvPr/>
        </p:nvSpPr>
        <p:spPr bwMode="auto">
          <a:xfrm flipH="1">
            <a:off x="9805530" y="4357511"/>
            <a:ext cx="839893" cy="1356925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11269" name="Line 12"/>
          <p:cNvSpPr>
            <a:spLocks noChangeShapeType="1"/>
          </p:cNvSpPr>
          <p:nvPr/>
        </p:nvSpPr>
        <p:spPr bwMode="auto">
          <a:xfrm>
            <a:off x="10771859" y="4269459"/>
            <a:ext cx="1214684" cy="1993617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11270" name="Line 13"/>
          <p:cNvSpPr>
            <a:spLocks noChangeShapeType="1"/>
          </p:cNvSpPr>
          <p:nvPr/>
        </p:nvSpPr>
        <p:spPr bwMode="auto">
          <a:xfrm>
            <a:off x="9927449" y="5960534"/>
            <a:ext cx="541867" cy="1539804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11271" name="Line 14"/>
          <p:cNvSpPr>
            <a:spLocks noChangeShapeType="1"/>
          </p:cNvSpPr>
          <p:nvPr/>
        </p:nvSpPr>
        <p:spPr bwMode="auto">
          <a:xfrm>
            <a:off x="12223609" y="6416605"/>
            <a:ext cx="478649" cy="145175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11272" name="Line 15"/>
          <p:cNvSpPr>
            <a:spLocks noChangeShapeType="1"/>
          </p:cNvSpPr>
          <p:nvPr/>
        </p:nvSpPr>
        <p:spPr bwMode="auto">
          <a:xfrm flipH="1">
            <a:off x="7843520" y="2318738"/>
            <a:ext cx="1889761" cy="1560124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11273" name="Rectangle 16"/>
          <p:cNvSpPr>
            <a:spLocks noGrp="1" noChangeArrowheads="1"/>
          </p:cNvSpPr>
          <p:nvPr>
            <p:ph type="title"/>
          </p:nvPr>
        </p:nvSpPr>
        <p:spPr>
          <a:xfrm>
            <a:off x="433493" y="487680"/>
            <a:ext cx="11054080" cy="1625600"/>
          </a:xfrm>
        </p:spPr>
        <p:txBody>
          <a:bodyPr>
            <a:normAutofit fontScale="90000"/>
          </a:bodyPr>
          <a:lstStyle/>
          <a:p>
            <a:pPr>
              <a:lnSpc>
                <a:spcPct val="95000"/>
              </a:lnSpc>
              <a:tabLst>
                <a:tab pos="0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</a:tabLst>
            </a:pPr>
            <a:r>
              <a:rPr lang="en-GB" dirty="0" smtClean="0"/>
              <a:t>A Binary Search Tree of States</a:t>
            </a:r>
          </a:p>
        </p:txBody>
      </p:sp>
      <p:pic>
        <p:nvPicPr>
          <p:cNvPr id="11274" name="Picture 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965" y="5276427"/>
            <a:ext cx="2038773" cy="1379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Picture 1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215" y="3637281"/>
            <a:ext cx="1241778" cy="110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1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157" y="3662116"/>
            <a:ext cx="2054578" cy="116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2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049" y="1776872"/>
            <a:ext cx="1713653" cy="142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8" name="Picture 2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148" y="6750756"/>
            <a:ext cx="483164" cy="964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9" name="Picture 2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836" y="5529299"/>
            <a:ext cx="1020516" cy="645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0" name="Picture 2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2339" y="7423574"/>
            <a:ext cx="914399" cy="79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1" name="AutoShape 24"/>
          <p:cNvSpPr>
            <a:spLocks noChangeArrowheads="1"/>
          </p:cNvSpPr>
          <p:nvPr/>
        </p:nvSpPr>
        <p:spPr bwMode="auto">
          <a:xfrm>
            <a:off x="11411449" y="6014721"/>
            <a:ext cx="1572394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 dirty="0" smtClean="0">
                <a:solidFill>
                  <a:srgbClr val="000000"/>
                </a:solidFill>
              </a:rPr>
              <a:t>West Bengal</a:t>
            </a:r>
            <a:endParaRPr lang="en-GB" sz="1991" dirty="0">
              <a:solidFill>
                <a:srgbClr val="000000"/>
              </a:solidFill>
            </a:endParaRPr>
          </a:p>
        </p:txBody>
      </p:sp>
      <p:sp>
        <p:nvSpPr>
          <p:cNvPr id="11282" name="AutoShape 25"/>
          <p:cNvSpPr>
            <a:spLocks noChangeArrowheads="1"/>
          </p:cNvSpPr>
          <p:nvPr/>
        </p:nvSpPr>
        <p:spPr bwMode="auto">
          <a:xfrm>
            <a:off x="10566495" y="4064001"/>
            <a:ext cx="911957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 dirty="0" smtClean="0">
                <a:solidFill>
                  <a:srgbClr val="000000"/>
                </a:solidFill>
              </a:rPr>
              <a:t>Orissa</a:t>
            </a:r>
            <a:endParaRPr lang="en-GB" sz="1991" dirty="0">
              <a:solidFill>
                <a:srgbClr val="000000"/>
              </a:solidFill>
            </a:endParaRPr>
          </a:p>
        </p:txBody>
      </p:sp>
      <p:sp>
        <p:nvSpPr>
          <p:cNvPr id="11283" name="AutoShape 26"/>
          <p:cNvSpPr>
            <a:spLocks noChangeArrowheads="1"/>
          </p:cNvSpPr>
          <p:nvPr/>
        </p:nvSpPr>
        <p:spPr bwMode="auto">
          <a:xfrm>
            <a:off x="6952053" y="4149796"/>
            <a:ext cx="1211718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>
                <a:solidFill>
                  <a:srgbClr val="000000"/>
                </a:solidFill>
              </a:rPr>
              <a:t>Colorado</a:t>
            </a:r>
          </a:p>
        </p:txBody>
      </p:sp>
      <p:sp>
        <p:nvSpPr>
          <p:cNvPr id="11284" name="Text Box 27"/>
          <p:cNvSpPr txBox="1">
            <a:spLocks noChangeArrowheads="1"/>
          </p:cNvSpPr>
          <p:nvPr/>
        </p:nvSpPr>
        <p:spPr bwMode="auto">
          <a:xfrm rot="3840000">
            <a:off x="9269306" y="2346352"/>
            <a:ext cx="1122116" cy="41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>
                <a:solidFill>
                  <a:srgbClr val="000000"/>
                </a:solidFill>
              </a:rPr>
              <a:t>Florida</a:t>
            </a:r>
          </a:p>
        </p:txBody>
      </p:sp>
      <p:sp>
        <p:nvSpPr>
          <p:cNvPr id="11285" name="AutoShape 28"/>
          <p:cNvSpPr>
            <a:spLocks noChangeArrowheads="1"/>
          </p:cNvSpPr>
          <p:nvPr/>
        </p:nvSpPr>
        <p:spPr bwMode="auto">
          <a:xfrm>
            <a:off x="9176096" y="5569938"/>
            <a:ext cx="775701" cy="371480"/>
          </a:xfrm>
          <a:prstGeom prst="roundRect">
            <a:avLst>
              <a:gd name="adj" fmla="val 57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707">
                <a:solidFill>
                  <a:srgbClr val="000000"/>
                </a:solidFill>
              </a:rPr>
              <a:t>Mass.</a:t>
            </a:r>
          </a:p>
        </p:txBody>
      </p:sp>
      <p:sp>
        <p:nvSpPr>
          <p:cNvPr id="11286" name="AutoShape 29"/>
          <p:cNvSpPr>
            <a:spLocks noChangeArrowheads="1"/>
          </p:cNvSpPr>
          <p:nvPr/>
        </p:nvSpPr>
        <p:spPr bwMode="auto">
          <a:xfrm rot="-5400000">
            <a:off x="10058132" y="7099554"/>
            <a:ext cx="899132" cy="465160"/>
          </a:xfrm>
          <a:prstGeom prst="roundRect">
            <a:avLst>
              <a:gd name="adj" fmla="val 46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New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Hampshire</a:t>
            </a:r>
          </a:p>
        </p:txBody>
      </p:sp>
      <p:sp>
        <p:nvSpPr>
          <p:cNvPr id="11287" name="Text Box 30"/>
          <p:cNvSpPr txBox="1">
            <a:spLocks noChangeArrowheads="1"/>
          </p:cNvSpPr>
          <p:nvPr/>
        </p:nvSpPr>
        <p:spPr bwMode="auto">
          <a:xfrm rot="-5400000">
            <a:off x="11971868" y="7614327"/>
            <a:ext cx="869244" cy="46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West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Virginia</a:t>
            </a:r>
          </a:p>
        </p:txBody>
      </p:sp>
      <p:sp>
        <p:nvSpPr>
          <p:cNvPr id="11288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632013" y="2731912"/>
            <a:ext cx="5540760" cy="3443112"/>
          </a:xfrm>
        </p:spPr>
        <p:txBody>
          <a:bodyPr>
            <a:normAutofit/>
          </a:bodyPr>
          <a:lstStyle/>
          <a:p>
            <a:pPr marL="650230" indent="-650230">
              <a:lnSpc>
                <a:spcPct val="95000"/>
              </a:lnSpc>
              <a:spcBef>
                <a:spcPts val="996"/>
              </a:spcBef>
              <a:buNone/>
              <a:tabLst>
                <a:tab pos="1460760" algn="l"/>
                <a:tab pos="2761220" algn="l"/>
                <a:tab pos="4061679" algn="l"/>
                <a:tab pos="5362139" algn="l"/>
                <a:tab pos="6662599" algn="l"/>
                <a:tab pos="7963059" algn="l"/>
                <a:tab pos="9263518" algn="l"/>
                <a:tab pos="10563978" algn="l"/>
                <a:tab pos="11864438" algn="l"/>
                <a:tab pos="13164897" algn="l"/>
                <a:tab pos="14465357" algn="l"/>
              </a:tabLst>
            </a:pPr>
            <a:r>
              <a:rPr lang="en-GB" dirty="0"/>
              <a:t>Storage rules:</a:t>
            </a:r>
          </a:p>
          <a:p>
            <a:pPr marL="650230" indent="-650230">
              <a:spcBef>
                <a:spcPts val="996"/>
              </a:spcBef>
              <a:buFont typeface="Monotype Sorts" charset="2"/>
              <a:buChar char=""/>
              <a:tabLst>
                <a:tab pos="1460760" algn="l"/>
                <a:tab pos="2761220" algn="l"/>
                <a:tab pos="4061679" algn="l"/>
                <a:tab pos="5362139" algn="l"/>
                <a:tab pos="6662599" algn="l"/>
                <a:tab pos="7963059" algn="l"/>
                <a:tab pos="9263518" algn="l"/>
                <a:tab pos="10563978" algn="l"/>
                <a:tab pos="11864438" algn="l"/>
                <a:tab pos="13164897" algn="l"/>
                <a:tab pos="14465357" algn="l"/>
              </a:tabLst>
            </a:pPr>
            <a:r>
              <a:rPr lang="en-GB" dirty="0"/>
              <a:t>Every key to the </a:t>
            </a:r>
            <a:r>
              <a:rPr lang="en-GB" b="1" u="sng" dirty="0">
                <a:solidFill>
                  <a:srgbClr val="FF8000"/>
                </a:solidFill>
              </a:rPr>
              <a:t>left</a:t>
            </a:r>
            <a:r>
              <a:rPr lang="en-GB" dirty="0"/>
              <a:t> of a node </a:t>
            </a:r>
            <a:r>
              <a:rPr lang="en-GB" dirty="0" smtClean="0"/>
              <a:t>is alphabetically </a:t>
            </a:r>
            <a:r>
              <a:rPr lang="en-GB" b="1" u="sng" dirty="0">
                <a:solidFill>
                  <a:srgbClr val="FF8000"/>
                </a:solidFill>
              </a:rPr>
              <a:t>before </a:t>
            </a:r>
            <a:r>
              <a:rPr lang="en-GB" dirty="0"/>
              <a:t>the key of the node.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1"/>
          <p:cNvSpPr>
            <a:spLocks noChangeShapeType="1"/>
          </p:cNvSpPr>
          <p:nvPr/>
        </p:nvSpPr>
        <p:spPr bwMode="auto">
          <a:xfrm>
            <a:off x="6610773" y="6479823"/>
            <a:ext cx="1040836" cy="1539804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6046333" y="4251396"/>
            <a:ext cx="1542064" cy="2555803"/>
            <a:chOff x="2678" y="1883"/>
            <a:chExt cx="683" cy="1132"/>
          </a:xfrm>
        </p:grpSpPr>
        <p:sp>
          <p:nvSpPr>
            <p:cNvPr id="12317" name="Line 3"/>
            <p:cNvSpPr>
              <a:spLocks noChangeShapeType="1"/>
            </p:cNvSpPr>
            <p:nvPr/>
          </p:nvSpPr>
          <p:spPr bwMode="auto">
            <a:xfrm flipH="1">
              <a:off x="2908" y="1883"/>
              <a:ext cx="453" cy="701"/>
            </a:xfrm>
            <a:prstGeom prst="line">
              <a:avLst/>
            </a:prstGeom>
            <a:noFill/>
            <a:ln w="12600">
              <a:solidFill>
                <a:srgbClr val="FF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5120"/>
            </a:p>
          </p:txBody>
        </p:sp>
        <p:pic>
          <p:nvPicPr>
            <p:cNvPr id="1231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8" y="2449"/>
              <a:ext cx="557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19" name="AutoShape 5"/>
            <p:cNvSpPr>
              <a:spLocks noChangeArrowheads="1"/>
            </p:cNvSpPr>
            <p:nvPr/>
          </p:nvSpPr>
          <p:spPr bwMode="auto">
            <a:xfrm>
              <a:off x="2746" y="2580"/>
              <a:ext cx="455" cy="183"/>
            </a:xfrm>
            <a:prstGeom prst="roundRect">
              <a:avLst>
                <a:gd name="adj" fmla="val 51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28512" tIns="62976" rIns="128512" bIns="62976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1991" dirty="0" smtClean="0">
                  <a:solidFill>
                    <a:srgbClr val="000000"/>
                  </a:solidFill>
                </a:rPr>
                <a:t>Andhra</a:t>
              </a:r>
              <a:endParaRPr lang="en-GB" sz="1991" dirty="0">
                <a:solidFill>
                  <a:srgbClr val="000000"/>
                </a:solidFill>
              </a:endParaRPr>
            </a:p>
          </p:txBody>
        </p:sp>
      </p:grpSp>
      <p:sp>
        <p:nvSpPr>
          <p:cNvPr id="12292" name="Line 6"/>
          <p:cNvSpPr>
            <a:spLocks noChangeShapeType="1"/>
          </p:cNvSpPr>
          <p:nvPr/>
        </p:nvSpPr>
        <p:spPr bwMode="auto">
          <a:xfrm flipH="1">
            <a:off x="7843520" y="2318738"/>
            <a:ext cx="1889761" cy="1560124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pic>
        <p:nvPicPr>
          <p:cNvPr id="1229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215" y="3637281"/>
            <a:ext cx="1241778" cy="110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049" y="1776872"/>
            <a:ext cx="1713653" cy="142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AutoShape 9"/>
          <p:cNvSpPr>
            <a:spLocks noChangeArrowheads="1"/>
          </p:cNvSpPr>
          <p:nvPr/>
        </p:nvSpPr>
        <p:spPr bwMode="auto">
          <a:xfrm>
            <a:off x="6952053" y="4149796"/>
            <a:ext cx="1211718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>
                <a:solidFill>
                  <a:srgbClr val="000000"/>
                </a:solidFill>
              </a:rPr>
              <a:t>Colorado</a:t>
            </a:r>
          </a:p>
        </p:txBody>
      </p:sp>
      <p:pic>
        <p:nvPicPr>
          <p:cNvPr id="12296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07" y="7563556"/>
            <a:ext cx="143594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AutoShape 11"/>
          <p:cNvSpPr>
            <a:spLocks noChangeArrowheads="1"/>
          </p:cNvSpPr>
          <p:nvPr/>
        </p:nvSpPr>
        <p:spPr bwMode="auto">
          <a:xfrm>
            <a:off x="7053652" y="7796108"/>
            <a:ext cx="1211718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>
                <a:solidFill>
                  <a:srgbClr val="000000"/>
                </a:solidFill>
              </a:rPr>
              <a:t>Arkansas</a:t>
            </a:r>
          </a:p>
        </p:txBody>
      </p:sp>
      <p:sp>
        <p:nvSpPr>
          <p:cNvPr id="12298" name="Line 12"/>
          <p:cNvSpPr>
            <a:spLocks noChangeShapeType="1"/>
          </p:cNvSpPr>
          <p:nvPr/>
        </p:nvSpPr>
        <p:spPr bwMode="auto">
          <a:xfrm>
            <a:off x="9731022" y="2731912"/>
            <a:ext cx="1040836" cy="127790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12299" name="Line 13"/>
          <p:cNvSpPr>
            <a:spLocks noChangeShapeType="1"/>
          </p:cNvSpPr>
          <p:nvPr/>
        </p:nvSpPr>
        <p:spPr bwMode="auto">
          <a:xfrm flipH="1">
            <a:off x="9805530" y="4357511"/>
            <a:ext cx="839893" cy="1356925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12300" name="Line 14"/>
          <p:cNvSpPr>
            <a:spLocks noChangeShapeType="1"/>
          </p:cNvSpPr>
          <p:nvPr/>
        </p:nvSpPr>
        <p:spPr bwMode="auto">
          <a:xfrm>
            <a:off x="10771859" y="4269459"/>
            <a:ext cx="1214684" cy="1993617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12301" name="Line 15"/>
          <p:cNvSpPr>
            <a:spLocks noChangeShapeType="1"/>
          </p:cNvSpPr>
          <p:nvPr/>
        </p:nvSpPr>
        <p:spPr bwMode="auto">
          <a:xfrm>
            <a:off x="9927449" y="5960534"/>
            <a:ext cx="541867" cy="1539804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12302" name="Line 16"/>
          <p:cNvSpPr>
            <a:spLocks noChangeShapeType="1"/>
          </p:cNvSpPr>
          <p:nvPr/>
        </p:nvSpPr>
        <p:spPr bwMode="auto">
          <a:xfrm>
            <a:off x="12223609" y="6416605"/>
            <a:ext cx="478649" cy="145175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5120"/>
          </a:p>
        </p:txBody>
      </p:sp>
      <p:sp>
        <p:nvSpPr>
          <p:cNvPr id="12303" name="Rectangle 17"/>
          <p:cNvSpPr>
            <a:spLocks noGrp="1" noChangeArrowheads="1"/>
          </p:cNvSpPr>
          <p:nvPr>
            <p:ph type="title"/>
          </p:nvPr>
        </p:nvSpPr>
        <p:spPr>
          <a:xfrm>
            <a:off x="433493" y="487680"/>
            <a:ext cx="11054080" cy="1625600"/>
          </a:xfrm>
        </p:spPr>
        <p:txBody>
          <a:bodyPr>
            <a:normAutofit fontScale="90000"/>
          </a:bodyPr>
          <a:lstStyle/>
          <a:p>
            <a:pPr>
              <a:lnSpc>
                <a:spcPct val="95000"/>
              </a:lnSpc>
              <a:tabLst>
                <a:tab pos="0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</a:tabLst>
            </a:pPr>
            <a:r>
              <a:rPr lang="en-GB" smtClean="0"/>
              <a:t>A Binary Search Tree of States</a:t>
            </a:r>
          </a:p>
        </p:txBody>
      </p:sp>
      <p:sp>
        <p:nvSpPr>
          <p:cNvPr id="12304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543506" y="2806419"/>
            <a:ext cx="5612836" cy="3402472"/>
          </a:xfrm>
        </p:spPr>
        <p:txBody>
          <a:bodyPr>
            <a:normAutofit/>
          </a:bodyPr>
          <a:lstStyle/>
          <a:p>
            <a:pPr marL="650230" indent="-650230">
              <a:lnSpc>
                <a:spcPct val="95000"/>
              </a:lnSpc>
              <a:spcBef>
                <a:spcPts val="996"/>
              </a:spcBef>
              <a:buNone/>
              <a:tabLst>
                <a:tab pos="1460760" algn="l"/>
                <a:tab pos="2761220" algn="l"/>
                <a:tab pos="4061679" algn="l"/>
                <a:tab pos="5362139" algn="l"/>
                <a:tab pos="6662599" algn="l"/>
                <a:tab pos="7963059" algn="l"/>
                <a:tab pos="9263518" algn="l"/>
                <a:tab pos="10563978" algn="l"/>
                <a:tab pos="11864438" algn="l"/>
                <a:tab pos="13164897" algn="l"/>
                <a:tab pos="14465357" algn="l"/>
              </a:tabLst>
            </a:pPr>
            <a:r>
              <a:rPr lang="en-GB" dirty="0"/>
              <a:t>Storage rules:</a:t>
            </a:r>
          </a:p>
          <a:p>
            <a:pPr marL="650230" indent="-650230">
              <a:spcBef>
                <a:spcPts val="996"/>
              </a:spcBef>
              <a:buFont typeface="Monotype Sorts" charset="2"/>
              <a:buChar char=""/>
              <a:tabLst>
                <a:tab pos="1460760" algn="l"/>
                <a:tab pos="2761220" algn="l"/>
                <a:tab pos="4061679" algn="l"/>
                <a:tab pos="5362139" algn="l"/>
                <a:tab pos="6662599" algn="l"/>
                <a:tab pos="7963059" algn="l"/>
                <a:tab pos="9263518" algn="l"/>
                <a:tab pos="10563978" algn="l"/>
                <a:tab pos="11864438" algn="l"/>
                <a:tab pos="13164897" algn="l"/>
                <a:tab pos="14465357" algn="l"/>
              </a:tabLst>
            </a:pPr>
            <a:r>
              <a:rPr lang="en-GB" dirty="0"/>
              <a:t>Every key to the </a:t>
            </a:r>
            <a:r>
              <a:rPr lang="en-GB" b="1" u="sng" dirty="0">
                <a:solidFill>
                  <a:srgbClr val="FF8000"/>
                </a:solidFill>
              </a:rPr>
              <a:t>left</a:t>
            </a:r>
            <a:r>
              <a:rPr lang="en-GB" dirty="0"/>
              <a:t> of a node is alphabetically </a:t>
            </a:r>
            <a:r>
              <a:rPr lang="en-GB" b="1" u="sng" dirty="0">
                <a:solidFill>
                  <a:srgbClr val="FF8000"/>
                </a:solidFill>
              </a:rPr>
              <a:t>before </a:t>
            </a:r>
            <a:r>
              <a:rPr lang="en-GB" dirty="0"/>
              <a:t>the key of the node.</a:t>
            </a:r>
          </a:p>
        </p:txBody>
      </p:sp>
      <p:pic>
        <p:nvPicPr>
          <p:cNvPr id="12305" name="Picture 1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965" y="5276427"/>
            <a:ext cx="2038773" cy="1379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6" name="Picture 2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157" y="3662116"/>
            <a:ext cx="2054578" cy="116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7" name="Picture 2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148" y="6750756"/>
            <a:ext cx="483164" cy="964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8" name="Picture 2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836" y="5529299"/>
            <a:ext cx="1020516" cy="645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9" name="Picture 2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2339" y="7423574"/>
            <a:ext cx="914399" cy="79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10" name="AutoShape 24"/>
          <p:cNvSpPr>
            <a:spLocks noChangeArrowheads="1"/>
          </p:cNvSpPr>
          <p:nvPr/>
        </p:nvSpPr>
        <p:spPr bwMode="auto">
          <a:xfrm>
            <a:off x="11411449" y="6014721"/>
            <a:ext cx="1572394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 dirty="0" smtClean="0">
                <a:solidFill>
                  <a:srgbClr val="000000"/>
                </a:solidFill>
              </a:rPr>
              <a:t>West Bengal</a:t>
            </a:r>
            <a:endParaRPr lang="en-GB" sz="1991" dirty="0">
              <a:solidFill>
                <a:srgbClr val="000000"/>
              </a:solidFill>
            </a:endParaRPr>
          </a:p>
        </p:txBody>
      </p:sp>
      <p:sp>
        <p:nvSpPr>
          <p:cNvPr id="12311" name="AutoShape 25"/>
          <p:cNvSpPr>
            <a:spLocks noChangeArrowheads="1"/>
          </p:cNvSpPr>
          <p:nvPr/>
        </p:nvSpPr>
        <p:spPr bwMode="auto">
          <a:xfrm>
            <a:off x="10566495" y="4064001"/>
            <a:ext cx="911957" cy="412132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 dirty="0" smtClean="0">
                <a:solidFill>
                  <a:srgbClr val="000000"/>
                </a:solidFill>
              </a:rPr>
              <a:t>Orissa</a:t>
            </a:r>
            <a:endParaRPr lang="en-GB" sz="1991" dirty="0">
              <a:solidFill>
                <a:srgbClr val="000000"/>
              </a:solidFill>
            </a:endParaRPr>
          </a:p>
        </p:txBody>
      </p:sp>
      <p:sp>
        <p:nvSpPr>
          <p:cNvPr id="12312" name="Text Box 26"/>
          <p:cNvSpPr txBox="1">
            <a:spLocks noChangeArrowheads="1"/>
          </p:cNvSpPr>
          <p:nvPr/>
        </p:nvSpPr>
        <p:spPr bwMode="auto">
          <a:xfrm rot="3840000">
            <a:off x="9269306" y="2346352"/>
            <a:ext cx="1122116" cy="41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991">
                <a:solidFill>
                  <a:srgbClr val="000000"/>
                </a:solidFill>
              </a:rPr>
              <a:t>Florida</a:t>
            </a:r>
          </a:p>
        </p:txBody>
      </p:sp>
      <p:sp>
        <p:nvSpPr>
          <p:cNvPr id="12313" name="AutoShape 27"/>
          <p:cNvSpPr>
            <a:spLocks noChangeArrowheads="1"/>
          </p:cNvSpPr>
          <p:nvPr/>
        </p:nvSpPr>
        <p:spPr bwMode="auto">
          <a:xfrm>
            <a:off x="9176096" y="5569938"/>
            <a:ext cx="775701" cy="371480"/>
          </a:xfrm>
          <a:prstGeom prst="roundRect">
            <a:avLst>
              <a:gd name="adj" fmla="val 57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707">
                <a:solidFill>
                  <a:srgbClr val="000000"/>
                </a:solidFill>
              </a:rPr>
              <a:t>Mass.</a:t>
            </a:r>
          </a:p>
        </p:txBody>
      </p:sp>
      <p:sp>
        <p:nvSpPr>
          <p:cNvPr id="12314" name="AutoShape 28"/>
          <p:cNvSpPr>
            <a:spLocks noChangeArrowheads="1"/>
          </p:cNvSpPr>
          <p:nvPr/>
        </p:nvSpPr>
        <p:spPr bwMode="auto">
          <a:xfrm rot="-5400000">
            <a:off x="10058132" y="7099554"/>
            <a:ext cx="899132" cy="465160"/>
          </a:xfrm>
          <a:prstGeom prst="roundRect">
            <a:avLst>
              <a:gd name="adj" fmla="val 46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New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Hampshire</a:t>
            </a:r>
          </a:p>
        </p:txBody>
      </p:sp>
      <p:sp>
        <p:nvSpPr>
          <p:cNvPr id="12315" name="Text Box 29"/>
          <p:cNvSpPr txBox="1">
            <a:spLocks noChangeArrowheads="1"/>
          </p:cNvSpPr>
          <p:nvPr/>
        </p:nvSpPr>
        <p:spPr bwMode="auto">
          <a:xfrm rot="-5400000">
            <a:off x="11971868" y="7614327"/>
            <a:ext cx="869244" cy="46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West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138">
                <a:solidFill>
                  <a:srgbClr val="000000"/>
                </a:solidFill>
              </a:rPr>
              <a:t>Virginia</a:t>
            </a:r>
          </a:p>
        </p:txBody>
      </p:sp>
      <p:sp>
        <p:nvSpPr>
          <p:cNvPr id="12316" name="AutoShape 30"/>
          <p:cNvSpPr>
            <a:spLocks noChangeArrowheads="1"/>
          </p:cNvSpPr>
          <p:nvPr/>
        </p:nvSpPr>
        <p:spPr bwMode="auto">
          <a:xfrm>
            <a:off x="975686" y="6220179"/>
            <a:ext cx="4135595" cy="2716481"/>
          </a:xfrm>
          <a:prstGeom prst="roundRect">
            <a:avLst>
              <a:gd name="adj" fmla="val 7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512" tIns="62976" rIns="128512" bIns="6297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E0E0E0"/>
              </a:buClr>
              <a:buSzPct val="100000"/>
              <a:buFont typeface="Arial" panose="020B0604020202020204" pitchFamily="34" charset="0"/>
              <a:buNone/>
            </a:pPr>
            <a:r>
              <a:rPr lang="en-GB" sz="3413" dirty="0"/>
              <a:t>Example:</a:t>
            </a:r>
          </a:p>
          <a:p>
            <a:pPr>
              <a:buClr>
                <a:srgbClr val="E0E0E0"/>
              </a:buClr>
              <a:buSzPct val="100000"/>
              <a:buFont typeface="Arial" panose="020B0604020202020204" pitchFamily="34" charset="0"/>
              <a:buNone/>
            </a:pPr>
            <a:r>
              <a:rPr lang="en-GB" sz="3413" dirty="0"/>
              <a:t>  “Massachusetts” and</a:t>
            </a:r>
          </a:p>
          <a:p>
            <a:pPr>
              <a:buClr>
                <a:srgbClr val="E0E0E0"/>
              </a:buClr>
              <a:buSzPct val="100000"/>
              <a:buFont typeface="Arial" panose="020B0604020202020204" pitchFamily="34" charset="0"/>
              <a:buNone/>
            </a:pPr>
            <a:r>
              <a:rPr lang="en-GB" sz="3413" dirty="0"/>
              <a:t>  “ New Hampshire” </a:t>
            </a:r>
          </a:p>
          <a:p>
            <a:pPr>
              <a:buClr>
                <a:srgbClr val="E0E0E0"/>
              </a:buClr>
              <a:buSzPct val="100000"/>
              <a:buFont typeface="Arial" panose="020B0604020202020204" pitchFamily="34" charset="0"/>
              <a:buNone/>
            </a:pPr>
            <a:r>
              <a:rPr lang="en-GB" sz="3413" dirty="0"/>
              <a:t>  are alphabetically </a:t>
            </a:r>
          </a:p>
          <a:p>
            <a:pPr>
              <a:buClr>
                <a:srgbClr val="E0E0E0"/>
              </a:buClr>
              <a:buSzPct val="100000"/>
              <a:buFont typeface="Arial" panose="020B0604020202020204" pitchFamily="34" charset="0"/>
              <a:buNone/>
            </a:pPr>
            <a:r>
              <a:rPr lang="en-GB" sz="3413" dirty="0"/>
              <a:t>  before “</a:t>
            </a:r>
            <a:r>
              <a:rPr lang="en-GB" sz="3413" dirty="0" smtClean="0"/>
              <a:t>Orissa”</a:t>
            </a:r>
            <a:endParaRPr lang="en-GB" sz="3413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mony">
  <a:themeElements>
    <a:clrScheme name="Harmony">
      <a:dk1>
        <a:srgbClr val="5E5E5E"/>
      </a:dk1>
      <a:lt1>
        <a:srgbClr val="5E0033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11"/>
              <a:lumOff val="-38955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armony">
  <a:themeElements>
    <a:clrScheme name="Harmony">
      <a:dk1>
        <a:srgbClr val="000000"/>
      </a:dk1>
      <a:lt1>
        <a:srgbClr val="FFFFFF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11"/>
              <a:lumOff val="-38955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839</Words>
  <Application>Microsoft Office PowerPoint</Application>
  <PresentationFormat>Custom</PresentationFormat>
  <Paragraphs>243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Harmony</vt:lpstr>
      <vt:lpstr>Custom Design</vt:lpstr>
      <vt:lpstr>An Interactive Dictionary</vt:lpstr>
      <vt:lpstr>Dictionary</vt:lpstr>
      <vt:lpstr>Dictionary </vt:lpstr>
      <vt:lpstr>Dictionary</vt:lpstr>
      <vt:lpstr>Dictionary</vt:lpstr>
      <vt:lpstr>Dictionary</vt:lpstr>
      <vt:lpstr>A Binary Search Tree of States</vt:lpstr>
      <vt:lpstr>A Binary Search Tree of States</vt:lpstr>
      <vt:lpstr>A Binary Search Tree of States</vt:lpstr>
      <vt:lpstr>A Binary Search Tree of States</vt:lpstr>
      <vt:lpstr>Retrieve "New Hampshire"</vt:lpstr>
      <vt:lpstr>Adding</vt:lpstr>
      <vt:lpstr>Adding</vt:lpstr>
      <vt:lpstr>Removing an Item with a    Given Key</vt:lpstr>
      <vt:lpstr>Removing "Florida"</vt:lpstr>
      <vt:lpstr>Removing "Florida"</vt:lpstr>
      <vt:lpstr>Removing "Florida"</vt:lpstr>
      <vt:lpstr>Removing "Florida"</vt:lpstr>
      <vt:lpstr>Removing "Florida"</vt:lpstr>
      <vt:lpstr>Removing an Item with a    Given Key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CHEMISTRY PROJECT</dc:title>
  <cp:lastModifiedBy>Windows User</cp:lastModifiedBy>
  <cp:revision>50</cp:revision>
  <dcterms:modified xsi:type="dcterms:W3CDTF">2019-03-20T18:44:17Z</dcterms:modified>
</cp:coreProperties>
</file>