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5"/>
  </p:notesMasterIdLst>
  <p:sldIdLst>
    <p:sldId id="256" r:id="rId2"/>
    <p:sldId id="258" r:id="rId3"/>
    <p:sldId id="260" r:id="rId4"/>
    <p:sldId id="261" r:id="rId5"/>
    <p:sldId id="278" r:id="rId6"/>
    <p:sldId id="279" r:id="rId7"/>
    <p:sldId id="262" r:id="rId8"/>
    <p:sldId id="264" r:id="rId9"/>
    <p:sldId id="265" r:id="rId10"/>
    <p:sldId id="263" r:id="rId11"/>
    <p:sldId id="280" r:id="rId12"/>
    <p:sldId id="281" r:id="rId13"/>
    <p:sldId id="282" r:id="rId14"/>
    <p:sldId id="283" r:id="rId15"/>
    <p:sldId id="284" r:id="rId16"/>
    <p:sldId id="285" r:id="rId17"/>
    <p:sldId id="286" r:id="rId18"/>
    <p:sldId id="287" r:id="rId19"/>
    <p:sldId id="288" r:id="rId20"/>
    <p:sldId id="289" r:id="rId21"/>
    <p:sldId id="269" r:id="rId22"/>
    <p:sldId id="270"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5724F-5361-4BB9-ADC2-CAF6AB54429E}" type="datetimeFigureOut">
              <a:rPr lang="en-IN" smtClean="0"/>
              <a:t>20-10-2019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A431F-C407-4AA6-A60D-DDB64D255B97}" type="slidenum">
              <a:rPr lang="en-IN" smtClean="0"/>
              <a:t>‹#›</a:t>
            </a:fld>
            <a:endParaRPr lang="en-IN"/>
          </a:p>
        </p:txBody>
      </p:sp>
    </p:spTree>
    <p:extLst>
      <p:ext uri="{BB962C8B-B14F-4D97-AF65-F5344CB8AC3E}">
        <p14:creationId xmlns:p14="http://schemas.microsoft.com/office/powerpoint/2010/main" val="3124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de334911f6b1925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de334911f6b192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de334911f6b1925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de334911f6b192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34996eeb8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34996eeb8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34996eeb8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34996eeb8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34996eeb8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34996eeb8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34996eeb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34996eeb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4996eeb8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4996eeb8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4996eeb8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4996eeb8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de334911f6b192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de334911f6b19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de334911f6b1925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de334911f6b192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284588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88220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58EA59-0AC6-4D1C-A7CD-F245A17C1C0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983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A7C6AB-F045-4352-85EB-55EABBAB71ED}"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60026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A7C6AB-F045-4352-85EB-55EABBAB71ED}"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58EA59-0AC6-4D1C-A7CD-F245A17C1C0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7701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A7C6AB-F045-4352-85EB-55EABBAB71ED}"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3225261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852241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2393169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5639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84485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7C6AB-F045-4352-85EB-55EABBAB71ED}"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118228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7C6AB-F045-4352-85EB-55EABBAB71ED}"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338990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7C6AB-F045-4352-85EB-55EABBAB71ED}"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31425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7C6AB-F045-4352-85EB-55EABBAB71ED}"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424875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7C6AB-F045-4352-85EB-55EABBAB71ED}"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3839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A7C6AB-F045-4352-85EB-55EABBAB71ED}"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205879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A7C6AB-F045-4352-85EB-55EABBAB71ED}"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58EA59-0AC6-4D1C-A7CD-F245A17C1C0A}" type="slidenum">
              <a:rPr lang="en-IN" smtClean="0"/>
              <a:t>‹#›</a:t>
            </a:fld>
            <a:endParaRPr lang="en-IN"/>
          </a:p>
        </p:txBody>
      </p:sp>
    </p:spTree>
    <p:extLst>
      <p:ext uri="{BB962C8B-B14F-4D97-AF65-F5344CB8AC3E}">
        <p14:creationId xmlns:p14="http://schemas.microsoft.com/office/powerpoint/2010/main" val="166288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A7C6AB-F045-4352-85EB-55EABBAB71ED}" type="datetimeFigureOut">
              <a:rPr lang="en-IN" smtClean="0"/>
              <a:t>20-10-2019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58EA59-0AC6-4D1C-A7CD-F245A17C1C0A}" type="slidenum">
              <a:rPr lang="en-IN" smtClean="0"/>
              <a:t>‹#›</a:t>
            </a:fld>
            <a:endParaRPr lang="en-IN"/>
          </a:p>
        </p:txBody>
      </p:sp>
    </p:spTree>
    <p:extLst>
      <p:ext uri="{BB962C8B-B14F-4D97-AF65-F5344CB8AC3E}">
        <p14:creationId xmlns:p14="http://schemas.microsoft.com/office/powerpoint/2010/main" val="194005680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918500" y="1072800"/>
            <a:ext cx="6690000" cy="2105200"/>
          </a:xfrm>
          <a:prstGeom prst="rect">
            <a:avLst/>
          </a:prstGeom>
        </p:spPr>
        <p:txBody>
          <a:bodyPr spcFirstLastPara="1" vert="horz" wrap="square" lIns="121900" tIns="121900" rIns="121900" bIns="121900" rtlCol="0" anchor="t" anchorCtr="0">
            <a:noAutofit/>
          </a:bodyPr>
          <a:lstStyle/>
          <a:p>
            <a:pPr algn="l">
              <a:spcBef>
                <a:spcPts val="0"/>
              </a:spcBef>
            </a:pPr>
            <a:r>
              <a:rPr lang="en-GB"/>
              <a:t>Music Recommender System</a:t>
            </a:r>
            <a:endParaRPr/>
          </a:p>
        </p:txBody>
      </p:sp>
      <p:sp>
        <p:nvSpPr>
          <p:cNvPr id="135" name="Google Shape;135;p1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lgn="l">
              <a:spcBef>
                <a:spcPts val="0"/>
              </a:spcBef>
            </a:pPr>
            <a:r>
              <a:rPr lang="en-GB" dirty="0"/>
              <a:t>A Project By:</a:t>
            </a:r>
            <a:endParaRPr dirty="0"/>
          </a:p>
          <a:p>
            <a:pPr algn="l">
              <a:spcBef>
                <a:spcPts val="0"/>
              </a:spcBef>
            </a:pPr>
            <a:r>
              <a:rPr lang="en-GB" dirty="0"/>
              <a:t>		Aditya Didwania</a:t>
            </a:r>
            <a:endParaRPr dirty="0"/>
          </a:p>
          <a:p>
            <a:pPr algn="l">
              <a:spcBef>
                <a:spcPts val="0"/>
              </a:spcBef>
            </a:pPr>
            <a:r>
              <a:rPr lang="en-GB"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692267" y="534433"/>
            <a:ext cx="9385200" cy="1218800"/>
          </a:xfrm>
          <a:prstGeom prst="rect">
            <a:avLst/>
          </a:prstGeom>
        </p:spPr>
        <p:txBody>
          <a:bodyPr spcFirstLastPara="1" vert="horz" wrap="square" lIns="121900" tIns="121900" rIns="121900" bIns="121900" rtlCol="0" anchor="t" anchorCtr="0">
            <a:noAutofit/>
          </a:bodyPr>
          <a:lstStyle/>
          <a:p>
            <a:pPr algn="ctr">
              <a:lnSpc>
                <a:spcPct val="115000"/>
              </a:lnSpc>
              <a:spcAft>
                <a:spcPts val="2133"/>
              </a:spcAft>
            </a:pPr>
            <a:r>
              <a:rPr lang="en-GB" sz="3467" b="1" dirty="0">
                <a:solidFill>
                  <a:schemeClr val="tx1">
                    <a:lumMod val="95000"/>
                    <a:lumOff val="5000"/>
                  </a:schemeClr>
                </a:solidFill>
                <a:latin typeface="Comfortaa"/>
                <a:ea typeface="Comfortaa"/>
                <a:cs typeface="Comfortaa"/>
                <a:sym typeface="Comfortaa"/>
              </a:rPr>
              <a:t>User-Based Collaborative Filtering</a:t>
            </a:r>
            <a:endParaRPr sz="3467" b="1" dirty="0">
              <a:solidFill>
                <a:schemeClr val="tx1">
                  <a:lumMod val="95000"/>
                  <a:lumOff val="5000"/>
                </a:schemeClr>
              </a:solidFill>
              <a:latin typeface="Comfortaa"/>
              <a:ea typeface="Comfortaa"/>
              <a:cs typeface="Comfortaa"/>
              <a:sym typeface="Comfortaa"/>
            </a:endParaRPr>
          </a:p>
        </p:txBody>
      </p:sp>
      <p:sp>
        <p:nvSpPr>
          <p:cNvPr id="177" name="Google Shape;177;p20"/>
          <p:cNvSpPr txBox="1">
            <a:spLocks noGrp="1"/>
          </p:cNvSpPr>
          <p:nvPr>
            <p:ph type="body" idx="1"/>
          </p:nvPr>
        </p:nvSpPr>
        <p:spPr>
          <a:xfrm>
            <a:off x="1692267" y="1424397"/>
            <a:ext cx="9634000" cy="4528400"/>
          </a:xfrm>
          <a:prstGeom prst="rect">
            <a:avLst/>
          </a:prstGeom>
        </p:spPr>
        <p:txBody>
          <a:bodyPr spcFirstLastPara="1" vert="horz" wrap="square" lIns="121900" tIns="121900" rIns="121900" bIns="121900" rtlCol="0" anchor="t" anchorCtr="0">
            <a:noAutofit/>
          </a:bodyPr>
          <a:lstStyle/>
          <a:p>
            <a:pPr marL="0" indent="0">
              <a:buNone/>
            </a:pPr>
            <a:r>
              <a:rPr lang="en-GB" dirty="0">
                <a:solidFill>
                  <a:schemeClr val="tx1">
                    <a:lumMod val="95000"/>
                    <a:lumOff val="5000"/>
                  </a:schemeClr>
                </a:solidFill>
              </a:rPr>
              <a:t>Firstly, we will have to predict the rating that user 3 will give to item 4. In user-based CF, we will find say k=3 users who are most similar to user 3. Commonly used similarity measures are cosine, Pearson, Euclidean etc. We will use cosine similarity here which is defined as below:</a:t>
            </a:r>
            <a:endParaRPr dirty="0">
              <a:solidFill>
                <a:schemeClr val="tx1">
                  <a:lumMod val="95000"/>
                  <a:lumOff val="5000"/>
                </a:schemeClr>
              </a:solidFill>
            </a:endParaRPr>
          </a:p>
          <a:p>
            <a:pPr marL="0" indent="0">
              <a:spcBef>
                <a:spcPts val="2133"/>
              </a:spcBef>
              <a:buNone/>
            </a:pPr>
            <a:endParaRPr dirty="0">
              <a:solidFill>
                <a:schemeClr val="tx1">
                  <a:lumMod val="95000"/>
                  <a:lumOff val="5000"/>
                </a:schemeClr>
              </a:solidFill>
            </a:endParaRPr>
          </a:p>
          <a:p>
            <a:pPr marL="0" indent="0">
              <a:spcBef>
                <a:spcPts val="2133"/>
              </a:spcBef>
              <a:buNone/>
            </a:pPr>
            <a:endParaRPr dirty="0">
              <a:solidFill>
                <a:schemeClr val="tx1">
                  <a:lumMod val="95000"/>
                  <a:lumOff val="5000"/>
                </a:schemeClr>
              </a:solidFill>
            </a:endParaRPr>
          </a:p>
          <a:p>
            <a:pPr marL="0" indent="0">
              <a:spcBef>
                <a:spcPts val="2133"/>
              </a:spcBef>
              <a:buNone/>
            </a:pPr>
            <a:endParaRPr lang="en-GB" dirty="0">
              <a:solidFill>
                <a:schemeClr val="tx1">
                  <a:lumMod val="95000"/>
                  <a:lumOff val="5000"/>
                </a:schemeClr>
              </a:solidFill>
            </a:endParaRPr>
          </a:p>
          <a:p>
            <a:pPr marL="0" indent="0">
              <a:spcBef>
                <a:spcPts val="2133"/>
              </a:spcBef>
              <a:buNone/>
            </a:pPr>
            <a:r>
              <a:rPr lang="en-GB" dirty="0">
                <a:solidFill>
                  <a:schemeClr val="tx1">
                    <a:lumMod val="95000"/>
                    <a:lumOff val="5000"/>
                  </a:schemeClr>
                </a:solidFill>
              </a:rPr>
              <a:t>And, </a:t>
            </a:r>
            <a:r>
              <a:rPr lang="en-GB" dirty="0" err="1">
                <a:solidFill>
                  <a:schemeClr val="tx1">
                    <a:lumMod val="95000"/>
                    <a:lumOff val="5000"/>
                  </a:schemeClr>
                </a:solidFill>
              </a:rPr>
              <a:t>pearson</a:t>
            </a:r>
            <a:r>
              <a:rPr lang="en-GB" dirty="0">
                <a:solidFill>
                  <a:schemeClr val="tx1">
                    <a:lumMod val="95000"/>
                    <a:lumOff val="5000"/>
                  </a:schemeClr>
                </a:solidFill>
              </a:rPr>
              <a:t> correlation, defined as:</a:t>
            </a:r>
            <a:endParaRPr dirty="0">
              <a:solidFill>
                <a:schemeClr val="tx1">
                  <a:lumMod val="95000"/>
                  <a:lumOff val="5000"/>
                </a:schemeClr>
              </a:solidFill>
            </a:endParaRPr>
          </a:p>
          <a:p>
            <a:pPr marL="0" indent="0">
              <a:spcBef>
                <a:spcPts val="2133"/>
              </a:spcBef>
              <a:spcAft>
                <a:spcPts val="2133"/>
              </a:spcAft>
              <a:buNone/>
            </a:pPr>
            <a:endParaRPr dirty="0"/>
          </a:p>
        </p:txBody>
      </p:sp>
      <p:pic>
        <p:nvPicPr>
          <p:cNvPr id="178" name="Google Shape;178;p20"/>
          <p:cNvPicPr preferRelativeResize="0"/>
          <p:nvPr/>
        </p:nvPicPr>
        <p:blipFill>
          <a:blip r:embed="rId3">
            <a:alphaModFix/>
          </a:blip>
          <a:stretch>
            <a:fillRect/>
          </a:stretch>
        </p:blipFill>
        <p:spPr>
          <a:xfrm>
            <a:off x="3439815" y="5217163"/>
            <a:ext cx="5708916" cy="1398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9" name="Google Shape;179;p20"/>
          <p:cNvPicPr preferRelativeResize="0"/>
          <p:nvPr/>
        </p:nvPicPr>
        <p:blipFill>
          <a:blip r:embed="rId4">
            <a:alphaModFix/>
          </a:blip>
          <a:stretch>
            <a:fillRect/>
          </a:stretch>
        </p:blipFill>
        <p:spPr>
          <a:xfrm>
            <a:off x="3307494" y="2675466"/>
            <a:ext cx="5708916" cy="1473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F3D8-0861-411A-8A77-834FFF4C0751}"/>
              </a:ext>
            </a:extLst>
          </p:cNvPr>
          <p:cNvSpPr>
            <a:spLocks noGrp="1"/>
          </p:cNvSpPr>
          <p:nvPr>
            <p:ph type="title"/>
          </p:nvPr>
        </p:nvSpPr>
        <p:spPr/>
        <p:txBody>
          <a:bodyPr/>
          <a:lstStyle/>
          <a:p>
            <a:pPr algn="ctr"/>
            <a:r>
              <a:rPr lang="en-IN" b="1" dirty="0"/>
              <a:t>Step 1:Importing the Libraries</a:t>
            </a:r>
          </a:p>
        </p:txBody>
      </p:sp>
      <p:pic>
        <p:nvPicPr>
          <p:cNvPr id="5" name="Picture 4">
            <a:extLst>
              <a:ext uri="{FF2B5EF4-FFF2-40B4-BE49-F238E27FC236}">
                <a16:creationId xmlns:a16="http://schemas.microsoft.com/office/drawing/2014/main" id="{7A2E481C-A977-448B-A4B6-3A6EAB48C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90" y="1516267"/>
            <a:ext cx="10828020"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571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5AEF-6369-466D-B4FB-BD1B8AF20883}"/>
              </a:ext>
            </a:extLst>
          </p:cNvPr>
          <p:cNvSpPr>
            <a:spLocks noGrp="1"/>
          </p:cNvSpPr>
          <p:nvPr>
            <p:ph type="title"/>
          </p:nvPr>
        </p:nvSpPr>
        <p:spPr/>
        <p:txBody>
          <a:bodyPr/>
          <a:lstStyle/>
          <a:p>
            <a:pPr algn="ctr"/>
            <a:r>
              <a:rPr lang="en-IN" b="1" dirty="0"/>
              <a:t>Step 2: Loading the Music Data</a:t>
            </a:r>
          </a:p>
        </p:txBody>
      </p:sp>
      <p:pic>
        <p:nvPicPr>
          <p:cNvPr id="5" name="Picture 4">
            <a:extLst>
              <a:ext uri="{FF2B5EF4-FFF2-40B4-BE49-F238E27FC236}">
                <a16:creationId xmlns:a16="http://schemas.microsoft.com/office/drawing/2014/main" id="{AD8A576F-1039-4071-B5ED-553D75CF0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65" y="1946001"/>
            <a:ext cx="10911840" cy="3589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845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F1309-EB9D-40C3-8B1D-D5B0AE77C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 y="537210"/>
            <a:ext cx="10347960" cy="5783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631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7FC7-2211-434B-A4B2-250A6730304E}"/>
              </a:ext>
            </a:extLst>
          </p:cNvPr>
          <p:cNvSpPr>
            <a:spLocks noGrp="1"/>
          </p:cNvSpPr>
          <p:nvPr>
            <p:ph type="title"/>
          </p:nvPr>
        </p:nvSpPr>
        <p:spPr/>
        <p:txBody>
          <a:bodyPr/>
          <a:lstStyle/>
          <a:p>
            <a:pPr algn="ctr"/>
            <a:r>
              <a:rPr lang="en-IN" b="1" dirty="0"/>
              <a:t>Step 3: Cleaning The Data by taking only    relevant attributes</a:t>
            </a:r>
          </a:p>
        </p:txBody>
      </p:sp>
      <p:pic>
        <p:nvPicPr>
          <p:cNvPr id="5" name="Picture 4">
            <a:extLst>
              <a:ext uri="{FF2B5EF4-FFF2-40B4-BE49-F238E27FC236}">
                <a16:creationId xmlns:a16="http://schemas.microsoft.com/office/drawing/2014/main" id="{D3D82EED-7192-4412-A862-BB3B1D1B5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213" y="1743800"/>
            <a:ext cx="6215574" cy="4980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35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1B54-98A8-49F8-BB51-1778BEE12E04}"/>
              </a:ext>
            </a:extLst>
          </p:cNvPr>
          <p:cNvSpPr>
            <a:spLocks noGrp="1"/>
          </p:cNvSpPr>
          <p:nvPr>
            <p:ph type="title"/>
          </p:nvPr>
        </p:nvSpPr>
        <p:spPr>
          <a:xfrm>
            <a:off x="1739331" y="263743"/>
            <a:ext cx="9385200" cy="1218800"/>
          </a:xfrm>
        </p:spPr>
        <p:txBody>
          <a:bodyPr/>
          <a:lstStyle/>
          <a:p>
            <a:pPr algn="ctr"/>
            <a:r>
              <a:rPr lang="en-IN" b="1" dirty="0"/>
              <a:t>Step 4: Creating Test Data</a:t>
            </a:r>
          </a:p>
        </p:txBody>
      </p:sp>
      <p:pic>
        <p:nvPicPr>
          <p:cNvPr id="5" name="Picture 4">
            <a:extLst>
              <a:ext uri="{FF2B5EF4-FFF2-40B4-BE49-F238E27FC236}">
                <a16:creationId xmlns:a16="http://schemas.microsoft.com/office/drawing/2014/main" id="{6F47AB14-D0B2-438C-B543-13C341B29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67" y="1134400"/>
            <a:ext cx="8770620" cy="5593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273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C0C2-6886-4F3D-B324-D8AB9CB77D9B}"/>
              </a:ext>
            </a:extLst>
          </p:cNvPr>
          <p:cNvSpPr>
            <a:spLocks noGrp="1"/>
          </p:cNvSpPr>
          <p:nvPr>
            <p:ph type="title"/>
          </p:nvPr>
        </p:nvSpPr>
        <p:spPr/>
        <p:txBody>
          <a:bodyPr/>
          <a:lstStyle/>
          <a:p>
            <a:pPr algn="ctr"/>
            <a:r>
              <a:rPr lang="en-IN" b="1" dirty="0"/>
              <a:t>Step 5: Recommendation of song on the basis of popularity only</a:t>
            </a:r>
          </a:p>
        </p:txBody>
      </p:sp>
      <p:pic>
        <p:nvPicPr>
          <p:cNvPr id="4" name="Picture 3">
            <a:extLst>
              <a:ext uri="{FF2B5EF4-FFF2-40B4-BE49-F238E27FC236}">
                <a16:creationId xmlns:a16="http://schemas.microsoft.com/office/drawing/2014/main" id="{5CA70D55-4206-426F-AC3C-C34A6853F1F1}"/>
              </a:ext>
            </a:extLst>
          </p:cNvPr>
          <p:cNvPicPr>
            <a:picLocks noChangeAspect="1"/>
          </p:cNvPicPr>
          <p:nvPr/>
        </p:nvPicPr>
        <p:blipFill>
          <a:blip r:embed="rId2"/>
          <a:stretch>
            <a:fillRect/>
          </a:stretch>
        </p:blipFill>
        <p:spPr>
          <a:xfrm>
            <a:off x="2890477" y="1743800"/>
            <a:ext cx="7064245" cy="4666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455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EC22-14B4-45A7-A743-6DA6DA25F1F0}"/>
              </a:ext>
            </a:extLst>
          </p:cNvPr>
          <p:cNvSpPr>
            <a:spLocks noGrp="1"/>
          </p:cNvSpPr>
          <p:nvPr>
            <p:ph type="title"/>
          </p:nvPr>
        </p:nvSpPr>
        <p:spPr/>
        <p:txBody>
          <a:bodyPr/>
          <a:lstStyle/>
          <a:p>
            <a:pPr algn="ctr"/>
            <a:r>
              <a:rPr lang="en-IN" b="1" dirty="0"/>
              <a:t>Step 6: Recommending Song by using User Based Collaborative Filtering</a:t>
            </a:r>
          </a:p>
        </p:txBody>
      </p:sp>
      <p:pic>
        <p:nvPicPr>
          <p:cNvPr id="5" name="Picture 4">
            <a:extLst>
              <a:ext uri="{FF2B5EF4-FFF2-40B4-BE49-F238E27FC236}">
                <a16:creationId xmlns:a16="http://schemas.microsoft.com/office/drawing/2014/main" id="{19086159-9E1D-4613-8C3F-EA370627A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000" y="1743800"/>
            <a:ext cx="9265687" cy="4873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917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17576A-8177-4430-BDA9-1D2064415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330" y="422910"/>
            <a:ext cx="8435340" cy="6012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093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A2EF-F66D-4EC5-BF71-A4A4408648C2}"/>
              </a:ext>
            </a:extLst>
          </p:cNvPr>
          <p:cNvSpPr>
            <a:spLocks noGrp="1"/>
          </p:cNvSpPr>
          <p:nvPr>
            <p:ph type="title"/>
          </p:nvPr>
        </p:nvSpPr>
        <p:spPr/>
        <p:txBody>
          <a:bodyPr/>
          <a:lstStyle/>
          <a:p>
            <a:pPr algn="ctr"/>
            <a:r>
              <a:rPr lang="en-IN" b="1" dirty="0"/>
              <a:t>Step 7: Create a Precision Recall Curve to Check Precision and Compare both models</a:t>
            </a:r>
          </a:p>
        </p:txBody>
      </p:sp>
      <p:pic>
        <p:nvPicPr>
          <p:cNvPr id="5" name="Picture 4">
            <a:extLst>
              <a:ext uri="{FF2B5EF4-FFF2-40B4-BE49-F238E27FC236}">
                <a16:creationId xmlns:a16="http://schemas.microsoft.com/office/drawing/2014/main" id="{CDB657FB-82C8-4CE7-A499-815ADF38F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940" y="1743800"/>
            <a:ext cx="1056132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496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dirty="0">
                <a:solidFill>
                  <a:schemeClr val="dk2"/>
                </a:solidFill>
              </a:rPr>
              <a:t>ABSTRACT</a:t>
            </a:r>
            <a:endParaRPr dirty="0">
              <a:solidFill>
                <a:schemeClr val="dk2"/>
              </a:solidFill>
            </a:endParaRPr>
          </a:p>
        </p:txBody>
      </p:sp>
      <p:sp>
        <p:nvSpPr>
          <p:cNvPr id="147" name="Google Shape;147;p15"/>
          <p:cNvSpPr txBox="1">
            <a:spLocks noGrp="1"/>
          </p:cNvSpPr>
          <p:nvPr>
            <p:ph type="body" idx="1"/>
          </p:nvPr>
        </p:nvSpPr>
        <p:spPr>
          <a:xfrm>
            <a:off x="1183467" y="1436333"/>
            <a:ext cx="9931600" cy="4535200"/>
          </a:xfrm>
          <a:prstGeom prst="rect">
            <a:avLst/>
          </a:prstGeom>
        </p:spPr>
        <p:txBody>
          <a:bodyPr spcFirstLastPara="1" vert="horz" wrap="square" lIns="121900" tIns="121900" rIns="121900" bIns="121900" rtlCol="0" anchor="t" anchorCtr="0">
            <a:noAutofit/>
          </a:bodyPr>
          <a:lstStyle/>
          <a:p>
            <a:pPr marL="0" indent="0" algn="just">
              <a:spcBef>
                <a:spcPts val="533"/>
              </a:spcBef>
              <a:buClr>
                <a:srgbClr val="000000"/>
              </a:buClr>
              <a:buSzPts val="1615"/>
              <a:buNone/>
            </a:pPr>
            <a:r>
              <a:rPr lang="en-GB" sz="1867" dirty="0">
                <a:solidFill>
                  <a:srgbClr val="EAD1DC"/>
                </a:solidFill>
              </a:rPr>
              <a:t>	</a:t>
            </a:r>
            <a:r>
              <a:rPr lang="en-GB" sz="1867" dirty="0">
                <a:solidFill>
                  <a:schemeClr val="tx1">
                    <a:lumMod val="95000"/>
                    <a:lumOff val="5000"/>
                  </a:schemeClr>
                </a:solidFill>
              </a:rPr>
              <a:t>Machine learning (ML) equips computers to learn and interpret without being explicitly programmed to do so. Here, as the "computers", also referred as the "models", are exposed to sets of new data, they adapt independently and learn from earlier computations to interpret available data and identify hidden patterns. This involves data analysis and automation of analytical model-building using numerous ML algorithms. ML enables computers and computing machines to search for and identify hidden insights, without being programmed for where to look for, when exposed to new data sets.</a:t>
            </a:r>
            <a:endParaRPr sz="1867" u="sng" dirty="0">
              <a:solidFill>
                <a:schemeClr val="tx1">
                  <a:lumMod val="95000"/>
                  <a:lumOff val="5000"/>
                </a:schemeClr>
              </a:solidFill>
            </a:endParaRPr>
          </a:p>
          <a:p>
            <a:pPr marL="0" indent="0" algn="just">
              <a:spcBef>
                <a:spcPts val="533"/>
              </a:spcBef>
              <a:buClr>
                <a:srgbClr val="000000"/>
              </a:buClr>
              <a:buSzPts val="1700"/>
              <a:buNone/>
            </a:pPr>
            <a:r>
              <a:rPr lang="en-GB" sz="1867" dirty="0">
                <a:solidFill>
                  <a:schemeClr val="tx1">
                    <a:lumMod val="95000"/>
                    <a:lumOff val="5000"/>
                  </a:schemeClr>
                </a:solidFill>
              </a:rPr>
              <a:t>	To get the maximum value from big data, businesses must know exactly how to pair the right algorithm with a particular tool or process and build machine learning models based on iterative learning processes. </a:t>
            </a:r>
            <a:endParaRPr sz="1867" u="sng" dirty="0">
              <a:solidFill>
                <a:srgbClr val="EAD1DC"/>
              </a:solidFill>
            </a:endParaRPr>
          </a:p>
          <a:p>
            <a:pPr marL="0" indent="0">
              <a:spcAft>
                <a:spcPts val="2133"/>
              </a:spcAft>
              <a:buNone/>
            </a:pPr>
            <a:endParaRPr sz="1867" dirty="0">
              <a:solidFill>
                <a:srgbClr val="EAD1D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BFCD16-4FAA-4F6D-8E57-0FD9440C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088" y="810207"/>
            <a:ext cx="9536664" cy="5449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5816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solidFill>
                  <a:schemeClr val="tx1">
                    <a:lumMod val="95000"/>
                    <a:lumOff val="5000"/>
                  </a:schemeClr>
                </a:solidFill>
              </a:rPr>
              <a:t>CONCLUSION</a:t>
            </a:r>
            <a:endParaRPr b="1" dirty="0">
              <a:solidFill>
                <a:schemeClr val="tx1">
                  <a:lumMod val="95000"/>
                  <a:lumOff val="5000"/>
                </a:schemeClr>
              </a:solidFill>
            </a:endParaRPr>
          </a:p>
        </p:txBody>
      </p:sp>
      <p:sp>
        <p:nvSpPr>
          <p:cNvPr id="215" name="Google Shape;215;p26"/>
          <p:cNvSpPr txBox="1">
            <a:spLocks noGrp="1"/>
          </p:cNvSpPr>
          <p:nvPr>
            <p:ph type="body" idx="1"/>
          </p:nvPr>
        </p:nvSpPr>
        <p:spPr>
          <a:xfrm>
            <a:off x="1689200" y="1608300"/>
            <a:ext cx="9426000" cy="4363200"/>
          </a:xfrm>
          <a:prstGeom prst="rect">
            <a:avLst/>
          </a:prstGeom>
        </p:spPr>
        <p:txBody>
          <a:bodyPr spcFirstLastPara="1" vert="horz" wrap="square" lIns="121900" tIns="121900" rIns="121900" bIns="121900" rtlCol="0" anchor="t" anchorCtr="0">
            <a:noAutofit/>
          </a:bodyPr>
          <a:lstStyle/>
          <a:p>
            <a:pPr marL="0" indent="0">
              <a:buNone/>
            </a:pPr>
            <a:r>
              <a:rPr lang="en-GB" dirty="0"/>
              <a:t>The implementation of this real-time project finds its applications in many recommender engines. The reliability and robustness of collaborative filtering can easily be seen over content-based filtering approach for this model</a:t>
            </a:r>
            <a:endParaRPr dirty="0"/>
          </a:p>
          <a:p>
            <a:pPr marL="0" indent="0">
              <a:spcBef>
                <a:spcPts val="2133"/>
              </a:spcBef>
              <a:buNone/>
            </a:pPr>
            <a:r>
              <a:rPr lang="en-GB" dirty="0"/>
              <a:t>We also realize that building a recommender system is not a trivial task. The fact that its large scale dataset makes it difficult in many aspects. Firstly, recommending 10 correct songs out of 1 million for different users is not an easy task to get a high precision. </a:t>
            </a:r>
            <a:endParaRPr dirty="0"/>
          </a:p>
          <a:p>
            <a:pPr marL="0" indent="0">
              <a:spcBef>
                <a:spcPts val="2133"/>
              </a:spcBef>
              <a:spcAft>
                <a:spcPts val="2133"/>
              </a:spcAft>
              <a:buNone/>
            </a:pPr>
            <a:r>
              <a:rPr lang="en-GB" dirty="0"/>
              <a:t>Secondly, the metadata includes huge information and when exploring it, it is difficult to extract relevant features for song. Thirdly, technically speaking, processing such a huge dataset is memory and CPU intensive. All these difficulties due to the data and to the system itself make it more challenging and also more applicable to dynamic real-world problems.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679767" y="169733"/>
            <a:ext cx="9385200" cy="1218800"/>
          </a:xfrm>
          <a:prstGeom prst="rect">
            <a:avLst/>
          </a:prstGeom>
        </p:spPr>
        <p:txBody>
          <a:bodyPr spcFirstLastPara="1" vert="horz" wrap="square" lIns="121900" tIns="121900" rIns="121900" bIns="121900" rtlCol="0" anchor="t" anchorCtr="0">
            <a:noAutofit/>
          </a:bodyPr>
          <a:lstStyle/>
          <a:p>
            <a:pPr algn="ctr"/>
            <a:r>
              <a:rPr lang="en-GB" b="1" dirty="0">
                <a:solidFill>
                  <a:schemeClr val="tx1">
                    <a:lumMod val="95000"/>
                    <a:lumOff val="5000"/>
                  </a:schemeClr>
                </a:solidFill>
              </a:rPr>
              <a:t>FUTURE ENHANCEMENTS</a:t>
            </a:r>
            <a:endParaRPr b="1" dirty="0">
              <a:solidFill>
                <a:schemeClr val="tx1">
                  <a:lumMod val="95000"/>
                  <a:lumOff val="5000"/>
                </a:schemeClr>
              </a:solidFill>
            </a:endParaRPr>
          </a:p>
        </p:txBody>
      </p:sp>
      <p:sp>
        <p:nvSpPr>
          <p:cNvPr id="221" name="Google Shape;221;p27"/>
          <p:cNvSpPr txBox="1">
            <a:spLocks noGrp="1"/>
          </p:cNvSpPr>
          <p:nvPr>
            <p:ph type="body" idx="1"/>
          </p:nvPr>
        </p:nvSpPr>
        <p:spPr>
          <a:xfrm>
            <a:off x="1598167" y="1517267"/>
            <a:ext cx="9466800" cy="4561600"/>
          </a:xfrm>
          <a:prstGeom prst="rect">
            <a:avLst/>
          </a:prstGeom>
        </p:spPr>
        <p:txBody>
          <a:bodyPr spcFirstLastPara="1" vert="horz" wrap="square" lIns="121900" tIns="121900" rIns="121900" bIns="121900" rtlCol="0" anchor="t" anchorCtr="0">
            <a:noAutofit/>
          </a:bodyPr>
          <a:lstStyle/>
          <a:p>
            <a:pPr marL="0" indent="0">
              <a:buNone/>
            </a:pPr>
            <a:r>
              <a:rPr lang="en-GB" sz="1867" dirty="0"/>
              <a:t>• Run the algorithms on a distributed system, like Hadoop or Condor, to parallelize the computation, decrease the runtime and leverage distributed memory to run the complete MSD. </a:t>
            </a:r>
            <a:endParaRPr sz="1867" dirty="0"/>
          </a:p>
          <a:p>
            <a:pPr marL="0" indent="0">
              <a:spcBef>
                <a:spcPts val="2133"/>
              </a:spcBef>
              <a:buNone/>
            </a:pPr>
            <a:r>
              <a:rPr lang="en-GB" sz="1867" dirty="0"/>
              <a:t>• Combine different methods and learn the weightage for each method according to the dataset </a:t>
            </a:r>
            <a:endParaRPr sz="1867" dirty="0"/>
          </a:p>
          <a:p>
            <a:pPr marL="0" indent="0">
              <a:spcBef>
                <a:spcPts val="2133"/>
              </a:spcBef>
              <a:buNone/>
            </a:pPr>
            <a:r>
              <a:rPr lang="en-GB" sz="1867" dirty="0"/>
              <a:t>• Automatically generate relevant features </a:t>
            </a:r>
            <a:endParaRPr sz="1867" dirty="0"/>
          </a:p>
          <a:p>
            <a:pPr marL="0" indent="0">
              <a:spcBef>
                <a:spcPts val="2133"/>
              </a:spcBef>
              <a:buNone/>
            </a:pPr>
            <a:r>
              <a:rPr lang="en-GB" sz="1867" dirty="0"/>
              <a:t>• Develop more recommendation algorithms based on different data (e.g. the how the user is feeling, social recommendation, etc)</a:t>
            </a:r>
            <a:endParaRPr sz="1867" dirty="0"/>
          </a:p>
          <a:p>
            <a:pPr marL="0" indent="0">
              <a:spcBef>
                <a:spcPts val="2133"/>
              </a:spcBef>
              <a:spcAft>
                <a:spcPts val="2133"/>
              </a:spcAft>
              <a:buNone/>
            </a:pPr>
            <a:endParaRPr sz="1867"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2488667" y="2942467"/>
            <a:ext cx="9385200" cy="1218800"/>
          </a:xfrm>
          <a:prstGeom prst="rect">
            <a:avLst/>
          </a:prstGeom>
        </p:spPr>
        <p:txBody>
          <a:bodyPr spcFirstLastPara="1" vert="horz" wrap="square" lIns="121900" tIns="121900" rIns="121900" bIns="121900" rtlCol="0" anchor="t" anchorCtr="0">
            <a:noAutofit/>
          </a:bodyPr>
          <a:lstStyle/>
          <a:p>
            <a:pPr algn="ctr">
              <a:spcBef>
                <a:spcPts val="0"/>
              </a:spcBef>
            </a:pPr>
            <a:r>
              <a:rPr lang="en-GB" sz="6400" b="1" dirty="0"/>
              <a:t>THANK YOU.</a:t>
            </a:r>
            <a:endParaRPr sz="6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874379" y="562400"/>
            <a:ext cx="9385200" cy="628000"/>
          </a:xfrm>
          <a:prstGeom prst="rect">
            <a:avLst/>
          </a:prstGeom>
        </p:spPr>
        <p:txBody>
          <a:bodyPr spcFirstLastPara="1" vert="horz" wrap="square" lIns="121900" tIns="121900" rIns="121900" bIns="121900" rtlCol="0" anchor="t" anchorCtr="0">
            <a:noAutofit/>
          </a:bodyPr>
          <a:lstStyle/>
          <a:p>
            <a:pPr algn="ctr"/>
            <a:r>
              <a:rPr lang="en-GB" b="1" dirty="0"/>
              <a:t>INTRODUCTION</a:t>
            </a:r>
            <a:endParaRPr b="1" dirty="0"/>
          </a:p>
        </p:txBody>
      </p:sp>
      <p:sp>
        <p:nvSpPr>
          <p:cNvPr id="159" name="Google Shape;159;p17"/>
          <p:cNvSpPr txBox="1">
            <a:spLocks noGrp="1"/>
          </p:cNvSpPr>
          <p:nvPr>
            <p:ph type="body" idx="1"/>
          </p:nvPr>
        </p:nvSpPr>
        <p:spPr>
          <a:xfrm>
            <a:off x="1051967" y="1689200"/>
            <a:ext cx="10035200" cy="4606400"/>
          </a:xfrm>
          <a:prstGeom prst="rect">
            <a:avLst/>
          </a:prstGeom>
        </p:spPr>
        <p:txBody>
          <a:bodyPr spcFirstLastPara="1" vert="horz" wrap="square" lIns="121900" tIns="121900" rIns="121900" bIns="121900" rtlCol="0" anchor="t" anchorCtr="0">
            <a:noAutofit/>
          </a:bodyPr>
          <a:lstStyle/>
          <a:p>
            <a:pPr marL="0" indent="0">
              <a:buNone/>
            </a:pPr>
            <a:r>
              <a:rPr lang="en-GB" sz="1867" dirty="0"/>
              <a:t>The number of songs available exceeds the listening capacity of an individual in their lifetime. It is tedious job for an individual to sometimes to choose from millions of songs and there is also a good chance missing out on songs which could have been the favourites.</a:t>
            </a:r>
            <a:endParaRPr sz="1867" dirty="0"/>
          </a:p>
          <a:p>
            <a:pPr marL="0" indent="0">
              <a:spcBef>
                <a:spcPts val="2133"/>
              </a:spcBef>
              <a:buNone/>
            </a:pPr>
            <a:r>
              <a:rPr lang="en-GB" sz="1867" dirty="0"/>
              <a:t>Music service providers like Spotify need an efficient way to manage songs and help their customers to discover music by giving a quality recommendation. For building this recommendation system, they deploy machine learning algorithms to process data from a million sources and present the listener with the most relevant songs.</a:t>
            </a:r>
            <a:endParaRPr sz="1867" dirty="0"/>
          </a:p>
          <a:p>
            <a:pPr marL="0" indent="0">
              <a:spcBef>
                <a:spcPts val="2133"/>
              </a:spcBef>
              <a:spcAft>
                <a:spcPts val="2133"/>
              </a:spcAft>
              <a:buNone/>
            </a:pPr>
            <a:r>
              <a:rPr lang="en-GB" sz="1867" dirty="0"/>
              <a:t>The underlying goal of the recommendation system is to personalize content and identify relevant data for our audiences. These contents can be articles, movies, games, etc.</a:t>
            </a:r>
            <a:endParaRPr sz="186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730000" y="525000"/>
            <a:ext cx="9385200" cy="830400"/>
          </a:xfrm>
          <a:prstGeom prst="rect">
            <a:avLst/>
          </a:prstGeom>
        </p:spPr>
        <p:txBody>
          <a:bodyPr spcFirstLastPara="1" vert="horz" wrap="square" lIns="121900" tIns="121900" rIns="121900" bIns="121900" rtlCol="0" anchor="t" anchorCtr="0">
            <a:noAutofit/>
          </a:bodyPr>
          <a:lstStyle/>
          <a:p>
            <a:pPr algn="ctr"/>
            <a:r>
              <a:rPr lang="en-GB" b="1" dirty="0">
                <a:solidFill>
                  <a:schemeClr val="tx1">
                    <a:lumMod val="95000"/>
                    <a:lumOff val="5000"/>
                  </a:schemeClr>
                </a:solidFill>
                <a:latin typeface="Verdana"/>
                <a:ea typeface="Verdana"/>
                <a:cs typeface="Verdana"/>
                <a:sym typeface="Verdana"/>
              </a:rPr>
              <a:t>APPROACH</a:t>
            </a:r>
            <a:endParaRPr b="1" dirty="0">
              <a:solidFill>
                <a:schemeClr val="tx1">
                  <a:lumMod val="95000"/>
                  <a:lumOff val="5000"/>
                </a:schemeClr>
              </a:solidFill>
              <a:latin typeface="Verdana"/>
              <a:ea typeface="Verdana"/>
              <a:cs typeface="Verdana"/>
              <a:sym typeface="Verdana"/>
            </a:endParaRPr>
          </a:p>
        </p:txBody>
      </p:sp>
      <p:sp>
        <p:nvSpPr>
          <p:cNvPr id="165" name="Google Shape;165;p18"/>
          <p:cNvSpPr txBox="1">
            <a:spLocks noGrp="1"/>
          </p:cNvSpPr>
          <p:nvPr>
            <p:ph type="body" idx="1"/>
          </p:nvPr>
        </p:nvSpPr>
        <p:spPr>
          <a:xfrm>
            <a:off x="1446467" y="1486900"/>
            <a:ext cx="9668800" cy="5037200"/>
          </a:xfrm>
          <a:prstGeom prst="rect">
            <a:avLst/>
          </a:prstGeom>
        </p:spPr>
        <p:txBody>
          <a:bodyPr spcFirstLastPara="1" vert="horz" wrap="square" lIns="121900" tIns="121900" rIns="121900" bIns="121900" rtlCol="0" anchor="t" anchorCtr="0">
            <a:noAutofit/>
          </a:bodyPr>
          <a:lstStyle/>
          <a:p>
            <a:pPr marL="0" indent="0">
              <a:buNone/>
            </a:pPr>
            <a:r>
              <a:rPr lang="en-GB" sz="2000" b="1" dirty="0">
                <a:solidFill>
                  <a:schemeClr val="tx1">
                    <a:lumMod val="95000"/>
                    <a:lumOff val="5000"/>
                  </a:schemeClr>
                </a:solidFill>
                <a:latin typeface="Comfortaa"/>
                <a:ea typeface="Comfortaa"/>
                <a:cs typeface="Comfortaa"/>
                <a:sym typeface="Comfortaa"/>
              </a:rPr>
              <a:t>The Problem Statement</a:t>
            </a:r>
            <a:endParaRPr sz="2000"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1600" b="1" dirty="0">
                <a:solidFill>
                  <a:schemeClr val="tx1">
                    <a:lumMod val="95000"/>
                    <a:lumOff val="5000"/>
                  </a:schemeClr>
                </a:solidFill>
                <a:latin typeface="Comfortaa"/>
                <a:ea typeface="Comfortaa"/>
                <a:cs typeface="Comfortaa"/>
                <a:sym typeface="Comfortaa"/>
              </a:rPr>
              <a:t>A company is launching a new music app which recommends music to the user based on the user’s previous listening history. The system analyses the user’s listening history and recommends music which the user will like by suggesting music pertaining to the same genre or similar artist.</a:t>
            </a:r>
            <a:endParaRPr sz="1600"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2000" b="1" dirty="0">
                <a:solidFill>
                  <a:schemeClr val="tx1">
                    <a:lumMod val="95000"/>
                    <a:lumOff val="5000"/>
                  </a:schemeClr>
                </a:solidFill>
                <a:latin typeface="Comfortaa"/>
                <a:ea typeface="Comfortaa"/>
                <a:cs typeface="Comfortaa"/>
                <a:sym typeface="Comfortaa"/>
              </a:rPr>
              <a:t>What is Collaborative Filtering?</a:t>
            </a:r>
            <a:endParaRPr sz="2000"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1600" b="1" dirty="0">
                <a:solidFill>
                  <a:schemeClr val="tx1">
                    <a:lumMod val="95000"/>
                    <a:lumOff val="5000"/>
                  </a:schemeClr>
                </a:solidFill>
                <a:latin typeface="Comfortaa"/>
                <a:ea typeface="Comfortaa"/>
                <a:cs typeface="Comfortaa"/>
                <a:sym typeface="Comfortaa"/>
              </a:rPr>
              <a:t>Collaborative filtering, also referred to as social filtering, filters information by using the recommendations of other people. It is based on the idea that people who agreed in their evaluation of certain items in the past are likely to agree again in the future.</a:t>
            </a:r>
            <a:endParaRPr sz="1600"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1600" b="1" dirty="0">
                <a:solidFill>
                  <a:schemeClr val="tx1">
                    <a:lumMod val="95000"/>
                    <a:lumOff val="5000"/>
                  </a:schemeClr>
                </a:solidFill>
                <a:latin typeface="Comfortaa"/>
                <a:ea typeface="Comfortaa"/>
                <a:cs typeface="Comfortaa"/>
                <a:sym typeface="Comfortaa"/>
              </a:rPr>
              <a:t>A person who wants to see a movie for example, might ask for recommendations from friends. The recommendations of some friends who have similar interests are trusted more than recommendations from others. This information is used in the decision on which music to suggest.</a:t>
            </a:r>
            <a:endParaRPr sz="1600" b="1" dirty="0">
              <a:solidFill>
                <a:schemeClr val="tx1">
                  <a:lumMod val="95000"/>
                  <a:lumOff val="5000"/>
                </a:schemeClr>
              </a:solidFill>
              <a:latin typeface="Comfortaa"/>
              <a:ea typeface="Comfortaa"/>
              <a:cs typeface="Comfortaa"/>
              <a:sym typeface="Comfortaa"/>
            </a:endParaRPr>
          </a:p>
          <a:p>
            <a:pPr marL="0" indent="0">
              <a:spcBef>
                <a:spcPts val="2133"/>
              </a:spcBef>
              <a:spcAft>
                <a:spcPts val="2133"/>
              </a:spcAft>
              <a:buNone/>
            </a:pPr>
            <a:endParaRPr sz="1600" b="1" dirty="0">
              <a:solidFill>
                <a:srgbClr val="FFF2CC"/>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261;p40">
            <a:extLst>
              <a:ext uri="{FF2B5EF4-FFF2-40B4-BE49-F238E27FC236}">
                <a16:creationId xmlns:a16="http://schemas.microsoft.com/office/drawing/2014/main" id="{94BADC07-7684-4B83-BAF2-0EA9156FB0AF}"/>
              </a:ext>
            </a:extLst>
          </p:cNvPr>
          <p:cNvPicPr preferRelativeResize="0"/>
          <p:nvPr/>
        </p:nvPicPr>
        <p:blipFill rotWithShape="1">
          <a:blip r:embed="rId2">
            <a:alphaModFix/>
          </a:blip>
          <a:srcRect r="49139"/>
          <a:stretch/>
        </p:blipFill>
        <p:spPr>
          <a:xfrm>
            <a:off x="6803318" y="2068381"/>
            <a:ext cx="4046617" cy="3980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Google Shape;262;p40">
            <a:extLst>
              <a:ext uri="{FF2B5EF4-FFF2-40B4-BE49-F238E27FC236}">
                <a16:creationId xmlns:a16="http://schemas.microsoft.com/office/drawing/2014/main" id="{E45A19C3-AFCE-42D0-A4C2-30B646CA9E3F}"/>
              </a:ext>
            </a:extLst>
          </p:cNvPr>
          <p:cNvSpPr txBox="1">
            <a:spLocks noGrp="1"/>
          </p:cNvSpPr>
          <p:nvPr>
            <p:ph type="body" idx="1"/>
          </p:nvPr>
        </p:nvSpPr>
        <p:spPr>
          <a:xfrm>
            <a:off x="1852426" y="127397"/>
            <a:ext cx="9385300" cy="3881967"/>
          </a:xfrm>
          <a:prstGeom prst="rect">
            <a:avLst/>
          </a:prstGeom>
          <a:noFill/>
          <a:ln>
            <a:noFill/>
          </a:ln>
        </p:spPr>
        <p:txBody>
          <a:bodyPr spcFirstLastPara="1" vert="horz" wrap="square" lIns="121900" tIns="121900" rIns="121900" bIns="121900" rtlCol="0" anchor="t" anchorCtr="0">
            <a:noAutofit/>
          </a:bodyPr>
          <a:lstStyle/>
          <a:p>
            <a:pPr marL="0" indent="0" algn="ctr">
              <a:buNone/>
            </a:pPr>
            <a:r>
              <a:rPr lang="en" sz="4000" dirty="0">
                <a:solidFill>
                  <a:schemeClr val="bg1"/>
                </a:solidFill>
                <a:latin typeface="Source Sans Pro"/>
                <a:ea typeface="Source Sans Pro"/>
                <a:cs typeface="Source Sans Pro"/>
                <a:sym typeface="Source Sans Pro"/>
              </a:rPr>
              <a:t>      </a:t>
            </a:r>
            <a:r>
              <a:rPr lang="en" sz="4000" b="1" dirty="0">
                <a:solidFill>
                  <a:schemeClr val="tx1">
                    <a:lumMod val="95000"/>
                    <a:lumOff val="5000"/>
                  </a:schemeClr>
                </a:solidFill>
                <a:latin typeface="Source Sans Pro"/>
                <a:ea typeface="Source Sans Pro"/>
                <a:cs typeface="Source Sans Pro"/>
                <a:sym typeface="Source Sans Pro"/>
              </a:rPr>
              <a:t>User-based Collaborative Filtering</a:t>
            </a:r>
          </a:p>
          <a:p>
            <a:pPr marL="0" indent="0">
              <a:buNone/>
            </a:pPr>
            <a:endParaRPr sz="40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Find users who have </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a similar taste of products</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 as the current user.</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Similarity is based upon </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similarity in users’ </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purchasing behaviour.</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“User x is similar to user y </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because both purchased </a:t>
            </a:r>
            <a:endParaRPr sz="2400" dirty="0">
              <a:solidFill>
                <a:schemeClr val="tx1">
                  <a:lumMod val="95000"/>
                  <a:lumOff val="5000"/>
                </a:schemeClr>
              </a:solidFill>
              <a:latin typeface="Source Sans Pro"/>
              <a:ea typeface="Source Sans Pro"/>
              <a:cs typeface="Source Sans Pro"/>
              <a:sym typeface="Source Sans Pro"/>
            </a:endParaRPr>
          </a:p>
          <a:p>
            <a:pPr marL="0" indent="0">
              <a:buNone/>
            </a:pPr>
            <a:r>
              <a:rPr lang="en" sz="2400" dirty="0">
                <a:solidFill>
                  <a:schemeClr val="tx1">
                    <a:lumMod val="95000"/>
                    <a:lumOff val="5000"/>
                  </a:schemeClr>
                </a:solidFill>
                <a:latin typeface="Source Sans Pro"/>
                <a:ea typeface="Source Sans Pro"/>
                <a:cs typeface="Source Sans Pro"/>
                <a:sym typeface="Source Sans Pro"/>
              </a:rPr>
              <a:t>items A, B and C.”</a:t>
            </a:r>
            <a:endParaRPr dirty="0">
              <a:solidFill>
                <a:schemeClr val="tx1">
                  <a:lumMod val="95000"/>
                  <a:lumOff val="5000"/>
                </a:schemeClr>
              </a:solidFill>
            </a:endParaRPr>
          </a:p>
        </p:txBody>
      </p:sp>
    </p:spTree>
    <p:extLst>
      <p:ext uri="{BB962C8B-B14F-4D97-AF65-F5344CB8AC3E}">
        <p14:creationId xmlns:p14="http://schemas.microsoft.com/office/powerpoint/2010/main" val="413281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2AAD-39FC-415E-B86F-D86D3E3C5239}"/>
              </a:ext>
            </a:extLst>
          </p:cNvPr>
          <p:cNvSpPr>
            <a:spLocks noGrp="1"/>
          </p:cNvSpPr>
          <p:nvPr>
            <p:ph type="title"/>
          </p:nvPr>
        </p:nvSpPr>
        <p:spPr>
          <a:xfrm>
            <a:off x="1921617" y="138851"/>
            <a:ext cx="9385200" cy="1218800"/>
          </a:xfrm>
        </p:spPr>
        <p:txBody>
          <a:bodyPr/>
          <a:lstStyle/>
          <a:p>
            <a:pPr algn="ctr"/>
            <a:r>
              <a:rPr lang="en" b="1" dirty="0">
                <a:ln w="0"/>
                <a:solidFill>
                  <a:schemeClr val="tx1">
                    <a:lumMod val="95000"/>
                    <a:lumOff val="5000"/>
                  </a:schemeClr>
                </a:solidFill>
                <a:effectLst>
                  <a:outerShdw blurRad="38100" dist="19050" dir="2700000" algn="tl" rotWithShape="0">
                    <a:schemeClr val="dk1">
                      <a:alpha val="40000"/>
                    </a:schemeClr>
                  </a:outerShdw>
                </a:effectLst>
              </a:rPr>
              <a:t>User-based Collaborative Filtering</a:t>
            </a:r>
            <a:endParaRPr lang="en-IN" b="1" dirty="0">
              <a:solidFill>
                <a:schemeClr val="tx1">
                  <a:lumMod val="95000"/>
                  <a:lumOff val="5000"/>
                </a:schemeClr>
              </a:solidFill>
            </a:endParaRPr>
          </a:p>
        </p:txBody>
      </p:sp>
      <p:pic>
        <p:nvPicPr>
          <p:cNvPr id="4" name="Google Shape;269;p41">
            <a:extLst>
              <a:ext uri="{FF2B5EF4-FFF2-40B4-BE49-F238E27FC236}">
                <a16:creationId xmlns:a16="http://schemas.microsoft.com/office/drawing/2014/main" id="{A898A1C7-DAE3-4234-8AA0-28EFB80C4843}"/>
              </a:ext>
            </a:extLst>
          </p:cNvPr>
          <p:cNvPicPr preferRelativeResize="0"/>
          <p:nvPr/>
        </p:nvPicPr>
        <p:blipFill>
          <a:blip r:embed="rId2">
            <a:alphaModFix/>
          </a:blip>
          <a:stretch>
            <a:fillRect/>
          </a:stretch>
        </p:blipFill>
        <p:spPr>
          <a:xfrm>
            <a:off x="742567" y="2145685"/>
            <a:ext cx="3733800" cy="341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Google Shape;277;p41">
            <a:extLst>
              <a:ext uri="{FF2B5EF4-FFF2-40B4-BE49-F238E27FC236}">
                <a16:creationId xmlns:a16="http://schemas.microsoft.com/office/drawing/2014/main" id="{B9398057-4351-4B0B-BA75-FF5E35D0E668}"/>
              </a:ext>
            </a:extLst>
          </p:cNvPr>
          <p:cNvSpPr txBox="1"/>
          <p:nvPr/>
        </p:nvSpPr>
        <p:spPr>
          <a:xfrm>
            <a:off x="2329067" y="2457833"/>
            <a:ext cx="560800" cy="495600"/>
          </a:xfrm>
          <a:prstGeom prst="rect">
            <a:avLst/>
          </a:prstGeom>
          <a:noFill/>
          <a:ln>
            <a:noFill/>
          </a:ln>
        </p:spPr>
        <p:txBody>
          <a:bodyPr spcFirstLastPara="1" wrap="square" lIns="121900" tIns="121900" rIns="121900" bIns="121900" anchor="t" anchorCtr="0">
            <a:noAutofit/>
          </a:bodyPr>
          <a:lstStyle/>
          <a:p>
            <a:r>
              <a:rPr lang="en" sz="2400" b="1"/>
              <a:t>A</a:t>
            </a:r>
            <a:endParaRPr sz="2400" b="1"/>
          </a:p>
        </p:txBody>
      </p:sp>
      <p:sp>
        <p:nvSpPr>
          <p:cNvPr id="13" name="Google Shape;278;p41">
            <a:extLst>
              <a:ext uri="{FF2B5EF4-FFF2-40B4-BE49-F238E27FC236}">
                <a16:creationId xmlns:a16="http://schemas.microsoft.com/office/drawing/2014/main" id="{B0AAAEBA-A5A6-488C-B5DB-818F93AA1A4A}"/>
              </a:ext>
            </a:extLst>
          </p:cNvPr>
          <p:cNvSpPr txBox="1"/>
          <p:nvPr/>
        </p:nvSpPr>
        <p:spPr>
          <a:xfrm>
            <a:off x="1292033" y="3606051"/>
            <a:ext cx="560800" cy="495600"/>
          </a:xfrm>
          <a:prstGeom prst="rect">
            <a:avLst/>
          </a:prstGeom>
          <a:noFill/>
          <a:ln>
            <a:noFill/>
          </a:ln>
        </p:spPr>
        <p:txBody>
          <a:bodyPr spcFirstLastPara="1" wrap="square" lIns="121900" tIns="121900" rIns="121900" bIns="121900" anchor="t" anchorCtr="0">
            <a:noAutofit/>
          </a:bodyPr>
          <a:lstStyle/>
          <a:p>
            <a:r>
              <a:rPr lang="en" sz="2400" b="1"/>
              <a:t>A</a:t>
            </a:r>
            <a:endParaRPr sz="2400" b="1"/>
          </a:p>
        </p:txBody>
      </p:sp>
      <p:sp>
        <p:nvSpPr>
          <p:cNvPr id="14" name="Google Shape;279;p41">
            <a:extLst>
              <a:ext uri="{FF2B5EF4-FFF2-40B4-BE49-F238E27FC236}">
                <a16:creationId xmlns:a16="http://schemas.microsoft.com/office/drawing/2014/main" id="{5928E7C5-112F-4055-9D4D-97E1DCE99D71}"/>
              </a:ext>
            </a:extLst>
          </p:cNvPr>
          <p:cNvSpPr txBox="1"/>
          <p:nvPr/>
        </p:nvSpPr>
        <p:spPr>
          <a:xfrm>
            <a:off x="1292033" y="4702567"/>
            <a:ext cx="560800" cy="495600"/>
          </a:xfrm>
          <a:prstGeom prst="rect">
            <a:avLst/>
          </a:prstGeom>
          <a:noFill/>
          <a:ln>
            <a:noFill/>
          </a:ln>
        </p:spPr>
        <p:txBody>
          <a:bodyPr spcFirstLastPara="1" wrap="square" lIns="121900" tIns="121900" rIns="121900" bIns="121900" anchor="t" anchorCtr="0">
            <a:noAutofit/>
          </a:bodyPr>
          <a:lstStyle/>
          <a:p>
            <a:r>
              <a:rPr lang="en" sz="2400" b="1"/>
              <a:t>A</a:t>
            </a:r>
            <a:endParaRPr sz="2400" b="1"/>
          </a:p>
        </p:txBody>
      </p:sp>
      <p:sp>
        <p:nvSpPr>
          <p:cNvPr id="15" name="Google Shape;280;p41">
            <a:extLst>
              <a:ext uri="{FF2B5EF4-FFF2-40B4-BE49-F238E27FC236}">
                <a16:creationId xmlns:a16="http://schemas.microsoft.com/office/drawing/2014/main" id="{D9ADD5BA-E4EE-4E02-ACFB-105BBDD9BC23}"/>
              </a:ext>
            </a:extLst>
          </p:cNvPr>
          <p:cNvSpPr txBox="1"/>
          <p:nvPr/>
        </p:nvSpPr>
        <p:spPr>
          <a:xfrm>
            <a:off x="1292033" y="2457833"/>
            <a:ext cx="560800" cy="495600"/>
          </a:xfrm>
          <a:prstGeom prst="rect">
            <a:avLst/>
          </a:prstGeom>
          <a:noFill/>
          <a:ln>
            <a:noFill/>
          </a:ln>
        </p:spPr>
        <p:txBody>
          <a:bodyPr spcFirstLastPara="1" wrap="square" lIns="121900" tIns="121900" rIns="121900" bIns="121900" anchor="t" anchorCtr="0">
            <a:noAutofit/>
          </a:bodyPr>
          <a:lstStyle/>
          <a:p>
            <a:r>
              <a:rPr lang="en" sz="2400" b="1"/>
              <a:t>B</a:t>
            </a:r>
            <a:endParaRPr sz="2400" b="1"/>
          </a:p>
        </p:txBody>
      </p:sp>
      <p:sp>
        <p:nvSpPr>
          <p:cNvPr id="16" name="Google Shape;281;p41">
            <a:extLst>
              <a:ext uri="{FF2B5EF4-FFF2-40B4-BE49-F238E27FC236}">
                <a16:creationId xmlns:a16="http://schemas.microsoft.com/office/drawing/2014/main" id="{C7EA2971-671D-49D0-B1D0-7A74C34433E2}"/>
              </a:ext>
            </a:extLst>
          </p:cNvPr>
          <p:cNvSpPr txBox="1"/>
          <p:nvPr/>
        </p:nvSpPr>
        <p:spPr>
          <a:xfrm>
            <a:off x="2329067" y="3606033"/>
            <a:ext cx="560800" cy="495600"/>
          </a:xfrm>
          <a:prstGeom prst="rect">
            <a:avLst/>
          </a:prstGeom>
          <a:noFill/>
          <a:ln>
            <a:noFill/>
          </a:ln>
        </p:spPr>
        <p:txBody>
          <a:bodyPr spcFirstLastPara="1" wrap="square" lIns="121900" tIns="121900" rIns="121900" bIns="121900" anchor="t" anchorCtr="0">
            <a:noAutofit/>
          </a:bodyPr>
          <a:lstStyle/>
          <a:p>
            <a:r>
              <a:rPr lang="en" sz="2400" b="1"/>
              <a:t>C</a:t>
            </a:r>
            <a:endParaRPr sz="2400" b="1"/>
          </a:p>
        </p:txBody>
      </p:sp>
      <p:sp>
        <p:nvSpPr>
          <p:cNvPr id="17" name="Google Shape;282;p41">
            <a:extLst>
              <a:ext uri="{FF2B5EF4-FFF2-40B4-BE49-F238E27FC236}">
                <a16:creationId xmlns:a16="http://schemas.microsoft.com/office/drawing/2014/main" id="{C9BCA282-D208-4F6A-9841-72D13BAF2D2E}"/>
              </a:ext>
            </a:extLst>
          </p:cNvPr>
          <p:cNvSpPr txBox="1"/>
          <p:nvPr/>
        </p:nvSpPr>
        <p:spPr>
          <a:xfrm>
            <a:off x="3366100" y="2457833"/>
            <a:ext cx="560800" cy="495600"/>
          </a:xfrm>
          <a:prstGeom prst="rect">
            <a:avLst/>
          </a:prstGeom>
          <a:noFill/>
          <a:ln>
            <a:noFill/>
          </a:ln>
        </p:spPr>
        <p:txBody>
          <a:bodyPr spcFirstLastPara="1" wrap="square" lIns="121900" tIns="121900" rIns="121900" bIns="121900" anchor="t" anchorCtr="0">
            <a:noAutofit/>
          </a:bodyPr>
          <a:lstStyle/>
          <a:p>
            <a:r>
              <a:rPr lang="en" sz="2400" b="1"/>
              <a:t>C</a:t>
            </a:r>
            <a:endParaRPr sz="2400" b="1"/>
          </a:p>
        </p:txBody>
      </p:sp>
      <p:sp>
        <p:nvSpPr>
          <p:cNvPr id="18" name="Google Shape;284;p41">
            <a:extLst>
              <a:ext uri="{FF2B5EF4-FFF2-40B4-BE49-F238E27FC236}">
                <a16:creationId xmlns:a16="http://schemas.microsoft.com/office/drawing/2014/main" id="{C62BACAB-D502-4549-8A80-2F6B530326F8}"/>
              </a:ext>
            </a:extLst>
          </p:cNvPr>
          <p:cNvSpPr txBox="1"/>
          <p:nvPr/>
        </p:nvSpPr>
        <p:spPr>
          <a:xfrm>
            <a:off x="1491567" y="1561165"/>
            <a:ext cx="2984800" cy="244000"/>
          </a:xfrm>
          <a:prstGeom prst="rect">
            <a:avLst/>
          </a:prstGeom>
          <a:noFill/>
          <a:ln>
            <a:noFill/>
          </a:ln>
        </p:spPr>
        <p:txBody>
          <a:bodyPr spcFirstLastPara="1" wrap="square" lIns="121900" tIns="121900" rIns="121900" bIns="121900" anchor="t" anchorCtr="0">
            <a:noAutofit/>
          </a:bodyPr>
          <a:lstStyle/>
          <a:p>
            <a:r>
              <a:rPr lang="en" sz="2400" b="1" dirty="0">
                <a:solidFill>
                  <a:schemeClr val="tx1">
                    <a:lumMod val="95000"/>
                    <a:lumOff val="5000"/>
                  </a:schemeClr>
                </a:solidFill>
              </a:rPr>
              <a:t>History Matrix</a:t>
            </a:r>
            <a:endParaRPr sz="2400" b="1" dirty="0">
              <a:solidFill>
                <a:schemeClr val="tx1">
                  <a:lumMod val="95000"/>
                  <a:lumOff val="5000"/>
                </a:schemeClr>
              </a:solidFill>
            </a:endParaRPr>
          </a:p>
        </p:txBody>
      </p:sp>
      <p:pic>
        <p:nvPicPr>
          <p:cNvPr id="1026" name="Picture 2" descr="Image result for user based collaborative filtering co occurrence matrix">
            <a:extLst>
              <a:ext uri="{FF2B5EF4-FFF2-40B4-BE49-F238E27FC236}">
                <a16:creationId xmlns:a16="http://schemas.microsoft.com/office/drawing/2014/main" id="{C2C2C2D6-72F6-4C99-BF6B-126A2DC093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99" b="4000"/>
          <a:stretch/>
        </p:blipFill>
        <p:spPr bwMode="auto">
          <a:xfrm>
            <a:off x="5498363" y="2145683"/>
            <a:ext cx="5808455" cy="341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8E19940-B717-47C4-B185-07756D9DEA43}"/>
              </a:ext>
            </a:extLst>
          </p:cNvPr>
          <p:cNvSpPr txBox="1"/>
          <p:nvPr/>
        </p:nvSpPr>
        <p:spPr>
          <a:xfrm>
            <a:off x="5498364" y="1599982"/>
            <a:ext cx="4375889" cy="461665"/>
          </a:xfrm>
          <a:prstGeom prst="rect">
            <a:avLst/>
          </a:prstGeom>
          <a:noFill/>
        </p:spPr>
        <p:txBody>
          <a:bodyPr wrap="square" rtlCol="0">
            <a:spAutoFit/>
          </a:bodyPr>
          <a:lstStyle/>
          <a:p>
            <a:r>
              <a:rPr lang="en-IN" sz="2400" b="1" dirty="0">
                <a:solidFill>
                  <a:schemeClr val="tx1">
                    <a:lumMod val="95000"/>
                    <a:lumOff val="5000"/>
                  </a:schemeClr>
                </a:solidFill>
              </a:rPr>
              <a:t>Co-occurrence matrix</a:t>
            </a:r>
          </a:p>
        </p:txBody>
      </p:sp>
    </p:spTree>
    <p:extLst>
      <p:ext uri="{BB962C8B-B14F-4D97-AF65-F5344CB8AC3E}">
        <p14:creationId xmlns:p14="http://schemas.microsoft.com/office/powerpoint/2010/main" val="43034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777900"/>
            <a:ext cx="9385200" cy="1048400"/>
          </a:xfrm>
          <a:prstGeom prst="rect">
            <a:avLst/>
          </a:prstGeom>
        </p:spPr>
        <p:txBody>
          <a:bodyPr spcFirstLastPara="1" vert="horz" wrap="square" lIns="121900" tIns="121900" rIns="121900" bIns="121900" rtlCol="0" anchor="t" anchorCtr="0">
            <a:noAutofit/>
          </a:bodyPr>
          <a:lstStyle/>
          <a:p>
            <a:pPr algn="ctr"/>
            <a:r>
              <a:rPr lang="en-GB" sz="4000" b="1" dirty="0">
                <a:solidFill>
                  <a:schemeClr val="tx1">
                    <a:lumMod val="95000"/>
                    <a:lumOff val="5000"/>
                  </a:schemeClr>
                </a:solidFill>
                <a:latin typeface="Comfortaa"/>
                <a:ea typeface="Comfortaa"/>
                <a:cs typeface="Comfortaa"/>
                <a:sym typeface="Comfortaa"/>
              </a:rPr>
              <a:t>How does it work?</a:t>
            </a:r>
            <a:endParaRPr sz="4000" b="1" dirty="0">
              <a:solidFill>
                <a:schemeClr val="tx1">
                  <a:lumMod val="95000"/>
                  <a:lumOff val="5000"/>
                </a:schemeClr>
              </a:solidFill>
              <a:latin typeface="Comfortaa"/>
              <a:ea typeface="Comfortaa"/>
              <a:cs typeface="Comfortaa"/>
              <a:sym typeface="Comfortaa"/>
            </a:endParaRPr>
          </a:p>
        </p:txBody>
      </p:sp>
      <p:sp>
        <p:nvSpPr>
          <p:cNvPr id="171" name="Google Shape;171;p1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GB" sz="1867" b="1" dirty="0">
                <a:solidFill>
                  <a:schemeClr val="tx1">
                    <a:lumMod val="95000"/>
                    <a:lumOff val="5000"/>
                  </a:schemeClr>
                </a:solidFill>
                <a:latin typeface="Comfortaa"/>
                <a:ea typeface="Comfortaa"/>
                <a:cs typeface="Comfortaa"/>
                <a:sym typeface="Comfortaa"/>
              </a:rPr>
              <a:t>A recommender system works by mapping the distance (</a:t>
            </a:r>
            <a:r>
              <a:rPr lang="en-GB" sz="1867" b="1" dirty="0" err="1">
                <a:solidFill>
                  <a:schemeClr val="tx1">
                    <a:lumMod val="95000"/>
                    <a:lumOff val="5000"/>
                  </a:schemeClr>
                </a:solidFill>
                <a:latin typeface="Comfortaa"/>
                <a:ea typeface="Comfortaa"/>
                <a:cs typeface="Comfortaa"/>
                <a:sym typeface="Comfortaa"/>
              </a:rPr>
              <a:t>ie</a:t>
            </a:r>
            <a:r>
              <a:rPr lang="en-GB" sz="1867" b="1" dirty="0">
                <a:solidFill>
                  <a:schemeClr val="tx1">
                    <a:lumMod val="95000"/>
                    <a:lumOff val="5000"/>
                  </a:schemeClr>
                </a:solidFill>
                <a:latin typeface="Comfortaa"/>
                <a:ea typeface="Comfortaa"/>
                <a:cs typeface="Comfortaa"/>
                <a:sym typeface="Comfortaa"/>
              </a:rPr>
              <a:t> the "similarity") between points (</a:t>
            </a:r>
            <a:r>
              <a:rPr lang="en-GB" sz="1867" b="1" dirty="0" err="1">
                <a:solidFill>
                  <a:schemeClr val="tx1">
                    <a:lumMod val="95000"/>
                    <a:lumOff val="5000"/>
                  </a:schemeClr>
                </a:solidFill>
                <a:latin typeface="Comfortaa"/>
                <a:ea typeface="Comfortaa"/>
                <a:cs typeface="Comfortaa"/>
                <a:sym typeface="Comfortaa"/>
              </a:rPr>
              <a:t>ie</a:t>
            </a:r>
            <a:r>
              <a:rPr lang="en-GB" sz="1867" b="1" dirty="0">
                <a:solidFill>
                  <a:schemeClr val="tx1">
                    <a:lumMod val="95000"/>
                    <a:lumOff val="5000"/>
                  </a:schemeClr>
                </a:solidFill>
                <a:latin typeface="Comfortaa"/>
                <a:ea typeface="Comfortaa"/>
                <a:cs typeface="Comfortaa"/>
                <a:sym typeface="Comfortaa"/>
              </a:rPr>
              <a:t> users) in our dataset. Three popular metrics include:</a:t>
            </a:r>
            <a:endParaRPr sz="1867"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1867" b="1" dirty="0">
                <a:solidFill>
                  <a:schemeClr val="tx1">
                    <a:lumMod val="95000"/>
                    <a:lumOff val="5000"/>
                  </a:schemeClr>
                </a:solidFill>
                <a:latin typeface="Comfortaa"/>
                <a:ea typeface="Comfortaa"/>
                <a:cs typeface="Comfortaa"/>
                <a:sym typeface="Comfortaa"/>
              </a:rPr>
              <a:t>~ The Jaccard similarity is a good choice for implicit item feedback (</a:t>
            </a:r>
            <a:r>
              <a:rPr lang="en-GB" sz="1867" b="1" dirty="0" err="1">
                <a:solidFill>
                  <a:schemeClr val="tx1">
                    <a:lumMod val="95000"/>
                    <a:lumOff val="5000"/>
                  </a:schemeClr>
                </a:solidFill>
                <a:latin typeface="Comfortaa"/>
                <a:ea typeface="Comfortaa"/>
                <a:cs typeface="Comfortaa"/>
                <a:sym typeface="Comfortaa"/>
              </a:rPr>
              <a:t>ie</a:t>
            </a:r>
            <a:r>
              <a:rPr lang="en-GB" sz="1867" b="1" dirty="0">
                <a:solidFill>
                  <a:schemeClr val="tx1">
                    <a:lumMod val="95000"/>
                    <a:lumOff val="5000"/>
                  </a:schemeClr>
                </a:solidFill>
                <a:latin typeface="Comfortaa"/>
                <a:ea typeface="Comfortaa"/>
                <a:cs typeface="Comfortaa"/>
                <a:sym typeface="Comfortaa"/>
              </a:rPr>
              <a:t> binary feedback such as like/dislike or played/not played).</a:t>
            </a:r>
            <a:endParaRPr sz="1867"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1867" b="1" dirty="0">
                <a:solidFill>
                  <a:schemeClr val="tx1">
                    <a:lumMod val="95000"/>
                    <a:lumOff val="5000"/>
                  </a:schemeClr>
                </a:solidFill>
                <a:latin typeface="Comfortaa"/>
                <a:ea typeface="Comfortaa"/>
                <a:cs typeface="Comfortaa"/>
                <a:sym typeface="Comfortaa"/>
              </a:rPr>
              <a:t>~ The Cosine similarity is good for comparing the ratings of items, but does not consider the differences in mean and variance of the items.</a:t>
            </a:r>
            <a:endParaRPr sz="1867" b="1" dirty="0">
              <a:solidFill>
                <a:schemeClr val="tx1">
                  <a:lumMod val="95000"/>
                  <a:lumOff val="5000"/>
                </a:schemeClr>
              </a:solidFill>
              <a:latin typeface="Comfortaa"/>
              <a:ea typeface="Comfortaa"/>
              <a:cs typeface="Comfortaa"/>
              <a:sym typeface="Comfortaa"/>
            </a:endParaRPr>
          </a:p>
          <a:p>
            <a:pPr marL="0" indent="0">
              <a:spcBef>
                <a:spcPts val="2133"/>
              </a:spcBef>
              <a:buNone/>
            </a:pPr>
            <a:r>
              <a:rPr lang="en-GB" sz="1867" b="1" dirty="0">
                <a:solidFill>
                  <a:schemeClr val="tx1">
                    <a:lumMod val="95000"/>
                    <a:lumOff val="5000"/>
                  </a:schemeClr>
                </a:solidFill>
                <a:latin typeface="Comfortaa"/>
                <a:ea typeface="Comfortaa"/>
                <a:cs typeface="Comfortaa"/>
                <a:sym typeface="Comfortaa"/>
              </a:rPr>
              <a:t>~ The Pearson Correlation similarity also compares the ratings of items and effects of mean and variance have been removed.</a:t>
            </a:r>
            <a:endParaRPr sz="1867" b="1" dirty="0">
              <a:solidFill>
                <a:schemeClr val="tx1">
                  <a:lumMod val="95000"/>
                  <a:lumOff val="5000"/>
                </a:schemeClr>
              </a:solidFill>
              <a:latin typeface="Comfortaa"/>
              <a:ea typeface="Comfortaa"/>
              <a:cs typeface="Comfortaa"/>
              <a:sym typeface="Comfortaa"/>
            </a:endParaRPr>
          </a:p>
          <a:p>
            <a:pPr marL="0" indent="0">
              <a:spcBef>
                <a:spcPts val="2133"/>
              </a:spcBef>
              <a:spcAft>
                <a:spcPts val="2133"/>
              </a:spcAft>
              <a:buNone/>
            </a:pPr>
            <a:endParaRPr sz="186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628833" y="871267"/>
            <a:ext cx="9385200" cy="1218800"/>
          </a:xfrm>
          <a:prstGeom prst="rect">
            <a:avLst/>
          </a:prstGeom>
        </p:spPr>
        <p:txBody>
          <a:bodyPr spcFirstLastPara="1" vert="horz" wrap="square" lIns="121900" tIns="121900" rIns="121900" bIns="121900" rtlCol="0" anchor="t" anchorCtr="0">
            <a:noAutofit/>
          </a:bodyPr>
          <a:lstStyle/>
          <a:p>
            <a:pPr algn="ctr">
              <a:lnSpc>
                <a:spcPct val="115000"/>
              </a:lnSpc>
              <a:spcAft>
                <a:spcPts val="2133"/>
              </a:spcAft>
            </a:pPr>
            <a:r>
              <a:rPr lang="en-GB" b="1" dirty="0">
                <a:solidFill>
                  <a:schemeClr val="tx1">
                    <a:lumMod val="95000"/>
                    <a:lumOff val="5000"/>
                  </a:schemeClr>
                </a:solidFill>
                <a:latin typeface="Comfortaa"/>
                <a:ea typeface="Comfortaa"/>
                <a:cs typeface="Comfortaa"/>
                <a:sym typeface="Comfortaa"/>
              </a:rPr>
              <a:t>Implementing the Nearest Neighbour Model</a:t>
            </a:r>
            <a:endParaRPr b="1" dirty="0">
              <a:solidFill>
                <a:schemeClr val="tx1">
                  <a:lumMod val="95000"/>
                  <a:lumOff val="5000"/>
                </a:schemeClr>
              </a:solidFill>
              <a:latin typeface="Comfortaa"/>
              <a:ea typeface="Comfortaa"/>
              <a:cs typeface="Comfortaa"/>
              <a:sym typeface="Comfortaa"/>
            </a:endParaRPr>
          </a:p>
        </p:txBody>
      </p:sp>
      <p:sp>
        <p:nvSpPr>
          <p:cNvPr id="185" name="Google Shape;185;p21"/>
          <p:cNvSpPr txBox="1">
            <a:spLocks noGrp="1"/>
          </p:cNvSpPr>
          <p:nvPr>
            <p:ph type="body" idx="1"/>
          </p:nvPr>
        </p:nvSpPr>
        <p:spPr>
          <a:xfrm>
            <a:off x="384367" y="2140633"/>
            <a:ext cx="11510800" cy="4298400"/>
          </a:xfrm>
          <a:prstGeom prst="rect">
            <a:avLst/>
          </a:prstGeom>
        </p:spPr>
        <p:txBody>
          <a:bodyPr spcFirstLastPara="1" vert="horz" wrap="square" lIns="121900" tIns="121900" rIns="121900" bIns="121900" rtlCol="0" anchor="t" anchorCtr="0">
            <a:noAutofit/>
          </a:bodyPr>
          <a:lstStyle/>
          <a:p>
            <a:pPr marL="0" indent="0">
              <a:buNone/>
            </a:pPr>
            <a:r>
              <a:rPr lang="en-GB" sz="2133" b="1" dirty="0">
                <a:solidFill>
                  <a:schemeClr val="tx1">
                    <a:lumMod val="95000"/>
                    <a:lumOff val="5000"/>
                  </a:schemeClr>
                </a:solidFill>
              </a:rPr>
              <a:t>Reshaping the Data</a:t>
            </a:r>
            <a:endParaRPr sz="2133" b="1" dirty="0">
              <a:solidFill>
                <a:schemeClr val="tx1">
                  <a:lumMod val="95000"/>
                  <a:lumOff val="5000"/>
                </a:schemeClr>
              </a:solidFill>
            </a:endParaRPr>
          </a:p>
          <a:p>
            <a:pPr marL="0" indent="0">
              <a:spcBef>
                <a:spcPts val="2133"/>
              </a:spcBef>
              <a:buNone/>
            </a:pPr>
            <a:r>
              <a:rPr lang="en-GB" sz="2133" dirty="0">
                <a:solidFill>
                  <a:schemeClr val="tx1">
                    <a:lumMod val="95000"/>
                    <a:lumOff val="5000"/>
                  </a:schemeClr>
                </a:solidFill>
              </a:rPr>
              <a:t>For K-Nearest </a:t>
            </a:r>
            <a:r>
              <a:rPr lang="en-GB" sz="2133" dirty="0" err="1">
                <a:solidFill>
                  <a:schemeClr val="tx1">
                    <a:lumMod val="95000"/>
                    <a:lumOff val="5000"/>
                  </a:schemeClr>
                </a:solidFill>
              </a:rPr>
              <a:t>Neighbors</a:t>
            </a:r>
            <a:r>
              <a:rPr lang="en-GB" sz="2133" dirty="0">
                <a:solidFill>
                  <a:schemeClr val="tx1">
                    <a:lumMod val="95000"/>
                    <a:lumOff val="5000"/>
                  </a:schemeClr>
                </a:solidFill>
              </a:rPr>
              <a:t>, we want the data to be in an m x n array, where m is the number of item and n is the number of users. To reshape the </a:t>
            </a:r>
            <a:r>
              <a:rPr lang="en-GB" sz="2133" dirty="0" err="1">
                <a:solidFill>
                  <a:schemeClr val="tx1">
                    <a:lumMod val="95000"/>
                    <a:lumOff val="5000"/>
                  </a:schemeClr>
                </a:solidFill>
              </a:rPr>
              <a:t>dataframe</a:t>
            </a:r>
            <a:r>
              <a:rPr lang="en-GB" sz="2133" dirty="0">
                <a:solidFill>
                  <a:schemeClr val="tx1">
                    <a:lumMod val="95000"/>
                    <a:lumOff val="5000"/>
                  </a:schemeClr>
                </a:solidFill>
              </a:rPr>
              <a:t>, we’ll pivot the </a:t>
            </a:r>
            <a:r>
              <a:rPr lang="en-GB" sz="2133" dirty="0" err="1">
                <a:solidFill>
                  <a:schemeClr val="tx1">
                    <a:lumMod val="95000"/>
                    <a:lumOff val="5000"/>
                  </a:schemeClr>
                </a:solidFill>
              </a:rPr>
              <a:t>dataframe</a:t>
            </a:r>
            <a:r>
              <a:rPr lang="en-GB" sz="2133" dirty="0">
                <a:solidFill>
                  <a:schemeClr val="tx1">
                    <a:lumMod val="95000"/>
                    <a:lumOff val="5000"/>
                  </a:schemeClr>
                </a:solidFill>
              </a:rPr>
              <a:t> to the wide format with song id as rows and users as columns. Finally, we transform the values of the </a:t>
            </a:r>
            <a:r>
              <a:rPr lang="en-GB" sz="2133" dirty="0" err="1">
                <a:solidFill>
                  <a:schemeClr val="tx1">
                    <a:lumMod val="95000"/>
                    <a:lumOff val="5000"/>
                  </a:schemeClr>
                </a:solidFill>
              </a:rPr>
              <a:t>dataframe</a:t>
            </a:r>
            <a:r>
              <a:rPr lang="en-GB" sz="2133" dirty="0">
                <a:solidFill>
                  <a:schemeClr val="tx1">
                    <a:lumMod val="95000"/>
                    <a:lumOff val="5000"/>
                  </a:schemeClr>
                </a:solidFill>
              </a:rPr>
              <a:t> into a spicy sparse matrix for more efficient calculations.</a:t>
            </a:r>
            <a:endParaRPr sz="2133" dirty="0">
              <a:solidFill>
                <a:schemeClr val="tx1">
                  <a:lumMod val="95000"/>
                  <a:lumOff val="5000"/>
                </a:schemeClr>
              </a:solidFill>
            </a:endParaRPr>
          </a:p>
          <a:p>
            <a:pPr marL="0" indent="0">
              <a:spcBef>
                <a:spcPts val="2133"/>
              </a:spcBef>
              <a:buNone/>
            </a:pPr>
            <a:r>
              <a:rPr lang="en-GB" sz="2133" b="1" dirty="0" err="1">
                <a:solidFill>
                  <a:schemeClr val="tx1">
                    <a:lumMod val="95000"/>
                    <a:lumOff val="5000"/>
                  </a:schemeClr>
                </a:solidFill>
              </a:rPr>
              <a:t>wide_artist_data</a:t>
            </a:r>
            <a:r>
              <a:rPr lang="en-GB" sz="2133" b="1" dirty="0">
                <a:solidFill>
                  <a:schemeClr val="tx1">
                    <a:lumMod val="95000"/>
                    <a:lumOff val="5000"/>
                  </a:schemeClr>
                </a:solidFill>
              </a:rPr>
              <a:t> = </a:t>
            </a:r>
            <a:r>
              <a:rPr lang="en-GB" sz="2133" b="1" dirty="0" err="1">
                <a:solidFill>
                  <a:schemeClr val="tx1">
                    <a:lumMod val="95000"/>
                    <a:lumOff val="5000"/>
                  </a:schemeClr>
                </a:solidFill>
              </a:rPr>
              <a:t>usa_data.pivot</a:t>
            </a:r>
            <a:r>
              <a:rPr lang="en-GB" sz="2133" b="1" dirty="0">
                <a:solidFill>
                  <a:schemeClr val="tx1">
                    <a:lumMod val="95000"/>
                    <a:lumOff val="5000"/>
                  </a:schemeClr>
                </a:solidFill>
              </a:rPr>
              <a:t>(index = ‘song id', columns = 'users', values='plays').</a:t>
            </a:r>
            <a:r>
              <a:rPr lang="en-GB" sz="2133" b="1" dirty="0" err="1">
                <a:solidFill>
                  <a:schemeClr val="tx1">
                    <a:lumMod val="95000"/>
                    <a:lumOff val="5000"/>
                  </a:schemeClr>
                </a:solidFill>
              </a:rPr>
              <a:t>fillna</a:t>
            </a:r>
            <a:r>
              <a:rPr lang="en-GB" sz="2133" b="1" dirty="0">
                <a:solidFill>
                  <a:schemeClr val="tx1">
                    <a:lumMod val="95000"/>
                    <a:lumOff val="5000"/>
                  </a:schemeClr>
                </a:solidFill>
              </a:rPr>
              <a:t>(0)</a:t>
            </a:r>
            <a:endParaRPr sz="2133" b="1" dirty="0">
              <a:solidFill>
                <a:schemeClr val="tx1">
                  <a:lumMod val="95000"/>
                  <a:lumOff val="5000"/>
                </a:schemeClr>
              </a:solidFill>
            </a:endParaRPr>
          </a:p>
          <a:p>
            <a:pPr marL="0" indent="0">
              <a:spcBef>
                <a:spcPts val="2133"/>
              </a:spcBef>
              <a:spcAft>
                <a:spcPts val="2133"/>
              </a:spcAft>
              <a:buNone/>
            </a:pPr>
            <a:r>
              <a:rPr lang="en-GB" sz="2133" b="1" dirty="0" err="1">
                <a:solidFill>
                  <a:schemeClr val="tx1">
                    <a:lumMod val="95000"/>
                    <a:lumOff val="5000"/>
                  </a:schemeClr>
                </a:solidFill>
              </a:rPr>
              <a:t>wide_artist_data_sparse</a:t>
            </a:r>
            <a:r>
              <a:rPr lang="en-GB" sz="2133" b="1" dirty="0">
                <a:solidFill>
                  <a:schemeClr val="tx1">
                    <a:lumMod val="95000"/>
                    <a:lumOff val="5000"/>
                  </a:schemeClr>
                </a:solidFill>
              </a:rPr>
              <a:t> = </a:t>
            </a:r>
            <a:r>
              <a:rPr lang="en-GB" sz="2133" b="1" dirty="0" err="1">
                <a:solidFill>
                  <a:schemeClr val="tx1">
                    <a:lumMod val="95000"/>
                    <a:lumOff val="5000"/>
                  </a:schemeClr>
                </a:solidFill>
              </a:rPr>
              <a:t>csr_matrix</a:t>
            </a:r>
            <a:r>
              <a:rPr lang="en-GB" sz="2133" b="1" dirty="0">
                <a:solidFill>
                  <a:schemeClr val="tx1">
                    <a:lumMod val="95000"/>
                    <a:lumOff val="5000"/>
                  </a:schemeClr>
                </a:solidFill>
              </a:rPr>
              <a:t>(</a:t>
            </a:r>
            <a:r>
              <a:rPr lang="en-GB" sz="2133" b="1" dirty="0" err="1">
                <a:solidFill>
                  <a:schemeClr val="tx1">
                    <a:lumMod val="95000"/>
                    <a:lumOff val="5000"/>
                  </a:schemeClr>
                </a:solidFill>
              </a:rPr>
              <a:t>wide_artist_data.values</a:t>
            </a:r>
            <a:r>
              <a:rPr lang="en-GB" sz="2133" b="1" dirty="0">
                <a:solidFill>
                  <a:schemeClr val="tx1">
                    <a:lumMod val="95000"/>
                    <a:lumOff val="5000"/>
                  </a:schemeClr>
                </a:solidFill>
              </a:rPr>
              <a:t>)</a:t>
            </a:r>
            <a:endParaRPr sz="2133" b="1" dirty="0">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sz="3467" b="1" dirty="0">
                <a:solidFill>
                  <a:schemeClr val="tx1">
                    <a:lumMod val="95000"/>
                    <a:lumOff val="5000"/>
                  </a:schemeClr>
                </a:solidFill>
              </a:rPr>
              <a:t>FITTING THE MODEL</a:t>
            </a:r>
            <a:endParaRPr sz="3467" b="1" dirty="0">
              <a:solidFill>
                <a:schemeClr val="tx1">
                  <a:lumMod val="95000"/>
                  <a:lumOff val="5000"/>
                </a:schemeClr>
              </a:solidFill>
            </a:endParaRPr>
          </a:p>
        </p:txBody>
      </p:sp>
      <p:sp>
        <p:nvSpPr>
          <p:cNvPr id="191" name="Google Shape;191;p22"/>
          <p:cNvSpPr txBox="1">
            <a:spLocks noGrp="1"/>
          </p:cNvSpPr>
          <p:nvPr>
            <p:ph type="body" idx="1"/>
          </p:nvPr>
        </p:nvSpPr>
        <p:spPr>
          <a:xfrm>
            <a:off x="1153100" y="2039500"/>
            <a:ext cx="10772400" cy="4434000"/>
          </a:xfrm>
          <a:prstGeom prst="rect">
            <a:avLst/>
          </a:prstGeom>
        </p:spPr>
        <p:txBody>
          <a:bodyPr spcFirstLastPara="1" vert="horz" wrap="square" lIns="121900" tIns="121900" rIns="121900" bIns="121900" rtlCol="0" anchor="t" anchorCtr="0">
            <a:noAutofit/>
          </a:bodyPr>
          <a:lstStyle/>
          <a:p>
            <a:pPr marL="0" indent="0">
              <a:buNone/>
            </a:pPr>
            <a:r>
              <a:rPr lang="en-GB" sz="2000" dirty="0">
                <a:solidFill>
                  <a:schemeClr val="tx1">
                    <a:lumMod val="95000"/>
                    <a:lumOff val="5000"/>
                  </a:schemeClr>
                </a:solidFill>
              </a:rPr>
              <a:t>To fit a particular model, we’ll initialize the Nearest </a:t>
            </a:r>
            <a:r>
              <a:rPr lang="en-GB" sz="2000" dirty="0" err="1">
                <a:solidFill>
                  <a:schemeClr val="tx1">
                    <a:lumMod val="95000"/>
                    <a:lumOff val="5000"/>
                  </a:schemeClr>
                </a:solidFill>
              </a:rPr>
              <a:t>Neighbors</a:t>
            </a:r>
            <a:r>
              <a:rPr lang="en-GB" sz="2000" dirty="0">
                <a:solidFill>
                  <a:schemeClr val="tx1">
                    <a:lumMod val="95000"/>
                    <a:lumOff val="5000"/>
                  </a:schemeClr>
                </a:solidFill>
              </a:rPr>
              <a:t> class as </a:t>
            </a:r>
            <a:r>
              <a:rPr lang="en-GB" sz="2000" dirty="0" err="1">
                <a:solidFill>
                  <a:schemeClr val="tx1">
                    <a:lumMod val="95000"/>
                    <a:lumOff val="5000"/>
                  </a:schemeClr>
                </a:solidFill>
              </a:rPr>
              <a:t>model_knn</a:t>
            </a:r>
            <a:r>
              <a:rPr lang="en-GB" sz="2000" dirty="0">
                <a:solidFill>
                  <a:schemeClr val="tx1">
                    <a:lumMod val="95000"/>
                    <a:lumOff val="5000"/>
                  </a:schemeClr>
                </a:solidFill>
              </a:rPr>
              <a:t> and fit our sparse matrix to the instance. By specifying the metric = cosine, the model will measure similarity between artist vectors by using cosine similarity.</a:t>
            </a:r>
            <a:endParaRPr sz="2000" dirty="0">
              <a:solidFill>
                <a:schemeClr val="tx1">
                  <a:lumMod val="95000"/>
                  <a:lumOff val="5000"/>
                </a:schemeClr>
              </a:solidFill>
            </a:endParaRPr>
          </a:p>
          <a:p>
            <a:pPr marL="0" indent="0">
              <a:spcBef>
                <a:spcPts val="2133"/>
              </a:spcBef>
              <a:buNone/>
            </a:pPr>
            <a:endParaRPr sz="2000" dirty="0">
              <a:solidFill>
                <a:schemeClr val="tx1">
                  <a:lumMod val="95000"/>
                  <a:lumOff val="5000"/>
                </a:schemeClr>
              </a:solidFill>
            </a:endParaRPr>
          </a:p>
          <a:p>
            <a:pPr marL="0" indent="0">
              <a:spcBef>
                <a:spcPts val="2133"/>
              </a:spcBef>
              <a:buNone/>
            </a:pPr>
            <a:r>
              <a:rPr lang="en-GB" sz="2000" b="1" dirty="0">
                <a:solidFill>
                  <a:schemeClr val="tx1">
                    <a:lumMod val="95000"/>
                    <a:lumOff val="5000"/>
                  </a:schemeClr>
                </a:solidFill>
              </a:rPr>
              <a:t>from </a:t>
            </a:r>
            <a:r>
              <a:rPr lang="en-GB" sz="2000" b="1" dirty="0" err="1">
                <a:solidFill>
                  <a:schemeClr val="tx1">
                    <a:lumMod val="95000"/>
                    <a:lumOff val="5000"/>
                  </a:schemeClr>
                </a:solidFill>
              </a:rPr>
              <a:t>sklearn.neighbors</a:t>
            </a:r>
            <a:r>
              <a:rPr lang="en-GB" sz="2000" b="1" dirty="0">
                <a:solidFill>
                  <a:schemeClr val="tx1">
                    <a:lumMod val="95000"/>
                    <a:lumOff val="5000"/>
                  </a:schemeClr>
                </a:solidFill>
              </a:rPr>
              <a:t> import </a:t>
            </a:r>
            <a:r>
              <a:rPr lang="en-GB" sz="2000" b="1" dirty="0" err="1">
                <a:solidFill>
                  <a:schemeClr val="tx1">
                    <a:lumMod val="95000"/>
                    <a:lumOff val="5000"/>
                  </a:schemeClr>
                </a:solidFill>
              </a:rPr>
              <a:t>NearestNeighbors</a:t>
            </a:r>
            <a:endParaRPr sz="2000" b="1" dirty="0">
              <a:solidFill>
                <a:schemeClr val="tx1">
                  <a:lumMod val="95000"/>
                  <a:lumOff val="5000"/>
                </a:schemeClr>
              </a:solidFill>
            </a:endParaRPr>
          </a:p>
          <a:p>
            <a:pPr marL="0" indent="0">
              <a:spcBef>
                <a:spcPts val="2133"/>
              </a:spcBef>
              <a:buNone/>
            </a:pPr>
            <a:r>
              <a:rPr lang="en-GB" sz="2000" b="1" dirty="0" err="1">
                <a:solidFill>
                  <a:schemeClr val="tx1">
                    <a:lumMod val="95000"/>
                    <a:lumOff val="5000"/>
                  </a:schemeClr>
                </a:solidFill>
              </a:rPr>
              <a:t>model_knn</a:t>
            </a:r>
            <a:r>
              <a:rPr lang="en-GB" sz="2000" b="1" dirty="0">
                <a:solidFill>
                  <a:schemeClr val="tx1">
                    <a:lumMod val="95000"/>
                    <a:lumOff val="5000"/>
                  </a:schemeClr>
                </a:solidFill>
              </a:rPr>
              <a:t> = </a:t>
            </a:r>
            <a:r>
              <a:rPr lang="en-GB" sz="2000" b="1" dirty="0" err="1">
                <a:solidFill>
                  <a:schemeClr val="tx1">
                    <a:lumMod val="95000"/>
                    <a:lumOff val="5000"/>
                  </a:schemeClr>
                </a:solidFill>
              </a:rPr>
              <a:t>NearestNeighbors</a:t>
            </a:r>
            <a:r>
              <a:rPr lang="en-GB" sz="2000" b="1" dirty="0">
                <a:solidFill>
                  <a:schemeClr val="tx1">
                    <a:lumMod val="95000"/>
                    <a:lumOff val="5000"/>
                  </a:schemeClr>
                </a:solidFill>
              </a:rPr>
              <a:t>(metric = 'cosine', algorithm = 'brute')</a:t>
            </a:r>
            <a:endParaRPr sz="2000" b="1" dirty="0">
              <a:solidFill>
                <a:schemeClr val="tx1">
                  <a:lumMod val="95000"/>
                  <a:lumOff val="5000"/>
                </a:schemeClr>
              </a:solidFill>
            </a:endParaRPr>
          </a:p>
          <a:p>
            <a:pPr marL="0" indent="0">
              <a:spcBef>
                <a:spcPts val="2133"/>
              </a:spcBef>
              <a:spcAft>
                <a:spcPts val="2133"/>
              </a:spcAft>
              <a:buNone/>
            </a:pPr>
            <a:r>
              <a:rPr lang="en-GB" sz="2000" b="1" dirty="0" err="1">
                <a:solidFill>
                  <a:schemeClr val="tx1">
                    <a:lumMod val="95000"/>
                    <a:lumOff val="5000"/>
                  </a:schemeClr>
                </a:solidFill>
              </a:rPr>
              <a:t>model_knn.fit</a:t>
            </a:r>
            <a:r>
              <a:rPr lang="en-GB" sz="2000" b="1" dirty="0">
                <a:solidFill>
                  <a:schemeClr val="tx1">
                    <a:lumMod val="95000"/>
                    <a:lumOff val="5000"/>
                  </a:schemeClr>
                </a:solidFill>
              </a:rPr>
              <a:t>(</a:t>
            </a:r>
            <a:r>
              <a:rPr lang="en-GB" sz="2000" b="1" dirty="0" err="1">
                <a:solidFill>
                  <a:schemeClr val="tx1">
                    <a:lumMod val="95000"/>
                    <a:lumOff val="5000"/>
                  </a:schemeClr>
                </a:solidFill>
              </a:rPr>
              <a:t>wide_artist_data_sparse</a:t>
            </a:r>
            <a:r>
              <a:rPr lang="en-GB" sz="2000" b="1" dirty="0">
                <a:solidFill>
                  <a:schemeClr val="tx1">
                    <a:lumMod val="95000"/>
                    <a:lumOff val="5000"/>
                  </a:schemeClr>
                </a:solidFill>
              </a:rPr>
              <a:t>)</a:t>
            </a:r>
            <a:endParaRPr sz="2000" b="1" dirty="0">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TotalTime>
  <Words>1052</Words>
  <Application>Microsoft Office PowerPoint</Application>
  <PresentationFormat>Widescreen</PresentationFormat>
  <Paragraphs>78</Paragraphs>
  <Slides>23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Comfortaa</vt:lpstr>
      <vt:lpstr>Source Sans Pro</vt:lpstr>
      <vt:lpstr>Verdana</vt:lpstr>
      <vt:lpstr>Wingdings 3</vt:lpstr>
      <vt:lpstr>Wisp</vt:lpstr>
      <vt:lpstr>Music Recommender System</vt:lpstr>
      <vt:lpstr>ABSTRACT</vt:lpstr>
      <vt:lpstr>INTRODUCTION</vt:lpstr>
      <vt:lpstr>APPROACH</vt:lpstr>
      <vt:lpstr>PowerPoint Presentation</vt:lpstr>
      <vt:lpstr>User-based Collaborative Filtering</vt:lpstr>
      <vt:lpstr>How does it work?</vt:lpstr>
      <vt:lpstr>Implementing the Nearest Neighbour Model</vt:lpstr>
      <vt:lpstr>FITTING THE MODEL</vt:lpstr>
      <vt:lpstr>User-Based Collaborative Filtering</vt:lpstr>
      <vt:lpstr>Step 1:Importing the Libraries</vt:lpstr>
      <vt:lpstr>Step 2: Loading the Music Data</vt:lpstr>
      <vt:lpstr>PowerPoint Presentation</vt:lpstr>
      <vt:lpstr>Step 3: Cleaning The Data by taking only    relevant attributes</vt:lpstr>
      <vt:lpstr>Step 4: Creating Test Data</vt:lpstr>
      <vt:lpstr>Step 5: Recommendation of song on the basis of popularity only</vt:lpstr>
      <vt:lpstr>Step 6: Recommending Song by using User Based Collaborative Filtering</vt:lpstr>
      <vt:lpstr>PowerPoint Presentation</vt:lpstr>
      <vt:lpstr>Step 7: Create a Precision Recall Curve to Check Precision and Compare both models</vt:lpstr>
      <vt:lpstr>PowerPoint Presentation</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System</dc:title>
  <dc:creator>Aditya Didwania</dc:creator>
  <cp:lastModifiedBy>Aditya Didwania</cp:lastModifiedBy>
  <cp:revision>7</cp:revision>
  <dcterms:created xsi:type="dcterms:W3CDTF">2019-09-16T18:56:44Z</dcterms:created>
  <dcterms:modified xsi:type="dcterms:W3CDTF">2019-10-20T03:50:43Z</dcterms:modified>
</cp:coreProperties>
</file>