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72" r:id="rId3"/>
    <p:sldId id="260" r:id="rId4"/>
    <p:sldId id="268" r:id="rId5"/>
    <p:sldId id="273" r:id="rId6"/>
    <p:sldId id="274" r:id="rId7"/>
    <p:sldId id="275" r:id="rId8"/>
    <p:sldId id="277" r:id="rId9"/>
    <p:sldId id="27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A2"/>
    <a:srgbClr val="E5A823"/>
    <a:srgbClr val="939597"/>
    <a:srgbClr val="8C1D40"/>
    <a:srgbClr val="FFC627"/>
    <a:srgbClr val="F3540D"/>
    <a:srgbClr val="6C1631"/>
    <a:srgbClr val="531125"/>
    <a:srgbClr val="CC0000"/>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4A195-9423-4717-8ED9-D64AAA9966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E38B6F-F66B-483D-9FB6-82D755EDCE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6F9064-5FB1-4278-97D7-CDD9644E93C1}"/>
              </a:ext>
            </a:extLst>
          </p:cNvPr>
          <p:cNvSpPr>
            <a:spLocks noGrp="1"/>
          </p:cNvSpPr>
          <p:nvPr>
            <p:ph type="dt" sz="half" idx="10"/>
          </p:nvPr>
        </p:nvSpPr>
        <p:spPr/>
        <p:txBody>
          <a:bodyPr/>
          <a:lstStyle/>
          <a:p>
            <a:fld id="{9BBCC90F-78E2-4831-A19E-F2B40C3B7A0A}" type="datetimeFigureOut">
              <a:rPr lang="en-US" smtClean="0"/>
              <a:t>5/1/2020</a:t>
            </a:fld>
            <a:endParaRPr lang="en-US"/>
          </a:p>
        </p:txBody>
      </p:sp>
      <p:sp>
        <p:nvSpPr>
          <p:cNvPr id="5" name="Footer Placeholder 4">
            <a:extLst>
              <a:ext uri="{FF2B5EF4-FFF2-40B4-BE49-F238E27FC236}">
                <a16:creationId xmlns:a16="http://schemas.microsoft.com/office/drawing/2014/main" id="{93EEA0A8-0A81-40E3-8C62-7DF6DB75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56DB9-F5EC-4BCC-89A5-A0A64A5AC6F7}"/>
              </a:ext>
            </a:extLst>
          </p:cNvPr>
          <p:cNvSpPr>
            <a:spLocks noGrp="1"/>
          </p:cNvSpPr>
          <p:nvPr>
            <p:ph type="sldNum" sz="quarter" idx="12"/>
          </p:nvPr>
        </p:nvSpPr>
        <p:spPr/>
        <p:txBody>
          <a:bodyPr/>
          <a:lstStyle/>
          <a:p>
            <a:fld id="{06EF84D3-337E-462E-B84F-BCD49F5AD588}" type="slidenum">
              <a:rPr lang="en-US" smtClean="0"/>
              <a:t>‹#›</a:t>
            </a:fld>
            <a:endParaRPr lang="en-US"/>
          </a:p>
        </p:txBody>
      </p:sp>
    </p:spTree>
    <p:extLst>
      <p:ext uri="{BB962C8B-B14F-4D97-AF65-F5344CB8AC3E}">
        <p14:creationId xmlns:p14="http://schemas.microsoft.com/office/powerpoint/2010/main" val="146741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22C31-0FD4-4467-BFF9-7525A73482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9D6445-2C1B-498D-962C-56490059D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B256C5-8B40-4A23-A3A6-8806D981DD1B}"/>
              </a:ext>
            </a:extLst>
          </p:cNvPr>
          <p:cNvSpPr>
            <a:spLocks noGrp="1"/>
          </p:cNvSpPr>
          <p:nvPr>
            <p:ph type="dt" sz="half" idx="10"/>
          </p:nvPr>
        </p:nvSpPr>
        <p:spPr/>
        <p:txBody>
          <a:bodyPr/>
          <a:lstStyle/>
          <a:p>
            <a:fld id="{9BBCC90F-78E2-4831-A19E-F2B40C3B7A0A}" type="datetimeFigureOut">
              <a:rPr lang="en-US" smtClean="0"/>
              <a:t>5/1/2020</a:t>
            </a:fld>
            <a:endParaRPr lang="en-US"/>
          </a:p>
        </p:txBody>
      </p:sp>
      <p:sp>
        <p:nvSpPr>
          <p:cNvPr id="5" name="Footer Placeholder 4">
            <a:extLst>
              <a:ext uri="{FF2B5EF4-FFF2-40B4-BE49-F238E27FC236}">
                <a16:creationId xmlns:a16="http://schemas.microsoft.com/office/drawing/2014/main" id="{4EFFCFC3-A8C7-4D08-BAAD-71FA94561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E9FEC-6F59-4A35-A66B-B52FCEA5FBFD}"/>
              </a:ext>
            </a:extLst>
          </p:cNvPr>
          <p:cNvSpPr>
            <a:spLocks noGrp="1"/>
          </p:cNvSpPr>
          <p:nvPr>
            <p:ph type="sldNum" sz="quarter" idx="12"/>
          </p:nvPr>
        </p:nvSpPr>
        <p:spPr/>
        <p:txBody>
          <a:bodyPr/>
          <a:lstStyle/>
          <a:p>
            <a:fld id="{06EF84D3-337E-462E-B84F-BCD49F5AD588}" type="slidenum">
              <a:rPr lang="en-US" smtClean="0"/>
              <a:t>‹#›</a:t>
            </a:fld>
            <a:endParaRPr lang="en-US"/>
          </a:p>
        </p:txBody>
      </p:sp>
    </p:spTree>
    <p:extLst>
      <p:ext uri="{BB962C8B-B14F-4D97-AF65-F5344CB8AC3E}">
        <p14:creationId xmlns:p14="http://schemas.microsoft.com/office/powerpoint/2010/main" val="361786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D4B94D-DBC5-4FB6-B3CD-0D1A8211CA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B4B18B-78AD-4789-94BB-21E893BC0D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FE96C1-E217-4D41-9D2C-AD86004C3E7C}"/>
              </a:ext>
            </a:extLst>
          </p:cNvPr>
          <p:cNvSpPr>
            <a:spLocks noGrp="1"/>
          </p:cNvSpPr>
          <p:nvPr>
            <p:ph type="dt" sz="half" idx="10"/>
          </p:nvPr>
        </p:nvSpPr>
        <p:spPr/>
        <p:txBody>
          <a:bodyPr/>
          <a:lstStyle/>
          <a:p>
            <a:fld id="{9BBCC90F-78E2-4831-A19E-F2B40C3B7A0A}" type="datetimeFigureOut">
              <a:rPr lang="en-US" smtClean="0"/>
              <a:t>5/1/2020</a:t>
            </a:fld>
            <a:endParaRPr lang="en-US"/>
          </a:p>
        </p:txBody>
      </p:sp>
      <p:sp>
        <p:nvSpPr>
          <p:cNvPr id="5" name="Footer Placeholder 4">
            <a:extLst>
              <a:ext uri="{FF2B5EF4-FFF2-40B4-BE49-F238E27FC236}">
                <a16:creationId xmlns:a16="http://schemas.microsoft.com/office/drawing/2014/main" id="{F7411BDD-D8FF-4FE4-A749-A98F1C1C2D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08DB2-63C1-4A1D-80FC-27D0D43CD02F}"/>
              </a:ext>
            </a:extLst>
          </p:cNvPr>
          <p:cNvSpPr>
            <a:spLocks noGrp="1"/>
          </p:cNvSpPr>
          <p:nvPr>
            <p:ph type="sldNum" sz="quarter" idx="12"/>
          </p:nvPr>
        </p:nvSpPr>
        <p:spPr/>
        <p:txBody>
          <a:bodyPr/>
          <a:lstStyle/>
          <a:p>
            <a:fld id="{06EF84D3-337E-462E-B84F-BCD49F5AD588}" type="slidenum">
              <a:rPr lang="en-US" smtClean="0"/>
              <a:t>‹#›</a:t>
            </a:fld>
            <a:endParaRPr lang="en-US"/>
          </a:p>
        </p:txBody>
      </p:sp>
    </p:spTree>
    <p:extLst>
      <p:ext uri="{BB962C8B-B14F-4D97-AF65-F5344CB8AC3E}">
        <p14:creationId xmlns:p14="http://schemas.microsoft.com/office/powerpoint/2010/main" val="3777046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EB5F1-63F1-4BFD-867B-8E47964E64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74D6A2-DE4F-4D67-9C90-10DD9839A7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5227DB-7ECC-4E59-A0E4-FEB60F5A6887}"/>
              </a:ext>
            </a:extLst>
          </p:cNvPr>
          <p:cNvSpPr>
            <a:spLocks noGrp="1"/>
          </p:cNvSpPr>
          <p:nvPr>
            <p:ph type="dt" sz="half" idx="10"/>
          </p:nvPr>
        </p:nvSpPr>
        <p:spPr/>
        <p:txBody>
          <a:bodyPr/>
          <a:lstStyle/>
          <a:p>
            <a:fld id="{9BBCC90F-78E2-4831-A19E-F2B40C3B7A0A}" type="datetimeFigureOut">
              <a:rPr lang="en-US" smtClean="0"/>
              <a:t>5/1/2020</a:t>
            </a:fld>
            <a:endParaRPr lang="en-US"/>
          </a:p>
        </p:txBody>
      </p:sp>
      <p:sp>
        <p:nvSpPr>
          <p:cNvPr id="5" name="Footer Placeholder 4">
            <a:extLst>
              <a:ext uri="{FF2B5EF4-FFF2-40B4-BE49-F238E27FC236}">
                <a16:creationId xmlns:a16="http://schemas.microsoft.com/office/drawing/2014/main" id="{6D688255-443A-4E77-B5A1-659421914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90BAD-190C-4F81-BC3A-B22CF49E9628}"/>
              </a:ext>
            </a:extLst>
          </p:cNvPr>
          <p:cNvSpPr>
            <a:spLocks noGrp="1"/>
          </p:cNvSpPr>
          <p:nvPr>
            <p:ph type="sldNum" sz="quarter" idx="12"/>
          </p:nvPr>
        </p:nvSpPr>
        <p:spPr/>
        <p:txBody>
          <a:bodyPr/>
          <a:lstStyle/>
          <a:p>
            <a:fld id="{06EF84D3-337E-462E-B84F-BCD49F5AD588}" type="slidenum">
              <a:rPr lang="en-US" smtClean="0"/>
              <a:t>‹#›</a:t>
            </a:fld>
            <a:endParaRPr lang="en-US"/>
          </a:p>
        </p:txBody>
      </p:sp>
    </p:spTree>
    <p:extLst>
      <p:ext uri="{BB962C8B-B14F-4D97-AF65-F5344CB8AC3E}">
        <p14:creationId xmlns:p14="http://schemas.microsoft.com/office/powerpoint/2010/main" val="3146345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8721-D8CF-4EEA-9C1F-2AD771108C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12AA3B-0A50-4FAF-8840-2378959E6F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AA06B3-D20B-4A5D-8554-658FD20ABD4A}"/>
              </a:ext>
            </a:extLst>
          </p:cNvPr>
          <p:cNvSpPr>
            <a:spLocks noGrp="1"/>
          </p:cNvSpPr>
          <p:nvPr>
            <p:ph type="dt" sz="half" idx="10"/>
          </p:nvPr>
        </p:nvSpPr>
        <p:spPr/>
        <p:txBody>
          <a:bodyPr/>
          <a:lstStyle/>
          <a:p>
            <a:fld id="{9BBCC90F-78E2-4831-A19E-F2B40C3B7A0A}" type="datetimeFigureOut">
              <a:rPr lang="en-US" smtClean="0"/>
              <a:t>5/1/2020</a:t>
            </a:fld>
            <a:endParaRPr lang="en-US"/>
          </a:p>
        </p:txBody>
      </p:sp>
      <p:sp>
        <p:nvSpPr>
          <p:cNvPr id="5" name="Footer Placeholder 4">
            <a:extLst>
              <a:ext uri="{FF2B5EF4-FFF2-40B4-BE49-F238E27FC236}">
                <a16:creationId xmlns:a16="http://schemas.microsoft.com/office/drawing/2014/main" id="{6B572DC7-E83A-4017-92E0-4547A012F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DE4A8-4D3A-4252-B34A-52F5823F1F30}"/>
              </a:ext>
            </a:extLst>
          </p:cNvPr>
          <p:cNvSpPr>
            <a:spLocks noGrp="1"/>
          </p:cNvSpPr>
          <p:nvPr>
            <p:ph type="sldNum" sz="quarter" idx="12"/>
          </p:nvPr>
        </p:nvSpPr>
        <p:spPr/>
        <p:txBody>
          <a:bodyPr/>
          <a:lstStyle/>
          <a:p>
            <a:fld id="{06EF84D3-337E-462E-B84F-BCD49F5AD588}" type="slidenum">
              <a:rPr lang="en-US" smtClean="0"/>
              <a:t>‹#›</a:t>
            </a:fld>
            <a:endParaRPr lang="en-US"/>
          </a:p>
        </p:txBody>
      </p:sp>
    </p:spTree>
    <p:extLst>
      <p:ext uri="{BB962C8B-B14F-4D97-AF65-F5344CB8AC3E}">
        <p14:creationId xmlns:p14="http://schemas.microsoft.com/office/powerpoint/2010/main" val="2059140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B249-6524-4358-A125-1C098ED77C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180194-ED40-407B-9243-1D2D47C761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2FB806-E642-4BA0-A879-89BD1AC808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B15BBC-4AEE-458D-9547-0CA91C2C27E1}"/>
              </a:ext>
            </a:extLst>
          </p:cNvPr>
          <p:cNvSpPr>
            <a:spLocks noGrp="1"/>
          </p:cNvSpPr>
          <p:nvPr>
            <p:ph type="dt" sz="half" idx="10"/>
          </p:nvPr>
        </p:nvSpPr>
        <p:spPr/>
        <p:txBody>
          <a:bodyPr/>
          <a:lstStyle/>
          <a:p>
            <a:fld id="{9BBCC90F-78E2-4831-A19E-F2B40C3B7A0A}" type="datetimeFigureOut">
              <a:rPr lang="en-US" smtClean="0"/>
              <a:t>5/1/2020</a:t>
            </a:fld>
            <a:endParaRPr lang="en-US"/>
          </a:p>
        </p:txBody>
      </p:sp>
      <p:sp>
        <p:nvSpPr>
          <p:cNvPr id="6" name="Footer Placeholder 5">
            <a:extLst>
              <a:ext uri="{FF2B5EF4-FFF2-40B4-BE49-F238E27FC236}">
                <a16:creationId xmlns:a16="http://schemas.microsoft.com/office/drawing/2014/main" id="{1C845074-7697-425E-95E2-EA8E361D41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143D81-951B-455C-9335-33FCBE48DFF8}"/>
              </a:ext>
            </a:extLst>
          </p:cNvPr>
          <p:cNvSpPr>
            <a:spLocks noGrp="1"/>
          </p:cNvSpPr>
          <p:nvPr>
            <p:ph type="sldNum" sz="quarter" idx="12"/>
          </p:nvPr>
        </p:nvSpPr>
        <p:spPr/>
        <p:txBody>
          <a:bodyPr/>
          <a:lstStyle/>
          <a:p>
            <a:fld id="{06EF84D3-337E-462E-B84F-BCD49F5AD588}" type="slidenum">
              <a:rPr lang="en-US" smtClean="0"/>
              <a:t>‹#›</a:t>
            </a:fld>
            <a:endParaRPr lang="en-US"/>
          </a:p>
        </p:txBody>
      </p:sp>
    </p:spTree>
    <p:extLst>
      <p:ext uri="{BB962C8B-B14F-4D97-AF65-F5344CB8AC3E}">
        <p14:creationId xmlns:p14="http://schemas.microsoft.com/office/powerpoint/2010/main" val="3668672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8BE60-E90C-4241-9CEC-1D84C63827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F5CFAA-A3A2-4810-AE47-0A3FE890F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1BFD70-3260-46A2-AF47-E1A52A7696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8B71E1-DE64-49E6-AE28-5FEF48CF77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545FC2-5858-4217-B8FB-6444459697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9F5A99-F6F4-4D87-BA14-7CD1CB41CF8F}"/>
              </a:ext>
            </a:extLst>
          </p:cNvPr>
          <p:cNvSpPr>
            <a:spLocks noGrp="1"/>
          </p:cNvSpPr>
          <p:nvPr>
            <p:ph type="dt" sz="half" idx="10"/>
          </p:nvPr>
        </p:nvSpPr>
        <p:spPr/>
        <p:txBody>
          <a:bodyPr/>
          <a:lstStyle/>
          <a:p>
            <a:fld id="{9BBCC90F-78E2-4831-A19E-F2B40C3B7A0A}" type="datetimeFigureOut">
              <a:rPr lang="en-US" smtClean="0"/>
              <a:t>5/1/2020</a:t>
            </a:fld>
            <a:endParaRPr lang="en-US"/>
          </a:p>
        </p:txBody>
      </p:sp>
      <p:sp>
        <p:nvSpPr>
          <p:cNvPr id="8" name="Footer Placeholder 7">
            <a:extLst>
              <a:ext uri="{FF2B5EF4-FFF2-40B4-BE49-F238E27FC236}">
                <a16:creationId xmlns:a16="http://schemas.microsoft.com/office/drawing/2014/main" id="{BEFEDB16-3CC0-4252-9292-3B0EFC2E6B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10F32C-161F-428B-9149-2C460A772B6B}"/>
              </a:ext>
            </a:extLst>
          </p:cNvPr>
          <p:cNvSpPr>
            <a:spLocks noGrp="1"/>
          </p:cNvSpPr>
          <p:nvPr>
            <p:ph type="sldNum" sz="quarter" idx="12"/>
          </p:nvPr>
        </p:nvSpPr>
        <p:spPr/>
        <p:txBody>
          <a:bodyPr/>
          <a:lstStyle/>
          <a:p>
            <a:fld id="{06EF84D3-337E-462E-B84F-BCD49F5AD588}" type="slidenum">
              <a:rPr lang="en-US" smtClean="0"/>
              <a:t>‹#›</a:t>
            </a:fld>
            <a:endParaRPr lang="en-US"/>
          </a:p>
        </p:txBody>
      </p:sp>
    </p:spTree>
    <p:extLst>
      <p:ext uri="{BB962C8B-B14F-4D97-AF65-F5344CB8AC3E}">
        <p14:creationId xmlns:p14="http://schemas.microsoft.com/office/powerpoint/2010/main" val="138626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662A-DA9E-4696-A528-7EAE7066A3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A0D95B-C02A-4D38-A1A4-B855E7488A45}"/>
              </a:ext>
            </a:extLst>
          </p:cNvPr>
          <p:cNvSpPr>
            <a:spLocks noGrp="1"/>
          </p:cNvSpPr>
          <p:nvPr>
            <p:ph type="dt" sz="half" idx="10"/>
          </p:nvPr>
        </p:nvSpPr>
        <p:spPr/>
        <p:txBody>
          <a:bodyPr/>
          <a:lstStyle/>
          <a:p>
            <a:fld id="{9BBCC90F-78E2-4831-A19E-F2B40C3B7A0A}" type="datetimeFigureOut">
              <a:rPr lang="en-US" smtClean="0"/>
              <a:t>5/1/2020</a:t>
            </a:fld>
            <a:endParaRPr lang="en-US"/>
          </a:p>
        </p:txBody>
      </p:sp>
      <p:sp>
        <p:nvSpPr>
          <p:cNvPr id="4" name="Footer Placeholder 3">
            <a:extLst>
              <a:ext uri="{FF2B5EF4-FFF2-40B4-BE49-F238E27FC236}">
                <a16:creationId xmlns:a16="http://schemas.microsoft.com/office/drawing/2014/main" id="{BDD73342-8F26-49AF-BD11-09A94C5469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ABCF24-D8F1-4327-9C42-8116BC433C74}"/>
              </a:ext>
            </a:extLst>
          </p:cNvPr>
          <p:cNvSpPr>
            <a:spLocks noGrp="1"/>
          </p:cNvSpPr>
          <p:nvPr>
            <p:ph type="sldNum" sz="quarter" idx="12"/>
          </p:nvPr>
        </p:nvSpPr>
        <p:spPr/>
        <p:txBody>
          <a:bodyPr/>
          <a:lstStyle/>
          <a:p>
            <a:fld id="{06EF84D3-337E-462E-B84F-BCD49F5AD588}" type="slidenum">
              <a:rPr lang="en-US" smtClean="0"/>
              <a:t>‹#›</a:t>
            </a:fld>
            <a:endParaRPr lang="en-US"/>
          </a:p>
        </p:txBody>
      </p:sp>
    </p:spTree>
    <p:extLst>
      <p:ext uri="{BB962C8B-B14F-4D97-AF65-F5344CB8AC3E}">
        <p14:creationId xmlns:p14="http://schemas.microsoft.com/office/powerpoint/2010/main" val="1419810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58194-80F3-4F46-BDBD-F658F623123D}"/>
              </a:ext>
            </a:extLst>
          </p:cNvPr>
          <p:cNvSpPr>
            <a:spLocks noGrp="1"/>
          </p:cNvSpPr>
          <p:nvPr>
            <p:ph type="dt" sz="half" idx="10"/>
          </p:nvPr>
        </p:nvSpPr>
        <p:spPr/>
        <p:txBody>
          <a:bodyPr/>
          <a:lstStyle/>
          <a:p>
            <a:fld id="{9BBCC90F-78E2-4831-A19E-F2B40C3B7A0A}" type="datetimeFigureOut">
              <a:rPr lang="en-US" smtClean="0"/>
              <a:t>5/1/2020</a:t>
            </a:fld>
            <a:endParaRPr lang="en-US"/>
          </a:p>
        </p:txBody>
      </p:sp>
      <p:sp>
        <p:nvSpPr>
          <p:cNvPr id="3" name="Footer Placeholder 2">
            <a:extLst>
              <a:ext uri="{FF2B5EF4-FFF2-40B4-BE49-F238E27FC236}">
                <a16:creationId xmlns:a16="http://schemas.microsoft.com/office/drawing/2014/main" id="{9B347BB4-1D45-4274-9DE6-86D310109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B8A78C-1C62-4FC6-B2B4-4DBD1654A932}"/>
              </a:ext>
            </a:extLst>
          </p:cNvPr>
          <p:cNvSpPr>
            <a:spLocks noGrp="1"/>
          </p:cNvSpPr>
          <p:nvPr>
            <p:ph type="sldNum" sz="quarter" idx="12"/>
          </p:nvPr>
        </p:nvSpPr>
        <p:spPr/>
        <p:txBody>
          <a:bodyPr/>
          <a:lstStyle/>
          <a:p>
            <a:fld id="{06EF84D3-337E-462E-B84F-BCD49F5AD588}" type="slidenum">
              <a:rPr lang="en-US" smtClean="0"/>
              <a:t>‹#›</a:t>
            </a:fld>
            <a:endParaRPr lang="en-US"/>
          </a:p>
        </p:txBody>
      </p:sp>
    </p:spTree>
    <p:extLst>
      <p:ext uri="{BB962C8B-B14F-4D97-AF65-F5344CB8AC3E}">
        <p14:creationId xmlns:p14="http://schemas.microsoft.com/office/powerpoint/2010/main" val="4193372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3DFC-72F2-4F08-9D82-5F342C0A5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837ED9-3455-445C-BE71-4DEB1B17A5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EB56DE-E07B-4481-8460-61CD22805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43F8C-3738-4DFE-91E0-0645F4809578}"/>
              </a:ext>
            </a:extLst>
          </p:cNvPr>
          <p:cNvSpPr>
            <a:spLocks noGrp="1"/>
          </p:cNvSpPr>
          <p:nvPr>
            <p:ph type="dt" sz="half" idx="10"/>
          </p:nvPr>
        </p:nvSpPr>
        <p:spPr/>
        <p:txBody>
          <a:bodyPr/>
          <a:lstStyle/>
          <a:p>
            <a:fld id="{9BBCC90F-78E2-4831-A19E-F2B40C3B7A0A}" type="datetimeFigureOut">
              <a:rPr lang="en-US" smtClean="0"/>
              <a:t>5/1/2020</a:t>
            </a:fld>
            <a:endParaRPr lang="en-US"/>
          </a:p>
        </p:txBody>
      </p:sp>
      <p:sp>
        <p:nvSpPr>
          <p:cNvPr id="6" name="Footer Placeholder 5">
            <a:extLst>
              <a:ext uri="{FF2B5EF4-FFF2-40B4-BE49-F238E27FC236}">
                <a16:creationId xmlns:a16="http://schemas.microsoft.com/office/drawing/2014/main" id="{DE7F269A-FAFB-4E22-BCC7-541C2AA9C6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5CD498-6DAB-47FF-8942-4350DA662073}"/>
              </a:ext>
            </a:extLst>
          </p:cNvPr>
          <p:cNvSpPr>
            <a:spLocks noGrp="1"/>
          </p:cNvSpPr>
          <p:nvPr>
            <p:ph type="sldNum" sz="quarter" idx="12"/>
          </p:nvPr>
        </p:nvSpPr>
        <p:spPr/>
        <p:txBody>
          <a:bodyPr/>
          <a:lstStyle/>
          <a:p>
            <a:fld id="{06EF84D3-337E-462E-B84F-BCD49F5AD588}" type="slidenum">
              <a:rPr lang="en-US" smtClean="0"/>
              <a:t>‹#›</a:t>
            </a:fld>
            <a:endParaRPr lang="en-US"/>
          </a:p>
        </p:txBody>
      </p:sp>
    </p:spTree>
    <p:extLst>
      <p:ext uri="{BB962C8B-B14F-4D97-AF65-F5344CB8AC3E}">
        <p14:creationId xmlns:p14="http://schemas.microsoft.com/office/powerpoint/2010/main" val="3567838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F2E2C-271E-49EE-A9B5-260F587D31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4F2511-11AE-4FE5-B0F7-80D7B8263C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6B1A43-8666-44E7-851C-0872F01B2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FF2CC-43D3-4D7D-BEE7-01662C718AB0}"/>
              </a:ext>
            </a:extLst>
          </p:cNvPr>
          <p:cNvSpPr>
            <a:spLocks noGrp="1"/>
          </p:cNvSpPr>
          <p:nvPr>
            <p:ph type="dt" sz="half" idx="10"/>
          </p:nvPr>
        </p:nvSpPr>
        <p:spPr/>
        <p:txBody>
          <a:bodyPr/>
          <a:lstStyle/>
          <a:p>
            <a:fld id="{9BBCC90F-78E2-4831-A19E-F2B40C3B7A0A}" type="datetimeFigureOut">
              <a:rPr lang="en-US" smtClean="0"/>
              <a:t>5/1/2020</a:t>
            </a:fld>
            <a:endParaRPr lang="en-US"/>
          </a:p>
        </p:txBody>
      </p:sp>
      <p:sp>
        <p:nvSpPr>
          <p:cNvPr id="6" name="Footer Placeholder 5">
            <a:extLst>
              <a:ext uri="{FF2B5EF4-FFF2-40B4-BE49-F238E27FC236}">
                <a16:creationId xmlns:a16="http://schemas.microsoft.com/office/drawing/2014/main" id="{4A336DEB-CE82-4087-B08C-F1B194F2D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B4E8E5-D69A-4A9D-BD89-DA62EA7779A2}"/>
              </a:ext>
            </a:extLst>
          </p:cNvPr>
          <p:cNvSpPr>
            <a:spLocks noGrp="1"/>
          </p:cNvSpPr>
          <p:nvPr>
            <p:ph type="sldNum" sz="quarter" idx="12"/>
          </p:nvPr>
        </p:nvSpPr>
        <p:spPr/>
        <p:txBody>
          <a:bodyPr/>
          <a:lstStyle/>
          <a:p>
            <a:fld id="{06EF84D3-337E-462E-B84F-BCD49F5AD588}" type="slidenum">
              <a:rPr lang="en-US" smtClean="0"/>
              <a:t>‹#›</a:t>
            </a:fld>
            <a:endParaRPr lang="en-US"/>
          </a:p>
        </p:txBody>
      </p:sp>
    </p:spTree>
    <p:extLst>
      <p:ext uri="{BB962C8B-B14F-4D97-AF65-F5344CB8AC3E}">
        <p14:creationId xmlns:p14="http://schemas.microsoft.com/office/powerpoint/2010/main" val="1534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06E403-1482-4096-8DF2-032C176669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EB945A-C9B3-4FF6-AF2E-E4278B8171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B1CD25-F6AD-4AE9-A17F-B6AAE2FAF1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CC90F-78E2-4831-A19E-F2B40C3B7A0A}" type="datetimeFigureOut">
              <a:rPr lang="en-US" smtClean="0"/>
              <a:t>5/1/2020</a:t>
            </a:fld>
            <a:endParaRPr lang="en-US"/>
          </a:p>
        </p:txBody>
      </p:sp>
      <p:sp>
        <p:nvSpPr>
          <p:cNvPr id="5" name="Footer Placeholder 4">
            <a:extLst>
              <a:ext uri="{FF2B5EF4-FFF2-40B4-BE49-F238E27FC236}">
                <a16:creationId xmlns:a16="http://schemas.microsoft.com/office/drawing/2014/main" id="{559A6F7D-E81A-4D71-90F6-A009B89522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537D58-3E50-446F-A94A-89CB027D91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F84D3-337E-462E-B84F-BCD49F5AD588}" type="slidenum">
              <a:rPr lang="en-US" smtClean="0"/>
              <a:t>‹#›</a:t>
            </a:fld>
            <a:endParaRPr lang="en-US"/>
          </a:p>
        </p:txBody>
      </p:sp>
    </p:spTree>
    <p:extLst>
      <p:ext uri="{BB962C8B-B14F-4D97-AF65-F5344CB8AC3E}">
        <p14:creationId xmlns:p14="http://schemas.microsoft.com/office/powerpoint/2010/main" val="1602242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eg"/><Relationship Id="rId1" Type="http://schemas.openxmlformats.org/officeDocument/2006/relationships/slideLayout" Target="../slideLayouts/slideLayout7.xml"/><Relationship Id="rId5" Type="http://schemas.openxmlformats.org/officeDocument/2006/relationships/image" Target="../media/image30.jpeg"/><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1.png"/><Relationship Id="rId3" Type="http://schemas.openxmlformats.org/officeDocument/2006/relationships/image" Target="../media/image14.png"/><Relationship Id="rId7" Type="http://schemas.openxmlformats.org/officeDocument/2006/relationships/image" Target="../media/image7.jpg"/><Relationship Id="rId12"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17.jpeg"/><Relationship Id="rId11" Type="http://schemas.openxmlformats.org/officeDocument/2006/relationships/image" Target="../media/image3.png"/><Relationship Id="rId5" Type="http://schemas.openxmlformats.org/officeDocument/2006/relationships/image" Target="../media/image16.png"/><Relationship Id="rId10"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55A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28F79ED-FE62-44F7-8A0E-550ABA810AE5}"/>
              </a:ext>
            </a:extLst>
          </p:cNvPr>
          <p:cNvSpPr txBox="1">
            <a:spLocks/>
          </p:cNvSpPr>
          <p:nvPr/>
        </p:nvSpPr>
        <p:spPr>
          <a:xfrm>
            <a:off x="1848465" y="3242436"/>
            <a:ext cx="8495070" cy="904005"/>
          </a:xfrm>
          <a:prstGeom prst="rect">
            <a:avLst/>
          </a:prstGeom>
          <a:effectLst>
            <a:outerShdw blurRad="50800" dist="38100" dir="2700000" algn="tl" rotWithShape="0">
              <a:prstClr val="black">
                <a:alpha val="40000"/>
              </a:prstClr>
            </a:outerShdw>
          </a:effectLst>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4800" dirty="0">
              <a:solidFill>
                <a:srgbClr val="E5A823"/>
              </a:solidFill>
              <a:latin typeface="Footlight MT Light" panose="020B0604020202020204" pitchFamily="18" charset="0"/>
            </a:endParaRPr>
          </a:p>
          <a:p>
            <a:pPr marL="0" indent="0" algn="ctr">
              <a:buNone/>
            </a:pPr>
            <a:r>
              <a:rPr lang="en-US" sz="4800" dirty="0">
                <a:solidFill>
                  <a:srgbClr val="E5A823"/>
                </a:solidFill>
                <a:latin typeface="Garamond" panose="02020404030301010803" pitchFamily="18" charset="0"/>
              </a:rPr>
              <a:t>Enterprise Backend as a Service -</a:t>
            </a:r>
          </a:p>
          <a:p>
            <a:pPr marL="0" indent="0" algn="ctr">
              <a:buNone/>
            </a:pPr>
            <a:r>
              <a:rPr lang="en-US" sz="4800" dirty="0">
                <a:solidFill>
                  <a:schemeClr val="bg1"/>
                </a:solidFill>
                <a:latin typeface="Garamond" panose="02020404030301010803" pitchFamily="18" charset="0"/>
              </a:rPr>
              <a:t>Code that writes code</a:t>
            </a:r>
          </a:p>
          <a:p>
            <a:pPr marL="0" indent="0" algn="ctr">
              <a:buNone/>
            </a:pPr>
            <a:endParaRPr lang="en-US" sz="4800" dirty="0">
              <a:solidFill>
                <a:srgbClr val="FFFFFF"/>
              </a:solidFill>
              <a:latin typeface="Footlight MT Light" panose="020B0604020202020204" pitchFamily="18" charset="0"/>
            </a:endParaRPr>
          </a:p>
          <a:p>
            <a:pPr marL="0" indent="0" algn="ctr">
              <a:buNone/>
            </a:pPr>
            <a:endParaRPr lang="en-US" sz="4800" dirty="0">
              <a:solidFill>
                <a:srgbClr val="FFFFFF"/>
              </a:solidFill>
              <a:latin typeface="Footlight MT Light" panose="020B0604020202020204" pitchFamily="18" charset="0"/>
            </a:endParaRPr>
          </a:p>
          <a:p>
            <a:pPr marL="0" indent="0" algn="ctr">
              <a:buNone/>
            </a:pPr>
            <a:endParaRPr lang="en-US" sz="4800" dirty="0">
              <a:solidFill>
                <a:srgbClr val="FFFFFF"/>
              </a:solidFill>
              <a:latin typeface="Footlight MT Light" panose="020B0604020202020204" pitchFamily="18" charset="0"/>
            </a:endParaRPr>
          </a:p>
          <a:p>
            <a:pPr marL="0" indent="0" algn="ctr">
              <a:buNone/>
            </a:pPr>
            <a:endParaRPr lang="en-US" sz="4800" dirty="0">
              <a:solidFill>
                <a:srgbClr val="FFFFFF"/>
              </a:solidFill>
              <a:latin typeface="Footlight MT Light" panose="020B0604020202020204" pitchFamily="18" charset="0"/>
            </a:endParaRPr>
          </a:p>
          <a:p>
            <a:pPr marL="0" indent="0" algn="ctr">
              <a:buNone/>
            </a:pPr>
            <a:endParaRPr lang="en-US" sz="4800" dirty="0">
              <a:solidFill>
                <a:srgbClr val="FFFFFF"/>
              </a:solidFill>
              <a:latin typeface="Footlight MT Light" panose="020B0604020202020204" pitchFamily="18" charset="0"/>
            </a:endParaRPr>
          </a:p>
        </p:txBody>
      </p:sp>
      <p:pic>
        <p:nvPicPr>
          <p:cNvPr id="17" name="Picture 16" descr="A close up of a logo&#10;&#10;Description automatically generated">
            <a:extLst>
              <a:ext uri="{FF2B5EF4-FFF2-40B4-BE49-F238E27FC236}">
                <a16:creationId xmlns:a16="http://schemas.microsoft.com/office/drawing/2014/main" id="{53BF3739-5198-4DA1-883A-009E9869F008}"/>
              </a:ext>
            </a:extLst>
          </p:cNvPr>
          <p:cNvPicPr>
            <a:picLocks noChangeAspect="1"/>
          </p:cNvPicPr>
          <p:nvPr/>
        </p:nvPicPr>
        <p:blipFill rotWithShape="1">
          <a:blip r:embed="rId2">
            <a:extLst>
              <a:ext uri="{28A0092B-C50C-407E-A947-70E740481C1C}">
                <a14:useLocalDpi xmlns:a14="http://schemas.microsoft.com/office/drawing/2010/main" val="0"/>
              </a:ext>
            </a:extLst>
          </a:blip>
          <a:srcRect l="45198"/>
          <a:stretch/>
        </p:blipFill>
        <p:spPr>
          <a:xfrm>
            <a:off x="4277360" y="1020854"/>
            <a:ext cx="6969760" cy="2408146"/>
          </a:xfrm>
          <a:prstGeom prst="rect">
            <a:avLst/>
          </a:prstGeom>
          <a:effectLst>
            <a:outerShdw blurRad="50800" dist="38100" dir="5400000" algn="t" rotWithShape="0">
              <a:prstClr val="black">
                <a:alpha val="40000"/>
              </a:prstClr>
            </a:outerShdw>
          </a:effectLst>
        </p:spPr>
      </p:pic>
      <p:pic>
        <p:nvPicPr>
          <p:cNvPr id="19" name="Picture 18" descr="A picture containing graffiti&#10;&#10;Description automatically generated">
            <a:extLst>
              <a:ext uri="{FF2B5EF4-FFF2-40B4-BE49-F238E27FC236}">
                <a16:creationId xmlns:a16="http://schemas.microsoft.com/office/drawing/2014/main" id="{28856554-3E68-4ADB-BBAA-A772DED2E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465" y="953644"/>
            <a:ext cx="2128477" cy="2288792"/>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1285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1" end="1"/>
                                            </p:txEl>
                                          </p:spTgt>
                                        </p:tgtEl>
                                      </p:cBhvr>
                                    </p:animEffect>
                                    <p:animScale>
                                      <p:cBhvr>
                                        <p:cTn id="7" dur="250" autoRev="1" fill="hold"/>
                                        <p:tgtEl>
                                          <p:spTgt spid="3">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55A2"/>
        </a:solidFill>
        <a:effectLst/>
      </p:bgPr>
    </p:bg>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B222C6B5-9222-430E-B210-36B9CCD5831B}"/>
              </a:ext>
            </a:extLst>
          </p:cNvPr>
          <p:cNvSpPr/>
          <p:nvPr/>
        </p:nvSpPr>
        <p:spPr>
          <a:xfrm>
            <a:off x="1" y="212942"/>
            <a:ext cx="2702249" cy="723547"/>
          </a:xfrm>
          <a:prstGeom prst="homePlat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1B720A-F7B0-4EC6-BF5A-A6E1393AD048}"/>
              </a:ext>
            </a:extLst>
          </p:cNvPr>
          <p:cNvSpPr txBox="1"/>
          <p:nvPr/>
        </p:nvSpPr>
        <p:spPr>
          <a:xfrm>
            <a:off x="57352" y="251549"/>
            <a:ext cx="2702249" cy="646331"/>
          </a:xfrm>
          <a:prstGeom prst="rect">
            <a:avLst/>
          </a:prstGeom>
          <a:noFill/>
        </p:spPr>
        <p:txBody>
          <a:bodyPr wrap="square" rtlCol="0">
            <a:spAutoFit/>
          </a:bodyPr>
          <a:lstStyle/>
          <a:p>
            <a:r>
              <a:rPr lang="en-US" sz="3600" b="1" dirty="0">
                <a:latin typeface="Garamond" panose="02020404030301010803" pitchFamily="18" charset="0"/>
              </a:rPr>
              <a:t>Our Team</a:t>
            </a:r>
          </a:p>
        </p:txBody>
      </p:sp>
      <p:sp>
        <p:nvSpPr>
          <p:cNvPr id="33" name="TextBox 32">
            <a:extLst>
              <a:ext uri="{FF2B5EF4-FFF2-40B4-BE49-F238E27FC236}">
                <a16:creationId xmlns:a16="http://schemas.microsoft.com/office/drawing/2014/main" id="{A565F84E-8B7A-42E2-ADEB-1064E3202D7E}"/>
              </a:ext>
            </a:extLst>
          </p:cNvPr>
          <p:cNvSpPr txBox="1"/>
          <p:nvPr/>
        </p:nvSpPr>
        <p:spPr>
          <a:xfrm flipH="1">
            <a:off x="3156967" y="4221649"/>
            <a:ext cx="2706359" cy="646331"/>
          </a:xfrm>
          <a:prstGeom prst="rect">
            <a:avLst/>
          </a:prstGeom>
          <a:noFill/>
        </p:spPr>
        <p:txBody>
          <a:bodyPr wrap="square" rtlCol="0">
            <a:spAutoFit/>
          </a:bodyPr>
          <a:lstStyle/>
          <a:p>
            <a:pPr algn="ctr"/>
            <a:r>
              <a:rPr lang="en-US" dirty="0">
                <a:solidFill>
                  <a:schemeClr val="bg1"/>
                </a:solidFill>
              </a:rPr>
              <a:t>Darshil Kapadia</a:t>
            </a:r>
          </a:p>
          <a:p>
            <a:pPr algn="ctr"/>
            <a:r>
              <a:rPr lang="en-US" dirty="0">
                <a:solidFill>
                  <a:schemeClr val="bg1"/>
                </a:solidFill>
              </a:rPr>
              <a:t>Software Engineering, MS</a:t>
            </a:r>
          </a:p>
        </p:txBody>
      </p:sp>
      <p:sp>
        <p:nvSpPr>
          <p:cNvPr id="48" name="TextBox 47">
            <a:extLst>
              <a:ext uri="{FF2B5EF4-FFF2-40B4-BE49-F238E27FC236}">
                <a16:creationId xmlns:a16="http://schemas.microsoft.com/office/drawing/2014/main" id="{F138B596-1657-4BD1-9B95-2DC6EB7A3591}"/>
              </a:ext>
            </a:extLst>
          </p:cNvPr>
          <p:cNvSpPr txBox="1"/>
          <p:nvPr/>
        </p:nvSpPr>
        <p:spPr>
          <a:xfrm>
            <a:off x="494190" y="5014036"/>
            <a:ext cx="11203620" cy="1384995"/>
          </a:xfrm>
          <a:prstGeom prst="rect">
            <a:avLst/>
          </a:prstGeom>
          <a:solidFill>
            <a:srgbClr val="E5A823"/>
          </a:solidFill>
        </p:spPr>
        <p:txBody>
          <a:bodyPr wrap="square" rtlCol="0">
            <a:spAutoFit/>
          </a:bodyPr>
          <a:lstStyle/>
          <a:p>
            <a:pPr algn="ctr"/>
            <a:r>
              <a:rPr lang="en-US" sz="2800" b="1" dirty="0">
                <a:latin typeface="Footlight MT Light" panose="0204060206030A020304" pitchFamily="18" charset="0"/>
              </a:rPr>
              <a:t>CMPE 295: Masters Project</a:t>
            </a:r>
          </a:p>
          <a:p>
            <a:pPr algn="ctr"/>
            <a:r>
              <a:rPr lang="en-US" sz="2800" b="1" dirty="0">
                <a:latin typeface="Footlight MT Light" panose="0204060206030A020304" pitchFamily="18" charset="0"/>
              </a:rPr>
              <a:t>Under the guidance of </a:t>
            </a:r>
          </a:p>
          <a:p>
            <a:pPr algn="ctr"/>
            <a:r>
              <a:rPr lang="en-US" sz="2800" b="1" dirty="0">
                <a:latin typeface="Footlight MT Light" panose="0204060206030A020304" pitchFamily="18" charset="0"/>
              </a:rPr>
              <a:t>Prof. </a:t>
            </a:r>
            <a:r>
              <a:rPr lang="en-US" sz="2800" b="1" dirty="0" err="1">
                <a:latin typeface="Footlight MT Light" panose="0204060206030A020304" pitchFamily="18" charset="0"/>
              </a:rPr>
              <a:t>Gokay</a:t>
            </a:r>
            <a:r>
              <a:rPr lang="en-US" sz="2800" b="1" dirty="0">
                <a:latin typeface="Footlight MT Light" panose="0204060206030A020304" pitchFamily="18" charset="0"/>
              </a:rPr>
              <a:t> </a:t>
            </a:r>
            <a:r>
              <a:rPr lang="en-US" sz="2800" b="1" dirty="0" err="1">
                <a:latin typeface="Footlight MT Light" panose="0204060206030A020304" pitchFamily="18" charset="0"/>
              </a:rPr>
              <a:t>Saldamli</a:t>
            </a:r>
            <a:endParaRPr lang="en-US" sz="2800" b="1" dirty="0">
              <a:latin typeface="Footlight MT Light" panose="0204060206030A020304" pitchFamily="18" charset="0"/>
            </a:endParaRPr>
          </a:p>
        </p:txBody>
      </p:sp>
      <p:pic>
        <p:nvPicPr>
          <p:cNvPr id="6" name="Picture 5">
            <a:extLst>
              <a:ext uri="{FF2B5EF4-FFF2-40B4-BE49-F238E27FC236}">
                <a16:creationId xmlns:a16="http://schemas.microsoft.com/office/drawing/2014/main" id="{B5754F67-35B4-4DB7-8863-A8A43E4D2F8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0597" y="1114932"/>
            <a:ext cx="2591651" cy="2775874"/>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7" name="Picture 16" descr="A person posing for the camera&#10;&#10;Description automatically generated">
            <a:extLst>
              <a:ext uri="{FF2B5EF4-FFF2-40B4-BE49-F238E27FC236}">
                <a16:creationId xmlns:a16="http://schemas.microsoft.com/office/drawing/2014/main" id="{8F915977-D238-4BDE-99EF-CAC7908C7CE1}"/>
              </a:ext>
            </a:extLst>
          </p:cNvPr>
          <p:cNvPicPr>
            <a:picLocks noChangeAspect="1"/>
          </p:cNvPicPr>
          <p:nvPr/>
        </p:nvPicPr>
        <p:blipFill rotWithShape="1">
          <a:blip r:embed="rId3">
            <a:extLst>
              <a:ext uri="{28A0092B-C50C-407E-A947-70E740481C1C}">
                <a14:useLocalDpi xmlns:a14="http://schemas.microsoft.com/office/drawing/2010/main" val="0"/>
              </a:ext>
            </a:extLst>
          </a:blip>
          <a:srcRect l="15572" t="14815" r="10887" b="37481"/>
          <a:stretch/>
        </p:blipFill>
        <p:spPr>
          <a:xfrm>
            <a:off x="3214322" y="1114932"/>
            <a:ext cx="2591651" cy="2775874"/>
          </a:xfrm>
          <a:prstGeom prst="ellipse">
            <a:avLst/>
          </a:prstGeom>
          <a:ln w="3175" cap="rnd">
            <a:solidFill>
              <a:srgbClr val="E5A82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8" name="Picture 17">
            <a:extLst>
              <a:ext uri="{FF2B5EF4-FFF2-40B4-BE49-F238E27FC236}">
                <a16:creationId xmlns:a16="http://schemas.microsoft.com/office/drawing/2014/main" id="{5C155959-6AD3-47E4-8793-A3DF2A4D71F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18045" y="1114932"/>
            <a:ext cx="2778328" cy="2778328"/>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9" name="Picture 18">
            <a:extLst>
              <a:ext uri="{FF2B5EF4-FFF2-40B4-BE49-F238E27FC236}">
                <a16:creationId xmlns:a16="http://schemas.microsoft.com/office/drawing/2014/main" id="{FAA7E1AF-D999-45D8-9710-8D5E33EA19A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421770" y="1114932"/>
            <a:ext cx="2591652" cy="2775874"/>
          </a:xfrm>
          <a:prstGeom prst="ellipse">
            <a:avLst/>
          </a:prstGeom>
          <a:ln w="3175" cap="rnd">
            <a:solidFill>
              <a:srgbClr val="E5A82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0" name="TextBox 19">
            <a:extLst>
              <a:ext uri="{FF2B5EF4-FFF2-40B4-BE49-F238E27FC236}">
                <a16:creationId xmlns:a16="http://schemas.microsoft.com/office/drawing/2014/main" id="{FADD75FB-A141-485C-A136-42E5CDE36729}"/>
              </a:ext>
            </a:extLst>
          </p:cNvPr>
          <p:cNvSpPr txBox="1"/>
          <p:nvPr/>
        </p:nvSpPr>
        <p:spPr>
          <a:xfrm flipH="1">
            <a:off x="53242" y="4221649"/>
            <a:ext cx="2706359" cy="646331"/>
          </a:xfrm>
          <a:prstGeom prst="rect">
            <a:avLst/>
          </a:prstGeom>
          <a:noFill/>
        </p:spPr>
        <p:txBody>
          <a:bodyPr wrap="square" rtlCol="0">
            <a:spAutoFit/>
          </a:bodyPr>
          <a:lstStyle/>
          <a:p>
            <a:pPr algn="ctr"/>
            <a:r>
              <a:rPr lang="en-US" dirty="0">
                <a:solidFill>
                  <a:schemeClr val="bg1"/>
                </a:solidFill>
              </a:rPr>
              <a:t>Aditya </a:t>
            </a:r>
            <a:r>
              <a:rPr lang="en-US" dirty="0" err="1">
                <a:solidFill>
                  <a:schemeClr val="bg1"/>
                </a:solidFill>
              </a:rPr>
              <a:t>Doshatti</a:t>
            </a:r>
            <a:endParaRPr lang="en-US" dirty="0">
              <a:solidFill>
                <a:schemeClr val="bg1"/>
              </a:solidFill>
            </a:endParaRPr>
          </a:p>
          <a:p>
            <a:pPr algn="ctr"/>
            <a:r>
              <a:rPr lang="en-US" dirty="0">
                <a:solidFill>
                  <a:schemeClr val="bg1"/>
                </a:solidFill>
              </a:rPr>
              <a:t>Software Engineering, MS</a:t>
            </a:r>
          </a:p>
        </p:txBody>
      </p:sp>
      <p:sp>
        <p:nvSpPr>
          <p:cNvPr id="21" name="TextBox 20">
            <a:extLst>
              <a:ext uri="{FF2B5EF4-FFF2-40B4-BE49-F238E27FC236}">
                <a16:creationId xmlns:a16="http://schemas.microsoft.com/office/drawing/2014/main" id="{6BB404E1-D267-406B-BAF6-6773C8CDFB72}"/>
              </a:ext>
            </a:extLst>
          </p:cNvPr>
          <p:cNvSpPr txBox="1"/>
          <p:nvPr/>
        </p:nvSpPr>
        <p:spPr>
          <a:xfrm flipH="1">
            <a:off x="6260692" y="4221649"/>
            <a:ext cx="2706359" cy="646331"/>
          </a:xfrm>
          <a:prstGeom prst="rect">
            <a:avLst/>
          </a:prstGeom>
          <a:noFill/>
        </p:spPr>
        <p:txBody>
          <a:bodyPr wrap="square" rtlCol="0">
            <a:spAutoFit/>
          </a:bodyPr>
          <a:lstStyle/>
          <a:p>
            <a:pPr algn="ctr"/>
            <a:r>
              <a:rPr lang="en-US" dirty="0">
                <a:solidFill>
                  <a:schemeClr val="bg1"/>
                </a:solidFill>
              </a:rPr>
              <a:t>Devashish Nyati</a:t>
            </a:r>
          </a:p>
          <a:p>
            <a:pPr algn="ctr"/>
            <a:r>
              <a:rPr lang="en-US" dirty="0">
                <a:solidFill>
                  <a:schemeClr val="bg1"/>
                </a:solidFill>
              </a:rPr>
              <a:t>Software Engineering, MS</a:t>
            </a:r>
          </a:p>
        </p:txBody>
      </p:sp>
      <p:sp>
        <p:nvSpPr>
          <p:cNvPr id="22" name="TextBox 21">
            <a:extLst>
              <a:ext uri="{FF2B5EF4-FFF2-40B4-BE49-F238E27FC236}">
                <a16:creationId xmlns:a16="http://schemas.microsoft.com/office/drawing/2014/main" id="{D0D3ED81-A3A9-4568-96B6-20940C34E40B}"/>
              </a:ext>
            </a:extLst>
          </p:cNvPr>
          <p:cNvSpPr txBox="1"/>
          <p:nvPr/>
        </p:nvSpPr>
        <p:spPr>
          <a:xfrm flipH="1">
            <a:off x="9364417" y="4221649"/>
            <a:ext cx="2706359" cy="646331"/>
          </a:xfrm>
          <a:prstGeom prst="rect">
            <a:avLst/>
          </a:prstGeom>
          <a:noFill/>
        </p:spPr>
        <p:txBody>
          <a:bodyPr wrap="square" rtlCol="0">
            <a:spAutoFit/>
          </a:bodyPr>
          <a:lstStyle/>
          <a:p>
            <a:pPr algn="ctr"/>
            <a:r>
              <a:rPr lang="en-US" dirty="0" err="1">
                <a:solidFill>
                  <a:schemeClr val="bg1"/>
                </a:solidFill>
              </a:rPr>
              <a:t>Maulin</a:t>
            </a:r>
            <a:r>
              <a:rPr lang="en-US" dirty="0">
                <a:solidFill>
                  <a:schemeClr val="bg1"/>
                </a:solidFill>
              </a:rPr>
              <a:t> </a:t>
            </a:r>
            <a:r>
              <a:rPr lang="en-US" dirty="0" err="1">
                <a:solidFill>
                  <a:schemeClr val="bg1"/>
                </a:solidFill>
              </a:rPr>
              <a:t>Bodiwala</a:t>
            </a:r>
            <a:endParaRPr lang="en-US" dirty="0">
              <a:solidFill>
                <a:schemeClr val="bg1"/>
              </a:solidFill>
            </a:endParaRPr>
          </a:p>
          <a:p>
            <a:pPr algn="ctr"/>
            <a:r>
              <a:rPr lang="en-US" dirty="0">
                <a:solidFill>
                  <a:schemeClr val="bg1"/>
                </a:solidFill>
              </a:rPr>
              <a:t>Computer Engineering, MS</a:t>
            </a:r>
          </a:p>
        </p:txBody>
      </p:sp>
    </p:spTree>
    <p:extLst>
      <p:ext uri="{BB962C8B-B14F-4D97-AF65-F5344CB8AC3E}">
        <p14:creationId xmlns:p14="http://schemas.microsoft.com/office/powerpoint/2010/main" val="119568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8">
                                            <p:txEl>
                                              <p:pRg st="0" end="0"/>
                                            </p:txEl>
                                          </p:spTgt>
                                        </p:tgtEl>
                                      </p:cBhvr>
                                    </p:animEffect>
                                    <p:animScale>
                                      <p:cBhvr>
                                        <p:cTn id="7" dur="250" autoRev="1" fill="hold"/>
                                        <p:tgtEl>
                                          <p:spTgt spid="48">
                                            <p:txEl>
                                              <p:pRg st="0" end="0"/>
                                            </p:txEl>
                                          </p:spTgt>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48">
                                            <p:txEl>
                                              <p:pRg st="1" end="1"/>
                                            </p:txEl>
                                          </p:spTgt>
                                        </p:tgtEl>
                                      </p:cBhvr>
                                    </p:animEffect>
                                    <p:animScale>
                                      <p:cBhvr>
                                        <p:cTn id="10" dur="250" autoRev="1" fill="hold"/>
                                        <p:tgtEl>
                                          <p:spTgt spid="48">
                                            <p:txEl>
                                              <p:pRg st="1" end="1"/>
                                            </p:txEl>
                                          </p:spTgt>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48">
                                            <p:txEl>
                                              <p:pRg st="2" end="2"/>
                                            </p:txEl>
                                          </p:spTgt>
                                        </p:tgtEl>
                                      </p:cBhvr>
                                    </p:animEffect>
                                    <p:animScale>
                                      <p:cBhvr>
                                        <p:cTn id="13" dur="250" autoRev="1" fill="hold"/>
                                        <p:tgtEl>
                                          <p:spTgt spid="48">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55A2"/>
        </a:solidFill>
        <a:effectLst/>
      </p:bgPr>
    </p:bg>
    <p:spTree>
      <p:nvGrpSpPr>
        <p:cNvPr id="1" name=""/>
        <p:cNvGrpSpPr/>
        <p:nvPr/>
      </p:nvGrpSpPr>
      <p:grpSpPr>
        <a:xfrm>
          <a:off x="0" y="0"/>
          <a:ext cx="0" cy="0"/>
          <a:chOff x="0" y="0"/>
          <a:chExt cx="0" cy="0"/>
        </a:xfrm>
      </p:grpSpPr>
      <p:pic>
        <p:nvPicPr>
          <p:cNvPr id="7" name="Picture 6" descr="A picture containing black, dark, white&#10;&#10;Description automatically generated">
            <a:extLst>
              <a:ext uri="{FF2B5EF4-FFF2-40B4-BE49-F238E27FC236}">
                <a16:creationId xmlns:a16="http://schemas.microsoft.com/office/drawing/2014/main" id="{FEE0FD13-30EE-4846-8238-4810250EB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3462" y="2765297"/>
            <a:ext cx="3467596" cy="3467596"/>
          </a:xfrm>
          <a:prstGeom prst="rect">
            <a:avLst/>
          </a:prstGeom>
        </p:spPr>
      </p:pic>
      <p:pic>
        <p:nvPicPr>
          <p:cNvPr id="17" name="Content Placeholder 16" descr="A close up of a sign&#10;&#10;Description automatically generated">
            <a:extLst>
              <a:ext uri="{FF2B5EF4-FFF2-40B4-BE49-F238E27FC236}">
                <a16:creationId xmlns:a16="http://schemas.microsoft.com/office/drawing/2014/main" id="{8026BFCA-9BDD-4EC1-B5F2-5C3DDFB801D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6667" y="1411011"/>
            <a:ext cx="3088084" cy="3088084"/>
          </a:xfrm>
        </p:spPr>
      </p:pic>
      <p:sp>
        <p:nvSpPr>
          <p:cNvPr id="18" name="TextBox 17">
            <a:extLst>
              <a:ext uri="{FF2B5EF4-FFF2-40B4-BE49-F238E27FC236}">
                <a16:creationId xmlns:a16="http://schemas.microsoft.com/office/drawing/2014/main" id="{69C7E242-1455-4AAE-B78F-B9659BB8877A}"/>
              </a:ext>
            </a:extLst>
          </p:cNvPr>
          <p:cNvSpPr txBox="1"/>
          <p:nvPr/>
        </p:nvSpPr>
        <p:spPr>
          <a:xfrm>
            <a:off x="540942" y="4257426"/>
            <a:ext cx="3646639" cy="369332"/>
          </a:xfrm>
          <a:prstGeom prst="rect">
            <a:avLst/>
          </a:prstGeom>
          <a:noFill/>
        </p:spPr>
        <p:txBody>
          <a:bodyPr wrap="none" rtlCol="0">
            <a:spAutoFit/>
          </a:bodyPr>
          <a:lstStyle/>
          <a:p>
            <a:pPr algn="ctr"/>
            <a:r>
              <a:rPr lang="en-US" dirty="0">
                <a:solidFill>
                  <a:schemeClr val="bg1"/>
                </a:solidFill>
                <a:latin typeface="Garamond" panose="02020404030301010803" pitchFamily="18" charset="0"/>
              </a:rPr>
              <a:t>Developers – Bounded by deadlines  </a:t>
            </a:r>
          </a:p>
        </p:txBody>
      </p:sp>
      <p:sp>
        <p:nvSpPr>
          <p:cNvPr id="19" name="TextBox 18">
            <a:extLst>
              <a:ext uri="{FF2B5EF4-FFF2-40B4-BE49-F238E27FC236}">
                <a16:creationId xmlns:a16="http://schemas.microsoft.com/office/drawing/2014/main" id="{0157A367-5952-4C2E-BC4C-F320A918BD65}"/>
              </a:ext>
            </a:extLst>
          </p:cNvPr>
          <p:cNvSpPr txBox="1"/>
          <p:nvPr/>
        </p:nvSpPr>
        <p:spPr>
          <a:xfrm>
            <a:off x="7487673" y="5821065"/>
            <a:ext cx="4574457" cy="646331"/>
          </a:xfrm>
          <a:prstGeom prst="rect">
            <a:avLst/>
          </a:prstGeom>
          <a:noFill/>
        </p:spPr>
        <p:txBody>
          <a:bodyPr wrap="none" rtlCol="0">
            <a:spAutoFit/>
          </a:bodyPr>
          <a:lstStyle/>
          <a:p>
            <a:pPr algn="ctr"/>
            <a:r>
              <a:rPr lang="en-US" dirty="0">
                <a:solidFill>
                  <a:schemeClr val="bg1"/>
                </a:solidFill>
                <a:latin typeface="Garamond" panose="02020404030301010803" pitchFamily="18" charset="0"/>
              </a:rPr>
              <a:t>RESTful APIs – An absolute basic requirement </a:t>
            </a:r>
          </a:p>
          <a:p>
            <a:pPr algn="ctr"/>
            <a:r>
              <a:rPr lang="en-US" dirty="0">
                <a:solidFill>
                  <a:schemeClr val="bg1"/>
                </a:solidFill>
                <a:latin typeface="Garamond" panose="02020404030301010803" pitchFamily="18" charset="0"/>
              </a:rPr>
              <a:t>for any application, that is, backend.</a:t>
            </a:r>
          </a:p>
        </p:txBody>
      </p:sp>
      <p:pic>
        <p:nvPicPr>
          <p:cNvPr id="25" name="Picture 24" descr="Clock">
            <a:extLst>
              <a:ext uri="{FF2B5EF4-FFF2-40B4-BE49-F238E27FC236}">
                <a16:creationId xmlns:a16="http://schemas.microsoft.com/office/drawing/2014/main" id="{451F0E25-38B4-438E-9B85-F7757920F6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431586" y="3170267"/>
            <a:ext cx="1328828" cy="1328828"/>
          </a:xfrm>
          <a:prstGeom prst="rect">
            <a:avLst/>
          </a:prstGeom>
        </p:spPr>
      </p:pic>
      <p:sp>
        <p:nvSpPr>
          <p:cNvPr id="26" name="Speech Bubble: Rectangle 25">
            <a:extLst>
              <a:ext uri="{FF2B5EF4-FFF2-40B4-BE49-F238E27FC236}">
                <a16:creationId xmlns:a16="http://schemas.microsoft.com/office/drawing/2014/main" id="{1B8C37BB-B174-4D6C-982F-0286AED67DE9}"/>
              </a:ext>
            </a:extLst>
          </p:cNvPr>
          <p:cNvSpPr/>
          <p:nvPr/>
        </p:nvSpPr>
        <p:spPr>
          <a:xfrm>
            <a:off x="6240371" y="735145"/>
            <a:ext cx="5821758" cy="1533525"/>
          </a:xfrm>
          <a:prstGeom prst="wedgeRectCallout">
            <a:avLst>
              <a:gd name="adj1" fmla="val 8780"/>
              <a:gd name="adj2" fmla="val 70575"/>
            </a:avLst>
          </a:prstGeom>
          <a:solidFill>
            <a:srgbClr val="E5A823"/>
          </a:solidFill>
          <a:ln>
            <a:solidFill>
              <a:srgbClr val="005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Garamond" panose="02020404030301010803" pitchFamily="18" charset="0"/>
              </a:rPr>
              <a:t>Often, the RESTful APIs deal only with basic manipulation of entities through Create, Update, Retrieve, and Delete(CRUD) operation. These operations manipulate the entities merely by different database queries and nothing more.</a:t>
            </a:r>
          </a:p>
        </p:txBody>
      </p:sp>
      <p:sp>
        <p:nvSpPr>
          <p:cNvPr id="33" name="Speech Bubble: Rectangle 32">
            <a:extLst>
              <a:ext uri="{FF2B5EF4-FFF2-40B4-BE49-F238E27FC236}">
                <a16:creationId xmlns:a16="http://schemas.microsoft.com/office/drawing/2014/main" id="{210DC06B-A3A4-4FC2-8178-2375EB404F84}"/>
              </a:ext>
            </a:extLst>
          </p:cNvPr>
          <p:cNvSpPr/>
          <p:nvPr/>
        </p:nvSpPr>
        <p:spPr>
          <a:xfrm>
            <a:off x="626667" y="5158284"/>
            <a:ext cx="5613705" cy="1577796"/>
          </a:xfrm>
          <a:prstGeom prst="wedgeRectCallout">
            <a:avLst>
              <a:gd name="adj1" fmla="val -36415"/>
              <a:gd name="adj2" fmla="val -65881"/>
            </a:avLst>
          </a:prstGeom>
          <a:solidFill>
            <a:srgbClr val="E5A823"/>
          </a:solidFill>
          <a:ln>
            <a:solidFill>
              <a:srgbClr val="0055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Garamond" panose="02020404030301010803" pitchFamily="18" charset="0"/>
              </a:rPr>
              <a:t>Even though RESTful APIs are the most basic way to have a backend, there is not a rulebook that one has to adhere to while developing it. In turn, bringing the complexities with structure, style and future compatibility.</a:t>
            </a:r>
          </a:p>
        </p:txBody>
      </p:sp>
      <p:sp>
        <p:nvSpPr>
          <p:cNvPr id="47" name="Arrow: Pentagon 46">
            <a:extLst>
              <a:ext uri="{FF2B5EF4-FFF2-40B4-BE49-F238E27FC236}">
                <a16:creationId xmlns:a16="http://schemas.microsoft.com/office/drawing/2014/main" id="{CD4AF550-1836-4210-8129-B69FC336C48C}"/>
              </a:ext>
            </a:extLst>
          </p:cNvPr>
          <p:cNvSpPr/>
          <p:nvPr/>
        </p:nvSpPr>
        <p:spPr>
          <a:xfrm>
            <a:off x="-19049" y="212942"/>
            <a:ext cx="4206630" cy="723547"/>
          </a:xfrm>
          <a:prstGeom prst="homePlat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Garamond" panose="02020404030301010803" pitchFamily="18" charset="0"/>
              </a:rPr>
              <a:t>Current Situation</a:t>
            </a:r>
            <a:endParaRPr lang="en-US" sz="3600" b="1" dirty="0"/>
          </a:p>
        </p:txBody>
      </p:sp>
    </p:spTree>
    <p:extLst>
      <p:ext uri="{BB962C8B-B14F-4D97-AF65-F5344CB8AC3E}">
        <p14:creationId xmlns:p14="http://schemas.microsoft.com/office/powerpoint/2010/main" val="83052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1+#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heel(1)">
                                      <p:cBhvr>
                                        <p:cTn id="27" dur="20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mph" presetSubtype="0" fill="hold" nodeType="clickEffect">
                                  <p:stCondLst>
                                    <p:cond delay="0"/>
                                  </p:stCondLst>
                                  <p:childTnLst>
                                    <p:animRot by="5400000">
                                      <p:cBhvr>
                                        <p:cTn id="31" dur="2000" fill="hold"/>
                                        <p:tgtEl>
                                          <p:spTgt spid="25"/>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53" presetClass="exit" presetSubtype="32" fill="hold" grpId="1" nodeType="clickEffect">
                                  <p:stCondLst>
                                    <p:cond delay="0"/>
                                  </p:stCondLst>
                                  <p:childTnLst>
                                    <p:anim calcmode="lin" valueType="num">
                                      <p:cBhvr>
                                        <p:cTn id="39" dur="500"/>
                                        <p:tgtEl>
                                          <p:spTgt spid="26"/>
                                        </p:tgtEl>
                                        <p:attrNameLst>
                                          <p:attrName>ppt_w</p:attrName>
                                        </p:attrNameLst>
                                      </p:cBhvr>
                                      <p:tavLst>
                                        <p:tav tm="0">
                                          <p:val>
                                            <p:strVal val="ppt_w"/>
                                          </p:val>
                                        </p:tav>
                                        <p:tav tm="100000">
                                          <p:val>
                                            <p:fltVal val="0"/>
                                          </p:val>
                                        </p:tav>
                                      </p:tavLst>
                                    </p:anim>
                                    <p:anim calcmode="lin" valueType="num">
                                      <p:cBhvr>
                                        <p:cTn id="40" dur="500"/>
                                        <p:tgtEl>
                                          <p:spTgt spid="26"/>
                                        </p:tgtEl>
                                        <p:attrNameLst>
                                          <p:attrName>ppt_h</p:attrName>
                                        </p:attrNameLst>
                                      </p:cBhvr>
                                      <p:tavLst>
                                        <p:tav tm="0">
                                          <p:val>
                                            <p:strVal val="ppt_h"/>
                                          </p:val>
                                        </p:tav>
                                        <p:tav tm="100000">
                                          <p:val>
                                            <p:fltVal val="0"/>
                                          </p:val>
                                        </p:tav>
                                      </p:tavLst>
                                    </p:anim>
                                    <p:animEffect transition="out" filter="fade">
                                      <p:cBhvr>
                                        <p:cTn id="41" dur="500"/>
                                        <p:tgtEl>
                                          <p:spTgt spid="26"/>
                                        </p:tgtEl>
                                      </p:cBhvr>
                                    </p:animEffect>
                                    <p:set>
                                      <p:cBhvr>
                                        <p:cTn id="42" dur="1" fill="hold">
                                          <p:stCondLst>
                                            <p:cond delay="499"/>
                                          </p:stCondLst>
                                        </p:cTn>
                                        <p:tgtEl>
                                          <p:spTgt spid="2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p:cTn id="47" dur="500" fill="hold"/>
                                        <p:tgtEl>
                                          <p:spTgt spid="33"/>
                                        </p:tgtEl>
                                        <p:attrNameLst>
                                          <p:attrName>ppt_w</p:attrName>
                                        </p:attrNameLst>
                                      </p:cBhvr>
                                      <p:tavLst>
                                        <p:tav tm="0">
                                          <p:val>
                                            <p:fltVal val="0"/>
                                          </p:val>
                                        </p:tav>
                                        <p:tav tm="100000">
                                          <p:val>
                                            <p:strVal val="#ppt_w"/>
                                          </p:val>
                                        </p:tav>
                                      </p:tavLst>
                                    </p:anim>
                                    <p:anim calcmode="lin" valueType="num">
                                      <p:cBhvr>
                                        <p:cTn id="48" dur="500" fill="hold"/>
                                        <p:tgtEl>
                                          <p:spTgt spid="33"/>
                                        </p:tgtEl>
                                        <p:attrNameLst>
                                          <p:attrName>ppt_h</p:attrName>
                                        </p:attrNameLst>
                                      </p:cBhvr>
                                      <p:tavLst>
                                        <p:tav tm="0">
                                          <p:val>
                                            <p:fltVal val="0"/>
                                          </p:val>
                                        </p:tav>
                                        <p:tav tm="100000">
                                          <p:val>
                                            <p:strVal val="#ppt_h"/>
                                          </p:val>
                                        </p:tav>
                                      </p:tavLst>
                                    </p:anim>
                                    <p:animEffect transition="in" filter="fade">
                                      <p:cBhvr>
                                        <p:cTn id="4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6" grpId="0" animBg="1"/>
      <p:bldP spid="26" grpId="1"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55A2"/>
        </a:solidFill>
        <a:effectLst/>
      </p:bgPr>
    </p:bg>
    <p:spTree>
      <p:nvGrpSpPr>
        <p:cNvPr id="1" name=""/>
        <p:cNvGrpSpPr/>
        <p:nvPr/>
      </p:nvGrpSpPr>
      <p:grpSpPr>
        <a:xfrm>
          <a:off x="0" y="0"/>
          <a:ext cx="0" cy="0"/>
          <a:chOff x="0" y="0"/>
          <a:chExt cx="0" cy="0"/>
        </a:xfrm>
      </p:grpSpPr>
      <p:pic>
        <p:nvPicPr>
          <p:cNvPr id="52" name="Picture 51" descr="A picture containing clock&#10;&#10;Description automatically generated">
            <a:extLst>
              <a:ext uri="{FF2B5EF4-FFF2-40B4-BE49-F238E27FC236}">
                <a16:creationId xmlns:a16="http://schemas.microsoft.com/office/drawing/2014/main" id="{55F783E6-2B54-4ADB-A95F-5C53BE8A669A}"/>
              </a:ext>
            </a:extLst>
          </p:cNvPr>
          <p:cNvPicPr>
            <a:picLocks noChangeAspect="1"/>
          </p:cNvPicPr>
          <p:nvPr/>
        </p:nvPicPr>
        <p:blipFill rotWithShape="1">
          <a:blip r:embed="rId2">
            <a:extLst>
              <a:ext uri="{28A0092B-C50C-407E-A947-70E740481C1C}">
                <a14:useLocalDpi xmlns:a14="http://schemas.microsoft.com/office/drawing/2010/main" val="0"/>
              </a:ext>
            </a:extLst>
          </a:blip>
          <a:srcRect r="1" b="1"/>
          <a:stretch/>
        </p:blipFill>
        <p:spPr>
          <a:xfrm>
            <a:off x="2640490" y="4017857"/>
            <a:ext cx="2259425" cy="2259425"/>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a:ln w="57150">
            <a:solidFill>
              <a:schemeClr val="bg1"/>
            </a:solidFill>
          </a:ln>
        </p:spPr>
      </p:pic>
      <p:cxnSp>
        <p:nvCxnSpPr>
          <p:cNvPr id="56" name="Straight Arrow Connector 55">
            <a:extLst>
              <a:ext uri="{FF2B5EF4-FFF2-40B4-BE49-F238E27FC236}">
                <a16:creationId xmlns:a16="http://schemas.microsoft.com/office/drawing/2014/main" id="{F1D8FC07-1D72-4287-A522-CBC9D3FE97E9}"/>
              </a:ext>
            </a:extLst>
          </p:cNvPr>
          <p:cNvCxnSpPr>
            <a:cxnSpLocks/>
          </p:cNvCxnSpPr>
          <p:nvPr/>
        </p:nvCxnSpPr>
        <p:spPr>
          <a:xfrm flipH="1">
            <a:off x="3911600" y="2931467"/>
            <a:ext cx="878774" cy="100553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0899F8E-B4E8-4333-BC6F-A1681722113A}"/>
              </a:ext>
            </a:extLst>
          </p:cNvPr>
          <p:cNvCxnSpPr>
            <a:cxnSpLocks/>
          </p:cNvCxnSpPr>
          <p:nvPr/>
        </p:nvCxnSpPr>
        <p:spPr>
          <a:xfrm>
            <a:off x="6820805" y="2948843"/>
            <a:ext cx="878320" cy="99831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F5A95D2-13EF-43C3-AC94-54951FB9F71D}"/>
              </a:ext>
            </a:extLst>
          </p:cNvPr>
          <p:cNvCxnSpPr>
            <a:cxnSpLocks/>
          </p:cNvCxnSpPr>
          <p:nvPr/>
        </p:nvCxnSpPr>
        <p:spPr>
          <a:xfrm>
            <a:off x="5011270" y="5213445"/>
            <a:ext cx="1658195"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ABF5D3E9-75A1-49E3-BB3B-C260C755C70E}"/>
              </a:ext>
            </a:extLst>
          </p:cNvPr>
          <p:cNvSpPr txBox="1"/>
          <p:nvPr/>
        </p:nvSpPr>
        <p:spPr>
          <a:xfrm>
            <a:off x="2966042" y="392167"/>
            <a:ext cx="5748649" cy="707886"/>
          </a:xfrm>
          <a:prstGeom prst="rect">
            <a:avLst/>
          </a:prstGeom>
          <a:noFill/>
        </p:spPr>
        <p:txBody>
          <a:bodyPr wrap="square" rtlCol="0">
            <a:spAutoFit/>
          </a:bodyPr>
          <a:lstStyle/>
          <a:p>
            <a:pPr algn="ctr"/>
            <a:r>
              <a:rPr lang="en-US" sz="2000" b="1" dirty="0">
                <a:solidFill>
                  <a:schemeClr val="bg1"/>
                </a:solidFill>
                <a:latin typeface="Garamond" panose="02020404030301010803" pitchFamily="18" charset="0"/>
              </a:rPr>
              <a:t>Based on the application, find the user requirements</a:t>
            </a:r>
          </a:p>
        </p:txBody>
      </p:sp>
      <p:sp>
        <p:nvSpPr>
          <p:cNvPr id="82" name="TextBox 81">
            <a:extLst>
              <a:ext uri="{FF2B5EF4-FFF2-40B4-BE49-F238E27FC236}">
                <a16:creationId xmlns:a16="http://schemas.microsoft.com/office/drawing/2014/main" id="{ABC0C1B2-4903-419E-B04D-EC044AFE0D20}"/>
              </a:ext>
            </a:extLst>
          </p:cNvPr>
          <p:cNvSpPr txBox="1"/>
          <p:nvPr/>
        </p:nvSpPr>
        <p:spPr>
          <a:xfrm>
            <a:off x="9262050" y="4397837"/>
            <a:ext cx="2665790" cy="1631216"/>
          </a:xfrm>
          <a:prstGeom prst="rect">
            <a:avLst/>
          </a:prstGeom>
          <a:noFill/>
        </p:spPr>
        <p:txBody>
          <a:bodyPr wrap="square" rtlCol="0">
            <a:spAutoFit/>
          </a:bodyPr>
          <a:lstStyle/>
          <a:p>
            <a:pPr algn="ctr"/>
            <a:r>
              <a:rPr lang="en-US" sz="2000" b="1" dirty="0">
                <a:solidFill>
                  <a:schemeClr val="bg1"/>
                </a:solidFill>
                <a:latin typeface="Garamond" panose="02020404030301010803" pitchFamily="18" charset="0"/>
              </a:rPr>
              <a:t>A backend code, written in JavaScript with APIs that manipulates the entities</a:t>
            </a:r>
          </a:p>
        </p:txBody>
      </p:sp>
      <p:sp>
        <p:nvSpPr>
          <p:cNvPr id="84" name="TextBox 83">
            <a:extLst>
              <a:ext uri="{FF2B5EF4-FFF2-40B4-BE49-F238E27FC236}">
                <a16:creationId xmlns:a16="http://schemas.microsoft.com/office/drawing/2014/main" id="{CAD3B87A-34B8-4AF6-BDFB-D9AC2529FFAC}"/>
              </a:ext>
            </a:extLst>
          </p:cNvPr>
          <p:cNvSpPr txBox="1"/>
          <p:nvPr/>
        </p:nvSpPr>
        <p:spPr>
          <a:xfrm>
            <a:off x="388433" y="4551725"/>
            <a:ext cx="2138547" cy="1323439"/>
          </a:xfrm>
          <a:prstGeom prst="rect">
            <a:avLst/>
          </a:prstGeom>
          <a:noFill/>
        </p:spPr>
        <p:txBody>
          <a:bodyPr wrap="square" rtlCol="0">
            <a:spAutoFit/>
          </a:bodyPr>
          <a:lstStyle/>
          <a:p>
            <a:pPr algn="ctr"/>
            <a:r>
              <a:rPr lang="en-US" sz="2000" b="1" dirty="0">
                <a:solidFill>
                  <a:schemeClr val="bg1"/>
                </a:solidFill>
                <a:latin typeface="Garamond" panose="02020404030301010803" pitchFamily="18" charset="0"/>
              </a:rPr>
              <a:t>Finding the appropriate entities to manipulate</a:t>
            </a:r>
          </a:p>
        </p:txBody>
      </p:sp>
      <p:sp>
        <p:nvSpPr>
          <p:cNvPr id="90" name="Arrow: Pentagon 89">
            <a:extLst>
              <a:ext uri="{FF2B5EF4-FFF2-40B4-BE49-F238E27FC236}">
                <a16:creationId xmlns:a16="http://schemas.microsoft.com/office/drawing/2014/main" id="{2654B2A4-EC42-469E-9B3B-BC932CB5DF3A}"/>
              </a:ext>
            </a:extLst>
          </p:cNvPr>
          <p:cNvSpPr/>
          <p:nvPr/>
        </p:nvSpPr>
        <p:spPr>
          <a:xfrm>
            <a:off x="1" y="212942"/>
            <a:ext cx="2640489" cy="723547"/>
          </a:xfrm>
          <a:prstGeom prst="homePlat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66BE422B-5783-4C2B-9AD8-20C6AFA6E5E0}"/>
              </a:ext>
            </a:extLst>
          </p:cNvPr>
          <p:cNvSpPr txBox="1"/>
          <p:nvPr/>
        </p:nvSpPr>
        <p:spPr>
          <a:xfrm>
            <a:off x="56755" y="249100"/>
            <a:ext cx="2526980" cy="646331"/>
          </a:xfrm>
          <a:prstGeom prst="rect">
            <a:avLst/>
          </a:prstGeom>
          <a:noFill/>
        </p:spPr>
        <p:txBody>
          <a:bodyPr wrap="square" rtlCol="0">
            <a:spAutoFit/>
          </a:bodyPr>
          <a:lstStyle/>
          <a:p>
            <a:r>
              <a:rPr lang="en-US" sz="3600" b="1" dirty="0">
                <a:latin typeface="Garamond" panose="02020404030301010803" pitchFamily="18" charset="0"/>
              </a:rPr>
              <a:t>Objective</a:t>
            </a:r>
          </a:p>
        </p:txBody>
      </p:sp>
      <p:pic>
        <p:nvPicPr>
          <p:cNvPr id="13" name="Picture 12" descr="A close up of a logo&#10;&#10;Description automatically generated">
            <a:extLst>
              <a:ext uri="{FF2B5EF4-FFF2-40B4-BE49-F238E27FC236}">
                <a16:creationId xmlns:a16="http://schemas.microsoft.com/office/drawing/2014/main" id="{F26445FE-A4BF-48E6-9311-2C8CFE5C69FC}"/>
              </a:ext>
            </a:extLst>
          </p:cNvPr>
          <p:cNvPicPr>
            <a:picLocks noChangeAspect="1"/>
          </p:cNvPicPr>
          <p:nvPr/>
        </p:nvPicPr>
        <p:blipFill rotWithShape="1">
          <a:blip r:embed="rId3">
            <a:extLst>
              <a:ext uri="{28A0092B-C50C-407E-A947-70E740481C1C}">
                <a14:useLocalDpi xmlns:a14="http://schemas.microsoft.com/office/drawing/2010/main" val="0"/>
              </a:ext>
            </a:extLst>
          </a:blip>
          <a:srcRect r="1" b="1"/>
          <a:stretch/>
        </p:blipFill>
        <p:spPr>
          <a:xfrm>
            <a:off x="4675877" y="1169575"/>
            <a:ext cx="2259425" cy="2259425"/>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a:ln w="57150">
            <a:solidFill>
              <a:schemeClr val="bg1"/>
            </a:solidFill>
          </a:ln>
        </p:spPr>
      </p:pic>
      <p:pic>
        <p:nvPicPr>
          <p:cNvPr id="3" name="Picture 2">
            <a:extLst>
              <a:ext uri="{FF2B5EF4-FFF2-40B4-BE49-F238E27FC236}">
                <a16:creationId xmlns:a16="http://schemas.microsoft.com/office/drawing/2014/main" id="{9A451BB8-99F1-4DA6-97BC-9275565164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9465" y="3947160"/>
            <a:ext cx="2365566" cy="2365566"/>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86549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26" presetClass="emph" presetSubtype="0" fill="hold" nodeType="withEffect">
                                  <p:stCondLst>
                                    <p:cond delay="0"/>
                                  </p:stCondLst>
                                  <p:childTnLst>
                                    <p:animEffect transition="out" filter="fade">
                                      <p:cBhvr>
                                        <p:cTn id="8" dur="500" tmFilter="0, 0; .2, .5; .8, .5; 1, 0"/>
                                        <p:tgtEl>
                                          <p:spTgt spid="13"/>
                                        </p:tgtEl>
                                      </p:cBhvr>
                                    </p:animEffect>
                                    <p:animScale>
                                      <p:cBhvr>
                                        <p:cTn id="9" dur="250" autoRev="1" fill="hold"/>
                                        <p:tgtEl>
                                          <p:spTgt spid="13"/>
                                        </p:tgtEl>
                                      </p:cBhvr>
                                      <p:by x="105000" y="105000"/>
                                    </p:animScale>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wipe(up)">
                                      <p:cBhvr>
                                        <p:cTn id="14" dur="500"/>
                                        <p:tgtEl>
                                          <p:spTgt spid="5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26" presetClass="emph" presetSubtype="0" fill="hold" nodeType="withEffect">
                                  <p:stCondLst>
                                    <p:cond delay="0"/>
                                  </p:stCondLst>
                                  <p:childTnLst>
                                    <p:animEffect transition="out" filter="fade">
                                      <p:cBhvr>
                                        <p:cTn id="20" dur="500" tmFilter="0, 0; .2, .5; .8, .5; 1, 0"/>
                                        <p:tgtEl>
                                          <p:spTgt spid="52"/>
                                        </p:tgtEl>
                                      </p:cBhvr>
                                    </p:animEffect>
                                    <p:animScale>
                                      <p:cBhvr>
                                        <p:cTn id="21" dur="250" autoRev="1" fill="hold"/>
                                        <p:tgtEl>
                                          <p:spTgt spid="52"/>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wipe(down)">
                                      <p:cBhvr>
                                        <p:cTn id="26" dur="500"/>
                                        <p:tgtEl>
                                          <p:spTgt spid="72"/>
                                        </p:tgtEl>
                                      </p:cBhvr>
                                    </p:animEffect>
                                  </p:childTnLst>
                                </p:cTn>
                              </p:par>
                              <p:par>
                                <p:cTn id="27" presetID="22" presetClass="entr" presetSubtype="1"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up)">
                                      <p:cBhvr>
                                        <p:cTn id="29" dur="500"/>
                                        <p:tgtEl>
                                          <p:spTgt spid="7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2"/>
                                        </p:tgtEl>
                                        <p:attrNameLst>
                                          <p:attrName>style.visibility</p:attrName>
                                        </p:attrNameLst>
                                      </p:cBhvr>
                                      <p:to>
                                        <p:strVal val="visible"/>
                                      </p:to>
                                    </p:set>
                                  </p:childTnLst>
                                </p:cTn>
                              </p:par>
                              <p:par>
                                <p:cTn id="34" presetID="26" presetClass="emph" presetSubtype="0" fill="hold" nodeType="withEffect">
                                  <p:stCondLst>
                                    <p:cond delay="0"/>
                                  </p:stCondLst>
                                  <p:childTnLst>
                                    <p:animEffect transition="out" filter="fade">
                                      <p:cBhvr>
                                        <p:cTn id="35" dur="500" tmFilter="0, 0; .2, .5; .8, .5; 1, 0"/>
                                        <p:tgtEl>
                                          <p:spTgt spid="3"/>
                                        </p:tgtEl>
                                      </p:cBhvr>
                                    </p:animEffect>
                                    <p:animScale>
                                      <p:cBhvr>
                                        <p:cTn id="36"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2" grpId="0"/>
      <p:bldP spid="8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55A2"/>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9E4FFF4-C005-4D53-A1DE-1D4A44815F59}"/>
              </a:ext>
            </a:extLst>
          </p:cNvPr>
          <p:cNvSpPr txBox="1"/>
          <p:nvPr/>
        </p:nvSpPr>
        <p:spPr>
          <a:xfrm>
            <a:off x="531041" y="2528998"/>
            <a:ext cx="3854248" cy="461665"/>
          </a:xfrm>
          <a:prstGeom prst="rect">
            <a:avLst/>
          </a:prstGeom>
          <a:noFill/>
        </p:spPr>
        <p:txBody>
          <a:bodyPr wrap="square" rtlCol="0">
            <a:spAutoFit/>
          </a:bodyPr>
          <a:lstStyle/>
          <a:p>
            <a:r>
              <a:rPr lang="en-US" sz="2400" dirty="0">
                <a:solidFill>
                  <a:schemeClr val="bg1"/>
                </a:solidFill>
                <a:latin typeface="Garamond" panose="02020404030301010803" pitchFamily="18" charset="0"/>
              </a:rPr>
              <a:t>- Identify the tables</a:t>
            </a:r>
          </a:p>
        </p:txBody>
      </p:sp>
      <p:sp>
        <p:nvSpPr>
          <p:cNvPr id="12" name="Rectangle 11">
            <a:extLst>
              <a:ext uri="{FF2B5EF4-FFF2-40B4-BE49-F238E27FC236}">
                <a16:creationId xmlns:a16="http://schemas.microsoft.com/office/drawing/2014/main" id="{423EA66D-5FEB-4508-AA65-37B956D8D4AD}"/>
              </a:ext>
            </a:extLst>
          </p:cNvPr>
          <p:cNvSpPr/>
          <p:nvPr/>
        </p:nvSpPr>
        <p:spPr>
          <a:xfrm>
            <a:off x="533997" y="1662373"/>
            <a:ext cx="4901605" cy="830997"/>
          </a:xfrm>
          <a:prstGeom prst="rect">
            <a:avLst/>
          </a:prstGeom>
        </p:spPr>
        <p:txBody>
          <a:bodyPr wrap="square">
            <a:spAutoFit/>
          </a:bodyPr>
          <a:lstStyle/>
          <a:p>
            <a:r>
              <a:rPr lang="en-US" sz="2400" dirty="0">
                <a:solidFill>
                  <a:schemeClr val="bg1"/>
                </a:solidFill>
                <a:latin typeface="Garamond" panose="02020404030301010803" pitchFamily="18" charset="0"/>
              </a:rPr>
              <a:t>- Create a database based on requirements</a:t>
            </a:r>
          </a:p>
        </p:txBody>
      </p:sp>
      <p:sp>
        <p:nvSpPr>
          <p:cNvPr id="13" name="Rectangle 12">
            <a:extLst>
              <a:ext uri="{FF2B5EF4-FFF2-40B4-BE49-F238E27FC236}">
                <a16:creationId xmlns:a16="http://schemas.microsoft.com/office/drawing/2014/main" id="{9B9674DC-4F57-4AA5-A089-EE62B1904A09}"/>
              </a:ext>
            </a:extLst>
          </p:cNvPr>
          <p:cNvSpPr/>
          <p:nvPr/>
        </p:nvSpPr>
        <p:spPr>
          <a:xfrm>
            <a:off x="531041" y="3017007"/>
            <a:ext cx="4770865" cy="461665"/>
          </a:xfrm>
          <a:prstGeom prst="rect">
            <a:avLst/>
          </a:prstGeom>
        </p:spPr>
        <p:txBody>
          <a:bodyPr wrap="square">
            <a:spAutoFit/>
          </a:bodyPr>
          <a:lstStyle/>
          <a:p>
            <a:r>
              <a:rPr lang="en-US" sz="2400" dirty="0">
                <a:solidFill>
                  <a:schemeClr val="bg1"/>
                </a:solidFill>
                <a:latin typeface="Garamond" panose="02020404030301010803" pitchFamily="18" charset="0"/>
              </a:rPr>
              <a:t>- Convert Tables to JavaScript Models</a:t>
            </a:r>
          </a:p>
        </p:txBody>
      </p:sp>
      <p:sp>
        <p:nvSpPr>
          <p:cNvPr id="36" name="Arrow: Pentagon 35">
            <a:extLst>
              <a:ext uri="{FF2B5EF4-FFF2-40B4-BE49-F238E27FC236}">
                <a16:creationId xmlns:a16="http://schemas.microsoft.com/office/drawing/2014/main" id="{74D94E84-4537-4416-BAD6-92EA3146C378}"/>
              </a:ext>
            </a:extLst>
          </p:cNvPr>
          <p:cNvSpPr/>
          <p:nvPr/>
        </p:nvSpPr>
        <p:spPr>
          <a:xfrm>
            <a:off x="1" y="212942"/>
            <a:ext cx="3860799" cy="723547"/>
          </a:xfrm>
          <a:prstGeom prst="homePlat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640AEEB-A395-4F7F-83BF-23F14375AF2F}"/>
              </a:ext>
            </a:extLst>
          </p:cNvPr>
          <p:cNvSpPr txBox="1"/>
          <p:nvPr/>
        </p:nvSpPr>
        <p:spPr>
          <a:xfrm>
            <a:off x="157160" y="227342"/>
            <a:ext cx="3703640" cy="646331"/>
          </a:xfrm>
          <a:prstGeom prst="rect">
            <a:avLst/>
          </a:prstGeom>
          <a:noFill/>
        </p:spPr>
        <p:txBody>
          <a:bodyPr wrap="square" rtlCol="0">
            <a:spAutoFit/>
          </a:bodyPr>
          <a:lstStyle/>
          <a:p>
            <a:r>
              <a:rPr lang="en-US" sz="3600" b="1" dirty="0">
                <a:latin typeface="Garamond" panose="02020404030301010803" pitchFamily="18" charset="0"/>
              </a:rPr>
              <a:t>How we solved</a:t>
            </a:r>
            <a:endParaRPr lang="en-US" sz="4000" b="1" dirty="0">
              <a:latin typeface="Garamond" panose="02020404030301010803" pitchFamily="18" charset="0"/>
            </a:endParaRPr>
          </a:p>
        </p:txBody>
      </p:sp>
      <p:sp>
        <p:nvSpPr>
          <p:cNvPr id="2" name="TextBox 1">
            <a:extLst>
              <a:ext uri="{FF2B5EF4-FFF2-40B4-BE49-F238E27FC236}">
                <a16:creationId xmlns:a16="http://schemas.microsoft.com/office/drawing/2014/main" id="{0D6651F3-95A1-47FC-82C6-FCF318414C40}"/>
              </a:ext>
            </a:extLst>
          </p:cNvPr>
          <p:cNvSpPr txBox="1"/>
          <p:nvPr/>
        </p:nvSpPr>
        <p:spPr>
          <a:xfrm>
            <a:off x="533997" y="1112345"/>
            <a:ext cx="4901605" cy="523220"/>
          </a:xfrm>
          <a:prstGeom prst="rect">
            <a:avLst/>
          </a:prstGeom>
          <a:noFill/>
        </p:spPr>
        <p:txBody>
          <a:bodyPr wrap="square" rtlCol="0">
            <a:spAutoFit/>
          </a:bodyPr>
          <a:lstStyle/>
          <a:p>
            <a:r>
              <a:rPr lang="en-US" sz="2800" b="1" u="sng" dirty="0">
                <a:solidFill>
                  <a:srgbClr val="E5A823"/>
                </a:solidFill>
                <a:latin typeface="Garamond" panose="02020404030301010803" pitchFamily="18" charset="0"/>
              </a:rPr>
              <a:t>User Requirements to Entities</a:t>
            </a:r>
          </a:p>
        </p:txBody>
      </p:sp>
      <p:sp>
        <p:nvSpPr>
          <p:cNvPr id="88" name="TextBox 87">
            <a:extLst>
              <a:ext uri="{FF2B5EF4-FFF2-40B4-BE49-F238E27FC236}">
                <a16:creationId xmlns:a16="http://schemas.microsoft.com/office/drawing/2014/main" id="{D01BD427-18BB-4FC7-919C-B64D05C70BF4}"/>
              </a:ext>
            </a:extLst>
          </p:cNvPr>
          <p:cNvSpPr txBox="1"/>
          <p:nvPr/>
        </p:nvSpPr>
        <p:spPr>
          <a:xfrm>
            <a:off x="5999436" y="1107526"/>
            <a:ext cx="639975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sng" strike="noStrike" kern="1200" cap="none" spc="0" normalizeH="0" baseline="0" noProof="0" dirty="0">
                <a:ln>
                  <a:noFill/>
                </a:ln>
                <a:solidFill>
                  <a:srgbClr val="E5A823"/>
                </a:solidFill>
                <a:effectLst/>
                <a:uLnTx/>
                <a:uFillTx/>
                <a:latin typeface="Garamond" panose="02020404030301010803" pitchFamily="18" charset="0"/>
              </a:rPr>
              <a:t>Entities to Code that manipulates </a:t>
            </a:r>
            <a:r>
              <a:rPr lang="en-US" sz="2800" b="1" u="sng" dirty="0">
                <a:solidFill>
                  <a:srgbClr val="E5A823"/>
                </a:solidFill>
                <a:latin typeface="Garamond" panose="02020404030301010803" pitchFamily="18" charset="0"/>
              </a:rPr>
              <a:t>them</a:t>
            </a:r>
            <a:endParaRPr kumimoji="0" lang="en-US" sz="2400" b="1" i="0" u="sng" strike="noStrike" kern="1200" cap="none" spc="0" normalizeH="0" baseline="0" noProof="0" dirty="0">
              <a:ln>
                <a:noFill/>
              </a:ln>
              <a:solidFill>
                <a:srgbClr val="E5A823"/>
              </a:solidFill>
              <a:effectLst/>
              <a:uLnTx/>
              <a:uFillTx/>
              <a:latin typeface="Garamond" panose="02020404030301010803" pitchFamily="18" charset="0"/>
            </a:endParaRPr>
          </a:p>
        </p:txBody>
      </p:sp>
      <p:sp>
        <p:nvSpPr>
          <p:cNvPr id="89" name="Rectangle 88">
            <a:extLst>
              <a:ext uri="{FF2B5EF4-FFF2-40B4-BE49-F238E27FC236}">
                <a16:creationId xmlns:a16="http://schemas.microsoft.com/office/drawing/2014/main" id="{258FD89B-F18F-4127-AAEA-B9DCAAB25636}"/>
              </a:ext>
            </a:extLst>
          </p:cNvPr>
          <p:cNvSpPr/>
          <p:nvPr/>
        </p:nvSpPr>
        <p:spPr>
          <a:xfrm>
            <a:off x="6025128" y="1689202"/>
            <a:ext cx="1304830"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Garamond" panose="02020404030301010803" pitchFamily="18" charset="0"/>
              </a:rPr>
              <a:t>Entities</a:t>
            </a:r>
          </a:p>
        </p:txBody>
      </p:sp>
      <p:cxnSp>
        <p:nvCxnSpPr>
          <p:cNvPr id="90" name="Straight Arrow Connector 89">
            <a:extLst>
              <a:ext uri="{FF2B5EF4-FFF2-40B4-BE49-F238E27FC236}">
                <a16:creationId xmlns:a16="http://schemas.microsoft.com/office/drawing/2014/main" id="{8880CA4C-ED8F-4F7D-8140-911BA67F1BF0}"/>
              </a:ext>
            </a:extLst>
          </p:cNvPr>
          <p:cNvCxnSpPr>
            <a:cxnSpLocks/>
            <a:endCxn id="91" idx="1"/>
          </p:cNvCxnSpPr>
          <p:nvPr/>
        </p:nvCxnSpPr>
        <p:spPr>
          <a:xfrm>
            <a:off x="7157085" y="1907974"/>
            <a:ext cx="950276" cy="0"/>
          </a:xfrm>
          <a:prstGeom prst="straightConnector1">
            <a:avLst/>
          </a:prstGeom>
          <a:ln>
            <a:solidFill>
              <a:srgbClr val="FFC627"/>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17E62E0D-5AD4-4C27-8DE0-82A5F658AA2F}"/>
              </a:ext>
            </a:extLst>
          </p:cNvPr>
          <p:cNvSpPr/>
          <p:nvPr/>
        </p:nvSpPr>
        <p:spPr>
          <a:xfrm>
            <a:off x="8107361" y="1707919"/>
            <a:ext cx="1304830"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Garamond" panose="02020404030301010803" pitchFamily="18" charset="0"/>
              </a:rPr>
              <a:t>Identify</a:t>
            </a:r>
          </a:p>
        </p:txBody>
      </p:sp>
      <p:cxnSp>
        <p:nvCxnSpPr>
          <p:cNvPr id="94" name="Straight Connector 93">
            <a:extLst>
              <a:ext uri="{FF2B5EF4-FFF2-40B4-BE49-F238E27FC236}">
                <a16:creationId xmlns:a16="http://schemas.microsoft.com/office/drawing/2014/main" id="{F9383BFE-C72F-4EF1-B91B-6CDF9B60A867}"/>
              </a:ext>
            </a:extLst>
          </p:cNvPr>
          <p:cNvCxnSpPr>
            <a:cxnSpLocks/>
          </p:cNvCxnSpPr>
          <p:nvPr/>
        </p:nvCxnSpPr>
        <p:spPr>
          <a:xfrm>
            <a:off x="6912831" y="2500690"/>
            <a:ext cx="1872996" cy="4909"/>
          </a:xfrm>
          <a:prstGeom prst="line">
            <a:avLst/>
          </a:prstGeom>
          <a:ln>
            <a:solidFill>
              <a:srgbClr val="FFC627"/>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E9B6A58-D4E8-4113-B513-21F313206C4F}"/>
              </a:ext>
            </a:extLst>
          </p:cNvPr>
          <p:cNvCxnSpPr>
            <a:cxnSpLocks/>
          </p:cNvCxnSpPr>
          <p:nvPr/>
        </p:nvCxnSpPr>
        <p:spPr>
          <a:xfrm>
            <a:off x="8790690" y="2501013"/>
            <a:ext cx="2227193" cy="27985"/>
          </a:xfrm>
          <a:prstGeom prst="line">
            <a:avLst/>
          </a:prstGeom>
          <a:ln>
            <a:solidFill>
              <a:srgbClr val="FFC627"/>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E14B11F-06DE-4F62-9C22-746A627B56B1}"/>
              </a:ext>
            </a:extLst>
          </p:cNvPr>
          <p:cNvCxnSpPr>
            <a:cxnSpLocks/>
          </p:cNvCxnSpPr>
          <p:nvPr/>
        </p:nvCxnSpPr>
        <p:spPr>
          <a:xfrm>
            <a:off x="11017883" y="2528998"/>
            <a:ext cx="0" cy="305974"/>
          </a:xfrm>
          <a:prstGeom prst="line">
            <a:avLst/>
          </a:prstGeom>
          <a:ln>
            <a:solidFill>
              <a:srgbClr val="FFC627"/>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1259F5D-9DF1-4757-B5DB-70C93A8E72EB}"/>
              </a:ext>
            </a:extLst>
          </p:cNvPr>
          <p:cNvCxnSpPr>
            <a:cxnSpLocks/>
          </p:cNvCxnSpPr>
          <p:nvPr/>
        </p:nvCxnSpPr>
        <p:spPr>
          <a:xfrm>
            <a:off x="6912831" y="2490851"/>
            <a:ext cx="0" cy="305974"/>
          </a:xfrm>
          <a:prstGeom prst="line">
            <a:avLst/>
          </a:prstGeom>
          <a:ln>
            <a:solidFill>
              <a:srgbClr val="FFC627"/>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9F8EAB07-D5C6-4187-92A3-D1A233028AC5}"/>
              </a:ext>
            </a:extLst>
          </p:cNvPr>
          <p:cNvSpPr/>
          <p:nvPr/>
        </p:nvSpPr>
        <p:spPr>
          <a:xfrm>
            <a:off x="9993742" y="2841106"/>
            <a:ext cx="2048282"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white"/>
                </a:solidFill>
                <a:effectLst/>
                <a:uLnTx/>
                <a:uFillTx/>
                <a:latin typeface="Garamond" panose="02020404030301010803" pitchFamily="18" charset="0"/>
              </a:rPr>
              <a:t>Relationships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Garamond" panose="02020404030301010803" pitchFamily="18" charset="0"/>
            </a:endParaRPr>
          </a:p>
        </p:txBody>
      </p:sp>
      <p:sp>
        <p:nvSpPr>
          <p:cNvPr id="99" name="Rectangle 98">
            <a:extLst>
              <a:ext uri="{FF2B5EF4-FFF2-40B4-BE49-F238E27FC236}">
                <a16:creationId xmlns:a16="http://schemas.microsoft.com/office/drawing/2014/main" id="{6E36A59C-E2CD-46A2-AE94-28771A86F296}"/>
              </a:ext>
            </a:extLst>
          </p:cNvPr>
          <p:cNvSpPr/>
          <p:nvPr/>
        </p:nvSpPr>
        <p:spPr>
          <a:xfrm>
            <a:off x="6029246" y="2794940"/>
            <a:ext cx="166388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white"/>
                </a:solidFill>
                <a:effectLst/>
                <a:uLnTx/>
                <a:uFillTx/>
                <a:latin typeface="Garamond" panose="02020404030301010803" pitchFamily="18" charset="0"/>
              </a:rPr>
              <a:t>Primary Keys</a:t>
            </a:r>
          </a:p>
        </p:txBody>
      </p:sp>
      <p:cxnSp>
        <p:nvCxnSpPr>
          <p:cNvPr id="101" name="Straight Connector 100">
            <a:extLst>
              <a:ext uri="{FF2B5EF4-FFF2-40B4-BE49-F238E27FC236}">
                <a16:creationId xmlns:a16="http://schemas.microsoft.com/office/drawing/2014/main" id="{2CC57ABC-19BE-4FFE-A545-18B0F5B48365}"/>
              </a:ext>
            </a:extLst>
          </p:cNvPr>
          <p:cNvCxnSpPr>
            <a:cxnSpLocks/>
          </p:cNvCxnSpPr>
          <p:nvPr/>
        </p:nvCxnSpPr>
        <p:spPr>
          <a:xfrm>
            <a:off x="8782869" y="2127192"/>
            <a:ext cx="0" cy="378407"/>
          </a:xfrm>
          <a:prstGeom prst="line">
            <a:avLst/>
          </a:prstGeom>
          <a:ln>
            <a:solidFill>
              <a:srgbClr val="FFC627"/>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DA9B7BB-F40A-4FA0-944E-80C4EE21625B}"/>
              </a:ext>
            </a:extLst>
          </p:cNvPr>
          <p:cNvCxnSpPr>
            <a:cxnSpLocks/>
          </p:cNvCxnSpPr>
          <p:nvPr/>
        </p:nvCxnSpPr>
        <p:spPr>
          <a:xfrm>
            <a:off x="5905500" y="960711"/>
            <a:ext cx="0" cy="5748734"/>
          </a:xfrm>
          <a:prstGeom prst="line">
            <a:avLst/>
          </a:prstGeom>
          <a:ln w="28575">
            <a:solidFill>
              <a:srgbClr val="939597"/>
            </a:solidFill>
          </a:ln>
        </p:spPr>
        <p:style>
          <a:lnRef idx="1">
            <a:schemeClr val="accent1"/>
          </a:lnRef>
          <a:fillRef idx="0">
            <a:schemeClr val="accent1"/>
          </a:fillRef>
          <a:effectRef idx="0">
            <a:schemeClr val="accent1"/>
          </a:effectRef>
          <a:fontRef idx="minor">
            <a:schemeClr val="tx1"/>
          </a:fontRef>
        </p:style>
      </p:cxnSp>
      <p:pic>
        <p:nvPicPr>
          <p:cNvPr id="4" name="Graphic 3" descr="Database">
            <a:extLst>
              <a:ext uri="{FF2B5EF4-FFF2-40B4-BE49-F238E27FC236}">
                <a16:creationId xmlns:a16="http://schemas.microsoft.com/office/drawing/2014/main" id="{F6973A73-9AF6-4023-A081-5BFC0CF52A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5249" y="3963156"/>
            <a:ext cx="1288928" cy="1288928"/>
          </a:xfrm>
          <a:prstGeom prst="rect">
            <a:avLst/>
          </a:prstGeom>
        </p:spPr>
      </p:pic>
      <p:pic>
        <p:nvPicPr>
          <p:cNvPr id="14" name="Graphic 13" descr="Document">
            <a:extLst>
              <a:ext uri="{FF2B5EF4-FFF2-40B4-BE49-F238E27FC236}">
                <a16:creationId xmlns:a16="http://schemas.microsoft.com/office/drawing/2014/main" id="{47F0E54D-E15C-4E87-A6EA-EEEB02EC08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3640" y="3842326"/>
            <a:ext cx="1481692" cy="1481692"/>
          </a:xfrm>
          <a:prstGeom prst="rect">
            <a:avLst/>
          </a:prstGeom>
        </p:spPr>
      </p:pic>
      <p:sp>
        <p:nvSpPr>
          <p:cNvPr id="15" name="TextBox 14">
            <a:extLst>
              <a:ext uri="{FF2B5EF4-FFF2-40B4-BE49-F238E27FC236}">
                <a16:creationId xmlns:a16="http://schemas.microsoft.com/office/drawing/2014/main" id="{C9018716-6CCF-45C5-BE13-5CF9CC0CF7D8}"/>
              </a:ext>
            </a:extLst>
          </p:cNvPr>
          <p:cNvSpPr txBox="1"/>
          <p:nvPr/>
        </p:nvSpPr>
        <p:spPr>
          <a:xfrm>
            <a:off x="112117" y="5161646"/>
            <a:ext cx="2079415" cy="369332"/>
          </a:xfrm>
          <a:prstGeom prst="rect">
            <a:avLst/>
          </a:prstGeom>
          <a:noFill/>
        </p:spPr>
        <p:txBody>
          <a:bodyPr wrap="none" rtlCol="0">
            <a:spAutoFit/>
          </a:bodyPr>
          <a:lstStyle/>
          <a:p>
            <a:r>
              <a:rPr lang="en-US" dirty="0">
                <a:solidFill>
                  <a:schemeClr val="bg1"/>
                </a:solidFill>
                <a:latin typeface="Garamond" panose="02020404030301010803" pitchFamily="18" charset="0"/>
              </a:rPr>
              <a:t>Only SQL Databases</a:t>
            </a:r>
          </a:p>
        </p:txBody>
      </p:sp>
      <p:sp>
        <p:nvSpPr>
          <p:cNvPr id="17" name="TextBox 16">
            <a:extLst>
              <a:ext uri="{FF2B5EF4-FFF2-40B4-BE49-F238E27FC236}">
                <a16:creationId xmlns:a16="http://schemas.microsoft.com/office/drawing/2014/main" id="{A457C166-91ED-431C-87A8-1C7CBEBFC092}"/>
              </a:ext>
            </a:extLst>
          </p:cNvPr>
          <p:cNvSpPr txBox="1"/>
          <p:nvPr/>
        </p:nvSpPr>
        <p:spPr>
          <a:xfrm>
            <a:off x="2902233" y="5197708"/>
            <a:ext cx="3084505" cy="646331"/>
          </a:xfrm>
          <a:prstGeom prst="rect">
            <a:avLst/>
          </a:prstGeom>
          <a:noFill/>
        </p:spPr>
        <p:txBody>
          <a:bodyPr wrap="square" rtlCol="0">
            <a:spAutoFit/>
          </a:bodyPr>
          <a:lstStyle/>
          <a:p>
            <a:pPr algn="ctr"/>
            <a:r>
              <a:rPr lang="en-US" dirty="0">
                <a:solidFill>
                  <a:schemeClr val="bg1"/>
                </a:solidFill>
                <a:latin typeface="Garamond" panose="02020404030301010803" pitchFamily="18" charset="0"/>
              </a:rPr>
              <a:t>JavaScript entities using </a:t>
            </a:r>
            <a:r>
              <a:rPr lang="en-US" dirty="0" err="1">
                <a:solidFill>
                  <a:schemeClr val="bg1"/>
                </a:solidFill>
                <a:latin typeface="Garamond" panose="02020404030301010803" pitchFamily="18" charset="0"/>
              </a:rPr>
              <a:t>Sequelize</a:t>
            </a:r>
            <a:r>
              <a:rPr lang="en-US" dirty="0">
                <a:solidFill>
                  <a:schemeClr val="bg1"/>
                </a:solidFill>
                <a:latin typeface="Garamond" panose="02020404030301010803" pitchFamily="18" charset="0"/>
              </a:rPr>
              <a:t> ORM</a:t>
            </a:r>
          </a:p>
        </p:txBody>
      </p:sp>
      <p:sp>
        <p:nvSpPr>
          <p:cNvPr id="20" name="Double Bracket 19">
            <a:extLst>
              <a:ext uri="{FF2B5EF4-FFF2-40B4-BE49-F238E27FC236}">
                <a16:creationId xmlns:a16="http://schemas.microsoft.com/office/drawing/2014/main" id="{2816BB56-FC52-4518-ADB9-DCE53D70BE8E}"/>
              </a:ext>
            </a:extLst>
          </p:cNvPr>
          <p:cNvSpPr/>
          <p:nvPr/>
        </p:nvSpPr>
        <p:spPr>
          <a:xfrm>
            <a:off x="6291896" y="4103491"/>
            <a:ext cx="5628070" cy="2517619"/>
          </a:xfrm>
          <a:prstGeom prst="bracketPair">
            <a:avLst/>
          </a:prstGeom>
          <a:ln>
            <a:solidFill>
              <a:srgbClr val="9395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FF092D1B-1C2A-45AC-88DA-8F9B7C95B4FD}"/>
              </a:ext>
            </a:extLst>
          </p:cNvPr>
          <p:cNvSpPr txBox="1"/>
          <p:nvPr/>
        </p:nvSpPr>
        <p:spPr>
          <a:xfrm>
            <a:off x="6449894" y="4113868"/>
            <a:ext cx="5312074" cy="707886"/>
          </a:xfrm>
          <a:prstGeom prst="rect">
            <a:avLst/>
          </a:prstGeom>
          <a:noFill/>
        </p:spPr>
        <p:txBody>
          <a:bodyPr wrap="square" rtlCol="0">
            <a:spAutoFit/>
          </a:bodyPr>
          <a:lstStyle/>
          <a:p>
            <a:pPr algn="just"/>
            <a:r>
              <a:rPr lang="en-US" sz="2000" b="1" dirty="0">
                <a:solidFill>
                  <a:srgbClr val="E5A823"/>
                </a:solidFill>
                <a:latin typeface="Garamond" panose="02020404030301010803" pitchFamily="18" charset="0"/>
              </a:rPr>
              <a:t>For each primary key</a:t>
            </a:r>
            <a:r>
              <a:rPr lang="en-US" sz="2000" dirty="0">
                <a:solidFill>
                  <a:schemeClr val="bg1"/>
                </a:solidFill>
                <a:latin typeface="Garamond" panose="02020404030301010803" pitchFamily="18" charset="0"/>
              </a:rPr>
              <a:t>: APIs that uses primary keys for indexing.</a:t>
            </a:r>
          </a:p>
        </p:txBody>
      </p:sp>
      <p:cxnSp>
        <p:nvCxnSpPr>
          <p:cNvPr id="58" name="Straight Connector 57">
            <a:extLst>
              <a:ext uri="{FF2B5EF4-FFF2-40B4-BE49-F238E27FC236}">
                <a16:creationId xmlns:a16="http://schemas.microsoft.com/office/drawing/2014/main" id="{2ADA5E59-989C-4EF1-85A6-7F4C8FC5E771}"/>
              </a:ext>
            </a:extLst>
          </p:cNvPr>
          <p:cNvCxnSpPr>
            <a:cxnSpLocks/>
          </p:cNvCxnSpPr>
          <p:nvPr/>
        </p:nvCxnSpPr>
        <p:spPr>
          <a:xfrm>
            <a:off x="8790690" y="2490851"/>
            <a:ext cx="0" cy="305974"/>
          </a:xfrm>
          <a:prstGeom prst="line">
            <a:avLst/>
          </a:prstGeom>
          <a:ln>
            <a:solidFill>
              <a:srgbClr val="FFC627"/>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37D7FBAD-C419-435F-BB76-A574BEC1851D}"/>
              </a:ext>
            </a:extLst>
          </p:cNvPr>
          <p:cNvSpPr/>
          <p:nvPr/>
        </p:nvSpPr>
        <p:spPr>
          <a:xfrm>
            <a:off x="6901213" y="2805317"/>
            <a:ext cx="3763311"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white"/>
                </a:solidFill>
                <a:effectLst/>
                <a:uLnTx/>
                <a:uFillTx/>
                <a:latin typeface="Garamond" panose="02020404030301010803" pitchFamily="18" charset="0"/>
              </a:rPr>
              <a:t>Constraints</a:t>
            </a:r>
          </a:p>
        </p:txBody>
      </p:sp>
      <p:sp>
        <p:nvSpPr>
          <p:cNvPr id="60" name="TextBox 59">
            <a:extLst>
              <a:ext uri="{FF2B5EF4-FFF2-40B4-BE49-F238E27FC236}">
                <a16:creationId xmlns:a16="http://schemas.microsoft.com/office/drawing/2014/main" id="{30FBD49B-FC6B-40C2-B66C-355EA973A57C}"/>
              </a:ext>
            </a:extLst>
          </p:cNvPr>
          <p:cNvSpPr txBox="1"/>
          <p:nvPr/>
        </p:nvSpPr>
        <p:spPr>
          <a:xfrm>
            <a:off x="6449894" y="4734811"/>
            <a:ext cx="5312074" cy="1015663"/>
          </a:xfrm>
          <a:prstGeom prst="rect">
            <a:avLst/>
          </a:prstGeom>
          <a:noFill/>
        </p:spPr>
        <p:txBody>
          <a:bodyPr wrap="square" rtlCol="0">
            <a:spAutoFit/>
          </a:bodyPr>
          <a:lstStyle/>
          <a:p>
            <a:pPr algn="just"/>
            <a:r>
              <a:rPr lang="en-US" sz="2000" b="1" dirty="0">
                <a:solidFill>
                  <a:srgbClr val="E5A823"/>
                </a:solidFill>
                <a:latin typeface="Garamond" panose="02020404030301010803" pitchFamily="18" charset="0"/>
              </a:rPr>
              <a:t>For each constraint</a:t>
            </a:r>
            <a:r>
              <a:rPr lang="en-US" sz="2000" dirty="0">
                <a:solidFill>
                  <a:schemeClr val="bg1"/>
                </a:solidFill>
                <a:latin typeface="Garamond" panose="02020404030301010803" pitchFamily="18" charset="0"/>
              </a:rPr>
              <a:t>: APIs that uses constraints like unique key to manipulate record based on that field.</a:t>
            </a:r>
          </a:p>
        </p:txBody>
      </p:sp>
      <p:sp>
        <p:nvSpPr>
          <p:cNvPr id="64" name="TextBox 63">
            <a:extLst>
              <a:ext uri="{FF2B5EF4-FFF2-40B4-BE49-F238E27FC236}">
                <a16:creationId xmlns:a16="http://schemas.microsoft.com/office/drawing/2014/main" id="{57B31873-8446-4400-8FDF-5ADF9480AB5D}"/>
              </a:ext>
            </a:extLst>
          </p:cNvPr>
          <p:cNvSpPr txBox="1"/>
          <p:nvPr/>
        </p:nvSpPr>
        <p:spPr>
          <a:xfrm>
            <a:off x="6449894" y="5750474"/>
            <a:ext cx="5312074" cy="1015663"/>
          </a:xfrm>
          <a:prstGeom prst="rect">
            <a:avLst/>
          </a:prstGeom>
          <a:noFill/>
        </p:spPr>
        <p:txBody>
          <a:bodyPr wrap="square" rtlCol="0">
            <a:spAutoFit/>
          </a:bodyPr>
          <a:lstStyle/>
          <a:p>
            <a:pPr algn="just"/>
            <a:r>
              <a:rPr lang="en-US" sz="2000" b="1" dirty="0">
                <a:solidFill>
                  <a:srgbClr val="E5A823"/>
                </a:solidFill>
                <a:latin typeface="Garamond" panose="02020404030301010803" pitchFamily="18" charset="0"/>
              </a:rPr>
              <a:t>For each relationship</a:t>
            </a:r>
            <a:r>
              <a:rPr lang="en-US" sz="2000" dirty="0">
                <a:solidFill>
                  <a:schemeClr val="bg1"/>
                </a:solidFill>
                <a:latin typeface="Garamond" panose="02020404030301010803" pitchFamily="18" charset="0"/>
              </a:rPr>
              <a:t>: APIs that control one entity using the relation it has with the other entity. E.g.: Foreign Key</a:t>
            </a:r>
          </a:p>
        </p:txBody>
      </p:sp>
    </p:spTree>
    <p:extLst>
      <p:ext uri="{BB962C8B-B14F-4D97-AF65-F5344CB8AC3E}">
        <p14:creationId xmlns:p14="http://schemas.microsoft.com/office/powerpoint/2010/main" val="187503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wipe(down)">
                                      <p:cBhvr>
                                        <p:cTn id="10" dur="500"/>
                                        <p:tgtEl>
                                          <p:spTgt spid="8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wipe(left)">
                                      <p:cBhvr>
                                        <p:cTn id="43" dur="500"/>
                                        <p:tgtEl>
                                          <p:spTgt spid="90"/>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9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01"/>
                                        </p:tgtEl>
                                        <p:attrNameLst>
                                          <p:attrName>style.visibility</p:attrName>
                                        </p:attrNameLst>
                                      </p:cBhvr>
                                      <p:to>
                                        <p:strVal val="visible"/>
                                      </p:to>
                                    </p:set>
                                    <p:animEffect transition="in" filter="wipe(up)">
                                      <p:cBhvr>
                                        <p:cTn id="50" dur="500"/>
                                        <p:tgtEl>
                                          <p:spTgt spid="101"/>
                                        </p:tgtEl>
                                      </p:cBhvr>
                                    </p:animEffect>
                                  </p:childTnLst>
                                </p:cTn>
                              </p:par>
                              <p:par>
                                <p:cTn id="51" presetID="22" presetClass="entr" presetSubtype="2" fill="hold" nodeType="withEffect">
                                  <p:stCondLst>
                                    <p:cond delay="0"/>
                                  </p:stCondLst>
                                  <p:childTnLst>
                                    <p:set>
                                      <p:cBhvr>
                                        <p:cTn id="52" dur="1" fill="hold">
                                          <p:stCondLst>
                                            <p:cond delay="0"/>
                                          </p:stCondLst>
                                        </p:cTn>
                                        <p:tgtEl>
                                          <p:spTgt spid="94"/>
                                        </p:tgtEl>
                                        <p:attrNameLst>
                                          <p:attrName>style.visibility</p:attrName>
                                        </p:attrNameLst>
                                      </p:cBhvr>
                                      <p:to>
                                        <p:strVal val="visible"/>
                                      </p:to>
                                    </p:set>
                                    <p:animEffect transition="in" filter="wipe(right)">
                                      <p:cBhvr>
                                        <p:cTn id="53" dur="500"/>
                                        <p:tgtEl>
                                          <p:spTgt spid="94"/>
                                        </p:tgtEl>
                                      </p:cBhvr>
                                    </p:animEffect>
                                  </p:childTnLst>
                                </p:cTn>
                              </p:par>
                              <p:par>
                                <p:cTn id="54" presetID="22" presetClass="entr" presetSubtype="1" fill="hold" nodeType="withEffect">
                                  <p:stCondLst>
                                    <p:cond delay="0"/>
                                  </p:stCondLst>
                                  <p:childTnLst>
                                    <p:set>
                                      <p:cBhvr>
                                        <p:cTn id="55" dur="1" fill="hold">
                                          <p:stCondLst>
                                            <p:cond delay="0"/>
                                          </p:stCondLst>
                                        </p:cTn>
                                        <p:tgtEl>
                                          <p:spTgt spid="97"/>
                                        </p:tgtEl>
                                        <p:attrNameLst>
                                          <p:attrName>style.visibility</p:attrName>
                                        </p:attrNameLst>
                                      </p:cBhvr>
                                      <p:to>
                                        <p:strVal val="visible"/>
                                      </p:to>
                                    </p:set>
                                    <p:animEffect transition="in" filter="wipe(up)">
                                      <p:cBhvr>
                                        <p:cTn id="56" dur="500"/>
                                        <p:tgtEl>
                                          <p:spTgt spid="97"/>
                                        </p:tgtEl>
                                      </p:cBhvr>
                                    </p:animEffect>
                                  </p:childTnLst>
                                </p:cTn>
                              </p:par>
                              <p:par>
                                <p:cTn id="57" presetID="1" presetClass="entr" presetSubtype="0" fill="hold" grpId="0" nodeType="withEffect">
                                  <p:stCondLst>
                                    <p:cond delay="0"/>
                                  </p:stCondLst>
                                  <p:childTnLst>
                                    <p:set>
                                      <p:cBhvr>
                                        <p:cTn id="58" dur="1" fill="hold">
                                          <p:stCondLst>
                                            <p:cond delay="0"/>
                                          </p:stCondLst>
                                        </p:cTn>
                                        <p:tgtEl>
                                          <p:spTgt spid="99"/>
                                        </p:tgtEl>
                                        <p:attrNameLst>
                                          <p:attrName>style.visibility</p:attrName>
                                        </p:attrNameLst>
                                      </p:cBhvr>
                                      <p:to>
                                        <p:strVal val="visible"/>
                                      </p:to>
                                    </p:set>
                                  </p:childTnLst>
                                </p:cTn>
                              </p:par>
                              <p:par>
                                <p:cTn id="59" presetID="14" presetClass="entr" presetSubtype="1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randombar(horizontal)">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wipe(up)">
                                      <p:cBhvr>
                                        <p:cTn id="66" dur="500"/>
                                        <p:tgtEl>
                                          <p:spTgt spid="58"/>
                                        </p:tgtEl>
                                      </p:cBhvr>
                                    </p:animEffect>
                                  </p:childTnLst>
                                </p:cTn>
                              </p:par>
                              <p:par>
                                <p:cTn id="67" presetID="1" presetClass="entr" presetSubtype="0" fill="hold" grpId="0"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4" presetClass="entr" presetSubtype="10"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randombar(horizontal)">
                                      <p:cBhvr>
                                        <p:cTn id="71" dur="500"/>
                                        <p:tgtEl>
                                          <p:spTgt spid="6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95"/>
                                        </p:tgtEl>
                                        <p:attrNameLst>
                                          <p:attrName>style.visibility</p:attrName>
                                        </p:attrNameLst>
                                      </p:cBhvr>
                                      <p:to>
                                        <p:strVal val="visible"/>
                                      </p:to>
                                    </p:set>
                                    <p:animEffect transition="in" filter="wipe(left)">
                                      <p:cBhvr>
                                        <p:cTn id="76" dur="500"/>
                                        <p:tgtEl>
                                          <p:spTgt spid="95"/>
                                        </p:tgtEl>
                                      </p:cBhvr>
                                    </p:animEffect>
                                  </p:childTnLst>
                                </p:cTn>
                              </p:par>
                              <p:par>
                                <p:cTn id="77" presetID="22" presetClass="entr" presetSubtype="1" fill="hold" nodeType="withEffect">
                                  <p:stCondLst>
                                    <p:cond delay="0"/>
                                  </p:stCondLst>
                                  <p:childTnLst>
                                    <p:set>
                                      <p:cBhvr>
                                        <p:cTn id="78" dur="1" fill="hold">
                                          <p:stCondLst>
                                            <p:cond delay="0"/>
                                          </p:stCondLst>
                                        </p:cTn>
                                        <p:tgtEl>
                                          <p:spTgt spid="96"/>
                                        </p:tgtEl>
                                        <p:attrNameLst>
                                          <p:attrName>style.visibility</p:attrName>
                                        </p:attrNameLst>
                                      </p:cBhvr>
                                      <p:to>
                                        <p:strVal val="visible"/>
                                      </p:to>
                                    </p:set>
                                    <p:animEffect transition="in" filter="wipe(up)">
                                      <p:cBhvr>
                                        <p:cTn id="79" dur="500"/>
                                        <p:tgtEl>
                                          <p:spTgt spid="96"/>
                                        </p:tgtEl>
                                      </p:cBhvr>
                                    </p:animEffect>
                                  </p:childTnLst>
                                </p:cTn>
                              </p:par>
                              <p:par>
                                <p:cTn id="80" presetID="1" presetClass="entr" presetSubtype="0" fill="hold" grpId="0" nodeType="withEffect">
                                  <p:stCondLst>
                                    <p:cond delay="0"/>
                                  </p:stCondLst>
                                  <p:childTnLst>
                                    <p:set>
                                      <p:cBhvr>
                                        <p:cTn id="81" dur="1" fill="hold">
                                          <p:stCondLst>
                                            <p:cond delay="0"/>
                                          </p:stCondLst>
                                        </p:cTn>
                                        <p:tgtEl>
                                          <p:spTgt spid="98"/>
                                        </p:tgtEl>
                                        <p:attrNameLst>
                                          <p:attrName>style.visibility</p:attrName>
                                        </p:attrNameLst>
                                      </p:cBhvr>
                                      <p:to>
                                        <p:strVal val="visible"/>
                                      </p:to>
                                    </p:set>
                                  </p:childTnLst>
                                </p:cTn>
                              </p:par>
                              <p:par>
                                <p:cTn id="82" presetID="14" presetClass="entr" presetSubtype="10" fill="hold" grpId="0" nodeType="withEffect">
                                  <p:stCondLst>
                                    <p:cond delay="0"/>
                                  </p:stCondLst>
                                  <p:childTnLst>
                                    <p:set>
                                      <p:cBhvr>
                                        <p:cTn id="83" dur="1" fill="hold">
                                          <p:stCondLst>
                                            <p:cond delay="0"/>
                                          </p:stCondLst>
                                        </p:cTn>
                                        <p:tgtEl>
                                          <p:spTgt spid="64"/>
                                        </p:tgtEl>
                                        <p:attrNameLst>
                                          <p:attrName>style.visibility</p:attrName>
                                        </p:attrNameLst>
                                      </p:cBhvr>
                                      <p:to>
                                        <p:strVal val="visible"/>
                                      </p:to>
                                    </p:set>
                                    <p:animEffect transition="in" filter="randombar(horizontal)">
                                      <p:cBhvr>
                                        <p:cTn id="8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2" grpId="0"/>
      <p:bldP spid="88" grpId="0"/>
      <p:bldP spid="89" grpId="0"/>
      <p:bldP spid="91" grpId="0"/>
      <p:bldP spid="98" grpId="0"/>
      <p:bldP spid="99" grpId="0"/>
      <p:bldP spid="15" grpId="0"/>
      <p:bldP spid="17" grpId="0"/>
      <p:bldP spid="21" grpId="0"/>
      <p:bldP spid="59" grpId="0"/>
      <p:bldP spid="60" grpId="0"/>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55A2"/>
        </a:solidFill>
        <a:effectLst/>
      </p:bgPr>
    </p:bg>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E9F68D2D-5436-4E01-AF5C-90ABDC96BF9B}"/>
              </a:ext>
            </a:extLst>
          </p:cNvPr>
          <p:cNvSpPr/>
          <p:nvPr/>
        </p:nvSpPr>
        <p:spPr>
          <a:xfrm>
            <a:off x="5989484" y="771526"/>
            <a:ext cx="3867157" cy="5857874"/>
          </a:xfrm>
          <a:prstGeom prst="rect">
            <a:avLst/>
          </a:prstGeom>
          <a:solidFill>
            <a:srgbClr val="0055A2"/>
          </a:solidFill>
          <a:ln w="38100">
            <a:solidFill>
              <a:srgbClr val="E5A8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BD10E820-6898-4B72-A6DC-D07FCE2B4E79}"/>
              </a:ext>
            </a:extLst>
          </p:cNvPr>
          <p:cNvSpPr/>
          <p:nvPr/>
        </p:nvSpPr>
        <p:spPr>
          <a:xfrm>
            <a:off x="2246947" y="2124074"/>
            <a:ext cx="2790825" cy="3856841"/>
          </a:xfrm>
          <a:prstGeom prst="rect">
            <a:avLst/>
          </a:prstGeom>
          <a:solidFill>
            <a:srgbClr val="0055A2"/>
          </a:solidFill>
          <a:ln w="38100">
            <a:solidFill>
              <a:srgbClr val="E5A8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Arrow: Pentagon 210">
            <a:extLst>
              <a:ext uri="{FF2B5EF4-FFF2-40B4-BE49-F238E27FC236}">
                <a16:creationId xmlns:a16="http://schemas.microsoft.com/office/drawing/2014/main" id="{2694D3CA-69AC-4C2C-B901-B8F5A5524017}"/>
              </a:ext>
            </a:extLst>
          </p:cNvPr>
          <p:cNvSpPr/>
          <p:nvPr/>
        </p:nvSpPr>
        <p:spPr>
          <a:xfrm>
            <a:off x="1" y="212942"/>
            <a:ext cx="3870959" cy="723547"/>
          </a:xfrm>
          <a:prstGeom prst="homePlat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TextBox 211">
            <a:extLst>
              <a:ext uri="{FF2B5EF4-FFF2-40B4-BE49-F238E27FC236}">
                <a16:creationId xmlns:a16="http://schemas.microsoft.com/office/drawing/2014/main" id="{971EC1E5-06FA-46B9-9BAD-027A867FA793}"/>
              </a:ext>
            </a:extLst>
          </p:cNvPr>
          <p:cNvSpPr txBox="1"/>
          <p:nvPr/>
        </p:nvSpPr>
        <p:spPr>
          <a:xfrm>
            <a:off x="94282" y="241379"/>
            <a:ext cx="3468354" cy="646331"/>
          </a:xfrm>
          <a:prstGeom prst="rect">
            <a:avLst/>
          </a:prstGeom>
          <a:noFill/>
        </p:spPr>
        <p:txBody>
          <a:bodyPr wrap="square" rtlCol="0">
            <a:spAutoFit/>
          </a:bodyPr>
          <a:lstStyle/>
          <a:p>
            <a:r>
              <a:rPr lang="en-US" sz="3600" b="1" dirty="0">
                <a:latin typeface="Garamond" panose="02020404030301010803" pitchFamily="18" charset="0"/>
              </a:rPr>
              <a:t>How this works</a:t>
            </a:r>
          </a:p>
        </p:txBody>
      </p:sp>
      <p:pic>
        <p:nvPicPr>
          <p:cNvPr id="51" name="Content Placeholder 16" descr="A close up of a sign&#10;&#10;Description automatically generated">
            <a:extLst>
              <a:ext uri="{FF2B5EF4-FFF2-40B4-BE49-F238E27FC236}">
                <a16:creationId xmlns:a16="http://schemas.microsoft.com/office/drawing/2014/main" id="{A4201748-4907-4A2F-8F0E-83BFB02AF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668" y="3167390"/>
            <a:ext cx="1361420" cy="1361420"/>
          </a:xfrm>
          <a:prstGeom prst="ellipse">
            <a:avLst/>
          </a:prstGeom>
          <a:ln w="63500" cap="rnd">
            <a:solidFill>
              <a:srgbClr val="E5A82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2" descr="A screenshot of a computer&#10;&#10;Description automatically generated">
            <a:extLst>
              <a:ext uri="{FF2B5EF4-FFF2-40B4-BE49-F238E27FC236}">
                <a16:creationId xmlns:a16="http://schemas.microsoft.com/office/drawing/2014/main" id="{518FCF5E-EDCC-435A-8F12-AA2DECC349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3195" y="2761351"/>
            <a:ext cx="1858326" cy="2005584"/>
          </a:xfrm>
          <a:prstGeom prst="ellipse">
            <a:avLst/>
          </a:prstGeom>
          <a:ln w="63500" cap="rnd">
            <a:solidFill>
              <a:srgbClr val="E5A82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6" name="Picture 25">
            <a:extLst>
              <a:ext uri="{FF2B5EF4-FFF2-40B4-BE49-F238E27FC236}">
                <a16:creationId xmlns:a16="http://schemas.microsoft.com/office/drawing/2014/main" id="{38A0E258-C6DD-41F9-B847-CEB508EBB3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3501" y="1353334"/>
            <a:ext cx="1541479" cy="1541479"/>
          </a:xfrm>
          <a:prstGeom prst="rect">
            <a:avLst/>
          </a:prstGeom>
        </p:spPr>
      </p:pic>
      <p:pic>
        <p:nvPicPr>
          <p:cNvPr id="29" name="Picture 28" descr="A drawing of a face&#10;&#10;Description automatically generated">
            <a:extLst>
              <a:ext uri="{FF2B5EF4-FFF2-40B4-BE49-F238E27FC236}">
                <a16:creationId xmlns:a16="http://schemas.microsoft.com/office/drawing/2014/main" id="{E01B3D6E-BAEB-4301-8DB0-4B22070AAE70}"/>
              </a:ext>
            </a:extLst>
          </p:cNvPr>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b="32989"/>
          <a:stretch/>
        </p:blipFill>
        <p:spPr>
          <a:xfrm>
            <a:off x="4279737" y="1597284"/>
            <a:ext cx="1362567" cy="767721"/>
          </a:xfrm>
          <a:prstGeom prst="rect">
            <a:avLst/>
          </a:prstGeom>
        </p:spPr>
      </p:pic>
      <p:pic>
        <p:nvPicPr>
          <p:cNvPr id="31" name="Picture 30" descr="A picture containing drawing&#10;&#10;Description automatically generated">
            <a:extLst>
              <a:ext uri="{FF2B5EF4-FFF2-40B4-BE49-F238E27FC236}">
                <a16:creationId xmlns:a16="http://schemas.microsoft.com/office/drawing/2014/main" id="{2E128406-13E4-41A6-95E5-DB218259344E}"/>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04980" y="5277636"/>
            <a:ext cx="1274757" cy="1145668"/>
          </a:xfrm>
          <a:prstGeom prst="rect">
            <a:avLst/>
          </a:prstGeom>
        </p:spPr>
      </p:pic>
      <p:sp>
        <p:nvSpPr>
          <p:cNvPr id="32" name="TextBox 31">
            <a:extLst>
              <a:ext uri="{FF2B5EF4-FFF2-40B4-BE49-F238E27FC236}">
                <a16:creationId xmlns:a16="http://schemas.microsoft.com/office/drawing/2014/main" id="{D7D4D117-4108-4CEB-BCAD-98B330C7518C}"/>
              </a:ext>
            </a:extLst>
          </p:cNvPr>
          <p:cNvSpPr txBox="1"/>
          <p:nvPr/>
        </p:nvSpPr>
        <p:spPr>
          <a:xfrm>
            <a:off x="2870833" y="4831377"/>
            <a:ext cx="1543050" cy="369332"/>
          </a:xfrm>
          <a:prstGeom prst="rect">
            <a:avLst/>
          </a:prstGeom>
          <a:noFill/>
        </p:spPr>
        <p:txBody>
          <a:bodyPr wrap="square" rtlCol="0">
            <a:spAutoFit/>
          </a:bodyPr>
          <a:lstStyle/>
          <a:p>
            <a:pPr algn="ctr"/>
            <a:r>
              <a:rPr lang="en-US" dirty="0">
                <a:solidFill>
                  <a:schemeClr val="bg1"/>
                </a:solidFill>
              </a:rPr>
              <a:t>UI Client</a:t>
            </a:r>
          </a:p>
        </p:txBody>
      </p:sp>
      <p:pic>
        <p:nvPicPr>
          <p:cNvPr id="75" name="Picture 74" descr="A picture containing clock&#10;&#10;Description automatically generated">
            <a:extLst>
              <a:ext uri="{FF2B5EF4-FFF2-40B4-BE49-F238E27FC236}">
                <a16:creationId xmlns:a16="http://schemas.microsoft.com/office/drawing/2014/main" id="{3DF67F29-F911-449A-B84B-A7619400AABB}"/>
              </a:ext>
            </a:extLst>
          </p:cNvPr>
          <p:cNvPicPr>
            <a:picLocks noChangeAspect="1"/>
          </p:cNvPicPr>
          <p:nvPr/>
        </p:nvPicPr>
        <p:blipFill rotWithShape="1">
          <a:blip r:embed="rId7">
            <a:extLst>
              <a:ext uri="{28A0092B-C50C-407E-A947-70E740481C1C}">
                <a14:useLocalDpi xmlns:a14="http://schemas.microsoft.com/office/drawing/2010/main" val="0"/>
              </a:ext>
            </a:extLst>
          </a:blip>
          <a:srcRect r="1" b="1"/>
          <a:stretch/>
        </p:blipFill>
        <p:spPr>
          <a:xfrm>
            <a:off x="7394186" y="1104740"/>
            <a:ext cx="1057752" cy="1057752"/>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a:ln w="57150">
            <a:solidFill>
              <a:srgbClr val="E5A823"/>
            </a:solidFill>
          </a:ln>
        </p:spPr>
      </p:pic>
      <p:pic>
        <p:nvPicPr>
          <p:cNvPr id="86" name="Picture 85" descr="A close up of a logo&#10;&#10;Description automatically generated">
            <a:extLst>
              <a:ext uri="{FF2B5EF4-FFF2-40B4-BE49-F238E27FC236}">
                <a16:creationId xmlns:a16="http://schemas.microsoft.com/office/drawing/2014/main" id="{41E92DE0-AD6B-4800-8B6D-8BCA4BF5B5A2}"/>
              </a:ext>
            </a:extLst>
          </p:cNvPr>
          <p:cNvPicPr>
            <a:picLocks noChangeAspect="1"/>
          </p:cNvPicPr>
          <p:nvPr/>
        </p:nvPicPr>
        <p:blipFill rotWithShape="1">
          <a:blip r:embed="rId8">
            <a:extLst>
              <a:ext uri="{28A0092B-C50C-407E-A947-70E740481C1C}">
                <a14:useLocalDpi xmlns:a14="http://schemas.microsoft.com/office/drawing/2010/main" val="0"/>
              </a:ext>
            </a:extLst>
          </a:blip>
          <a:srcRect/>
          <a:stretch/>
        </p:blipFill>
        <p:spPr>
          <a:xfrm flipH="1">
            <a:off x="8458532" y="3141990"/>
            <a:ext cx="1057751" cy="1077335"/>
          </a:xfrm>
          <a:custGeom>
            <a:avLst/>
            <a:gdLst/>
            <a:ahLst/>
            <a:cxnLst/>
            <a:rect l="l" t="t" r="r" b="b"/>
            <a:pathLst>
              <a:path w="2849586" h="2849586">
                <a:moveTo>
                  <a:pt x="1424793" y="0"/>
                </a:moveTo>
                <a:cubicBezTo>
                  <a:pt x="2211684" y="0"/>
                  <a:pt x="2849586" y="637902"/>
                  <a:pt x="2849586" y="1424793"/>
                </a:cubicBezTo>
                <a:cubicBezTo>
                  <a:pt x="2849586" y="2211684"/>
                  <a:pt x="2211684" y="2849586"/>
                  <a:pt x="1424793" y="2849586"/>
                </a:cubicBezTo>
                <a:cubicBezTo>
                  <a:pt x="637902" y="2849586"/>
                  <a:pt x="0" y="2211684"/>
                  <a:pt x="0" y="1424793"/>
                </a:cubicBezTo>
                <a:cubicBezTo>
                  <a:pt x="0" y="637902"/>
                  <a:pt x="637902" y="0"/>
                  <a:pt x="1424793" y="0"/>
                </a:cubicBezTo>
                <a:close/>
              </a:path>
            </a:pathLst>
          </a:custGeom>
          <a:ln w="57150">
            <a:solidFill>
              <a:srgbClr val="FFC627"/>
            </a:solidFill>
          </a:ln>
        </p:spPr>
      </p:pic>
      <p:pic>
        <p:nvPicPr>
          <p:cNvPr id="87" name="Picture 86">
            <a:extLst>
              <a:ext uri="{FF2B5EF4-FFF2-40B4-BE49-F238E27FC236}">
                <a16:creationId xmlns:a16="http://schemas.microsoft.com/office/drawing/2014/main" id="{4D9E4BEA-BF6A-45E9-920E-E9E330C11F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94186" y="5277636"/>
            <a:ext cx="1057752" cy="1057752"/>
          </a:xfrm>
          <a:prstGeom prst="ellipse">
            <a:avLst/>
          </a:prstGeom>
          <a:ln w="63500" cap="rnd">
            <a:solidFill>
              <a:srgbClr val="E5A82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9" name="Picture 88">
            <a:extLst>
              <a:ext uri="{FF2B5EF4-FFF2-40B4-BE49-F238E27FC236}">
                <a16:creationId xmlns:a16="http://schemas.microsoft.com/office/drawing/2014/main" id="{1878A9D1-77A5-4A8B-8F11-30614A62BC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8570" y="143717"/>
            <a:ext cx="1255618" cy="1255618"/>
          </a:xfrm>
          <a:prstGeom prst="rect">
            <a:avLst/>
          </a:prstGeom>
        </p:spPr>
      </p:pic>
      <p:pic>
        <p:nvPicPr>
          <p:cNvPr id="44" name="Picture 43" descr="A picture containing food, drawing, mug&#10;&#10;Description automatically generated">
            <a:extLst>
              <a:ext uri="{FF2B5EF4-FFF2-40B4-BE49-F238E27FC236}">
                <a16:creationId xmlns:a16="http://schemas.microsoft.com/office/drawing/2014/main" id="{7A924706-F0CF-4EB8-B5E2-651E994E1759}"/>
              </a:ext>
            </a:extLst>
          </p:cNvPr>
          <p:cNvPicPr>
            <a:picLocks noChangeAspect="1"/>
          </p:cNvPicPr>
          <p:nvPr/>
        </p:nvPicPr>
        <p:blipFill rotWithShape="1">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b="18358"/>
          <a:stretch/>
        </p:blipFill>
        <p:spPr>
          <a:xfrm>
            <a:off x="10577779" y="846344"/>
            <a:ext cx="1362567" cy="1539735"/>
          </a:xfrm>
          <a:prstGeom prst="rect">
            <a:avLst/>
          </a:prstGeom>
        </p:spPr>
      </p:pic>
      <p:pic>
        <p:nvPicPr>
          <p:cNvPr id="96" name="Picture 95" descr="A picture containing black, dark, white&#10;&#10;Description automatically generated">
            <a:extLst>
              <a:ext uri="{FF2B5EF4-FFF2-40B4-BE49-F238E27FC236}">
                <a16:creationId xmlns:a16="http://schemas.microsoft.com/office/drawing/2014/main" id="{BE4E3006-E8C6-4B80-8ADC-34EA2BB1089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33643" y="2963297"/>
            <a:ext cx="1434720" cy="1434720"/>
          </a:xfrm>
          <a:prstGeom prst="rect">
            <a:avLst/>
          </a:prstGeom>
        </p:spPr>
      </p:pic>
      <p:pic>
        <p:nvPicPr>
          <p:cNvPr id="101" name="Picture 100" descr="A drawing of a face&#10;&#10;Description automatically generated">
            <a:extLst>
              <a:ext uri="{FF2B5EF4-FFF2-40B4-BE49-F238E27FC236}">
                <a16:creationId xmlns:a16="http://schemas.microsoft.com/office/drawing/2014/main" id="{82D80CE3-9BC1-4099-9D4F-EA80B917AC45}"/>
              </a:ext>
            </a:extLst>
          </p:cNvPr>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b="32989"/>
          <a:stretch/>
        </p:blipFill>
        <p:spPr>
          <a:xfrm>
            <a:off x="9161936" y="334638"/>
            <a:ext cx="1362567" cy="767721"/>
          </a:xfrm>
          <a:prstGeom prst="rect">
            <a:avLst/>
          </a:prstGeom>
        </p:spPr>
      </p:pic>
      <p:pic>
        <p:nvPicPr>
          <p:cNvPr id="61" name="Picture 60" descr="A picture containing object, clock&#10;&#10;Description automatically generated">
            <a:extLst>
              <a:ext uri="{FF2B5EF4-FFF2-40B4-BE49-F238E27FC236}">
                <a16:creationId xmlns:a16="http://schemas.microsoft.com/office/drawing/2014/main" id="{D80D5DD1-D038-4E68-9CFF-8908F1A1F09E}"/>
              </a:ext>
            </a:extLst>
          </p:cNvPr>
          <p:cNvPicPr>
            <a:picLocks noChangeAspect="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46602" y="4876189"/>
            <a:ext cx="1024920" cy="1181846"/>
          </a:xfrm>
          <a:prstGeom prst="rect">
            <a:avLst/>
          </a:prstGeom>
        </p:spPr>
      </p:pic>
      <p:pic>
        <p:nvPicPr>
          <p:cNvPr id="63" name="Picture 62">
            <a:extLst>
              <a:ext uri="{FF2B5EF4-FFF2-40B4-BE49-F238E27FC236}">
                <a16:creationId xmlns:a16="http://schemas.microsoft.com/office/drawing/2014/main" id="{541816D8-632C-4E78-AB93-4E9F8E76CFA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3738" y="5277636"/>
            <a:ext cx="1157011" cy="1157011"/>
          </a:xfrm>
          <a:prstGeom prst="rect">
            <a:avLst/>
          </a:prstGeom>
        </p:spPr>
      </p:pic>
      <p:sp>
        <p:nvSpPr>
          <p:cNvPr id="65" name="TextBox 64">
            <a:extLst>
              <a:ext uri="{FF2B5EF4-FFF2-40B4-BE49-F238E27FC236}">
                <a16:creationId xmlns:a16="http://schemas.microsoft.com/office/drawing/2014/main" id="{B44EB6CD-FE7A-4C12-A4C4-4E1B29AFFA27}"/>
              </a:ext>
            </a:extLst>
          </p:cNvPr>
          <p:cNvSpPr txBox="1"/>
          <p:nvPr/>
        </p:nvSpPr>
        <p:spPr>
          <a:xfrm>
            <a:off x="6947702" y="330203"/>
            <a:ext cx="1950720" cy="461665"/>
          </a:xfrm>
          <a:prstGeom prst="rect">
            <a:avLst/>
          </a:prstGeom>
          <a:noFill/>
        </p:spPr>
        <p:txBody>
          <a:bodyPr wrap="square" rtlCol="0">
            <a:spAutoFit/>
          </a:bodyPr>
          <a:lstStyle/>
          <a:p>
            <a:pPr algn="ctr"/>
            <a:r>
              <a:rPr lang="en-US" sz="2400" dirty="0">
                <a:solidFill>
                  <a:srgbClr val="E5A823"/>
                </a:solidFill>
                <a:latin typeface="Garamond" panose="02020404030301010803" pitchFamily="18" charset="0"/>
              </a:rPr>
              <a:t>Backend</a:t>
            </a:r>
            <a:endParaRPr lang="en-US" dirty="0">
              <a:solidFill>
                <a:srgbClr val="E5A823"/>
              </a:solidFill>
              <a:latin typeface="Garamond" panose="02020404030301010803" pitchFamily="18" charset="0"/>
            </a:endParaRPr>
          </a:p>
        </p:txBody>
      </p:sp>
      <p:sp>
        <p:nvSpPr>
          <p:cNvPr id="108" name="TextBox 107">
            <a:extLst>
              <a:ext uri="{FF2B5EF4-FFF2-40B4-BE49-F238E27FC236}">
                <a16:creationId xmlns:a16="http://schemas.microsoft.com/office/drawing/2014/main" id="{FF699645-032F-4818-BE98-EF2270571862}"/>
              </a:ext>
            </a:extLst>
          </p:cNvPr>
          <p:cNvSpPr txBox="1"/>
          <p:nvPr/>
        </p:nvSpPr>
        <p:spPr>
          <a:xfrm>
            <a:off x="2579607" y="1650187"/>
            <a:ext cx="1950720" cy="461665"/>
          </a:xfrm>
          <a:prstGeom prst="rect">
            <a:avLst/>
          </a:prstGeom>
          <a:noFill/>
        </p:spPr>
        <p:txBody>
          <a:bodyPr wrap="square" rtlCol="0">
            <a:spAutoFit/>
          </a:bodyPr>
          <a:lstStyle/>
          <a:p>
            <a:pPr algn="ctr"/>
            <a:r>
              <a:rPr lang="en-US" sz="2400" dirty="0">
                <a:solidFill>
                  <a:srgbClr val="E5A823"/>
                </a:solidFill>
                <a:latin typeface="Garamond" panose="02020404030301010803" pitchFamily="18" charset="0"/>
              </a:rPr>
              <a:t>Frontend</a:t>
            </a:r>
          </a:p>
        </p:txBody>
      </p:sp>
      <p:cxnSp>
        <p:nvCxnSpPr>
          <p:cNvPr id="67" name="Straight Arrow Connector 66">
            <a:extLst>
              <a:ext uri="{FF2B5EF4-FFF2-40B4-BE49-F238E27FC236}">
                <a16:creationId xmlns:a16="http://schemas.microsoft.com/office/drawing/2014/main" id="{54F0012D-B385-4E37-A889-C4F326CADBD9}"/>
              </a:ext>
            </a:extLst>
          </p:cNvPr>
          <p:cNvCxnSpPr>
            <a:stCxn id="51" idx="6"/>
          </p:cNvCxnSpPr>
          <p:nvPr/>
        </p:nvCxnSpPr>
        <p:spPr>
          <a:xfrm>
            <a:off x="1607088" y="3848100"/>
            <a:ext cx="1106107" cy="0"/>
          </a:xfrm>
          <a:prstGeom prst="straightConnector1">
            <a:avLst/>
          </a:prstGeom>
          <a:ln w="38100">
            <a:solidFill>
              <a:srgbClr val="939597"/>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91AA5B81-A55F-4F0D-9F73-B7506BF254FB}"/>
              </a:ext>
            </a:extLst>
          </p:cNvPr>
          <p:cNvCxnSpPr>
            <a:cxnSpLocks/>
            <a:stCxn id="23" idx="6"/>
          </p:cNvCxnSpPr>
          <p:nvPr/>
        </p:nvCxnSpPr>
        <p:spPr>
          <a:xfrm flipV="1">
            <a:off x="4571521" y="1795681"/>
            <a:ext cx="2839746" cy="1968462"/>
          </a:xfrm>
          <a:prstGeom prst="straightConnector1">
            <a:avLst/>
          </a:prstGeom>
          <a:ln w="38100">
            <a:solidFill>
              <a:srgbClr val="939597"/>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A55D893-959E-447A-9531-6D0E22C5AA4D}"/>
              </a:ext>
            </a:extLst>
          </p:cNvPr>
          <p:cNvCxnSpPr>
            <a:cxnSpLocks/>
            <a:endCxn id="44" idx="1"/>
          </p:cNvCxnSpPr>
          <p:nvPr/>
        </p:nvCxnSpPr>
        <p:spPr>
          <a:xfrm flipV="1">
            <a:off x="8451938" y="1616212"/>
            <a:ext cx="2125841" cy="17404"/>
          </a:xfrm>
          <a:prstGeom prst="straightConnector1">
            <a:avLst/>
          </a:prstGeom>
          <a:ln w="38100">
            <a:solidFill>
              <a:srgbClr val="939597"/>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0586DF08-4278-4530-938A-3DDC876D9336}"/>
              </a:ext>
            </a:extLst>
          </p:cNvPr>
          <p:cNvCxnSpPr>
            <a:cxnSpLocks/>
            <a:stCxn id="44" idx="2"/>
          </p:cNvCxnSpPr>
          <p:nvPr/>
        </p:nvCxnSpPr>
        <p:spPr>
          <a:xfrm>
            <a:off x="11259063" y="2386079"/>
            <a:ext cx="0" cy="2412990"/>
          </a:xfrm>
          <a:prstGeom prst="straightConnector1">
            <a:avLst/>
          </a:prstGeom>
          <a:ln w="38100">
            <a:solidFill>
              <a:srgbClr val="939597"/>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52F0450-CD85-4B44-90D5-8D150FC4C789}"/>
              </a:ext>
            </a:extLst>
          </p:cNvPr>
          <p:cNvCxnSpPr>
            <a:cxnSpLocks/>
            <a:stCxn id="44" idx="2"/>
          </p:cNvCxnSpPr>
          <p:nvPr/>
        </p:nvCxnSpPr>
        <p:spPr>
          <a:xfrm flipH="1">
            <a:off x="9478807" y="2386079"/>
            <a:ext cx="1780256" cy="857114"/>
          </a:xfrm>
          <a:prstGeom prst="straightConnector1">
            <a:avLst/>
          </a:prstGeom>
          <a:ln w="38100">
            <a:solidFill>
              <a:srgbClr val="939597"/>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90E4CECB-B2B8-4B2C-9051-E3A3042F1F7D}"/>
              </a:ext>
            </a:extLst>
          </p:cNvPr>
          <p:cNvCxnSpPr>
            <a:cxnSpLocks/>
            <a:stCxn id="61" idx="1"/>
          </p:cNvCxnSpPr>
          <p:nvPr/>
        </p:nvCxnSpPr>
        <p:spPr>
          <a:xfrm flipH="1">
            <a:off x="8429190" y="5467112"/>
            <a:ext cx="2317412" cy="0"/>
          </a:xfrm>
          <a:prstGeom prst="straightConnector1">
            <a:avLst/>
          </a:prstGeom>
          <a:ln w="38100">
            <a:solidFill>
              <a:srgbClr val="939597"/>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3CEF6971-4ACB-4A69-B694-0F7997C337E1}"/>
              </a:ext>
            </a:extLst>
          </p:cNvPr>
          <p:cNvCxnSpPr>
            <a:cxnSpLocks/>
          </p:cNvCxnSpPr>
          <p:nvPr/>
        </p:nvCxnSpPr>
        <p:spPr>
          <a:xfrm flipH="1">
            <a:off x="7923062" y="4086229"/>
            <a:ext cx="631658" cy="1155559"/>
          </a:xfrm>
          <a:prstGeom prst="straightConnector1">
            <a:avLst/>
          </a:prstGeom>
          <a:ln w="38100">
            <a:solidFill>
              <a:srgbClr val="939597"/>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5F9C876-9DC1-4E5A-A281-1A726A5A1CF0}"/>
              </a:ext>
            </a:extLst>
          </p:cNvPr>
          <p:cNvCxnSpPr>
            <a:cxnSpLocks/>
          </p:cNvCxnSpPr>
          <p:nvPr/>
        </p:nvCxnSpPr>
        <p:spPr>
          <a:xfrm flipH="1" flipV="1">
            <a:off x="7103505" y="4160489"/>
            <a:ext cx="417612" cy="1117148"/>
          </a:xfrm>
          <a:prstGeom prst="straightConnector1">
            <a:avLst/>
          </a:prstGeom>
          <a:ln w="38100">
            <a:solidFill>
              <a:srgbClr val="939597"/>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F62027A4-3EDA-4B2C-BA8E-E3192839B1C4}"/>
              </a:ext>
            </a:extLst>
          </p:cNvPr>
          <p:cNvCxnSpPr>
            <a:cxnSpLocks/>
          </p:cNvCxnSpPr>
          <p:nvPr/>
        </p:nvCxnSpPr>
        <p:spPr>
          <a:xfrm flipH="1">
            <a:off x="4545718" y="4264543"/>
            <a:ext cx="2138471" cy="0"/>
          </a:xfrm>
          <a:prstGeom prst="straightConnector1">
            <a:avLst/>
          </a:prstGeom>
          <a:ln w="38100">
            <a:solidFill>
              <a:srgbClr val="939597"/>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F1EE7B18-670F-488F-A6D8-631443B1AA04}"/>
              </a:ext>
            </a:extLst>
          </p:cNvPr>
          <p:cNvCxnSpPr>
            <a:cxnSpLocks/>
          </p:cNvCxnSpPr>
          <p:nvPr/>
        </p:nvCxnSpPr>
        <p:spPr>
          <a:xfrm flipH="1">
            <a:off x="1534602" y="4219325"/>
            <a:ext cx="1283478" cy="10845"/>
          </a:xfrm>
          <a:prstGeom prst="straightConnector1">
            <a:avLst/>
          </a:prstGeom>
          <a:ln w="38100">
            <a:solidFill>
              <a:srgbClr val="939597"/>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6A3903B7-A750-4854-B25F-97F5D1E8C09D}"/>
              </a:ext>
            </a:extLst>
          </p:cNvPr>
          <p:cNvCxnSpPr>
            <a:cxnSpLocks/>
            <a:stCxn id="23" idx="3"/>
            <a:endCxn id="63" idx="3"/>
          </p:cNvCxnSpPr>
          <p:nvPr/>
        </p:nvCxnSpPr>
        <p:spPr>
          <a:xfrm flipH="1">
            <a:off x="1420749" y="4473224"/>
            <a:ext cx="1564592" cy="1382918"/>
          </a:xfrm>
          <a:prstGeom prst="straightConnector1">
            <a:avLst/>
          </a:prstGeom>
          <a:ln w="38100">
            <a:solidFill>
              <a:srgbClr val="939597"/>
            </a:solidFill>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AAC800A2-4C4B-49F8-8138-1C3E50725C10}"/>
              </a:ext>
            </a:extLst>
          </p:cNvPr>
          <p:cNvSpPr txBox="1"/>
          <p:nvPr/>
        </p:nvSpPr>
        <p:spPr>
          <a:xfrm>
            <a:off x="-46914" y="2783456"/>
            <a:ext cx="1950720" cy="369332"/>
          </a:xfrm>
          <a:prstGeom prst="rect">
            <a:avLst/>
          </a:prstGeom>
          <a:noFill/>
        </p:spPr>
        <p:txBody>
          <a:bodyPr wrap="square" rtlCol="0">
            <a:spAutoFit/>
          </a:bodyPr>
          <a:lstStyle/>
          <a:p>
            <a:pPr algn="ctr"/>
            <a:r>
              <a:rPr lang="en-US" dirty="0">
                <a:solidFill>
                  <a:schemeClr val="bg1"/>
                </a:solidFill>
                <a:latin typeface="Garamond" panose="02020404030301010803" pitchFamily="18" charset="0"/>
              </a:rPr>
              <a:t>User</a:t>
            </a:r>
          </a:p>
        </p:txBody>
      </p:sp>
      <p:sp>
        <p:nvSpPr>
          <p:cNvPr id="155" name="TextBox 154">
            <a:extLst>
              <a:ext uri="{FF2B5EF4-FFF2-40B4-BE49-F238E27FC236}">
                <a16:creationId xmlns:a16="http://schemas.microsoft.com/office/drawing/2014/main" id="{D5CF3532-34A9-4B1B-A1B1-AFBD06D226C0}"/>
              </a:ext>
            </a:extLst>
          </p:cNvPr>
          <p:cNvSpPr txBox="1"/>
          <p:nvPr/>
        </p:nvSpPr>
        <p:spPr>
          <a:xfrm rot="19554956">
            <a:off x="4512101" y="2756337"/>
            <a:ext cx="3431015" cy="369332"/>
          </a:xfrm>
          <a:prstGeom prst="rect">
            <a:avLst/>
          </a:prstGeom>
          <a:noFill/>
        </p:spPr>
        <p:txBody>
          <a:bodyPr wrap="square" rtlCol="0">
            <a:spAutoFit/>
          </a:bodyPr>
          <a:lstStyle/>
          <a:p>
            <a:pPr algn="ctr"/>
            <a:r>
              <a:rPr lang="en-US" dirty="0">
                <a:solidFill>
                  <a:schemeClr val="bg1"/>
                </a:solidFill>
                <a:latin typeface="Garamond" panose="02020404030301010803" pitchFamily="18" charset="0"/>
              </a:rPr>
              <a:t>Provide User Requirements</a:t>
            </a:r>
          </a:p>
        </p:txBody>
      </p:sp>
      <p:sp>
        <p:nvSpPr>
          <p:cNvPr id="156" name="TextBox 155">
            <a:extLst>
              <a:ext uri="{FF2B5EF4-FFF2-40B4-BE49-F238E27FC236}">
                <a16:creationId xmlns:a16="http://schemas.microsoft.com/office/drawing/2014/main" id="{3453277F-A291-4E24-AC57-3BCB48A88A20}"/>
              </a:ext>
            </a:extLst>
          </p:cNvPr>
          <p:cNvSpPr txBox="1"/>
          <p:nvPr/>
        </p:nvSpPr>
        <p:spPr>
          <a:xfrm>
            <a:off x="8312823" y="1723831"/>
            <a:ext cx="2211680" cy="923330"/>
          </a:xfrm>
          <a:prstGeom prst="rect">
            <a:avLst/>
          </a:prstGeom>
          <a:noFill/>
        </p:spPr>
        <p:txBody>
          <a:bodyPr wrap="square" rtlCol="0">
            <a:spAutoFit/>
          </a:bodyPr>
          <a:lstStyle/>
          <a:p>
            <a:pPr algn="ctr"/>
            <a:r>
              <a:rPr lang="en-US" dirty="0">
                <a:solidFill>
                  <a:schemeClr val="bg1"/>
                </a:solidFill>
                <a:latin typeface="Garamond" panose="02020404030301010803" pitchFamily="18" charset="0"/>
              </a:rPr>
              <a:t>User Requirements mapped to SQL Schema</a:t>
            </a:r>
          </a:p>
        </p:txBody>
      </p:sp>
      <p:sp>
        <p:nvSpPr>
          <p:cNvPr id="158" name="TextBox 157">
            <a:extLst>
              <a:ext uri="{FF2B5EF4-FFF2-40B4-BE49-F238E27FC236}">
                <a16:creationId xmlns:a16="http://schemas.microsoft.com/office/drawing/2014/main" id="{5B74EBAF-4AC7-4ACD-8E9A-41DB47CBE8A3}"/>
              </a:ext>
            </a:extLst>
          </p:cNvPr>
          <p:cNvSpPr txBox="1"/>
          <p:nvPr/>
        </p:nvSpPr>
        <p:spPr>
          <a:xfrm rot="16200000">
            <a:off x="10416132" y="3308166"/>
            <a:ext cx="2412991" cy="646331"/>
          </a:xfrm>
          <a:prstGeom prst="rect">
            <a:avLst/>
          </a:prstGeom>
          <a:noFill/>
        </p:spPr>
        <p:txBody>
          <a:bodyPr wrap="square" rtlCol="0">
            <a:spAutoFit/>
          </a:bodyPr>
          <a:lstStyle/>
          <a:p>
            <a:pPr algn="ctr"/>
            <a:r>
              <a:rPr lang="en-US" dirty="0">
                <a:solidFill>
                  <a:schemeClr val="bg1"/>
                </a:solidFill>
                <a:latin typeface="Garamond" panose="02020404030301010803" pitchFamily="18" charset="0"/>
              </a:rPr>
              <a:t>Schema is mapped to JS Models</a:t>
            </a:r>
          </a:p>
        </p:txBody>
      </p:sp>
      <p:sp>
        <p:nvSpPr>
          <p:cNvPr id="159" name="TextBox 158">
            <a:extLst>
              <a:ext uri="{FF2B5EF4-FFF2-40B4-BE49-F238E27FC236}">
                <a16:creationId xmlns:a16="http://schemas.microsoft.com/office/drawing/2014/main" id="{19279E73-2CC3-4440-8FD5-849B2D1DEC5A}"/>
              </a:ext>
            </a:extLst>
          </p:cNvPr>
          <p:cNvSpPr txBox="1"/>
          <p:nvPr/>
        </p:nvSpPr>
        <p:spPr>
          <a:xfrm rot="20000250">
            <a:off x="9783155" y="2862437"/>
            <a:ext cx="1589248" cy="923330"/>
          </a:xfrm>
          <a:prstGeom prst="rect">
            <a:avLst/>
          </a:prstGeom>
          <a:noFill/>
        </p:spPr>
        <p:txBody>
          <a:bodyPr wrap="square" rtlCol="0">
            <a:spAutoFit/>
          </a:bodyPr>
          <a:lstStyle/>
          <a:p>
            <a:pPr algn="ctr"/>
            <a:r>
              <a:rPr lang="en-US" dirty="0">
                <a:solidFill>
                  <a:schemeClr val="bg1"/>
                </a:solidFill>
                <a:latin typeface="Garamond" panose="02020404030301010803" pitchFamily="18" charset="0"/>
              </a:rPr>
              <a:t>Schema Info stored to our DB</a:t>
            </a:r>
          </a:p>
        </p:txBody>
      </p:sp>
      <p:sp>
        <p:nvSpPr>
          <p:cNvPr id="162" name="TextBox 161">
            <a:extLst>
              <a:ext uri="{FF2B5EF4-FFF2-40B4-BE49-F238E27FC236}">
                <a16:creationId xmlns:a16="http://schemas.microsoft.com/office/drawing/2014/main" id="{C621AB95-CBE7-48AA-BE31-B4FD672ED63D}"/>
              </a:ext>
            </a:extLst>
          </p:cNvPr>
          <p:cNvSpPr txBox="1"/>
          <p:nvPr/>
        </p:nvSpPr>
        <p:spPr>
          <a:xfrm>
            <a:off x="10283702" y="6085614"/>
            <a:ext cx="1950720" cy="369332"/>
          </a:xfrm>
          <a:prstGeom prst="rect">
            <a:avLst/>
          </a:prstGeom>
          <a:noFill/>
        </p:spPr>
        <p:txBody>
          <a:bodyPr wrap="square" rtlCol="0">
            <a:spAutoFit/>
          </a:bodyPr>
          <a:lstStyle/>
          <a:p>
            <a:pPr algn="ctr"/>
            <a:r>
              <a:rPr lang="en-US" dirty="0" err="1">
                <a:solidFill>
                  <a:schemeClr val="bg1"/>
                </a:solidFill>
                <a:latin typeface="Garamond" panose="02020404030301010803" pitchFamily="18" charset="0"/>
              </a:rPr>
              <a:t>Sequelize</a:t>
            </a:r>
            <a:endParaRPr lang="en-US" dirty="0">
              <a:solidFill>
                <a:schemeClr val="bg1"/>
              </a:solidFill>
              <a:latin typeface="Garamond" panose="02020404030301010803" pitchFamily="18" charset="0"/>
            </a:endParaRPr>
          </a:p>
        </p:txBody>
      </p:sp>
      <p:sp>
        <p:nvSpPr>
          <p:cNvPr id="163" name="TextBox 162">
            <a:extLst>
              <a:ext uri="{FF2B5EF4-FFF2-40B4-BE49-F238E27FC236}">
                <a16:creationId xmlns:a16="http://schemas.microsoft.com/office/drawing/2014/main" id="{218EB729-1B59-4863-9113-E332EFC0BD33}"/>
              </a:ext>
            </a:extLst>
          </p:cNvPr>
          <p:cNvSpPr txBox="1"/>
          <p:nvPr/>
        </p:nvSpPr>
        <p:spPr>
          <a:xfrm>
            <a:off x="8002448" y="2734719"/>
            <a:ext cx="1950720" cy="369332"/>
          </a:xfrm>
          <a:prstGeom prst="rect">
            <a:avLst/>
          </a:prstGeom>
          <a:noFill/>
        </p:spPr>
        <p:txBody>
          <a:bodyPr wrap="square" rtlCol="0">
            <a:spAutoFit/>
          </a:bodyPr>
          <a:lstStyle/>
          <a:p>
            <a:pPr algn="ctr"/>
            <a:r>
              <a:rPr lang="en-US" dirty="0">
                <a:solidFill>
                  <a:schemeClr val="bg1"/>
                </a:solidFill>
                <a:latin typeface="Garamond" panose="02020404030301010803" pitchFamily="18" charset="0"/>
              </a:rPr>
              <a:t>Database</a:t>
            </a:r>
          </a:p>
        </p:txBody>
      </p:sp>
      <p:sp>
        <p:nvSpPr>
          <p:cNvPr id="164" name="TextBox 163">
            <a:extLst>
              <a:ext uri="{FF2B5EF4-FFF2-40B4-BE49-F238E27FC236}">
                <a16:creationId xmlns:a16="http://schemas.microsoft.com/office/drawing/2014/main" id="{79755A2A-5718-465A-96F6-5ECB78D9C0D8}"/>
              </a:ext>
            </a:extLst>
          </p:cNvPr>
          <p:cNvSpPr txBox="1"/>
          <p:nvPr/>
        </p:nvSpPr>
        <p:spPr>
          <a:xfrm>
            <a:off x="8503427" y="4330603"/>
            <a:ext cx="2206160" cy="923330"/>
          </a:xfrm>
          <a:prstGeom prst="rect">
            <a:avLst/>
          </a:prstGeom>
          <a:noFill/>
        </p:spPr>
        <p:txBody>
          <a:bodyPr wrap="square" rtlCol="0">
            <a:spAutoFit/>
          </a:bodyPr>
          <a:lstStyle/>
          <a:p>
            <a:pPr algn="ctr"/>
            <a:r>
              <a:rPr lang="en-US" dirty="0">
                <a:solidFill>
                  <a:schemeClr val="bg1"/>
                </a:solidFill>
                <a:latin typeface="Garamond" panose="02020404030301010803" pitchFamily="18" charset="0"/>
              </a:rPr>
              <a:t>Models are provided to the skeletons, which generate required files</a:t>
            </a:r>
          </a:p>
        </p:txBody>
      </p:sp>
      <p:sp>
        <p:nvSpPr>
          <p:cNvPr id="166" name="TextBox 165">
            <a:extLst>
              <a:ext uri="{FF2B5EF4-FFF2-40B4-BE49-F238E27FC236}">
                <a16:creationId xmlns:a16="http://schemas.microsoft.com/office/drawing/2014/main" id="{4629CD55-89AB-4FCF-97DE-918B81D5D524}"/>
              </a:ext>
            </a:extLst>
          </p:cNvPr>
          <p:cNvSpPr txBox="1"/>
          <p:nvPr/>
        </p:nvSpPr>
        <p:spPr>
          <a:xfrm>
            <a:off x="4925799" y="4434262"/>
            <a:ext cx="2507520" cy="923330"/>
          </a:xfrm>
          <a:prstGeom prst="rect">
            <a:avLst/>
          </a:prstGeom>
          <a:noFill/>
        </p:spPr>
        <p:txBody>
          <a:bodyPr wrap="square" rtlCol="0">
            <a:spAutoFit/>
          </a:bodyPr>
          <a:lstStyle/>
          <a:p>
            <a:pPr algn="ctr"/>
            <a:r>
              <a:rPr lang="en-US" dirty="0">
                <a:solidFill>
                  <a:schemeClr val="bg1"/>
                </a:solidFill>
                <a:latin typeface="Garamond" panose="02020404030301010803" pitchFamily="18" charset="0"/>
              </a:rPr>
              <a:t>The whole express structure with generated APIs</a:t>
            </a:r>
          </a:p>
        </p:txBody>
      </p:sp>
      <p:sp>
        <p:nvSpPr>
          <p:cNvPr id="169" name="TextBox 168">
            <a:extLst>
              <a:ext uri="{FF2B5EF4-FFF2-40B4-BE49-F238E27FC236}">
                <a16:creationId xmlns:a16="http://schemas.microsoft.com/office/drawing/2014/main" id="{5E5B940F-2171-4538-B9AF-4869D5F11209}"/>
              </a:ext>
            </a:extLst>
          </p:cNvPr>
          <p:cNvSpPr txBox="1"/>
          <p:nvPr/>
        </p:nvSpPr>
        <p:spPr>
          <a:xfrm rot="19032403">
            <a:off x="1200077" y="4815610"/>
            <a:ext cx="1589248" cy="369332"/>
          </a:xfrm>
          <a:prstGeom prst="rect">
            <a:avLst/>
          </a:prstGeom>
          <a:noFill/>
        </p:spPr>
        <p:txBody>
          <a:bodyPr wrap="square" rtlCol="0">
            <a:spAutoFit/>
          </a:bodyPr>
          <a:lstStyle/>
          <a:p>
            <a:pPr algn="ctr"/>
            <a:r>
              <a:rPr lang="en-US" dirty="0">
                <a:solidFill>
                  <a:schemeClr val="bg1"/>
                </a:solidFill>
                <a:latin typeface="Garamond" panose="02020404030301010803" pitchFamily="18" charset="0"/>
              </a:rPr>
              <a:t>Generates zip</a:t>
            </a:r>
          </a:p>
        </p:txBody>
      </p:sp>
    </p:spTree>
    <p:extLst>
      <p:ext uri="{BB962C8B-B14F-4D97-AF65-F5344CB8AC3E}">
        <p14:creationId xmlns:p14="http://schemas.microsoft.com/office/powerpoint/2010/main" val="264609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arn(inVertical)">
                                      <p:cBhvr>
                                        <p:cTn id="13" dur="500"/>
                                        <p:tgtEl>
                                          <p:spTgt spid="2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8"/>
                                        </p:tgtEl>
                                        <p:attrNameLst>
                                          <p:attrName>style.visibility</p:attrName>
                                        </p:attrNameLst>
                                      </p:cBhvr>
                                      <p:to>
                                        <p:strVal val="visible"/>
                                      </p:to>
                                    </p:set>
                                    <p:animEffect transition="in" filter="barn(inVertical)">
                                      <p:cBhvr>
                                        <p:cTn id="16" dur="500"/>
                                        <p:tgtEl>
                                          <p:spTgt spid="108"/>
                                        </p:tgtEl>
                                      </p:cBhvr>
                                    </p:animEffect>
                                  </p:childTnLst>
                                </p:cTn>
                              </p:par>
                              <p:par>
                                <p:cTn id="17" presetID="16" presetClass="entr" presetSubtype="21"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arn(inVertical)">
                                      <p:cBhvr>
                                        <p:cTn id="19" dur="500"/>
                                        <p:tgtEl>
                                          <p:spTgt spid="2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arn(inVertical)">
                                      <p:cBhvr>
                                        <p:cTn id="22" dur="500"/>
                                        <p:tgtEl>
                                          <p:spTgt spid="2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barn(inVertical)">
                                      <p:cBhvr>
                                        <p:cTn id="25" dur="500"/>
                                        <p:tgtEl>
                                          <p:spTgt spid="32"/>
                                        </p:tgtEl>
                                      </p:cBhvr>
                                    </p:animEffect>
                                  </p:childTnLst>
                                </p:cTn>
                              </p:par>
                              <p:par>
                                <p:cTn id="26" presetID="16" presetClass="entr" presetSubtype="21"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barn(inVertical)">
                                      <p:cBhvr>
                                        <p:cTn id="28" dur="500"/>
                                        <p:tgtEl>
                                          <p:spTgt spid="31"/>
                                        </p:tgtEl>
                                      </p:cBhvr>
                                    </p:animEffect>
                                  </p:childTnLst>
                                </p:cTn>
                              </p:par>
                              <p:par>
                                <p:cTn id="29" presetID="22" presetClass="entr" presetSubtype="8" fill="hold" nodeType="with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wipe(left)">
                                      <p:cBhvr>
                                        <p:cTn id="31" dur="500"/>
                                        <p:tgtEl>
                                          <p:spTgt spid="67"/>
                                        </p:tgtEl>
                                      </p:cBhvr>
                                    </p:animEffect>
                                  </p:childTnLst>
                                </p:cTn>
                              </p:par>
                              <p:par>
                                <p:cTn id="32" presetID="16" presetClass="entr" presetSubtype="21"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arn(inVertical)">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11"/>
                                        </p:tgtEl>
                                        <p:attrNameLst>
                                          <p:attrName>style.visibility</p:attrName>
                                        </p:attrNameLst>
                                      </p:cBhvr>
                                      <p:to>
                                        <p:strVal val="visible"/>
                                      </p:to>
                                    </p:set>
                                    <p:animEffect transition="in" filter="wipe(left)">
                                      <p:cBhvr>
                                        <p:cTn id="39" dur="500"/>
                                        <p:tgtEl>
                                          <p:spTgt spid="11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55"/>
                                        </p:tgtEl>
                                        <p:attrNameLst>
                                          <p:attrName>style.visibility</p:attrName>
                                        </p:attrNameLst>
                                      </p:cBhvr>
                                      <p:to>
                                        <p:strVal val="visible"/>
                                      </p:to>
                                    </p:set>
                                    <p:animEffect transition="in" filter="wipe(left)">
                                      <p:cBhvr>
                                        <p:cTn id="42" dur="500"/>
                                        <p:tgtEl>
                                          <p:spTgt spid="155"/>
                                        </p:tgtEl>
                                      </p:cBhvr>
                                    </p:animEffect>
                                  </p:childTnLst>
                                </p:cTn>
                              </p:par>
                              <p:par>
                                <p:cTn id="43" presetID="16" presetClass="entr" presetSubtype="21" fill="hold" nodeType="with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barn(inVertical)">
                                      <p:cBhvr>
                                        <p:cTn id="45" dur="500"/>
                                        <p:tgtEl>
                                          <p:spTgt spid="75"/>
                                        </p:tgtEl>
                                      </p:cBhvr>
                                    </p:animEffect>
                                  </p:childTnLst>
                                </p:cTn>
                              </p:par>
                              <p:par>
                                <p:cTn id="46" presetID="16" presetClass="entr" presetSubtype="21" fill="hold" nodeType="withEffect">
                                  <p:stCondLst>
                                    <p:cond delay="0"/>
                                  </p:stCondLst>
                                  <p:childTnLst>
                                    <p:set>
                                      <p:cBhvr>
                                        <p:cTn id="47" dur="1" fill="hold">
                                          <p:stCondLst>
                                            <p:cond delay="0"/>
                                          </p:stCondLst>
                                        </p:cTn>
                                        <p:tgtEl>
                                          <p:spTgt spid="89"/>
                                        </p:tgtEl>
                                        <p:attrNameLst>
                                          <p:attrName>style.visibility</p:attrName>
                                        </p:attrNameLst>
                                      </p:cBhvr>
                                      <p:to>
                                        <p:strVal val="visible"/>
                                      </p:to>
                                    </p:set>
                                    <p:animEffect transition="in" filter="barn(inVertical)">
                                      <p:cBhvr>
                                        <p:cTn id="48" dur="500"/>
                                        <p:tgtEl>
                                          <p:spTgt spid="89"/>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barn(inVertical)">
                                      <p:cBhvr>
                                        <p:cTn id="51" dur="500"/>
                                        <p:tgtEl>
                                          <p:spTgt spid="65"/>
                                        </p:tgtEl>
                                      </p:cBhvr>
                                    </p:animEffect>
                                  </p:childTnLst>
                                </p:cTn>
                              </p:par>
                              <p:par>
                                <p:cTn id="52" presetID="16" presetClass="entr" presetSubtype="21" fill="hold" nodeType="withEffect">
                                  <p:stCondLst>
                                    <p:cond delay="0"/>
                                  </p:stCondLst>
                                  <p:childTnLst>
                                    <p:set>
                                      <p:cBhvr>
                                        <p:cTn id="53" dur="1" fill="hold">
                                          <p:stCondLst>
                                            <p:cond delay="0"/>
                                          </p:stCondLst>
                                        </p:cTn>
                                        <p:tgtEl>
                                          <p:spTgt spid="101"/>
                                        </p:tgtEl>
                                        <p:attrNameLst>
                                          <p:attrName>style.visibility</p:attrName>
                                        </p:attrNameLst>
                                      </p:cBhvr>
                                      <p:to>
                                        <p:strVal val="visible"/>
                                      </p:to>
                                    </p:set>
                                    <p:animEffect transition="in" filter="barn(inVertical)">
                                      <p:cBhvr>
                                        <p:cTn id="54" dur="500"/>
                                        <p:tgtEl>
                                          <p:spTgt spid="101"/>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88"/>
                                        </p:tgtEl>
                                        <p:attrNameLst>
                                          <p:attrName>style.visibility</p:attrName>
                                        </p:attrNameLst>
                                      </p:cBhvr>
                                      <p:to>
                                        <p:strVal val="visible"/>
                                      </p:to>
                                    </p:set>
                                    <p:animEffect transition="in" filter="barn(inVertical)">
                                      <p:cBhvr>
                                        <p:cTn id="57" dur="500"/>
                                        <p:tgtEl>
                                          <p:spTgt spid="8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15"/>
                                        </p:tgtEl>
                                        <p:attrNameLst>
                                          <p:attrName>style.visibility</p:attrName>
                                        </p:attrNameLst>
                                      </p:cBhvr>
                                      <p:to>
                                        <p:strVal val="visible"/>
                                      </p:to>
                                    </p:set>
                                    <p:animEffect transition="in" filter="wipe(left)">
                                      <p:cBhvr>
                                        <p:cTn id="62" dur="500"/>
                                        <p:tgtEl>
                                          <p:spTgt spid="115"/>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156"/>
                                        </p:tgtEl>
                                        <p:attrNameLst>
                                          <p:attrName>style.visibility</p:attrName>
                                        </p:attrNameLst>
                                      </p:cBhvr>
                                      <p:to>
                                        <p:strVal val="visible"/>
                                      </p:to>
                                    </p:set>
                                    <p:animEffect transition="in" filter="wipe(left)">
                                      <p:cBhvr>
                                        <p:cTn id="65" dur="500"/>
                                        <p:tgtEl>
                                          <p:spTgt spid="156"/>
                                        </p:tgtEl>
                                      </p:cBhvr>
                                    </p:animEffect>
                                  </p:childTnLst>
                                </p:cTn>
                              </p:par>
                              <p:par>
                                <p:cTn id="66" presetID="10" presetClass="entr" presetSubtype="0" fill="hold" nodeType="with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fade">
                                      <p:cBhvr>
                                        <p:cTn id="68" dur="500"/>
                                        <p:tgtEl>
                                          <p:spTgt spid="4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21"/>
                                        </p:tgtEl>
                                        <p:attrNameLst>
                                          <p:attrName>style.visibility</p:attrName>
                                        </p:attrNameLst>
                                      </p:cBhvr>
                                      <p:to>
                                        <p:strVal val="visible"/>
                                      </p:to>
                                    </p:set>
                                    <p:animEffect transition="in" filter="wipe(up)">
                                      <p:cBhvr>
                                        <p:cTn id="73" dur="500"/>
                                        <p:tgtEl>
                                          <p:spTgt spid="121"/>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59"/>
                                        </p:tgtEl>
                                        <p:attrNameLst>
                                          <p:attrName>style.visibility</p:attrName>
                                        </p:attrNameLst>
                                      </p:cBhvr>
                                      <p:to>
                                        <p:strVal val="visible"/>
                                      </p:to>
                                    </p:set>
                                    <p:animEffect transition="in" filter="wipe(up)">
                                      <p:cBhvr>
                                        <p:cTn id="76" dur="500"/>
                                        <p:tgtEl>
                                          <p:spTgt spid="159"/>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158"/>
                                        </p:tgtEl>
                                        <p:attrNameLst>
                                          <p:attrName>style.visibility</p:attrName>
                                        </p:attrNameLst>
                                      </p:cBhvr>
                                      <p:to>
                                        <p:strVal val="visible"/>
                                      </p:to>
                                    </p:set>
                                    <p:animEffect transition="in" filter="wipe(up)">
                                      <p:cBhvr>
                                        <p:cTn id="79" dur="500"/>
                                        <p:tgtEl>
                                          <p:spTgt spid="158"/>
                                        </p:tgtEl>
                                      </p:cBhvr>
                                    </p:animEffect>
                                  </p:childTnLst>
                                </p:cTn>
                              </p:par>
                              <p:par>
                                <p:cTn id="80" presetID="22" presetClass="entr" presetSubtype="1" fill="hold" nodeType="withEffect">
                                  <p:stCondLst>
                                    <p:cond delay="0"/>
                                  </p:stCondLst>
                                  <p:childTnLst>
                                    <p:set>
                                      <p:cBhvr>
                                        <p:cTn id="81" dur="1" fill="hold">
                                          <p:stCondLst>
                                            <p:cond delay="0"/>
                                          </p:stCondLst>
                                        </p:cTn>
                                        <p:tgtEl>
                                          <p:spTgt spid="118"/>
                                        </p:tgtEl>
                                        <p:attrNameLst>
                                          <p:attrName>style.visibility</p:attrName>
                                        </p:attrNameLst>
                                      </p:cBhvr>
                                      <p:to>
                                        <p:strVal val="visible"/>
                                      </p:to>
                                    </p:set>
                                    <p:animEffect transition="in" filter="wipe(up)">
                                      <p:cBhvr>
                                        <p:cTn id="82" dur="500"/>
                                        <p:tgtEl>
                                          <p:spTgt spid="118"/>
                                        </p:tgtEl>
                                      </p:cBhvr>
                                    </p:animEffect>
                                  </p:childTnLst>
                                </p:cTn>
                              </p:par>
                              <p:par>
                                <p:cTn id="83" presetID="10" presetClass="entr" presetSubtype="0" fill="hold" nodeType="withEffect">
                                  <p:stCondLst>
                                    <p:cond delay="0"/>
                                  </p:stCondLst>
                                  <p:childTnLst>
                                    <p:set>
                                      <p:cBhvr>
                                        <p:cTn id="84" dur="1" fill="hold">
                                          <p:stCondLst>
                                            <p:cond delay="0"/>
                                          </p:stCondLst>
                                        </p:cTn>
                                        <p:tgtEl>
                                          <p:spTgt spid="86"/>
                                        </p:tgtEl>
                                        <p:attrNameLst>
                                          <p:attrName>style.visibility</p:attrName>
                                        </p:attrNameLst>
                                      </p:cBhvr>
                                      <p:to>
                                        <p:strVal val="visible"/>
                                      </p:to>
                                    </p:set>
                                    <p:animEffect transition="in" filter="fade">
                                      <p:cBhvr>
                                        <p:cTn id="85" dur="500"/>
                                        <p:tgtEl>
                                          <p:spTgt spid="8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63"/>
                                        </p:tgtEl>
                                        <p:attrNameLst>
                                          <p:attrName>style.visibility</p:attrName>
                                        </p:attrNameLst>
                                      </p:cBhvr>
                                      <p:to>
                                        <p:strVal val="visible"/>
                                      </p:to>
                                    </p:set>
                                    <p:animEffect transition="in" filter="fade">
                                      <p:cBhvr>
                                        <p:cTn id="88" dur="500"/>
                                        <p:tgtEl>
                                          <p:spTgt spid="163"/>
                                        </p:tgtEl>
                                      </p:cBhvr>
                                    </p:animEffect>
                                  </p:childTnLst>
                                </p:cTn>
                              </p:par>
                              <p:par>
                                <p:cTn id="89" presetID="10" presetClass="entr" presetSubtype="0" fill="hold" nodeType="withEffect">
                                  <p:stCondLst>
                                    <p:cond delay="0"/>
                                  </p:stCondLst>
                                  <p:childTnLst>
                                    <p:set>
                                      <p:cBhvr>
                                        <p:cTn id="90" dur="1" fill="hold">
                                          <p:stCondLst>
                                            <p:cond delay="0"/>
                                          </p:stCondLst>
                                        </p:cTn>
                                        <p:tgtEl>
                                          <p:spTgt spid="61"/>
                                        </p:tgtEl>
                                        <p:attrNameLst>
                                          <p:attrName>style.visibility</p:attrName>
                                        </p:attrNameLst>
                                      </p:cBhvr>
                                      <p:to>
                                        <p:strVal val="visible"/>
                                      </p:to>
                                    </p:set>
                                    <p:animEffect transition="in" filter="fade">
                                      <p:cBhvr>
                                        <p:cTn id="91" dur="500"/>
                                        <p:tgtEl>
                                          <p:spTgt spid="6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62"/>
                                        </p:tgtEl>
                                        <p:attrNameLst>
                                          <p:attrName>style.visibility</p:attrName>
                                        </p:attrNameLst>
                                      </p:cBhvr>
                                      <p:to>
                                        <p:strVal val="visible"/>
                                      </p:to>
                                    </p:set>
                                    <p:animEffect transition="in" filter="fade">
                                      <p:cBhvr>
                                        <p:cTn id="94" dur="500"/>
                                        <p:tgtEl>
                                          <p:spTgt spid="162"/>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130"/>
                                        </p:tgtEl>
                                        <p:attrNameLst>
                                          <p:attrName>style.visibility</p:attrName>
                                        </p:attrNameLst>
                                      </p:cBhvr>
                                      <p:to>
                                        <p:strVal val="visible"/>
                                      </p:to>
                                    </p:set>
                                    <p:animEffect transition="in" filter="wipe(up)">
                                      <p:cBhvr>
                                        <p:cTn id="99" dur="500"/>
                                        <p:tgtEl>
                                          <p:spTgt spid="130"/>
                                        </p:tgtEl>
                                      </p:cBhvr>
                                    </p:animEffect>
                                  </p:childTnLst>
                                </p:cTn>
                              </p:par>
                              <p:par>
                                <p:cTn id="100" presetID="22" presetClass="entr" presetSubtype="2" fill="hold" nodeType="withEffect">
                                  <p:stCondLst>
                                    <p:cond delay="0"/>
                                  </p:stCondLst>
                                  <p:childTnLst>
                                    <p:set>
                                      <p:cBhvr>
                                        <p:cTn id="101" dur="1" fill="hold">
                                          <p:stCondLst>
                                            <p:cond delay="0"/>
                                          </p:stCondLst>
                                        </p:cTn>
                                        <p:tgtEl>
                                          <p:spTgt spid="126"/>
                                        </p:tgtEl>
                                        <p:attrNameLst>
                                          <p:attrName>style.visibility</p:attrName>
                                        </p:attrNameLst>
                                      </p:cBhvr>
                                      <p:to>
                                        <p:strVal val="visible"/>
                                      </p:to>
                                    </p:set>
                                    <p:animEffect transition="in" filter="wipe(right)">
                                      <p:cBhvr>
                                        <p:cTn id="102" dur="500"/>
                                        <p:tgtEl>
                                          <p:spTgt spid="126"/>
                                        </p:tgtEl>
                                      </p:cBhvr>
                                    </p:animEffect>
                                  </p:childTnLst>
                                </p:cTn>
                              </p:par>
                              <p:par>
                                <p:cTn id="103" presetID="22" presetClass="entr" presetSubtype="2" fill="hold" grpId="0" nodeType="withEffect">
                                  <p:stCondLst>
                                    <p:cond delay="0"/>
                                  </p:stCondLst>
                                  <p:childTnLst>
                                    <p:set>
                                      <p:cBhvr>
                                        <p:cTn id="104" dur="1" fill="hold">
                                          <p:stCondLst>
                                            <p:cond delay="0"/>
                                          </p:stCondLst>
                                        </p:cTn>
                                        <p:tgtEl>
                                          <p:spTgt spid="164"/>
                                        </p:tgtEl>
                                        <p:attrNameLst>
                                          <p:attrName>style.visibility</p:attrName>
                                        </p:attrNameLst>
                                      </p:cBhvr>
                                      <p:to>
                                        <p:strVal val="visible"/>
                                      </p:to>
                                    </p:set>
                                    <p:animEffect transition="in" filter="wipe(right)">
                                      <p:cBhvr>
                                        <p:cTn id="105" dur="500"/>
                                        <p:tgtEl>
                                          <p:spTgt spid="164"/>
                                        </p:tgtEl>
                                      </p:cBhvr>
                                    </p:animEffect>
                                  </p:childTnLst>
                                </p:cTn>
                              </p:par>
                              <p:par>
                                <p:cTn id="106" presetID="10" presetClass="entr" presetSubtype="0" fill="hold" nodeType="withEffect">
                                  <p:stCondLst>
                                    <p:cond delay="0"/>
                                  </p:stCondLst>
                                  <p:childTnLst>
                                    <p:set>
                                      <p:cBhvr>
                                        <p:cTn id="107" dur="1" fill="hold">
                                          <p:stCondLst>
                                            <p:cond delay="0"/>
                                          </p:stCondLst>
                                        </p:cTn>
                                        <p:tgtEl>
                                          <p:spTgt spid="87"/>
                                        </p:tgtEl>
                                        <p:attrNameLst>
                                          <p:attrName>style.visibility</p:attrName>
                                        </p:attrNameLst>
                                      </p:cBhvr>
                                      <p:to>
                                        <p:strVal val="visible"/>
                                      </p:to>
                                    </p:set>
                                    <p:animEffect transition="in" filter="fade">
                                      <p:cBhvr>
                                        <p:cTn id="108" dur="500"/>
                                        <p:tgtEl>
                                          <p:spTgt spid="87"/>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grpId="0" nodeType="clickEffect">
                                  <p:stCondLst>
                                    <p:cond delay="0"/>
                                  </p:stCondLst>
                                  <p:childTnLst>
                                    <p:set>
                                      <p:cBhvr>
                                        <p:cTn id="112" dur="1" fill="hold">
                                          <p:stCondLst>
                                            <p:cond delay="0"/>
                                          </p:stCondLst>
                                        </p:cTn>
                                        <p:tgtEl>
                                          <p:spTgt spid="166"/>
                                        </p:tgtEl>
                                        <p:attrNameLst>
                                          <p:attrName>style.visibility</p:attrName>
                                        </p:attrNameLst>
                                      </p:cBhvr>
                                      <p:to>
                                        <p:strVal val="visible"/>
                                      </p:to>
                                    </p:set>
                                    <p:animEffect transition="in" filter="wipe(down)">
                                      <p:cBhvr>
                                        <p:cTn id="113" dur="500"/>
                                        <p:tgtEl>
                                          <p:spTgt spid="166"/>
                                        </p:tgtEl>
                                      </p:cBhvr>
                                    </p:animEffect>
                                  </p:childTnLst>
                                </p:cTn>
                              </p:par>
                              <p:par>
                                <p:cTn id="114" presetID="22" presetClass="entr" presetSubtype="4" fill="hold" nodeType="withEffect">
                                  <p:stCondLst>
                                    <p:cond delay="0"/>
                                  </p:stCondLst>
                                  <p:childTnLst>
                                    <p:set>
                                      <p:cBhvr>
                                        <p:cTn id="115" dur="1" fill="hold">
                                          <p:stCondLst>
                                            <p:cond delay="0"/>
                                          </p:stCondLst>
                                        </p:cTn>
                                        <p:tgtEl>
                                          <p:spTgt spid="136"/>
                                        </p:tgtEl>
                                        <p:attrNameLst>
                                          <p:attrName>style.visibility</p:attrName>
                                        </p:attrNameLst>
                                      </p:cBhvr>
                                      <p:to>
                                        <p:strVal val="visible"/>
                                      </p:to>
                                    </p:set>
                                    <p:animEffect transition="in" filter="wipe(down)">
                                      <p:cBhvr>
                                        <p:cTn id="116" dur="500"/>
                                        <p:tgtEl>
                                          <p:spTgt spid="136"/>
                                        </p:tgtEl>
                                      </p:cBhvr>
                                    </p:animEffect>
                                  </p:childTnLst>
                                </p:cTn>
                              </p:par>
                              <p:par>
                                <p:cTn id="117" presetID="10" presetClass="entr" presetSubtype="0" fill="hold" nodeType="withEffect">
                                  <p:stCondLst>
                                    <p:cond delay="0"/>
                                  </p:stCondLst>
                                  <p:childTnLst>
                                    <p:set>
                                      <p:cBhvr>
                                        <p:cTn id="118" dur="1" fill="hold">
                                          <p:stCondLst>
                                            <p:cond delay="0"/>
                                          </p:stCondLst>
                                        </p:cTn>
                                        <p:tgtEl>
                                          <p:spTgt spid="96"/>
                                        </p:tgtEl>
                                        <p:attrNameLst>
                                          <p:attrName>style.visibility</p:attrName>
                                        </p:attrNameLst>
                                      </p:cBhvr>
                                      <p:to>
                                        <p:strVal val="visible"/>
                                      </p:to>
                                    </p:set>
                                    <p:animEffect transition="in" filter="fade">
                                      <p:cBhvr>
                                        <p:cTn id="119" dur="500"/>
                                        <p:tgtEl>
                                          <p:spTgt spid="96"/>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2" fill="hold" nodeType="clickEffect">
                                  <p:stCondLst>
                                    <p:cond delay="0"/>
                                  </p:stCondLst>
                                  <p:childTnLst>
                                    <p:set>
                                      <p:cBhvr>
                                        <p:cTn id="123" dur="1" fill="hold">
                                          <p:stCondLst>
                                            <p:cond delay="0"/>
                                          </p:stCondLst>
                                        </p:cTn>
                                        <p:tgtEl>
                                          <p:spTgt spid="143"/>
                                        </p:tgtEl>
                                        <p:attrNameLst>
                                          <p:attrName>style.visibility</p:attrName>
                                        </p:attrNameLst>
                                      </p:cBhvr>
                                      <p:to>
                                        <p:strVal val="visible"/>
                                      </p:to>
                                    </p:set>
                                    <p:animEffect transition="in" filter="wipe(right)">
                                      <p:cBhvr>
                                        <p:cTn id="124" dur="500"/>
                                        <p:tgtEl>
                                          <p:spTgt spid="143"/>
                                        </p:tgtEl>
                                      </p:cBhvr>
                                    </p:animEffect>
                                  </p:childTnLst>
                                </p:cTn>
                              </p:par>
                              <p:par>
                                <p:cTn id="125" presetID="22" presetClass="entr" presetSubtype="2" fill="hold" nodeType="withEffect">
                                  <p:stCondLst>
                                    <p:cond delay="0"/>
                                  </p:stCondLst>
                                  <p:childTnLst>
                                    <p:set>
                                      <p:cBhvr>
                                        <p:cTn id="126" dur="1" fill="hold">
                                          <p:stCondLst>
                                            <p:cond delay="0"/>
                                          </p:stCondLst>
                                        </p:cTn>
                                        <p:tgtEl>
                                          <p:spTgt spid="146"/>
                                        </p:tgtEl>
                                        <p:attrNameLst>
                                          <p:attrName>style.visibility</p:attrName>
                                        </p:attrNameLst>
                                      </p:cBhvr>
                                      <p:to>
                                        <p:strVal val="visible"/>
                                      </p:to>
                                    </p:set>
                                    <p:animEffect transition="in" filter="wipe(right)">
                                      <p:cBhvr>
                                        <p:cTn id="127" dur="500"/>
                                        <p:tgtEl>
                                          <p:spTgt spid="146"/>
                                        </p:tgtEl>
                                      </p:cBhvr>
                                    </p:animEffect>
                                  </p:childTnLst>
                                </p:cTn>
                              </p:par>
                              <p:par>
                                <p:cTn id="128" presetID="22" presetClass="entr" presetSubtype="2" fill="hold" nodeType="withEffect">
                                  <p:stCondLst>
                                    <p:cond delay="0"/>
                                  </p:stCondLst>
                                  <p:childTnLst>
                                    <p:set>
                                      <p:cBhvr>
                                        <p:cTn id="129" dur="1" fill="hold">
                                          <p:stCondLst>
                                            <p:cond delay="0"/>
                                          </p:stCondLst>
                                        </p:cTn>
                                        <p:tgtEl>
                                          <p:spTgt spid="151"/>
                                        </p:tgtEl>
                                        <p:attrNameLst>
                                          <p:attrName>style.visibility</p:attrName>
                                        </p:attrNameLst>
                                      </p:cBhvr>
                                      <p:to>
                                        <p:strVal val="visible"/>
                                      </p:to>
                                    </p:set>
                                    <p:animEffect transition="in" filter="wipe(right)">
                                      <p:cBhvr>
                                        <p:cTn id="130" dur="500"/>
                                        <p:tgtEl>
                                          <p:spTgt spid="151"/>
                                        </p:tgtEl>
                                      </p:cBhvr>
                                    </p:animEffect>
                                  </p:childTnLst>
                                </p:cTn>
                              </p:par>
                              <p:par>
                                <p:cTn id="131" presetID="22" presetClass="entr" presetSubtype="2" fill="hold" grpId="0" nodeType="withEffect">
                                  <p:stCondLst>
                                    <p:cond delay="0"/>
                                  </p:stCondLst>
                                  <p:childTnLst>
                                    <p:set>
                                      <p:cBhvr>
                                        <p:cTn id="132" dur="1" fill="hold">
                                          <p:stCondLst>
                                            <p:cond delay="0"/>
                                          </p:stCondLst>
                                        </p:cTn>
                                        <p:tgtEl>
                                          <p:spTgt spid="169"/>
                                        </p:tgtEl>
                                        <p:attrNameLst>
                                          <p:attrName>style.visibility</p:attrName>
                                        </p:attrNameLst>
                                      </p:cBhvr>
                                      <p:to>
                                        <p:strVal val="visible"/>
                                      </p:to>
                                    </p:set>
                                    <p:animEffect transition="in" filter="wipe(right)">
                                      <p:cBhvr>
                                        <p:cTn id="133" dur="500"/>
                                        <p:tgtEl>
                                          <p:spTgt spid="169"/>
                                        </p:tgtEl>
                                      </p:cBhvr>
                                    </p:animEffect>
                                  </p:childTnLst>
                                </p:cTn>
                              </p:par>
                              <p:par>
                                <p:cTn id="134" presetID="31" presetClass="entr" presetSubtype="0" fill="hold" nodeType="withEffect">
                                  <p:stCondLst>
                                    <p:cond delay="0"/>
                                  </p:stCondLst>
                                  <p:childTnLst>
                                    <p:set>
                                      <p:cBhvr>
                                        <p:cTn id="135" dur="1" fill="hold">
                                          <p:stCondLst>
                                            <p:cond delay="0"/>
                                          </p:stCondLst>
                                        </p:cTn>
                                        <p:tgtEl>
                                          <p:spTgt spid="63"/>
                                        </p:tgtEl>
                                        <p:attrNameLst>
                                          <p:attrName>style.visibility</p:attrName>
                                        </p:attrNameLst>
                                      </p:cBhvr>
                                      <p:to>
                                        <p:strVal val="visible"/>
                                      </p:to>
                                    </p:set>
                                    <p:anim calcmode="lin" valueType="num">
                                      <p:cBhvr>
                                        <p:cTn id="136" dur="1000" fill="hold"/>
                                        <p:tgtEl>
                                          <p:spTgt spid="63"/>
                                        </p:tgtEl>
                                        <p:attrNameLst>
                                          <p:attrName>ppt_w</p:attrName>
                                        </p:attrNameLst>
                                      </p:cBhvr>
                                      <p:tavLst>
                                        <p:tav tm="0">
                                          <p:val>
                                            <p:fltVal val="0"/>
                                          </p:val>
                                        </p:tav>
                                        <p:tav tm="100000">
                                          <p:val>
                                            <p:strVal val="#ppt_w"/>
                                          </p:val>
                                        </p:tav>
                                      </p:tavLst>
                                    </p:anim>
                                    <p:anim calcmode="lin" valueType="num">
                                      <p:cBhvr>
                                        <p:cTn id="137" dur="1000" fill="hold"/>
                                        <p:tgtEl>
                                          <p:spTgt spid="63"/>
                                        </p:tgtEl>
                                        <p:attrNameLst>
                                          <p:attrName>ppt_h</p:attrName>
                                        </p:attrNameLst>
                                      </p:cBhvr>
                                      <p:tavLst>
                                        <p:tav tm="0">
                                          <p:val>
                                            <p:fltVal val="0"/>
                                          </p:val>
                                        </p:tav>
                                        <p:tav tm="100000">
                                          <p:val>
                                            <p:strVal val="#ppt_h"/>
                                          </p:val>
                                        </p:tav>
                                      </p:tavLst>
                                    </p:anim>
                                    <p:anim calcmode="lin" valueType="num">
                                      <p:cBhvr>
                                        <p:cTn id="138" dur="1000" fill="hold"/>
                                        <p:tgtEl>
                                          <p:spTgt spid="63"/>
                                        </p:tgtEl>
                                        <p:attrNameLst>
                                          <p:attrName>style.rotation</p:attrName>
                                        </p:attrNameLst>
                                      </p:cBhvr>
                                      <p:tavLst>
                                        <p:tav tm="0">
                                          <p:val>
                                            <p:fltVal val="90"/>
                                          </p:val>
                                        </p:tav>
                                        <p:tav tm="100000">
                                          <p:val>
                                            <p:fltVal val="0"/>
                                          </p:val>
                                        </p:tav>
                                      </p:tavLst>
                                    </p:anim>
                                    <p:animEffect transition="in" filter="fade">
                                      <p:cBhvr>
                                        <p:cTn id="139"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27" grpId="0" animBg="1"/>
      <p:bldP spid="32" grpId="0"/>
      <p:bldP spid="65" grpId="0"/>
      <p:bldP spid="108" grpId="0"/>
      <p:bldP spid="154" grpId="0"/>
      <p:bldP spid="155" grpId="0"/>
      <p:bldP spid="156" grpId="0"/>
      <p:bldP spid="158" grpId="0"/>
      <p:bldP spid="159" grpId="0"/>
      <p:bldP spid="162" grpId="0"/>
      <p:bldP spid="163" grpId="0"/>
      <p:bldP spid="164" grpId="0"/>
      <p:bldP spid="166" grpId="0"/>
      <p:bldP spid="16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55A2"/>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364A328-6353-4F8E-B299-E0D92FDF8D3F}"/>
              </a:ext>
            </a:extLst>
          </p:cNvPr>
          <p:cNvCxnSpPr/>
          <p:nvPr/>
        </p:nvCxnSpPr>
        <p:spPr>
          <a:xfrm flipH="1">
            <a:off x="5455920" y="1052631"/>
            <a:ext cx="34910" cy="3448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97" name="Arrow: Pentagon 96">
            <a:extLst>
              <a:ext uri="{FF2B5EF4-FFF2-40B4-BE49-F238E27FC236}">
                <a16:creationId xmlns:a16="http://schemas.microsoft.com/office/drawing/2014/main" id="{D5597C48-0458-4117-93BD-44FF0BFC6ADC}"/>
              </a:ext>
            </a:extLst>
          </p:cNvPr>
          <p:cNvSpPr/>
          <p:nvPr/>
        </p:nvSpPr>
        <p:spPr>
          <a:xfrm>
            <a:off x="1" y="212942"/>
            <a:ext cx="5631311" cy="723547"/>
          </a:xfrm>
          <a:prstGeom prst="homePlat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733A8A2C-03F6-4769-BCCC-26DFC2E5B0F0}"/>
              </a:ext>
            </a:extLst>
          </p:cNvPr>
          <p:cNvSpPr txBox="1"/>
          <p:nvPr/>
        </p:nvSpPr>
        <p:spPr>
          <a:xfrm>
            <a:off x="6173" y="302288"/>
            <a:ext cx="5484657" cy="646331"/>
          </a:xfrm>
          <a:prstGeom prst="rect">
            <a:avLst/>
          </a:prstGeom>
          <a:noFill/>
        </p:spPr>
        <p:txBody>
          <a:bodyPr wrap="square" rtlCol="0">
            <a:spAutoFit/>
          </a:bodyPr>
          <a:lstStyle/>
          <a:p>
            <a:r>
              <a:rPr lang="en-US" sz="3600" b="1" dirty="0">
                <a:latin typeface="Garamond" panose="02020404030301010803" pitchFamily="18" charset="0"/>
              </a:rPr>
              <a:t>What are we bringing new?</a:t>
            </a:r>
          </a:p>
        </p:txBody>
      </p:sp>
      <p:pic>
        <p:nvPicPr>
          <p:cNvPr id="5" name="Picture 4" descr="A picture containing drawing&#10;&#10;Description automatically generated">
            <a:extLst>
              <a:ext uri="{FF2B5EF4-FFF2-40B4-BE49-F238E27FC236}">
                <a16:creationId xmlns:a16="http://schemas.microsoft.com/office/drawing/2014/main" id="{8515E805-E39F-44C8-BF86-D343E846A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747" y="2412103"/>
            <a:ext cx="1729453" cy="2033793"/>
          </a:xfrm>
          <a:prstGeom prst="rect">
            <a:avLst/>
          </a:prstGeom>
        </p:spPr>
      </p:pic>
      <p:sp>
        <p:nvSpPr>
          <p:cNvPr id="6" name="TextBox 5">
            <a:extLst>
              <a:ext uri="{FF2B5EF4-FFF2-40B4-BE49-F238E27FC236}">
                <a16:creationId xmlns:a16="http://schemas.microsoft.com/office/drawing/2014/main" id="{DDB05AB3-9DB1-4ED3-BFF7-404591BBC5BA}"/>
              </a:ext>
            </a:extLst>
          </p:cNvPr>
          <p:cNvSpPr txBox="1"/>
          <p:nvPr/>
        </p:nvSpPr>
        <p:spPr>
          <a:xfrm>
            <a:off x="323097" y="4122730"/>
            <a:ext cx="2602752" cy="646331"/>
          </a:xfrm>
          <a:prstGeom prst="rect">
            <a:avLst/>
          </a:prstGeom>
          <a:noFill/>
        </p:spPr>
        <p:txBody>
          <a:bodyPr wrap="square" rtlCol="0">
            <a:spAutoFit/>
          </a:bodyPr>
          <a:lstStyle/>
          <a:p>
            <a:pPr algn="ctr"/>
            <a:r>
              <a:rPr lang="en-US" b="1" dirty="0">
                <a:solidFill>
                  <a:schemeClr val="bg1"/>
                </a:solidFill>
                <a:latin typeface="Garamond" panose="02020404030301010803" pitchFamily="18" charset="0"/>
              </a:rPr>
              <a:t>Enterprise Backend as a Service(</a:t>
            </a:r>
            <a:r>
              <a:rPr lang="en-US" b="1" dirty="0" err="1">
                <a:solidFill>
                  <a:schemeClr val="bg1"/>
                </a:solidFill>
                <a:latin typeface="Garamond" panose="02020404030301010803" pitchFamily="18" charset="0"/>
              </a:rPr>
              <a:t>EBaaS</a:t>
            </a:r>
            <a:r>
              <a:rPr lang="en-US" b="1" dirty="0">
                <a:solidFill>
                  <a:schemeClr val="bg1"/>
                </a:solidFill>
                <a:latin typeface="Garamond" panose="02020404030301010803" pitchFamily="18" charset="0"/>
              </a:rPr>
              <a:t>)</a:t>
            </a:r>
          </a:p>
        </p:txBody>
      </p:sp>
      <p:sp>
        <p:nvSpPr>
          <p:cNvPr id="7" name="TextBox 6">
            <a:extLst>
              <a:ext uri="{FF2B5EF4-FFF2-40B4-BE49-F238E27FC236}">
                <a16:creationId xmlns:a16="http://schemas.microsoft.com/office/drawing/2014/main" id="{710091EE-60F0-4613-838E-C5036FCA84B9}"/>
              </a:ext>
            </a:extLst>
          </p:cNvPr>
          <p:cNvSpPr txBox="1"/>
          <p:nvPr/>
        </p:nvSpPr>
        <p:spPr>
          <a:xfrm>
            <a:off x="4302741" y="1502968"/>
            <a:ext cx="3211007" cy="461665"/>
          </a:xfrm>
          <a:prstGeom prst="rect">
            <a:avLst/>
          </a:prstGeom>
          <a:noFill/>
        </p:spPr>
        <p:txBody>
          <a:bodyPr wrap="none" rtlCol="0">
            <a:spAutoFit/>
          </a:bodyPr>
          <a:lstStyle/>
          <a:p>
            <a:r>
              <a:rPr lang="en-US" sz="2400" b="1" dirty="0">
                <a:solidFill>
                  <a:srgbClr val="E5A823"/>
                </a:solidFill>
                <a:latin typeface="Garamond" panose="02020404030301010803" pitchFamily="18" charset="0"/>
              </a:rPr>
              <a:t>Speed and Ease of Use</a:t>
            </a:r>
          </a:p>
        </p:txBody>
      </p:sp>
      <p:sp>
        <p:nvSpPr>
          <p:cNvPr id="8" name="TextBox 7">
            <a:extLst>
              <a:ext uri="{FF2B5EF4-FFF2-40B4-BE49-F238E27FC236}">
                <a16:creationId xmlns:a16="http://schemas.microsoft.com/office/drawing/2014/main" id="{C8E14C0F-7D5D-4E02-A75B-E597643F9F69}"/>
              </a:ext>
            </a:extLst>
          </p:cNvPr>
          <p:cNvSpPr txBox="1"/>
          <p:nvPr/>
        </p:nvSpPr>
        <p:spPr>
          <a:xfrm>
            <a:off x="3037841" y="2192213"/>
            <a:ext cx="5730240" cy="3477875"/>
          </a:xfrm>
          <a:prstGeom prst="rect">
            <a:avLst/>
          </a:prstGeom>
          <a:noFill/>
        </p:spPr>
        <p:txBody>
          <a:bodyPr wrap="square" rtlCol="0">
            <a:spAutoFit/>
          </a:bodyPr>
          <a:lstStyle/>
          <a:p>
            <a:pPr marL="285750" indent="-285750" algn="just">
              <a:buFontTx/>
              <a:buChar char="-"/>
            </a:pPr>
            <a:r>
              <a:rPr lang="en-US" sz="2000" b="1" dirty="0">
                <a:solidFill>
                  <a:srgbClr val="E5A823"/>
                </a:solidFill>
                <a:latin typeface="Garamond" panose="02020404030301010803" pitchFamily="18" charset="0"/>
              </a:rPr>
              <a:t>Usability:</a:t>
            </a:r>
            <a:r>
              <a:rPr lang="en-US" sz="2000" dirty="0">
                <a:solidFill>
                  <a:schemeClr val="bg1"/>
                </a:solidFill>
                <a:latin typeface="Garamond" panose="02020404030301010803" pitchFamily="18" charset="0"/>
              </a:rPr>
              <a:t> Util-</a:t>
            </a:r>
            <a:r>
              <a:rPr lang="en-US" sz="2000" dirty="0" err="1">
                <a:solidFill>
                  <a:schemeClr val="bg1"/>
                </a:solidFill>
                <a:latin typeface="Garamond" panose="02020404030301010803" pitchFamily="18" charset="0"/>
              </a:rPr>
              <a:t>raml</a:t>
            </a:r>
            <a:r>
              <a:rPr lang="en-US" sz="2000" dirty="0">
                <a:solidFill>
                  <a:schemeClr val="bg1"/>
                </a:solidFill>
                <a:latin typeface="Garamond" panose="02020404030301010803" pitchFamily="18" charset="0"/>
              </a:rPr>
              <a:t>-code-generator requires knowledge of working with RAML files which easily eliminates a huge subset of users. </a:t>
            </a:r>
            <a:r>
              <a:rPr lang="en-US" sz="2000" dirty="0" err="1">
                <a:solidFill>
                  <a:schemeClr val="bg1"/>
                </a:solidFill>
                <a:latin typeface="Garamond" panose="02020404030301010803" pitchFamily="18" charset="0"/>
              </a:rPr>
              <a:t>EBaaS</a:t>
            </a:r>
            <a:r>
              <a:rPr lang="en-US" sz="2000" dirty="0">
                <a:solidFill>
                  <a:schemeClr val="bg1"/>
                </a:solidFill>
                <a:latin typeface="Garamond" panose="02020404030301010803" pitchFamily="18" charset="0"/>
              </a:rPr>
              <a:t> eliminates  any such indulgence of technologies.</a:t>
            </a:r>
          </a:p>
          <a:p>
            <a:pPr algn="just"/>
            <a:endParaRPr lang="en-US" sz="2000" dirty="0">
              <a:solidFill>
                <a:schemeClr val="bg1"/>
              </a:solidFill>
              <a:latin typeface="Garamond" panose="02020404030301010803" pitchFamily="18" charset="0"/>
            </a:endParaRPr>
          </a:p>
          <a:p>
            <a:pPr marL="285750" indent="-285750" algn="just">
              <a:buFontTx/>
              <a:buChar char="-"/>
            </a:pPr>
            <a:r>
              <a:rPr lang="en-US" sz="2000" b="1" dirty="0">
                <a:solidFill>
                  <a:srgbClr val="E5A823"/>
                </a:solidFill>
                <a:latin typeface="Garamond" panose="02020404030301010803" pitchFamily="18" charset="0"/>
              </a:rPr>
              <a:t>Speediness:</a:t>
            </a:r>
            <a:r>
              <a:rPr lang="en-US" sz="2000" dirty="0">
                <a:solidFill>
                  <a:schemeClr val="bg1"/>
                </a:solidFill>
                <a:latin typeface="Garamond" panose="02020404030301010803" pitchFamily="18" charset="0"/>
              </a:rPr>
              <a:t> The time required by util-</a:t>
            </a:r>
            <a:r>
              <a:rPr lang="en-US" sz="2000" dirty="0" err="1">
                <a:solidFill>
                  <a:schemeClr val="bg1"/>
                </a:solidFill>
                <a:latin typeface="Garamond" panose="02020404030301010803" pitchFamily="18" charset="0"/>
              </a:rPr>
              <a:t>raml</a:t>
            </a:r>
            <a:r>
              <a:rPr lang="en-US" sz="2000" dirty="0">
                <a:solidFill>
                  <a:schemeClr val="bg1"/>
                </a:solidFill>
                <a:latin typeface="Garamond" panose="02020404030301010803" pitchFamily="18" charset="0"/>
              </a:rPr>
              <a:t>-code-generator from setting up the tools to getting the code generated is too long. </a:t>
            </a:r>
            <a:r>
              <a:rPr lang="en-US" sz="2000" dirty="0" err="1">
                <a:solidFill>
                  <a:schemeClr val="bg1"/>
                </a:solidFill>
                <a:latin typeface="Garamond" panose="02020404030301010803" pitchFamily="18" charset="0"/>
              </a:rPr>
              <a:t>EBaaS</a:t>
            </a:r>
            <a:r>
              <a:rPr lang="en-US" sz="2000" dirty="0">
                <a:solidFill>
                  <a:schemeClr val="bg1"/>
                </a:solidFill>
                <a:latin typeface="Garamond" panose="02020404030301010803" pitchFamily="18" charset="0"/>
              </a:rPr>
              <a:t> doesn’t suffer from speed issues as it gives user directly the interface to interact without them needing to setup the tools.</a:t>
            </a:r>
          </a:p>
        </p:txBody>
      </p:sp>
      <p:pic>
        <p:nvPicPr>
          <p:cNvPr id="10" name="Picture 9" descr="A close up of a logo&#10;&#10;Description automatically generated">
            <a:extLst>
              <a:ext uri="{FF2B5EF4-FFF2-40B4-BE49-F238E27FC236}">
                <a16:creationId xmlns:a16="http://schemas.microsoft.com/office/drawing/2014/main" id="{A49B4C31-9102-4473-BF5A-06B248E135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3371" y="2318158"/>
            <a:ext cx="1729453" cy="1804572"/>
          </a:xfrm>
          <a:prstGeom prst="rect">
            <a:avLst/>
          </a:prstGeom>
        </p:spPr>
      </p:pic>
      <p:sp>
        <p:nvSpPr>
          <p:cNvPr id="58" name="TextBox 57">
            <a:extLst>
              <a:ext uri="{FF2B5EF4-FFF2-40B4-BE49-F238E27FC236}">
                <a16:creationId xmlns:a16="http://schemas.microsoft.com/office/drawing/2014/main" id="{90571FA1-691B-4B92-BCFB-B5C852235CB6}"/>
              </a:ext>
            </a:extLst>
          </p:cNvPr>
          <p:cNvSpPr txBox="1"/>
          <p:nvPr/>
        </p:nvSpPr>
        <p:spPr>
          <a:xfrm>
            <a:off x="9316722" y="4122730"/>
            <a:ext cx="2602752" cy="646331"/>
          </a:xfrm>
          <a:prstGeom prst="rect">
            <a:avLst/>
          </a:prstGeom>
          <a:noFill/>
        </p:spPr>
        <p:txBody>
          <a:bodyPr wrap="square" rtlCol="0">
            <a:spAutoFit/>
          </a:bodyPr>
          <a:lstStyle/>
          <a:p>
            <a:pPr algn="ctr"/>
            <a:r>
              <a:rPr lang="en-US" b="1" dirty="0" err="1">
                <a:solidFill>
                  <a:schemeClr val="bg1"/>
                </a:solidFill>
                <a:latin typeface="Garamond" panose="02020404030301010803" pitchFamily="18" charset="0"/>
              </a:rPr>
              <a:t>Paysera</a:t>
            </a:r>
            <a:r>
              <a:rPr lang="en-US" b="1" dirty="0">
                <a:solidFill>
                  <a:schemeClr val="bg1"/>
                </a:solidFill>
                <a:latin typeface="Garamond" panose="02020404030301010803" pitchFamily="18" charset="0"/>
              </a:rPr>
              <a:t>/util-</a:t>
            </a:r>
            <a:r>
              <a:rPr lang="en-US" b="1" dirty="0" err="1">
                <a:solidFill>
                  <a:schemeClr val="bg1"/>
                </a:solidFill>
                <a:latin typeface="Garamond" panose="02020404030301010803" pitchFamily="18" charset="0"/>
              </a:rPr>
              <a:t>raml</a:t>
            </a:r>
            <a:r>
              <a:rPr lang="en-US" b="1" dirty="0">
                <a:solidFill>
                  <a:schemeClr val="bg1"/>
                </a:solidFill>
                <a:latin typeface="Garamond" panose="02020404030301010803" pitchFamily="18" charset="0"/>
              </a:rPr>
              <a:t>-code-generator</a:t>
            </a:r>
          </a:p>
        </p:txBody>
      </p:sp>
    </p:spTree>
    <p:extLst>
      <p:ext uri="{BB962C8B-B14F-4D97-AF65-F5344CB8AC3E}">
        <p14:creationId xmlns:p14="http://schemas.microsoft.com/office/powerpoint/2010/main" val="181103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1000"/>
                                        <p:tgtEl>
                                          <p:spTgt spid="58"/>
                                        </p:tgtEl>
                                      </p:cBhvr>
                                    </p:animEffect>
                                    <p:anim calcmode="lin" valueType="num">
                                      <p:cBhvr>
                                        <p:cTn id="23" dur="1000" fill="hold"/>
                                        <p:tgtEl>
                                          <p:spTgt spid="58"/>
                                        </p:tgtEl>
                                        <p:attrNameLst>
                                          <p:attrName>ppt_x</p:attrName>
                                        </p:attrNameLst>
                                      </p:cBhvr>
                                      <p:tavLst>
                                        <p:tav tm="0">
                                          <p:val>
                                            <p:strVal val="#ppt_x"/>
                                          </p:val>
                                        </p:tav>
                                        <p:tav tm="100000">
                                          <p:val>
                                            <p:strVal val="#ppt_x"/>
                                          </p:val>
                                        </p:tav>
                                      </p:tavLst>
                                    </p:anim>
                                    <p:anim calcmode="lin" valueType="num">
                                      <p:cBhvr>
                                        <p:cTn id="24"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9" dur="500"/>
                                        <p:tgtEl>
                                          <p:spTgt spid="7">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fade">
                                      <p:cBhvr>
                                        <p:cTn id="34" dur="500"/>
                                        <p:tgtEl>
                                          <p:spTgt spid="8">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animEffect transition="in" filter="fade">
                                      <p:cBhvr>
                                        <p:cTn id="39" dur="500"/>
                                        <p:tgtEl>
                                          <p:spTgt spid="8">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xit" presetSubtype="0" fill="hold" nodeType="clickEffect">
                                  <p:stCondLst>
                                    <p:cond delay="0"/>
                                  </p:stCondLst>
                                  <p:childTnLst>
                                    <p:animEffect transition="out" filter="fade">
                                      <p:cBhvr>
                                        <p:cTn id="43" dur="1000"/>
                                        <p:tgtEl>
                                          <p:spTgt spid="10"/>
                                        </p:tgtEl>
                                      </p:cBhvr>
                                    </p:animEffect>
                                    <p:anim calcmode="lin" valueType="num">
                                      <p:cBhvr>
                                        <p:cTn id="44" dur="1000"/>
                                        <p:tgtEl>
                                          <p:spTgt spid="10"/>
                                        </p:tgtEl>
                                        <p:attrNameLst>
                                          <p:attrName>ppt_x</p:attrName>
                                        </p:attrNameLst>
                                      </p:cBhvr>
                                      <p:tavLst>
                                        <p:tav tm="0">
                                          <p:val>
                                            <p:strVal val="ppt_x"/>
                                          </p:val>
                                        </p:tav>
                                        <p:tav tm="100000">
                                          <p:val>
                                            <p:strVal val="ppt_x"/>
                                          </p:val>
                                        </p:tav>
                                      </p:tavLst>
                                    </p:anim>
                                    <p:anim calcmode="lin" valueType="num">
                                      <p:cBhvr>
                                        <p:cTn id="45" dur="1000"/>
                                        <p:tgtEl>
                                          <p:spTgt spid="10"/>
                                        </p:tgtEl>
                                        <p:attrNameLst>
                                          <p:attrName>ppt_y</p:attrName>
                                        </p:attrNameLst>
                                      </p:cBhvr>
                                      <p:tavLst>
                                        <p:tav tm="0">
                                          <p:val>
                                            <p:strVal val="ppt_y"/>
                                          </p:val>
                                        </p:tav>
                                        <p:tav tm="100000">
                                          <p:val>
                                            <p:strVal val="ppt_y+.1"/>
                                          </p:val>
                                        </p:tav>
                                      </p:tavLst>
                                    </p:anim>
                                    <p:set>
                                      <p:cBhvr>
                                        <p:cTn id="46" dur="1" fill="hold">
                                          <p:stCondLst>
                                            <p:cond delay="999"/>
                                          </p:stCondLst>
                                        </p:cTn>
                                        <p:tgtEl>
                                          <p:spTgt spid="10"/>
                                        </p:tgtEl>
                                        <p:attrNameLst>
                                          <p:attrName>style.visibility</p:attrName>
                                        </p:attrNameLst>
                                      </p:cBhvr>
                                      <p:to>
                                        <p:strVal val="hidden"/>
                                      </p:to>
                                    </p:set>
                                  </p:childTnLst>
                                </p:cTn>
                              </p:par>
                              <p:par>
                                <p:cTn id="47" presetID="42" presetClass="exit" presetSubtype="0" fill="hold" grpId="1" nodeType="withEffect">
                                  <p:stCondLst>
                                    <p:cond delay="0"/>
                                  </p:stCondLst>
                                  <p:childTnLst>
                                    <p:animEffect transition="out" filter="fade">
                                      <p:cBhvr>
                                        <p:cTn id="48" dur="1000"/>
                                        <p:tgtEl>
                                          <p:spTgt spid="58"/>
                                        </p:tgtEl>
                                      </p:cBhvr>
                                    </p:animEffect>
                                    <p:anim calcmode="lin" valueType="num">
                                      <p:cBhvr>
                                        <p:cTn id="49" dur="1000"/>
                                        <p:tgtEl>
                                          <p:spTgt spid="58"/>
                                        </p:tgtEl>
                                        <p:attrNameLst>
                                          <p:attrName>ppt_x</p:attrName>
                                        </p:attrNameLst>
                                      </p:cBhvr>
                                      <p:tavLst>
                                        <p:tav tm="0">
                                          <p:val>
                                            <p:strVal val="ppt_x"/>
                                          </p:val>
                                        </p:tav>
                                        <p:tav tm="100000">
                                          <p:val>
                                            <p:strVal val="ppt_x"/>
                                          </p:val>
                                        </p:tav>
                                      </p:tavLst>
                                    </p:anim>
                                    <p:anim calcmode="lin" valueType="num">
                                      <p:cBhvr>
                                        <p:cTn id="50" dur="1000"/>
                                        <p:tgtEl>
                                          <p:spTgt spid="58"/>
                                        </p:tgtEl>
                                        <p:attrNameLst>
                                          <p:attrName>ppt_y</p:attrName>
                                        </p:attrNameLst>
                                      </p:cBhvr>
                                      <p:tavLst>
                                        <p:tav tm="0">
                                          <p:val>
                                            <p:strVal val="ppt_y"/>
                                          </p:val>
                                        </p:tav>
                                        <p:tav tm="100000">
                                          <p:val>
                                            <p:strVal val="ppt_y+.1"/>
                                          </p:val>
                                        </p:tav>
                                      </p:tavLst>
                                    </p:anim>
                                    <p:set>
                                      <p:cBhvr>
                                        <p:cTn id="51" dur="1" fill="hold">
                                          <p:stCondLst>
                                            <p:cond delay="999"/>
                                          </p:stCondLst>
                                        </p:cTn>
                                        <p:tgtEl>
                                          <p:spTgt spid="58"/>
                                        </p:tgtEl>
                                        <p:attrNameLst>
                                          <p:attrName>style.visibility</p:attrName>
                                        </p:attrNameLst>
                                      </p:cBhvr>
                                      <p:to>
                                        <p:strVal val="hidden"/>
                                      </p:to>
                                    </p:set>
                                  </p:childTnLst>
                                </p:cTn>
                              </p:par>
                              <p:par>
                                <p:cTn id="52" presetID="42" presetClass="exit" presetSubtype="0" fill="hold" grpId="0" nodeType="withEffect">
                                  <p:stCondLst>
                                    <p:cond delay="0"/>
                                  </p:stCondLst>
                                  <p:childTnLst>
                                    <p:animEffect transition="out" filter="fade">
                                      <p:cBhvr>
                                        <p:cTn id="53" dur="1000"/>
                                        <p:tgtEl>
                                          <p:spTgt spid="7">
                                            <p:txEl>
                                              <p:pRg st="0" end="0"/>
                                            </p:txEl>
                                          </p:spTgt>
                                        </p:tgtEl>
                                      </p:cBhvr>
                                    </p:animEffect>
                                    <p:anim calcmode="lin" valueType="num">
                                      <p:cBhvr>
                                        <p:cTn id="54" dur="1000"/>
                                        <p:tgtEl>
                                          <p:spTgt spid="7">
                                            <p:txEl>
                                              <p:pRg st="0" end="0"/>
                                            </p:txEl>
                                          </p:spTgt>
                                        </p:tgtEl>
                                        <p:attrNameLst>
                                          <p:attrName>ppt_x</p:attrName>
                                        </p:attrNameLst>
                                      </p:cBhvr>
                                      <p:tavLst>
                                        <p:tav tm="0">
                                          <p:val>
                                            <p:strVal val="ppt_x"/>
                                          </p:val>
                                        </p:tav>
                                        <p:tav tm="100000">
                                          <p:val>
                                            <p:strVal val="ppt_x"/>
                                          </p:val>
                                        </p:tav>
                                      </p:tavLst>
                                    </p:anim>
                                    <p:anim calcmode="lin" valueType="num">
                                      <p:cBhvr>
                                        <p:cTn id="55" dur="1000"/>
                                        <p:tgtEl>
                                          <p:spTgt spid="7">
                                            <p:txEl>
                                              <p:pRg st="0" end="0"/>
                                            </p:txEl>
                                          </p:spTgt>
                                        </p:tgtEl>
                                        <p:attrNameLst>
                                          <p:attrName>ppt_y</p:attrName>
                                        </p:attrNameLst>
                                      </p:cBhvr>
                                      <p:tavLst>
                                        <p:tav tm="0">
                                          <p:val>
                                            <p:strVal val="ppt_y"/>
                                          </p:val>
                                        </p:tav>
                                        <p:tav tm="100000">
                                          <p:val>
                                            <p:strVal val="ppt_y+.1"/>
                                          </p:val>
                                        </p:tav>
                                      </p:tavLst>
                                    </p:anim>
                                    <p:set>
                                      <p:cBhvr>
                                        <p:cTn id="56" dur="1" fill="hold">
                                          <p:stCondLst>
                                            <p:cond delay="999"/>
                                          </p:stCondLst>
                                        </p:cTn>
                                        <p:tgtEl>
                                          <p:spTgt spid="7">
                                            <p:txEl>
                                              <p:pRg st="0" end="0"/>
                                            </p:txEl>
                                          </p:spTgt>
                                        </p:tgtEl>
                                        <p:attrNameLst>
                                          <p:attrName>style.visibility</p:attrName>
                                        </p:attrNameLst>
                                      </p:cBhvr>
                                      <p:to>
                                        <p:strVal val="hidden"/>
                                      </p:to>
                                    </p:set>
                                  </p:childTnLst>
                                </p:cTn>
                              </p:par>
                              <p:par>
                                <p:cTn id="57" presetID="42" presetClass="exit" presetSubtype="0" fill="hold" grpId="0" nodeType="withEffect">
                                  <p:stCondLst>
                                    <p:cond delay="0"/>
                                  </p:stCondLst>
                                  <p:childTnLst>
                                    <p:animEffect transition="out" filter="fade">
                                      <p:cBhvr>
                                        <p:cTn id="58" dur="1000"/>
                                        <p:tgtEl>
                                          <p:spTgt spid="8">
                                            <p:txEl>
                                              <p:pRg st="0" end="0"/>
                                            </p:txEl>
                                          </p:spTgt>
                                        </p:tgtEl>
                                      </p:cBhvr>
                                    </p:animEffect>
                                    <p:anim calcmode="lin" valueType="num">
                                      <p:cBhvr>
                                        <p:cTn id="59" dur="1000"/>
                                        <p:tgtEl>
                                          <p:spTgt spid="8">
                                            <p:txEl>
                                              <p:pRg st="0" end="0"/>
                                            </p:txEl>
                                          </p:spTgt>
                                        </p:tgtEl>
                                        <p:attrNameLst>
                                          <p:attrName>ppt_x</p:attrName>
                                        </p:attrNameLst>
                                      </p:cBhvr>
                                      <p:tavLst>
                                        <p:tav tm="0">
                                          <p:val>
                                            <p:strVal val="ppt_x"/>
                                          </p:val>
                                        </p:tav>
                                        <p:tav tm="100000">
                                          <p:val>
                                            <p:strVal val="ppt_x"/>
                                          </p:val>
                                        </p:tav>
                                      </p:tavLst>
                                    </p:anim>
                                    <p:anim calcmode="lin" valueType="num">
                                      <p:cBhvr>
                                        <p:cTn id="60" dur="1000"/>
                                        <p:tgtEl>
                                          <p:spTgt spid="8">
                                            <p:txEl>
                                              <p:pRg st="0" end="0"/>
                                            </p:txEl>
                                          </p:spTgt>
                                        </p:tgtEl>
                                        <p:attrNameLst>
                                          <p:attrName>ppt_y</p:attrName>
                                        </p:attrNameLst>
                                      </p:cBhvr>
                                      <p:tavLst>
                                        <p:tav tm="0">
                                          <p:val>
                                            <p:strVal val="ppt_y"/>
                                          </p:val>
                                        </p:tav>
                                        <p:tav tm="100000">
                                          <p:val>
                                            <p:strVal val="ppt_y+.1"/>
                                          </p:val>
                                        </p:tav>
                                      </p:tavLst>
                                    </p:anim>
                                    <p:set>
                                      <p:cBhvr>
                                        <p:cTn id="61" dur="1" fill="hold">
                                          <p:stCondLst>
                                            <p:cond delay="999"/>
                                          </p:stCondLst>
                                        </p:cTn>
                                        <p:tgtEl>
                                          <p:spTgt spid="8">
                                            <p:txEl>
                                              <p:pRg st="0" end="0"/>
                                            </p:txEl>
                                          </p:spTgt>
                                        </p:tgtEl>
                                        <p:attrNameLst>
                                          <p:attrName>style.visibility</p:attrName>
                                        </p:attrNameLst>
                                      </p:cBhvr>
                                      <p:to>
                                        <p:strVal val="hidden"/>
                                      </p:to>
                                    </p:set>
                                  </p:childTnLst>
                                </p:cTn>
                              </p:par>
                              <p:par>
                                <p:cTn id="62" presetID="42" presetClass="exit" presetSubtype="0" fill="hold" grpId="0" nodeType="withEffect">
                                  <p:stCondLst>
                                    <p:cond delay="0"/>
                                  </p:stCondLst>
                                  <p:childTnLst>
                                    <p:animEffect transition="out" filter="fade">
                                      <p:cBhvr>
                                        <p:cTn id="63" dur="1000"/>
                                        <p:tgtEl>
                                          <p:spTgt spid="8">
                                            <p:txEl>
                                              <p:pRg st="2" end="2"/>
                                            </p:txEl>
                                          </p:spTgt>
                                        </p:tgtEl>
                                      </p:cBhvr>
                                    </p:animEffect>
                                    <p:anim calcmode="lin" valueType="num">
                                      <p:cBhvr>
                                        <p:cTn id="64" dur="1000"/>
                                        <p:tgtEl>
                                          <p:spTgt spid="8">
                                            <p:txEl>
                                              <p:pRg st="2" end="2"/>
                                            </p:txEl>
                                          </p:spTgt>
                                        </p:tgtEl>
                                        <p:attrNameLst>
                                          <p:attrName>ppt_x</p:attrName>
                                        </p:attrNameLst>
                                      </p:cBhvr>
                                      <p:tavLst>
                                        <p:tav tm="0">
                                          <p:val>
                                            <p:strVal val="ppt_x"/>
                                          </p:val>
                                        </p:tav>
                                        <p:tav tm="100000">
                                          <p:val>
                                            <p:strVal val="ppt_x"/>
                                          </p:val>
                                        </p:tav>
                                      </p:tavLst>
                                    </p:anim>
                                    <p:anim calcmode="lin" valueType="num">
                                      <p:cBhvr>
                                        <p:cTn id="65" dur="1000"/>
                                        <p:tgtEl>
                                          <p:spTgt spid="8">
                                            <p:txEl>
                                              <p:pRg st="2" end="2"/>
                                            </p:txEl>
                                          </p:spTgt>
                                        </p:tgtEl>
                                        <p:attrNameLst>
                                          <p:attrName>ppt_y</p:attrName>
                                        </p:attrNameLst>
                                      </p:cBhvr>
                                      <p:tavLst>
                                        <p:tav tm="0">
                                          <p:val>
                                            <p:strVal val="ppt_y"/>
                                          </p:val>
                                        </p:tav>
                                        <p:tav tm="100000">
                                          <p:val>
                                            <p:strVal val="ppt_y+.1"/>
                                          </p:val>
                                        </p:tav>
                                      </p:tavLst>
                                    </p:anim>
                                    <p:set>
                                      <p:cBhvr>
                                        <p:cTn id="66" dur="1" fill="hold">
                                          <p:stCondLst>
                                            <p:cond delay="999"/>
                                          </p:stCondLst>
                                        </p:cTn>
                                        <p:tgtEl>
                                          <p:spTgt spid="8">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allAtOnce"/>
      <p:bldP spid="8" grpId="0" build="allAtOnce"/>
      <p:bldP spid="58" grpId="0"/>
      <p:bldP spid="58"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55A2"/>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364A328-6353-4F8E-B299-E0D92FDF8D3F}"/>
              </a:ext>
            </a:extLst>
          </p:cNvPr>
          <p:cNvCxnSpPr/>
          <p:nvPr/>
        </p:nvCxnSpPr>
        <p:spPr>
          <a:xfrm flipH="1">
            <a:off x="5455920" y="1052631"/>
            <a:ext cx="34910" cy="3448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97" name="Arrow: Pentagon 96">
            <a:extLst>
              <a:ext uri="{FF2B5EF4-FFF2-40B4-BE49-F238E27FC236}">
                <a16:creationId xmlns:a16="http://schemas.microsoft.com/office/drawing/2014/main" id="{D5597C48-0458-4117-93BD-44FF0BFC6ADC}"/>
              </a:ext>
            </a:extLst>
          </p:cNvPr>
          <p:cNvSpPr/>
          <p:nvPr/>
        </p:nvSpPr>
        <p:spPr>
          <a:xfrm>
            <a:off x="1" y="212942"/>
            <a:ext cx="5631311" cy="723547"/>
          </a:xfrm>
          <a:prstGeom prst="homePlat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733A8A2C-03F6-4769-BCCC-26DFC2E5B0F0}"/>
              </a:ext>
            </a:extLst>
          </p:cNvPr>
          <p:cNvSpPr txBox="1"/>
          <p:nvPr/>
        </p:nvSpPr>
        <p:spPr>
          <a:xfrm>
            <a:off x="6173" y="302288"/>
            <a:ext cx="5484657" cy="646331"/>
          </a:xfrm>
          <a:prstGeom prst="rect">
            <a:avLst/>
          </a:prstGeom>
          <a:noFill/>
        </p:spPr>
        <p:txBody>
          <a:bodyPr wrap="square" rtlCol="0">
            <a:spAutoFit/>
          </a:bodyPr>
          <a:lstStyle/>
          <a:p>
            <a:r>
              <a:rPr lang="en-US" sz="3600" b="1" dirty="0">
                <a:latin typeface="Garamond" panose="02020404030301010803" pitchFamily="18" charset="0"/>
              </a:rPr>
              <a:t>What are we bringing new?</a:t>
            </a:r>
          </a:p>
        </p:txBody>
      </p:sp>
      <p:pic>
        <p:nvPicPr>
          <p:cNvPr id="5" name="Picture 4" descr="A picture containing drawing&#10;&#10;Description automatically generated">
            <a:extLst>
              <a:ext uri="{FF2B5EF4-FFF2-40B4-BE49-F238E27FC236}">
                <a16:creationId xmlns:a16="http://schemas.microsoft.com/office/drawing/2014/main" id="{8515E805-E39F-44C8-BF86-D343E846A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747" y="2412103"/>
            <a:ext cx="1729453" cy="2033793"/>
          </a:xfrm>
          <a:prstGeom prst="rect">
            <a:avLst/>
          </a:prstGeom>
        </p:spPr>
      </p:pic>
      <p:sp>
        <p:nvSpPr>
          <p:cNvPr id="6" name="TextBox 5">
            <a:extLst>
              <a:ext uri="{FF2B5EF4-FFF2-40B4-BE49-F238E27FC236}">
                <a16:creationId xmlns:a16="http://schemas.microsoft.com/office/drawing/2014/main" id="{DDB05AB3-9DB1-4ED3-BFF7-404591BBC5BA}"/>
              </a:ext>
            </a:extLst>
          </p:cNvPr>
          <p:cNvSpPr txBox="1"/>
          <p:nvPr/>
        </p:nvSpPr>
        <p:spPr>
          <a:xfrm>
            <a:off x="323097" y="4122730"/>
            <a:ext cx="2602752" cy="646331"/>
          </a:xfrm>
          <a:prstGeom prst="rect">
            <a:avLst/>
          </a:prstGeom>
          <a:noFill/>
        </p:spPr>
        <p:txBody>
          <a:bodyPr wrap="square" rtlCol="0">
            <a:spAutoFit/>
          </a:bodyPr>
          <a:lstStyle/>
          <a:p>
            <a:pPr algn="ctr"/>
            <a:r>
              <a:rPr lang="en-US" b="1" dirty="0">
                <a:solidFill>
                  <a:schemeClr val="bg1"/>
                </a:solidFill>
                <a:latin typeface="Garamond" panose="02020404030301010803" pitchFamily="18" charset="0"/>
              </a:rPr>
              <a:t>Enterprise Backend as a Service(</a:t>
            </a:r>
            <a:r>
              <a:rPr lang="en-US" b="1" dirty="0" err="1">
                <a:solidFill>
                  <a:schemeClr val="bg1"/>
                </a:solidFill>
                <a:latin typeface="Garamond" panose="02020404030301010803" pitchFamily="18" charset="0"/>
              </a:rPr>
              <a:t>EBaaS</a:t>
            </a:r>
            <a:r>
              <a:rPr lang="en-US" b="1" dirty="0">
                <a:solidFill>
                  <a:schemeClr val="bg1"/>
                </a:solidFill>
                <a:latin typeface="Garamond" panose="02020404030301010803" pitchFamily="18" charset="0"/>
              </a:rPr>
              <a:t>)</a:t>
            </a:r>
          </a:p>
        </p:txBody>
      </p:sp>
      <p:sp>
        <p:nvSpPr>
          <p:cNvPr id="7" name="TextBox 6">
            <a:extLst>
              <a:ext uri="{FF2B5EF4-FFF2-40B4-BE49-F238E27FC236}">
                <a16:creationId xmlns:a16="http://schemas.microsoft.com/office/drawing/2014/main" id="{710091EE-60F0-4613-838E-C5036FCA84B9}"/>
              </a:ext>
            </a:extLst>
          </p:cNvPr>
          <p:cNvSpPr txBox="1"/>
          <p:nvPr/>
        </p:nvSpPr>
        <p:spPr>
          <a:xfrm>
            <a:off x="4213851" y="1329119"/>
            <a:ext cx="3378219" cy="830997"/>
          </a:xfrm>
          <a:prstGeom prst="rect">
            <a:avLst/>
          </a:prstGeom>
          <a:noFill/>
        </p:spPr>
        <p:txBody>
          <a:bodyPr wrap="square" rtlCol="0">
            <a:spAutoFit/>
          </a:bodyPr>
          <a:lstStyle/>
          <a:p>
            <a:pPr algn="ctr"/>
            <a:r>
              <a:rPr lang="en-US" sz="2400" b="1" dirty="0">
                <a:solidFill>
                  <a:srgbClr val="E5A823"/>
                </a:solidFill>
                <a:latin typeface="Garamond" panose="02020404030301010803" pitchFamily="18" charset="0"/>
              </a:rPr>
              <a:t>RESTful API Code – </a:t>
            </a:r>
          </a:p>
          <a:p>
            <a:pPr algn="ctr"/>
            <a:r>
              <a:rPr lang="en-US" sz="2400" b="1" dirty="0">
                <a:solidFill>
                  <a:srgbClr val="E5A823"/>
                </a:solidFill>
                <a:latin typeface="Garamond" panose="02020404030301010803" pitchFamily="18" charset="0"/>
              </a:rPr>
              <a:t>On Hand</a:t>
            </a:r>
          </a:p>
        </p:txBody>
      </p:sp>
      <p:sp>
        <p:nvSpPr>
          <p:cNvPr id="8" name="TextBox 7">
            <a:extLst>
              <a:ext uri="{FF2B5EF4-FFF2-40B4-BE49-F238E27FC236}">
                <a16:creationId xmlns:a16="http://schemas.microsoft.com/office/drawing/2014/main" id="{C8E14C0F-7D5D-4E02-A75B-E597643F9F69}"/>
              </a:ext>
            </a:extLst>
          </p:cNvPr>
          <p:cNvSpPr txBox="1"/>
          <p:nvPr/>
        </p:nvSpPr>
        <p:spPr>
          <a:xfrm>
            <a:off x="3037841" y="2354818"/>
            <a:ext cx="5730240" cy="3170099"/>
          </a:xfrm>
          <a:prstGeom prst="rect">
            <a:avLst/>
          </a:prstGeom>
          <a:noFill/>
        </p:spPr>
        <p:txBody>
          <a:bodyPr wrap="square" rtlCol="0">
            <a:spAutoFit/>
          </a:bodyPr>
          <a:lstStyle/>
          <a:p>
            <a:pPr algn="just"/>
            <a:r>
              <a:rPr lang="en-US" sz="2000" b="1" dirty="0">
                <a:solidFill>
                  <a:srgbClr val="E5A823"/>
                </a:solidFill>
                <a:latin typeface="Garamond" panose="02020404030301010803" pitchFamily="18" charset="0"/>
              </a:rPr>
              <a:t>Services Provided: </a:t>
            </a:r>
          </a:p>
          <a:p>
            <a:pPr algn="just"/>
            <a:endParaRPr lang="en-US" sz="2000" b="1" dirty="0">
              <a:solidFill>
                <a:srgbClr val="E5A823"/>
              </a:solidFill>
              <a:latin typeface="Garamond" panose="02020404030301010803" pitchFamily="18" charset="0"/>
            </a:endParaRPr>
          </a:p>
          <a:p>
            <a:pPr algn="just"/>
            <a:r>
              <a:rPr lang="en-US" sz="2000" dirty="0">
                <a:solidFill>
                  <a:schemeClr val="bg1"/>
                </a:solidFill>
                <a:latin typeface="Garamond" panose="02020404030301010803" pitchFamily="18" charset="0"/>
              </a:rPr>
              <a:t>Both these services mentioned, that is, </a:t>
            </a:r>
            <a:r>
              <a:rPr lang="en-US" sz="2000" dirty="0" err="1">
                <a:solidFill>
                  <a:schemeClr val="bg1"/>
                </a:solidFill>
                <a:latin typeface="Garamond" panose="02020404030301010803" pitchFamily="18" charset="0"/>
              </a:rPr>
              <a:t>Xmysql</a:t>
            </a:r>
            <a:r>
              <a:rPr lang="en-US" sz="2000" dirty="0">
                <a:solidFill>
                  <a:schemeClr val="bg1"/>
                </a:solidFill>
                <a:latin typeface="Garamond" panose="02020404030301010803" pitchFamily="18" charset="0"/>
              </a:rPr>
              <a:t> and Sandman2 gives the user a server, not the code, that will work as a backend and in turn robs the user from adding/deleting/modifying the APIs.</a:t>
            </a:r>
          </a:p>
          <a:p>
            <a:pPr algn="just"/>
            <a:r>
              <a:rPr lang="en-US" sz="2000" dirty="0">
                <a:solidFill>
                  <a:schemeClr val="bg1"/>
                </a:solidFill>
                <a:latin typeface="Garamond" panose="02020404030301010803" pitchFamily="18" charset="0"/>
              </a:rPr>
              <a:t> </a:t>
            </a:r>
          </a:p>
          <a:p>
            <a:pPr algn="just"/>
            <a:r>
              <a:rPr lang="en-US" sz="2000" dirty="0">
                <a:solidFill>
                  <a:schemeClr val="bg1"/>
                </a:solidFill>
                <a:latin typeface="Garamond" panose="02020404030301010803" pitchFamily="18" charset="0"/>
              </a:rPr>
              <a:t>On the other hand, </a:t>
            </a:r>
            <a:r>
              <a:rPr lang="en-US" sz="2000" dirty="0" err="1">
                <a:solidFill>
                  <a:schemeClr val="bg1"/>
                </a:solidFill>
                <a:latin typeface="Garamond" panose="02020404030301010803" pitchFamily="18" charset="0"/>
              </a:rPr>
              <a:t>EBaaS</a:t>
            </a:r>
            <a:r>
              <a:rPr lang="en-US" sz="2000" dirty="0">
                <a:solidFill>
                  <a:schemeClr val="bg1"/>
                </a:solidFill>
                <a:latin typeface="Garamond" panose="02020404030301010803" pitchFamily="18" charset="0"/>
              </a:rPr>
              <a:t> provides users with the actual code which can then be used as a base to create more complex backend applications.</a:t>
            </a:r>
          </a:p>
        </p:txBody>
      </p:sp>
      <p:pic>
        <p:nvPicPr>
          <p:cNvPr id="10" name="Picture 9">
            <a:extLst>
              <a:ext uri="{FF2B5EF4-FFF2-40B4-BE49-F238E27FC236}">
                <a16:creationId xmlns:a16="http://schemas.microsoft.com/office/drawing/2014/main" id="{A49B4C31-9102-4473-BF5A-06B248E1351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753371" y="2393277"/>
            <a:ext cx="1729453" cy="1729453"/>
          </a:xfrm>
          <a:prstGeom prst="rect">
            <a:avLst/>
          </a:prstGeom>
        </p:spPr>
      </p:pic>
      <p:sp>
        <p:nvSpPr>
          <p:cNvPr id="58" name="TextBox 57">
            <a:extLst>
              <a:ext uri="{FF2B5EF4-FFF2-40B4-BE49-F238E27FC236}">
                <a16:creationId xmlns:a16="http://schemas.microsoft.com/office/drawing/2014/main" id="{90571FA1-691B-4B92-BCFB-B5C852235CB6}"/>
              </a:ext>
            </a:extLst>
          </p:cNvPr>
          <p:cNvSpPr txBox="1"/>
          <p:nvPr/>
        </p:nvSpPr>
        <p:spPr>
          <a:xfrm>
            <a:off x="9316722" y="4261229"/>
            <a:ext cx="2602752" cy="923330"/>
          </a:xfrm>
          <a:prstGeom prst="rect">
            <a:avLst/>
          </a:prstGeom>
          <a:noFill/>
        </p:spPr>
        <p:txBody>
          <a:bodyPr wrap="square" rtlCol="0">
            <a:spAutoFit/>
          </a:bodyPr>
          <a:lstStyle/>
          <a:p>
            <a:pPr algn="ctr"/>
            <a:r>
              <a:rPr lang="en-US" b="1" dirty="0">
                <a:solidFill>
                  <a:schemeClr val="bg1"/>
                </a:solidFill>
                <a:latin typeface="Garamond" panose="02020404030301010803" pitchFamily="18" charset="0"/>
              </a:rPr>
              <a:t>o1lab/</a:t>
            </a:r>
            <a:r>
              <a:rPr lang="en-US" b="1" dirty="0" err="1">
                <a:solidFill>
                  <a:schemeClr val="bg1"/>
                </a:solidFill>
                <a:latin typeface="Garamond" panose="02020404030301010803" pitchFamily="18" charset="0"/>
              </a:rPr>
              <a:t>xmysql</a:t>
            </a:r>
            <a:r>
              <a:rPr lang="en-US" b="1" dirty="0">
                <a:solidFill>
                  <a:schemeClr val="bg1"/>
                </a:solidFill>
                <a:latin typeface="Garamond" panose="02020404030301010803" pitchFamily="18" charset="0"/>
              </a:rPr>
              <a:t> </a:t>
            </a:r>
          </a:p>
          <a:p>
            <a:pPr algn="ctr"/>
            <a:r>
              <a:rPr lang="en-US" b="1" dirty="0">
                <a:solidFill>
                  <a:schemeClr val="bg1"/>
                </a:solidFill>
                <a:latin typeface="Garamond" panose="02020404030301010803" pitchFamily="18" charset="0"/>
              </a:rPr>
              <a:t>and</a:t>
            </a:r>
          </a:p>
          <a:p>
            <a:pPr algn="ctr"/>
            <a:r>
              <a:rPr lang="en-US" b="1" dirty="0" err="1">
                <a:solidFill>
                  <a:schemeClr val="bg1"/>
                </a:solidFill>
                <a:latin typeface="Garamond" panose="02020404030301010803" pitchFamily="18" charset="0"/>
              </a:rPr>
              <a:t>jeffknupp</a:t>
            </a:r>
            <a:r>
              <a:rPr lang="en-US" b="1" dirty="0">
                <a:solidFill>
                  <a:schemeClr val="bg1"/>
                </a:solidFill>
                <a:latin typeface="Garamond" panose="02020404030301010803" pitchFamily="18" charset="0"/>
              </a:rPr>
              <a:t>/sandman2</a:t>
            </a:r>
          </a:p>
        </p:txBody>
      </p:sp>
    </p:spTree>
    <p:extLst>
      <p:ext uri="{BB962C8B-B14F-4D97-AF65-F5344CB8AC3E}">
        <p14:creationId xmlns:p14="http://schemas.microsoft.com/office/powerpoint/2010/main" val="10460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1000"/>
                                        <p:tgtEl>
                                          <p:spTgt spid="58"/>
                                        </p:tgtEl>
                                      </p:cBhvr>
                                    </p:animEffect>
                                    <p:anim calcmode="lin" valueType="num">
                                      <p:cBhvr>
                                        <p:cTn id="18" dur="1000" fill="hold"/>
                                        <p:tgtEl>
                                          <p:spTgt spid="58"/>
                                        </p:tgtEl>
                                        <p:attrNameLst>
                                          <p:attrName>ppt_x</p:attrName>
                                        </p:attrNameLst>
                                      </p:cBhvr>
                                      <p:tavLst>
                                        <p:tav tm="0">
                                          <p:val>
                                            <p:strVal val="#ppt_x"/>
                                          </p:val>
                                        </p:tav>
                                        <p:tav tm="100000">
                                          <p:val>
                                            <p:strVal val="#ppt_x"/>
                                          </p:val>
                                        </p:tav>
                                      </p:tavLst>
                                    </p:anim>
                                    <p:anim calcmode="lin" valueType="num">
                                      <p:cBhvr>
                                        <p:cTn id="1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500"/>
                                        <p:tgtEl>
                                          <p:spTgt spid="8">
                                            <p:txEl>
                                              <p:pRg st="0" end="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500"/>
                                        <p:tgtEl>
                                          <p:spTgt spid="8">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Effect transition="in" filter="fade">
                                      <p:cBhvr>
                                        <p:cTn id="30" dur="500"/>
                                        <p:tgtEl>
                                          <p:spTgt spid="8">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Effect transition="in" filter="fade">
                                      <p:cBhvr>
                                        <p:cTn id="33" dur="500"/>
                                        <p:tgtEl>
                                          <p:spTgt spid="8">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xit" presetSubtype="0" fill="hold" grpId="1" nodeType="clickEffect">
                                  <p:stCondLst>
                                    <p:cond delay="0"/>
                                  </p:stCondLst>
                                  <p:childTnLst>
                                    <p:animEffect transition="out" filter="fade">
                                      <p:cBhvr>
                                        <p:cTn id="37" dur="1000"/>
                                        <p:tgtEl>
                                          <p:spTgt spid="7"/>
                                        </p:tgtEl>
                                      </p:cBhvr>
                                    </p:animEffect>
                                    <p:anim calcmode="lin" valueType="num">
                                      <p:cBhvr>
                                        <p:cTn id="38" dur="1000"/>
                                        <p:tgtEl>
                                          <p:spTgt spid="7"/>
                                        </p:tgtEl>
                                        <p:attrNameLst>
                                          <p:attrName>ppt_x</p:attrName>
                                        </p:attrNameLst>
                                      </p:cBhvr>
                                      <p:tavLst>
                                        <p:tav tm="0">
                                          <p:val>
                                            <p:strVal val="ppt_x"/>
                                          </p:val>
                                        </p:tav>
                                        <p:tav tm="100000">
                                          <p:val>
                                            <p:strVal val="ppt_x"/>
                                          </p:val>
                                        </p:tav>
                                      </p:tavLst>
                                    </p:anim>
                                    <p:anim calcmode="lin" valueType="num">
                                      <p:cBhvr>
                                        <p:cTn id="39" dur="1000"/>
                                        <p:tgtEl>
                                          <p:spTgt spid="7"/>
                                        </p:tgtEl>
                                        <p:attrNameLst>
                                          <p:attrName>ppt_y</p:attrName>
                                        </p:attrNameLst>
                                      </p:cBhvr>
                                      <p:tavLst>
                                        <p:tav tm="0">
                                          <p:val>
                                            <p:strVal val="ppt_y"/>
                                          </p:val>
                                        </p:tav>
                                        <p:tav tm="100000">
                                          <p:val>
                                            <p:strVal val="ppt_y+.1"/>
                                          </p:val>
                                        </p:tav>
                                      </p:tavLst>
                                    </p:anim>
                                    <p:set>
                                      <p:cBhvr>
                                        <p:cTn id="40" dur="1" fill="hold">
                                          <p:stCondLst>
                                            <p:cond delay="999"/>
                                          </p:stCondLst>
                                        </p:cTn>
                                        <p:tgtEl>
                                          <p:spTgt spid="7"/>
                                        </p:tgtEl>
                                        <p:attrNameLst>
                                          <p:attrName>style.visibility</p:attrName>
                                        </p:attrNameLst>
                                      </p:cBhvr>
                                      <p:to>
                                        <p:strVal val="hidden"/>
                                      </p:to>
                                    </p:set>
                                  </p:childTnLst>
                                </p:cTn>
                              </p:par>
                              <p:par>
                                <p:cTn id="41" presetID="42" presetClass="exit" presetSubtype="0" fill="hold" nodeType="withEffect">
                                  <p:stCondLst>
                                    <p:cond delay="0"/>
                                  </p:stCondLst>
                                  <p:childTnLst>
                                    <p:animEffect transition="out" filter="fade">
                                      <p:cBhvr>
                                        <p:cTn id="42" dur="1000"/>
                                        <p:tgtEl>
                                          <p:spTgt spid="10"/>
                                        </p:tgtEl>
                                      </p:cBhvr>
                                    </p:animEffect>
                                    <p:anim calcmode="lin" valueType="num">
                                      <p:cBhvr>
                                        <p:cTn id="43" dur="1000"/>
                                        <p:tgtEl>
                                          <p:spTgt spid="10"/>
                                        </p:tgtEl>
                                        <p:attrNameLst>
                                          <p:attrName>ppt_x</p:attrName>
                                        </p:attrNameLst>
                                      </p:cBhvr>
                                      <p:tavLst>
                                        <p:tav tm="0">
                                          <p:val>
                                            <p:strVal val="ppt_x"/>
                                          </p:val>
                                        </p:tav>
                                        <p:tav tm="100000">
                                          <p:val>
                                            <p:strVal val="ppt_x"/>
                                          </p:val>
                                        </p:tav>
                                      </p:tavLst>
                                    </p:anim>
                                    <p:anim calcmode="lin" valueType="num">
                                      <p:cBhvr>
                                        <p:cTn id="44" dur="1000"/>
                                        <p:tgtEl>
                                          <p:spTgt spid="10"/>
                                        </p:tgtEl>
                                        <p:attrNameLst>
                                          <p:attrName>ppt_y</p:attrName>
                                        </p:attrNameLst>
                                      </p:cBhvr>
                                      <p:tavLst>
                                        <p:tav tm="0">
                                          <p:val>
                                            <p:strVal val="ppt_y"/>
                                          </p:val>
                                        </p:tav>
                                        <p:tav tm="100000">
                                          <p:val>
                                            <p:strVal val="ppt_y+.1"/>
                                          </p:val>
                                        </p:tav>
                                      </p:tavLst>
                                    </p:anim>
                                    <p:set>
                                      <p:cBhvr>
                                        <p:cTn id="45" dur="1" fill="hold">
                                          <p:stCondLst>
                                            <p:cond delay="999"/>
                                          </p:stCondLst>
                                        </p:cTn>
                                        <p:tgtEl>
                                          <p:spTgt spid="10"/>
                                        </p:tgtEl>
                                        <p:attrNameLst>
                                          <p:attrName>style.visibility</p:attrName>
                                        </p:attrNameLst>
                                      </p:cBhvr>
                                      <p:to>
                                        <p:strVal val="hidden"/>
                                      </p:to>
                                    </p:set>
                                  </p:childTnLst>
                                </p:cTn>
                              </p:par>
                              <p:par>
                                <p:cTn id="46" presetID="42" presetClass="exit" presetSubtype="0" fill="hold" grpId="1" nodeType="withEffect">
                                  <p:stCondLst>
                                    <p:cond delay="0"/>
                                  </p:stCondLst>
                                  <p:childTnLst>
                                    <p:animEffect transition="out" filter="fade">
                                      <p:cBhvr>
                                        <p:cTn id="47" dur="1000"/>
                                        <p:tgtEl>
                                          <p:spTgt spid="58"/>
                                        </p:tgtEl>
                                      </p:cBhvr>
                                    </p:animEffect>
                                    <p:anim calcmode="lin" valueType="num">
                                      <p:cBhvr>
                                        <p:cTn id="48" dur="1000"/>
                                        <p:tgtEl>
                                          <p:spTgt spid="58"/>
                                        </p:tgtEl>
                                        <p:attrNameLst>
                                          <p:attrName>ppt_x</p:attrName>
                                        </p:attrNameLst>
                                      </p:cBhvr>
                                      <p:tavLst>
                                        <p:tav tm="0">
                                          <p:val>
                                            <p:strVal val="ppt_x"/>
                                          </p:val>
                                        </p:tav>
                                        <p:tav tm="100000">
                                          <p:val>
                                            <p:strVal val="ppt_x"/>
                                          </p:val>
                                        </p:tav>
                                      </p:tavLst>
                                    </p:anim>
                                    <p:anim calcmode="lin" valueType="num">
                                      <p:cBhvr>
                                        <p:cTn id="49" dur="1000"/>
                                        <p:tgtEl>
                                          <p:spTgt spid="58"/>
                                        </p:tgtEl>
                                        <p:attrNameLst>
                                          <p:attrName>ppt_y</p:attrName>
                                        </p:attrNameLst>
                                      </p:cBhvr>
                                      <p:tavLst>
                                        <p:tav tm="0">
                                          <p:val>
                                            <p:strVal val="ppt_y"/>
                                          </p:val>
                                        </p:tav>
                                        <p:tav tm="100000">
                                          <p:val>
                                            <p:strVal val="ppt_y+.1"/>
                                          </p:val>
                                        </p:tav>
                                      </p:tavLst>
                                    </p:anim>
                                    <p:set>
                                      <p:cBhvr>
                                        <p:cTn id="50" dur="1" fill="hold">
                                          <p:stCondLst>
                                            <p:cond delay="999"/>
                                          </p:stCondLst>
                                        </p:cTn>
                                        <p:tgtEl>
                                          <p:spTgt spid="58"/>
                                        </p:tgtEl>
                                        <p:attrNameLst>
                                          <p:attrName>style.visibility</p:attrName>
                                        </p:attrNameLst>
                                      </p:cBhvr>
                                      <p:to>
                                        <p:strVal val="hidden"/>
                                      </p:to>
                                    </p:set>
                                  </p:childTnLst>
                                </p:cTn>
                              </p:par>
                              <p:par>
                                <p:cTn id="51" presetID="42" presetClass="exit" presetSubtype="0" fill="hold" grpId="0" nodeType="withEffect">
                                  <p:stCondLst>
                                    <p:cond delay="0"/>
                                  </p:stCondLst>
                                  <p:childTnLst>
                                    <p:animEffect transition="out" filter="fade">
                                      <p:cBhvr>
                                        <p:cTn id="52" dur="1000"/>
                                        <p:tgtEl>
                                          <p:spTgt spid="8">
                                            <p:txEl>
                                              <p:pRg st="0" end="0"/>
                                            </p:txEl>
                                          </p:spTgt>
                                        </p:tgtEl>
                                      </p:cBhvr>
                                    </p:animEffect>
                                    <p:anim calcmode="lin" valueType="num">
                                      <p:cBhvr>
                                        <p:cTn id="53" dur="1000"/>
                                        <p:tgtEl>
                                          <p:spTgt spid="8">
                                            <p:txEl>
                                              <p:pRg st="0" end="0"/>
                                            </p:txEl>
                                          </p:spTgt>
                                        </p:tgtEl>
                                        <p:attrNameLst>
                                          <p:attrName>ppt_x</p:attrName>
                                        </p:attrNameLst>
                                      </p:cBhvr>
                                      <p:tavLst>
                                        <p:tav tm="0">
                                          <p:val>
                                            <p:strVal val="ppt_x"/>
                                          </p:val>
                                        </p:tav>
                                        <p:tav tm="100000">
                                          <p:val>
                                            <p:strVal val="ppt_x"/>
                                          </p:val>
                                        </p:tav>
                                      </p:tavLst>
                                    </p:anim>
                                    <p:anim calcmode="lin" valueType="num">
                                      <p:cBhvr>
                                        <p:cTn id="54" dur="1000"/>
                                        <p:tgtEl>
                                          <p:spTgt spid="8">
                                            <p:txEl>
                                              <p:pRg st="0" end="0"/>
                                            </p:txEl>
                                          </p:spTgt>
                                        </p:tgtEl>
                                        <p:attrNameLst>
                                          <p:attrName>ppt_y</p:attrName>
                                        </p:attrNameLst>
                                      </p:cBhvr>
                                      <p:tavLst>
                                        <p:tav tm="0">
                                          <p:val>
                                            <p:strVal val="ppt_y"/>
                                          </p:val>
                                        </p:tav>
                                        <p:tav tm="100000">
                                          <p:val>
                                            <p:strVal val="ppt_y+.1"/>
                                          </p:val>
                                        </p:tav>
                                      </p:tavLst>
                                    </p:anim>
                                    <p:set>
                                      <p:cBhvr>
                                        <p:cTn id="55" dur="1" fill="hold">
                                          <p:stCondLst>
                                            <p:cond delay="999"/>
                                          </p:stCondLst>
                                        </p:cTn>
                                        <p:tgtEl>
                                          <p:spTgt spid="8">
                                            <p:txEl>
                                              <p:pRg st="0" end="0"/>
                                            </p:txEl>
                                          </p:spTgt>
                                        </p:tgtEl>
                                        <p:attrNameLst>
                                          <p:attrName>style.visibility</p:attrName>
                                        </p:attrNameLst>
                                      </p:cBhvr>
                                      <p:to>
                                        <p:strVal val="hidden"/>
                                      </p:to>
                                    </p:set>
                                  </p:childTnLst>
                                </p:cTn>
                              </p:par>
                              <p:par>
                                <p:cTn id="56" presetID="42" presetClass="exit" presetSubtype="0" fill="hold" grpId="0" nodeType="withEffect">
                                  <p:stCondLst>
                                    <p:cond delay="0"/>
                                  </p:stCondLst>
                                  <p:childTnLst>
                                    <p:animEffect transition="out" filter="fade">
                                      <p:cBhvr>
                                        <p:cTn id="57" dur="1000"/>
                                        <p:tgtEl>
                                          <p:spTgt spid="8">
                                            <p:txEl>
                                              <p:pRg st="2" end="2"/>
                                            </p:txEl>
                                          </p:spTgt>
                                        </p:tgtEl>
                                      </p:cBhvr>
                                    </p:animEffect>
                                    <p:anim calcmode="lin" valueType="num">
                                      <p:cBhvr>
                                        <p:cTn id="58" dur="1000"/>
                                        <p:tgtEl>
                                          <p:spTgt spid="8">
                                            <p:txEl>
                                              <p:pRg st="2" end="2"/>
                                            </p:txEl>
                                          </p:spTgt>
                                        </p:tgtEl>
                                        <p:attrNameLst>
                                          <p:attrName>ppt_x</p:attrName>
                                        </p:attrNameLst>
                                      </p:cBhvr>
                                      <p:tavLst>
                                        <p:tav tm="0">
                                          <p:val>
                                            <p:strVal val="ppt_x"/>
                                          </p:val>
                                        </p:tav>
                                        <p:tav tm="100000">
                                          <p:val>
                                            <p:strVal val="ppt_x"/>
                                          </p:val>
                                        </p:tav>
                                      </p:tavLst>
                                    </p:anim>
                                    <p:anim calcmode="lin" valueType="num">
                                      <p:cBhvr>
                                        <p:cTn id="59" dur="1000"/>
                                        <p:tgtEl>
                                          <p:spTgt spid="8">
                                            <p:txEl>
                                              <p:pRg st="2" end="2"/>
                                            </p:txEl>
                                          </p:spTgt>
                                        </p:tgtEl>
                                        <p:attrNameLst>
                                          <p:attrName>ppt_y</p:attrName>
                                        </p:attrNameLst>
                                      </p:cBhvr>
                                      <p:tavLst>
                                        <p:tav tm="0">
                                          <p:val>
                                            <p:strVal val="ppt_y"/>
                                          </p:val>
                                        </p:tav>
                                        <p:tav tm="100000">
                                          <p:val>
                                            <p:strVal val="ppt_y+.1"/>
                                          </p:val>
                                        </p:tav>
                                      </p:tavLst>
                                    </p:anim>
                                    <p:set>
                                      <p:cBhvr>
                                        <p:cTn id="60" dur="1" fill="hold">
                                          <p:stCondLst>
                                            <p:cond delay="999"/>
                                          </p:stCondLst>
                                        </p:cTn>
                                        <p:tgtEl>
                                          <p:spTgt spid="8">
                                            <p:txEl>
                                              <p:pRg st="2" end="2"/>
                                            </p:txEl>
                                          </p:spTgt>
                                        </p:tgtEl>
                                        <p:attrNameLst>
                                          <p:attrName>style.visibility</p:attrName>
                                        </p:attrNameLst>
                                      </p:cBhvr>
                                      <p:to>
                                        <p:strVal val="hidden"/>
                                      </p:to>
                                    </p:set>
                                  </p:childTnLst>
                                </p:cTn>
                              </p:par>
                              <p:par>
                                <p:cTn id="61" presetID="42" presetClass="exit" presetSubtype="0" fill="hold" grpId="0" nodeType="withEffect">
                                  <p:stCondLst>
                                    <p:cond delay="0"/>
                                  </p:stCondLst>
                                  <p:childTnLst>
                                    <p:animEffect transition="out" filter="fade">
                                      <p:cBhvr>
                                        <p:cTn id="62" dur="1000"/>
                                        <p:tgtEl>
                                          <p:spTgt spid="8">
                                            <p:txEl>
                                              <p:pRg st="3" end="3"/>
                                            </p:txEl>
                                          </p:spTgt>
                                        </p:tgtEl>
                                      </p:cBhvr>
                                    </p:animEffect>
                                    <p:anim calcmode="lin" valueType="num">
                                      <p:cBhvr>
                                        <p:cTn id="63" dur="1000"/>
                                        <p:tgtEl>
                                          <p:spTgt spid="8">
                                            <p:txEl>
                                              <p:pRg st="3" end="3"/>
                                            </p:txEl>
                                          </p:spTgt>
                                        </p:tgtEl>
                                        <p:attrNameLst>
                                          <p:attrName>ppt_x</p:attrName>
                                        </p:attrNameLst>
                                      </p:cBhvr>
                                      <p:tavLst>
                                        <p:tav tm="0">
                                          <p:val>
                                            <p:strVal val="ppt_x"/>
                                          </p:val>
                                        </p:tav>
                                        <p:tav tm="100000">
                                          <p:val>
                                            <p:strVal val="ppt_x"/>
                                          </p:val>
                                        </p:tav>
                                      </p:tavLst>
                                    </p:anim>
                                    <p:anim calcmode="lin" valueType="num">
                                      <p:cBhvr>
                                        <p:cTn id="64" dur="1000"/>
                                        <p:tgtEl>
                                          <p:spTgt spid="8">
                                            <p:txEl>
                                              <p:pRg st="3" end="3"/>
                                            </p:txEl>
                                          </p:spTgt>
                                        </p:tgtEl>
                                        <p:attrNameLst>
                                          <p:attrName>ppt_y</p:attrName>
                                        </p:attrNameLst>
                                      </p:cBhvr>
                                      <p:tavLst>
                                        <p:tav tm="0">
                                          <p:val>
                                            <p:strVal val="ppt_y"/>
                                          </p:val>
                                        </p:tav>
                                        <p:tav tm="100000">
                                          <p:val>
                                            <p:strVal val="ppt_y+.1"/>
                                          </p:val>
                                        </p:tav>
                                      </p:tavLst>
                                    </p:anim>
                                    <p:set>
                                      <p:cBhvr>
                                        <p:cTn id="65" dur="1" fill="hold">
                                          <p:stCondLst>
                                            <p:cond delay="999"/>
                                          </p:stCondLst>
                                        </p:cTn>
                                        <p:tgtEl>
                                          <p:spTgt spid="8">
                                            <p:txEl>
                                              <p:pRg st="3" end="3"/>
                                            </p:txEl>
                                          </p:spTgt>
                                        </p:tgtEl>
                                        <p:attrNameLst>
                                          <p:attrName>style.visibility</p:attrName>
                                        </p:attrNameLst>
                                      </p:cBhvr>
                                      <p:to>
                                        <p:strVal val="hidden"/>
                                      </p:to>
                                    </p:set>
                                  </p:childTnLst>
                                </p:cTn>
                              </p:par>
                              <p:par>
                                <p:cTn id="66" presetID="42" presetClass="exit" presetSubtype="0" fill="hold" grpId="0" nodeType="withEffect">
                                  <p:stCondLst>
                                    <p:cond delay="0"/>
                                  </p:stCondLst>
                                  <p:childTnLst>
                                    <p:animEffect transition="out" filter="fade">
                                      <p:cBhvr>
                                        <p:cTn id="67" dur="1000"/>
                                        <p:tgtEl>
                                          <p:spTgt spid="8">
                                            <p:txEl>
                                              <p:pRg st="4" end="4"/>
                                            </p:txEl>
                                          </p:spTgt>
                                        </p:tgtEl>
                                      </p:cBhvr>
                                    </p:animEffect>
                                    <p:anim calcmode="lin" valueType="num">
                                      <p:cBhvr>
                                        <p:cTn id="68" dur="1000"/>
                                        <p:tgtEl>
                                          <p:spTgt spid="8">
                                            <p:txEl>
                                              <p:pRg st="4" end="4"/>
                                            </p:txEl>
                                          </p:spTgt>
                                        </p:tgtEl>
                                        <p:attrNameLst>
                                          <p:attrName>ppt_x</p:attrName>
                                        </p:attrNameLst>
                                      </p:cBhvr>
                                      <p:tavLst>
                                        <p:tav tm="0">
                                          <p:val>
                                            <p:strVal val="ppt_x"/>
                                          </p:val>
                                        </p:tav>
                                        <p:tav tm="100000">
                                          <p:val>
                                            <p:strVal val="ppt_x"/>
                                          </p:val>
                                        </p:tav>
                                      </p:tavLst>
                                    </p:anim>
                                    <p:anim calcmode="lin" valueType="num">
                                      <p:cBhvr>
                                        <p:cTn id="69" dur="1000"/>
                                        <p:tgtEl>
                                          <p:spTgt spid="8">
                                            <p:txEl>
                                              <p:pRg st="4" end="4"/>
                                            </p:txEl>
                                          </p:spTgt>
                                        </p:tgtEl>
                                        <p:attrNameLst>
                                          <p:attrName>ppt_y</p:attrName>
                                        </p:attrNameLst>
                                      </p:cBhvr>
                                      <p:tavLst>
                                        <p:tav tm="0">
                                          <p:val>
                                            <p:strVal val="ppt_y"/>
                                          </p:val>
                                        </p:tav>
                                        <p:tav tm="100000">
                                          <p:val>
                                            <p:strVal val="ppt_y+.1"/>
                                          </p:val>
                                        </p:tav>
                                      </p:tavLst>
                                    </p:anim>
                                    <p:set>
                                      <p:cBhvr>
                                        <p:cTn id="70" dur="1" fill="hold">
                                          <p:stCondLst>
                                            <p:cond delay="999"/>
                                          </p:stCondLst>
                                        </p:cTn>
                                        <p:tgtEl>
                                          <p:spTgt spid="8">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build="allAtOnce"/>
      <p:bldP spid="58" grpId="0"/>
      <p:bldP spid="58"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55A2"/>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364A328-6353-4F8E-B299-E0D92FDF8D3F}"/>
              </a:ext>
            </a:extLst>
          </p:cNvPr>
          <p:cNvCxnSpPr/>
          <p:nvPr/>
        </p:nvCxnSpPr>
        <p:spPr>
          <a:xfrm flipH="1">
            <a:off x="5455920" y="1052631"/>
            <a:ext cx="34910" cy="3448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97" name="Arrow: Pentagon 96">
            <a:extLst>
              <a:ext uri="{FF2B5EF4-FFF2-40B4-BE49-F238E27FC236}">
                <a16:creationId xmlns:a16="http://schemas.microsoft.com/office/drawing/2014/main" id="{D5597C48-0458-4117-93BD-44FF0BFC6ADC}"/>
              </a:ext>
            </a:extLst>
          </p:cNvPr>
          <p:cNvSpPr/>
          <p:nvPr/>
        </p:nvSpPr>
        <p:spPr>
          <a:xfrm>
            <a:off x="1" y="212942"/>
            <a:ext cx="5631311" cy="723547"/>
          </a:xfrm>
          <a:prstGeom prst="homePlat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733A8A2C-03F6-4769-BCCC-26DFC2E5B0F0}"/>
              </a:ext>
            </a:extLst>
          </p:cNvPr>
          <p:cNvSpPr txBox="1"/>
          <p:nvPr/>
        </p:nvSpPr>
        <p:spPr>
          <a:xfrm>
            <a:off x="6173" y="302288"/>
            <a:ext cx="5484657" cy="646331"/>
          </a:xfrm>
          <a:prstGeom prst="rect">
            <a:avLst/>
          </a:prstGeom>
          <a:noFill/>
        </p:spPr>
        <p:txBody>
          <a:bodyPr wrap="square" rtlCol="0">
            <a:spAutoFit/>
          </a:bodyPr>
          <a:lstStyle/>
          <a:p>
            <a:r>
              <a:rPr lang="en-US" sz="3600" b="1" dirty="0">
                <a:latin typeface="Garamond" panose="02020404030301010803" pitchFamily="18" charset="0"/>
              </a:rPr>
              <a:t>What are we bringing new?</a:t>
            </a:r>
          </a:p>
        </p:txBody>
      </p:sp>
      <p:pic>
        <p:nvPicPr>
          <p:cNvPr id="5" name="Picture 4" descr="A picture containing drawing&#10;&#10;Description automatically generated">
            <a:extLst>
              <a:ext uri="{FF2B5EF4-FFF2-40B4-BE49-F238E27FC236}">
                <a16:creationId xmlns:a16="http://schemas.microsoft.com/office/drawing/2014/main" id="{8515E805-E39F-44C8-BF86-D343E846A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747" y="2412103"/>
            <a:ext cx="1729453" cy="2033793"/>
          </a:xfrm>
          <a:prstGeom prst="rect">
            <a:avLst/>
          </a:prstGeom>
        </p:spPr>
      </p:pic>
      <p:sp>
        <p:nvSpPr>
          <p:cNvPr id="6" name="TextBox 5">
            <a:extLst>
              <a:ext uri="{FF2B5EF4-FFF2-40B4-BE49-F238E27FC236}">
                <a16:creationId xmlns:a16="http://schemas.microsoft.com/office/drawing/2014/main" id="{DDB05AB3-9DB1-4ED3-BFF7-404591BBC5BA}"/>
              </a:ext>
            </a:extLst>
          </p:cNvPr>
          <p:cNvSpPr txBox="1"/>
          <p:nvPr/>
        </p:nvSpPr>
        <p:spPr>
          <a:xfrm>
            <a:off x="323097" y="4122730"/>
            <a:ext cx="2602752" cy="646331"/>
          </a:xfrm>
          <a:prstGeom prst="rect">
            <a:avLst/>
          </a:prstGeom>
          <a:noFill/>
        </p:spPr>
        <p:txBody>
          <a:bodyPr wrap="square" rtlCol="0">
            <a:spAutoFit/>
          </a:bodyPr>
          <a:lstStyle/>
          <a:p>
            <a:pPr algn="ctr"/>
            <a:r>
              <a:rPr lang="en-US" b="1" dirty="0">
                <a:solidFill>
                  <a:schemeClr val="bg1"/>
                </a:solidFill>
                <a:latin typeface="Garamond" panose="02020404030301010803" pitchFamily="18" charset="0"/>
              </a:rPr>
              <a:t>Enterprise Backend as a Service(</a:t>
            </a:r>
            <a:r>
              <a:rPr lang="en-US" b="1" dirty="0" err="1">
                <a:solidFill>
                  <a:schemeClr val="bg1"/>
                </a:solidFill>
                <a:latin typeface="Garamond" panose="02020404030301010803" pitchFamily="18" charset="0"/>
              </a:rPr>
              <a:t>EBaaS</a:t>
            </a:r>
            <a:r>
              <a:rPr lang="en-US" b="1" dirty="0">
                <a:solidFill>
                  <a:schemeClr val="bg1"/>
                </a:solidFill>
                <a:latin typeface="Garamond" panose="02020404030301010803" pitchFamily="18" charset="0"/>
              </a:rPr>
              <a:t>)</a:t>
            </a:r>
          </a:p>
        </p:txBody>
      </p:sp>
      <p:sp>
        <p:nvSpPr>
          <p:cNvPr id="7" name="TextBox 6">
            <a:extLst>
              <a:ext uri="{FF2B5EF4-FFF2-40B4-BE49-F238E27FC236}">
                <a16:creationId xmlns:a16="http://schemas.microsoft.com/office/drawing/2014/main" id="{710091EE-60F0-4613-838E-C5036FCA84B9}"/>
              </a:ext>
            </a:extLst>
          </p:cNvPr>
          <p:cNvSpPr txBox="1"/>
          <p:nvPr/>
        </p:nvSpPr>
        <p:spPr>
          <a:xfrm>
            <a:off x="4213851" y="1329119"/>
            <a:ext cx="3378219" cy="461665"/>
          </a:xfrm>
          <a:prstGeom prst="rect">
            <a:avLst/>
          </a:prstGeom>
          <a:noFill/>
        </p:spPr>
        <p:txBody>
          <a:bodyPr wrap="square" rtlCol="0">
            <a:spAutoFit/>
          </a:bodyPr>
          <a:lstStyle/>
          <a:p>
            <a:pPr algn="ctr"/>
            <a:r>
              <a:rPr lang="en-US" sz="2400" b="1" dirty="0">
                <a:solidFill>
                  <a:srgbClr val="E5A823"/>
                </a:solidFill>
                <a:latin typeface="Garamond" panose="02020404030301010803" pitchFamily="18" charset="0"/>
              </a:rPr>
              <a:t>Database Manipulation</a:t>
            </a:r>
          </a:p>
        </p:txBody>
      </p:sp>
      <p:sp>
        <p:nvSpPr>
          <p:cNvPr id="8" name="TextBox 7">
            <a:extLst>
              <a:ext uri="{FF2B5EF4-FFF2-40B4-BE49-F238E27FC236}">
                <a16:creationId xmlns:a16="http://schemas.microsoft.com/office/drawing/2014/main" id="{C8E14C0F-7D5D-4E02-A75B-E597643F9F69}"/>
              </a:ext>
            </a:extLst>
          </p:cNvPr>
          <p:cNvSpPr txBox="1"/>
          <p:nvPr/>
        </p:nvSpPr>
        <p:spPr>
          <a:xfrm>
            <a:off x="3037841" y="2354818"/>
            <a:ext cx="5730240" cy="3477875"/>
          </a:xfrm>
          <a:prstGeom prst="rect">
            <a:avLst/>
          </a:prstGeom>
          <a:noFill/>
        </p:spPr>
        <p:txBody>
          <a:bodyPr wrap="square" rtlCol="0">
            <a:spAutoFit/>
          </a:bodyPr>
          <a:lstStyle/>
          <a:p>
            <a:pPr algn="just"/>
            <a:r>
              <a:rPr lang="en-US" sz="2000" b="1" dirty="0">
                <a:solidFill>
                  <a:srgbClr val="E5A823"/>
                </a:solidFill>
                <a:latin typeface="Garamond" panose="02020404030301010803" pitchFamily="18" charset="0"/>
              </a:rPr>
              <a:t>Database Services: </a:t>
            </a:r>
          </a:p>
          <a:p>
            <a:pPr algn="just"/>
            <a:endParaRPr lang="en-US" sz="2000" b="1" dirty="0">
              <a:solidFill>
                <a:srgbClr val="E5A823"/>
              </a:solidFill>
              <a:latin typeface="Garamond" panose="02020404030301010803" pitchFamily="18" charset="0"/>
            </a:endParaRPr>
          </a:p>
          <a:p>
            <a:pPr algn="just"/>
            <a:r>
              <a:rPr lang="en-US" sz="2000" dirty="0">
                <a:solidFill>
                  <a:schemeClr val="bg1"/>
                </a:solidFill>
                <a:latin typeface="Garamond" panose="02020404030301010803" pitchFamily="18" charset="0"/>
              </a:rPr>
              <a:t>Again, </a:t>
            </a:r>
            <a:r>
              <a:rPr lang="en-US" sz="2000" dirty="0" err="1">
                <a:solidFill>
                  <a:schemeClr val="bg1"/>
                </a:solidFill>
                <a:latin typeface="Garamond" panose="02020404030301010803" pitchFamily="18" charset="0"/>
              </a:rPr>
              <a:t>Xmysql</a:t>
            </a:r>
            <a:r>
              <a:rPr lang="en-US" sz="2000" dirty="0">
                <a:solidFill>
                  <a:schemeClr val="bg1"/>
                </a:solidFill>
                <a:latin typeface="Garamond" panose="02020404030301010803" pitchFamily="18" charset="0"/>
              </a:rPr>
              <a:t> and Sandman2 allows users to connect to an existing database and not providing the feature of creating one.</a:t>
            </a:r>
          </a:p>
          <a:p>
            <a:pPr algn="just"/>
            <a:r>
              <a:rPr lang="en-US" sz="2000" dirty="0">
                <a:solidFill>
                  <a:schemeClr val="bg1"/>
                </a:solidFill>
                <a:latin typeface="Garamond" panose="02020404030301010803" pitchFamily="18" charset="0"/>
              </a:rPr>
              <a:t> </a:t>
            </a:r>
          </a:p>
          <a:p>
            <a:pPr algn="just"/>
            <a:r>
              <a:rPr lang="en-US" sz="2000" dirty="0" err="1">
                <a:solidFill>
                  <a:schemeClr val="bg1"/>
                </a:solidFill>
                <a:latin typeface="Garamond" panose="02020404030301010803" pitchFamily="18" charset="0"/>
              </a:rPr>
              <a:t>EBaaS</a:t>
            </a:r>
            <a:r>
              <a:rPr lang="en-US" sz="2000" dirty="0">
                <a:solidFill>
                  <a:schemeClr val="bg1"/>
                </a:solidFill>
                <a:latin typeface="Garamond" panose="02020404030301010803" pitchFamily="18" charset="0"/>
              </a:rPr>
              <a:t> fills that void and not only creates a database from scratch but also allows users to modify their existing database they wish to connect. This feature targets to connect the users with less to no knowledge of database to interact with our system.</a:t>
            </a:r>
          </a:p>
        </p:txBody>
      </p:sp>
      <p:pic>
        <p:nvPicPr>
          <p:cNvPr id="10" name="Picture 9">
            <a:extLst>
              <a:ext uri="{FF2B5EF4-FFF2-40B4-BE49-F238E27FC236}">
                <a16:creationId xmlns:a16="http://schemas.microsoft.com/office/drawing/2014/main" id="{A49B4C31-9102-4473-BF5A-06B248E1351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753371" y="2393277"/>
            <a:ext cx="1729453" cy="1729453"/>
          </a:xfrm>
          <a:prstGeom prst="rect">
            <a:avLst/>
          </a:prstGeom>
        </p:spPr>
      </p:pic>
      <p:sp>
        <p:nvSpPr>
          <p:cNvPr id="58" name="TextBox 57">
            <a:extLst>
              <a:ext uri="{FF2B5EF4-FFF2-40B4-BE49-F238E27FC236}">
                <a16:creationId xmlns:a16="http://schemas.microsoft.com/office/drawing/2014/main" id="{90571FA1-691B-4B92-BCFB-B5C852235CB6}"/>
              </a:ext>
            </a:extLst>
          </p:cNvPr>
          <p:cNvSpPr txBox="1"/>
          <p:nvPr/>
        </p:nvSpPr>
        <p:spPr>
          <a:xfrm>
            <a:off x="9316722" y="4261229"/>
            <a:ext cx="2602752" cy="923330"/>
          </a:xfrm>
          <a:prstGeom prst="rect">
            <a:avLst/>
          </a:prstGeom>
          <a:noFill/>
        </p:spPr>
        <p:txBody>
          <a:bodyPr wrap="square" rtlCol="0">
            <a:spAutoFit/>
          </a:bodyPr>
          <a:lstStyle/>
          <a:p>
            <a:pPr algn="ctr"/>
            <a:r>
              <a:rPr lang="en-US" b="1" dirty="0">
                <a:solidFill>
                  <a:schemeClr val="bg1"/>
                </a:solidFill>
                <a:latin typeface="Garamond" panose="02020404030301010803" pitchFamily="18" charset="0"/>
              </a:rPr>
              <a:t>o1lab/</a:t>
            </a:r>
            <a:r>
              <a:rPr lang="en-US" b="1" dirty="0" err="1">
                <a:solidFill>
                  <a:schemeClr val="bg1"/>
                </a:solidFill>
                <a:latin typeface="Garamond" panose="02020404030301010803" pitchFamily="18" charset="0"/>
              </a:rPr>
              <a:t>xmysql</a:t>
            </a:r>
            <a:r>
              <a:rPr lang="en-US" b="1" dirty="0">
                <a:solidFill>
                  <a:schemeClr val="bg1"/>
                </a:solidFill>
                <a:latin typeface="Garamond" panose="02020404030301010803" pitchFamily="18" charset="0"/>
              </a:rPr>
              <a:t> </a:t>
            </a:r>
          </a:p>
          <a:p>
            <a:pPr algn="ctr"/>
            <a:r>
              <a:rPr lang="en-US" b="1" dirty="0">
                <a:solidFill>
                  <a:schemeClr val="bg1"/>
                </a:solidFill>
                <a:latin typeface="Garamond" panose="02020404030301010803" pitchFamily="18" charset="0"/>
              </a:rPr>
              <a:t>and</a:t>
            </a:r>
          </a:p>
          <a:p>
            <a:pPr algn="ctr"/>
            <a:r>
              <a:rPr lang="en-US" b="1" dirty="0" err="1">
                <a:solidFill>
                  <a:schemeClr val="bg1"/>
                </a:solidFill>
                <a:latin typeface="Garamond" panose="02020404030301010803" pitchFamily="18" charset="0"/>
              </a:rPr>
              <a:t>jeffknupp</a:t>
            </a:r>
            <a:r>
              <a:rPr lang="en-US" b="1" dirty="0">
                <a:solidFill>
                  <a:schemeClr val="bg1"/>
                </a:solidFill>
                <a:latin typeface="Garamond" panose="02020404030301010803" pitchFamily="18" charset="0"/>
              </a:rPr>
              <a:t>/sandman2</a:t>
            </a:r>
          </a:p>
        </p:txBody>
      </p:sp>
    </p:spTree>
    <p:extLst>
      <p:ext uri="{BB962C8B-B14F-4D97-AF65-F5344CB8AC3E}">
        <p14:creationId xmlns:p14="http://schemas.microsoft.com/office/powerpoint/2010/main" val="215262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1000"/>
                                        <p:tgtEl>
                                          <p:spTgt spid="58"/>
                                        </p:tgtEl>
                                      </p:cBhvr>
                                    </p:animEffect>
                                    <p:anim calcmode="lin" valueType="num">
                                      <p:cBhvr>
                                        <p:cTn id="18" dur="1000" fill="hold"/>
                                        <p:tgtEl>
                                          <p:spTgt spid="58"/>
                                        </p:tgtEl>
                                        <p:attrNameLst>
                                          <p:attrName>ppt_x</p:attrName>
                                        </p:attrNameLst>
                                      </p:cBhvr>
                                      <p:tavLst>
                                        <p:tav tm="0">
                                          <p:val>
                                            <p:strVal val="#ppt_x"/>
                                          </p:val>
                                        </p:tav>
                                        <p:tav tm="100000">
                                          <p:val>
                                            <p:strVal val="#ppt_x"/>
                                          </p:val>
                                        </p:tav>
                                      </p:tavLst>
                                    </p:anim>
                                    <p:anim calcmode="lin" valueType="num">
                                      <p:cBhvr>
                                        <p:cTn id="1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500"/>
                                        <p:tgtEl>
                                          <p:spTgt spid="8">
                                            <p:txEl>
                                              <p:pRg st="0" end="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500"/>
                                        <p:tgtEl>
                                          <p:spTgt spid="8">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Effect transition="in" filter="fade">
                                      <p:cBhvr>
                                        <p:cTn id="30" dur="500"/>
                                        <p:tgtEl>
                                          <p:spTgt spid="8">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Effect transition="in" filter="fade">
                                      <p:cBhvr>
                                        <p:cTn id="33" dur="500"/>
                                        <p:tgtEl>
                                          <p:spTgt spid="8">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xit" presetSubtype="0" fill="hold" grpId="1" nodeType="clickEffect">
                                  <p:stCondLst>
                                    <p:cond delay="0"/>
                                  </p:stCondLst>
                                  <p:childTnLst>
                                    <p:animEffect transition="out" filter="fade">
                                      <p:cBhvr>
                                        <p:cTn id="37" dur="1000"/>
                                        <p:tgtEl>
                                          <p:spTgt spid="7"/>
                                        </p:tgtEl>
                                      </p:cBhvr>
                                    </p:animEffect>
                                    <p:anim calcmode="lin" valueType="num">
                                      <p:cBhvr>
                                        <p:cTn id="38" dur="1000"/>
                                        <p:tgtEl>
                                          <p:spTgt spid="7"/>
                                        </p:tgtEl>
                                        <p:attrNameLst>
                                          <p:attrName>ppt_x</p:attrName>
                                        </p:attrNameLst>
                                      </p:cBhvr>
                                      <p:tavLst>
                                        <p:tav tm="0">
                                          <p:val>
                                            <p:strVal val="ppt_x"/>
                                          </p:val>
                                        </p:tav>
                                        <p:tav tm="100000">
                                          <p:val>
                                            <p:strVal val="ppt_x"/>
                                          </p:val>
                                        </p:tav>
                                      </p:tavLst>
                                    </p:anim>
                                    <p:anim calcmode="lin" valueType="num">
                                      <p:cBhvr>
                                        <p:cTn id="39" dur="1000"/>
                                        <p:tgtEl>
                                          <p:spTgt spid="7"/>
                                        </p:tgtEl>
                                        <p:attrNameLst>
                                          <p:attrName>ppt_y</p:attrName>
                                        </p:attrNameLst>
                                      </p:cBhvr>
                                      <p:tavLst>
                                        <p:tav tm="0">
                                          <p:val>
                                            <p:strVal val="ppt_y"/>
                                          </p:val>
                                        </p:tav>
                                        <p:tav tm="100000">
                                          <p:val>
                                            <p:strVal val="ppt_y+.1"/>
                                          </p:val>
                                        </p:tav>
                                      </p:tavLst>
                                    </p:anim>
                                    <p:set>
                                      <p:cBhvr>
                                        <p:cTn id="40" dur="1" fill="hold">
                                          <p:stCondLst>
                                            <p:cond delay="999"/>
                                          </p:stCondLst>
                                        </p:cTn>
                                        <p:tgtEl>
                                          <p:spTgt spid="7"/>
                                        </p:tgtEl>
                                        <p:attrNameLst>
                                          <p:attrName>style.visibility</p:attrName>
                                        </p:attrNameLst>
                                      </p:cBhvr>
                                      <p:to>
                                        <p:strVal val="hidden"/>
                                      </p:to>
                                    </p:set>
                                  </p:childTnLst>
                                </p:cTn>
                              </p:par>
                              <p:par>
                                <p:cTn id="41" presetID="42" presetClass="exit" presetSubtype="0" fill="hold" nodeType="withEffect">
                                  <p:stCondLst>
                                    <p:cond delay="0"/>
                                  </p:stCondLst>
                                  <p:childTnLst>
                                    <p:animEffect transition="out" filter="fade">
                                      <p:cBhvr>
                                        <p:cTn id="42" dur="1000"/>
                                        <p:tgtEl>
                                          <p:spTgt spid="10"/>
                                        </p:tgtEl>
                                      </p:cBhvr>
                                    </p:animEffect>
                                    <p:anim calcmode="lin" valueType="num">
                                      <p:cBhvr>
                                        <p:cTn id="43" dur="1000"/>
                                        <p:tgtEl>
                                          <p:spTgt spid="10"/>
                                        </p:tgtEl>
                                        <p:attrNameLst>
                                          <p:attrName>ppt_x</p:attrName>
                                        </p:attrNameLst>
                                      </p:cBhvr>
                                      <p:tavLst>
                                        <p:tav tm="0">
                                          <p:val>
                                            <p:strVal val="ppt_x"/>
                                          </p:val>
                                        </p:tav>
                                        <p:tav tm="100000">
                                          <p:val>
                                            <p:strVal val="ppt_x"/>
                                          </p:val>
                                        </p:tav>
                                      </p:tavLst>
                                    </p:anim>
                                    <p:anim calcmode="lin" valueType="num">
                                      <p:cBhvr>
                                        <p:cTn id="44" dur="1000"/>
                                        <p:tgtEl>
                                          <p:spTgt spid="10"/>
                                        </p:tgtEl>
                                        <p:attrNameLst>
                                          <p:attrName>ppt_y</p:attrName>
                                        </p:attrNameLst>
                                      </p:cBhvr>
                                      <p:tavLst>
                                        <p:tav tm="0">
                                          <p:val>
                                            <p:strVal val="ppt_y"/>
                                          </p:val>
                                        </p:tav>
                                        <p:tav tm="100000">
                                          <p:val>
                                            <p:strVal val="ppt_y+.1"/>
                                          </p:val>
                                        </p:tav>
                                      </p:tavLst>
                                    </p:anim>
                                    <p:set>
                                      <p:cBhvr>
                                        <p:cTn id="45" dur="1" fill="hold">
                                          <p:stCondLst>
                                            <p:cond delay="999"/>
                                          </p:stCondLst>
                                        </p:cTn>
                                        <p:tgtEl>
                                          <p:spTgt spid="10"/>
                                        </p:tgtEl>
                                        <p:attrNameLst>
                                          <p:attrName>style.visibility</p:attrName>
                                        </p:attrNameLst>
                                      </p:cBhvr>
                                      <p:to>
                                        <p:strVal val="hidden"/>
                                      </p:to>
                                    </p:set>
                                  </p:childTnLst>
                                </p:cTn>
                              </p:par>
                              <p:par>
                                <p:cTn id="46" presetID="42" presetClass="exit" presetSubtype="0" fill="hold" grpId="1" nodeType="withEffect">
                                  <p:stCondLst>
                                    <p:cond delay="0"/>
                                  </p:stCondLst>
                                  <p:childTnLst>
                                    <p:animEffect transition="out" filter="fade">
                                      <p:cBhvr>
                                        <p:cTn id="47" dur="1000"/>
                                        <p:tgtEl>
                                          <p:spTgt spid="58"/>
                                        </p:tgtEl>
                                      </p:cBhvr>
                                    </p:animEffect>
                                    <p:anim calcmode="lin" valueType="num">
                                      <p:cBhvr>
                                        <p:cTn id="48" dur="1000"/>
                                        <p:tgtEl>
                                          <p:spTgt spid="58"/>
                                        </p:tgtEl>
                                        <p:attrNameLst>
                                          <p:attrName>ppt_x</p:attrName>
                                        </p:attrNameLst>
                                      </p:cBhvr>
                                      <p:tavLst>
                                        <p:tav tm="0">
                                          <p:val>
                                            <p:strVal val="ppt_x"/>
                                          </p:val>
                                        </p:tav>
                                        <p:tav tm="100000">
                                          <p:val>
                                            <p:strVal val="ppt_x"/>
                                          </p:val>
                                        </p:tav>
                                      </p:tavLst>
                                    </p:anim>
                                    <p:anim calcmode="lin" valueType="num">
                                      <p:cBhvr>
                                        <p:cTn id="49" dur="1000"/>
                                        <p:tgtEl>
                                          <p:spTgt spid="58"/>
                                        </p:tgtEl>
                                        <p:attrNameLst>
                                          <p:attrName>ppt_y</p:attrName>
                                        </p:attrNameLst>
                                      </p:cBhvr>
                                      <p:tavLst>
                                        <p:tav tm="0">
                                          <p:val>
                                            <p:strVal val="ppt_y"/>
                                          </p:val>
                                        </p:tav>
                                        <p:tav tm="100000">
                                          <p:val>
                                            <p:strVal val="ppt_y+.1"/>
                                          </p:val>
                                        </p:tav>
                                      </p:tavLst>
                                    </p:anim>
                                    <p:set>
                                      <p:cBhvr>
                                        <p:cTn id="50" dur="1" fill="hold">
                                          <p:stCondLst>
                                            <p:cond delay="999"/>
                                          </p:stCondLst>
                                        </p:cTn>
                                        <p:tgtEl>
                                          <p:spTgt spid="58"/>
                                        </p:tgtEl>
                                        <p:attrNameLst>
                                          <p:attrName>style.visibility</p:attrName>
                                        </p:attrNameLst>
                                      </p:cBhvr>
                                      <p:to>
                                        <p:strVal val="hidden"/>
                                      </p:to>
                                    </p:set>
                                  </p:childTnLst>
                                </p:cTn>
                              </p:par>
                              <p:par>
                                <p:cTn id="51" presetID="42" presetClass="exit" presetSubtype="0" fill="hold" grpId="0" nodeType="withEffect">
                                  <p:stCondLst>
                                    <p:cond delay="0"/>
                                  </p:stCondLst>
                                  <p:childTnLst>
                                    <p:animEffect transition="out" filter="fade">
                                      <p:cBhvr>
                                        <p:cTn id="52" dur="1000"/>
                                        <p:tgtEl>
                                          <p:spTgt spid="8">
                                            <p:txEl>
                                              <p:pRg st="0" end="0"/>
                                            </p:txEl>
                                          </p:spTgt>
                                        </p:tgtEl>
                                      </p:cBhvr>
                                    </p:animEffect>
                                    <p:anim calcmode="lin" valueType="num">
                                      <p:cBhvr>
                                        <p:cTn id="53" dur="1000"/>
                                        <p:tgtEl>
                                          <p:spTgt spid="8">
                                            <p:txEl>
                                              <p:pRg st="0" end="0"/>
                                            </p:txEl>
                                          </p:spTgt>
                                        </p:tgtEl>
                                        <p:attrNameLst>
                                          <p:attrName>ppt_x</p:attrName>
                                        </p:attrNameLst>
                                      </p:cBhvr>
                                      <p:tavLst>
                                        <p:tav tm="0">
                                          <p:val>
                                            <p:strVal val="ppt_x"/>
                                          </p:val>
                                        </p:tav>
                                        <p:tav tm="100000">
                                          <p:val>
                                            <p:strVal val="ppt_x"/>
                                          </p:val>
                                        </p:tav>
                                      </p:tavLst>
                                    </p:anim>
                                    <p:anim calcmode="lin" valueType="num">
                                      <p:cBhvr>
                                        <p:cTn id="54" dur="1000"/>
                                        <p:tgtEl>
                                          <p:spTgt spid="8">
                                            <p:txEl>
                                              <p:pRg st="0" end="0"/>
                                            </p:txEl>
                                          </p:spTgt>
                                        </p:tgtEl>
                                        <p:attrNameLst>
                                          <p:attrName>ppt_y</p:attrName>
                                        </p:attrNameLst>
                                      </p:cBhvr>
                                      <p:tavLst>
                                        <p:tav tm="0">
                                          <p:val>
                                            <p:strVal val="ppt_y"/>
                                          </p:val>
                                        </p:tav>
                                        <p:tav tm="100000">
                                          <p:val>
                                            <p:strVal val="ppt_y+.1"/>
                                          </p:val>
                                        </p:tav>
                                      </p:tavLst>
                                    </p:anim>
                                    <p:set>
                                      <p:cBhvr>
                                        <p:cTn id="55" dur="1" fill="hold">
                                          <p:stCondLst>
                                            <p:cond delay="999"/>
                                          </p:stCondLst>
                                        </p:cTn>
                                        <p:tgtEl>
                                          <p:spTgt spid="8">
                                            <p:txEl>
                                              <p:pRg st="0" end="0"/>
                                            </p:txEl>
                                          </p:spTgt>
                                        </p:tgtEl>
                                        <p:attrNameLst>
                                          <p:attrName>style.visibility</p:attrName>
                                        </p:attrNameLst>
                                      </p:cBhvr>
                                      <p:to>
                                        <p:strVal val="hidden"/>
                                      </p:to>
                                    </p:set>
                                  </p:childTnLst>
                                </p:cTn>
                              </p:par>
                              <p:par>
                                <p:cTn id="56" presetID="42" presetClass="exit" presetSubtype="0" fill="hold" grpId="0" nodeType="withEffect">
                                  <p:stCondLst>
                                    <p:cond delay="0"/>
                                  </p:stCondLst>
                                  <p:childTnLst>
                                    <p:animEffect transition="out" filter="fade">
                                      <p:cBhvr>
                                        <p:cTn id="57" dur="1000"/>
                                        <p:tgtEl>
                                          <p:spTgt spid="8">
                                            <p:txEl>
                                              <p:pRg st="2" end="2"/>
                                            </p:txEl>
                                          </p:spTgt>
                                        </p:tgtEl>
                                      </p:cBhvr>
                                    </p:animEffect>
                                    <p:anim calcmode="lin" valueType="num">
                                      <p:cBhvr>
                                        <p:cTn id="58" dur="1000"/>
                                        <p:tgtEl>
                                          <p:spTgt spid="8">
                                            <p:txEl>
                                              <p:pRg st="2" end="2"/>
                                            </p:txEl>
                                          </p:spTgt>
                                        </p:tgtEl>
                                        <p:attrNameLst>
                                          <p:attrName>ppt_x</p:attrName>
                                        </p:attrNameLst>
                                      </p:cBhvr>
                                      <p:tavLst>
                                        <p:tav tm="0">
                                          <p:val>
                                            <p:strVal val="ppt_x"/>
                                          </p:val>
                                        </p:tav>
                                        <p:tav tm="100000">
                                          <p:val>
                                            <p:strVal val="ppt_x"/>
                                          </p:val>
                                        </p:tav>
                                      </p:tavLst>
                                    </p:anim>
                                    <p:anim calcmode="lin" valueType="num">
                                      <p:cBhvr>
                                        <p:cTn id="59" dur="1000"/>
                                        <p:tgtEl>
                                          <p:spTgt spid="8">
                                            <p:txEl>
                                              <p:pRg st="2" end="2"/>
                                            </p:txEl>
                                          </p:spTgt>
                                        </p:tgtEl>
                                        <p:attrNameLst>
                                          <p:attrName>ppt_y</p:attrName>
                                        </p:attrNameLst>
                                      </p:cBhvr>
                                      <p:tavLst>
                                        <p:tav tm="0">
                                          <p:val>
                                            <p:strVal val="ppt_y"/>
                                          </p:val>
                                        </p:tav>
                                        <p:tav tm="100000">
                                          <p:val>
                                            <p:strVal val="ppt_y+.1"/>
                                          </p:val>
                                        </p:tav>
                                      </p:tavLst>
                                    </p:anim>
                                    <p:set>
                                      <p:cBhvr>
                                        <p:cTn id="60" dur="1" fill="hold">
                                          <p:stCondLst>
                                            <p:cond delay="999"/>
                                          </p:stCondLst>
                                        </p:cTn>
                                        <p:tgtEl>
                                          <p:spTgt spid="8">
                                            <p:txEl>
                                              <p:pRg st="2" end="2"/>
                                            </p:txEl>
                                          </p:spTgt>
                                        </p:tgtEl>
                                        <p:attrNameLst>
                                          <p:attrName>style.visibility</p:attrName>
                                        </p:attrNameLst>
                                      </p:cBhvr>
                                      <p:to>
                                        <p:strVal val="hidden"/>
                                      </p:to>
                                    </p:set>
                                  </p:childTnLst>
                                </p:cTn>
                              </p:par>
                              <p:par>
                                <p:cTn id="61" presetID="42" presetClass="exit" presetSubtype="0" fill="hold" grpId="0" nodeType="withEffect">
                                  <p:stCondLst>
                                    <p:cond delay="0"/>
                                  </p:stCondLst>
                                  <p:childTnLst>
                                    <p:animEffect transition="out" filter="fade">
                                      <p:cBhvr>
                                        <p:cTn id="62" dur="1000"/>
                                        <p:tgtEl>
                                          <p:spTgt spid="8">
                                            <p:txEl>
                                              <p:pRg st="3" end="3"/>
                                            </p:txEl>
                                          </p:spTgt>
                                        </p:tgtEl>
                                      </p:cBhvr>
                                    </p:animEffect>
                                    <p:anim calcmode="lin" valueType="num">
                                      <p:cBhvr>
                                        <p:cTn id="63" dur="1000"/>
                                        <p:tgtEl>
                                          <p:spTgt spid="8">
                                            <p:txEl>
                                              <p:pRg st="3" end="3"/>
                                            </p:txEl>
                                          </p:spTgt>
                                        </p:tgtEl>
                                        <p:attrNameLst>
                                          <p:attrName>ppt_x</p:attrName>
                                        </p:attrNameLst>
                                      </p:cBhvr>
                                      <p:tavLst>
                                        <p:tav tm="0">
                                          <p:val>
                                            <p:strVal val="ppt_x"/>
                                          </p:val>
                                        </p:tav>
                                        <p:tav tm="100000">
                                          <p:val>
                                            <p:strVal val="ppt_x"/>
                                          </p:val>
                                        </p:tav>
                                      </p:tavLst>
                                    </p:anim>
                                    <p:anim calcmode="lin" valueType="num">
                                      <p:cBhvr>
                                        <p:cTn id="64" dur="1000"/>
                                        <p:tgtEl>
                                          <p:spTgt spid="8">
                                            <p:txEl>
                                              <p:pRg st="3" end="3"/>
                                            </p:txEl>
                                          </p:spTgt>
                                        </p:tgtEl>
                                        <p:attrNameLst>
                                          <p:attrName>ppt_y</p:attrName>
                                        </p:attrNameLst>
                                      </p:cBhvr>
                                      <p:tavLst>
                                        <p:tav tm="0">
                                          <p:val>
                                            <p:strVal val="ppt_y"/>
                                          </p:val>
                                        </p:tav>
                                        <p:tav tm="100000">
                                          <p:val>
                                            <p:strVal val="ppt_y+.1"/>
                                          </p:val>
                                        </p:tav>
                                      </p:tavLst>
                                    </p:anim>
                                    <p:set>
                                      <p:cBhvr>
                                        <p:cTn id="65" dur="1" fill="hold">
                                          <p:stCondLst>
                                            <p:cond delay="999"/>
                                          </p:stCondLst>
                                        </p:cTn>
                                        <p:tgtEl>
                                          <p:spTgt spid="8">
                                            <p:txEl>
                                              <p:pRg st="3" end="3"/>
                                            </p:txEl>
                                          </p:spTgt>
                                        </p:tgtEl>
                                        <p:attrNameLst>
                                          <p:attrName>style.visibility</p:attrName>
                                        </p:attrNameLst>
                                      </p:cBhvr>
                                      <p:to>
                                        <p:strVal val="hidden"/>
                                      </p:to>
                                    </p:set>
                                  </p:childTnLst>
                                </p:cTn>
                              </p:par>
                              <p:par>
                                <p:cTn id="66" presetID="42" presetClass="exit" presetSubtype="0" fill="hold" grpId="0" nodeType="withEffect">
                                  <p:stCondLst>
                                    <p:cond delay="0"/>
                                  </p:stCondLst>
                                  <p:childTnLst>
                                    <p:animEffect transition="out" filter="fade">
                                      <p:cBhvr>
                                        <p:cTn id="67" dur="1000"/>
                                        <p:tgtEl>
                                          <p:spTgt spid="8">
                                            <p:txEl>
                                              <p:pRg st="4" end="4"/>
                                            </p:txEl>
                                          </p:spTgt>
                                        </p:tgtEl>
                                      </p:cBhvr>
                                    </p:animEffect>
                                    <p:anim calcmode="lin" valueType="num">
                                      <p:cBhvr>
                                        <p:cTn id="68" dur="1000"/>
                                        <p:tgtEl>
                                          <p:spTgt spid="8">
                                            <p:txEl>
                                              <p:pRg st="4" end="4"/>
                                            </p:txEl>
                                          </p:spTgt>
                                        </p:tgtEl>
                                        <p:attrNameLst>
                                          <p:attrName>ppt_x</p:attrName>
                                        </p:attrNameLst>
                                      </p:cBhvr>
                                      <p:tavLst>
                                        <p:tav tm="0">
                                          <p:val>
                                            <p:strVal val="ppt_x"/>
                                          </p:val>
                                        </p:tav>
                                        <p:tav tm="100000">
                                          <p:val>
                                            <p:strVal val="ppt_x"/>
                                          </p:val>
                                        </p:tav>
                                      </p:tavLst>
                                    </p:anim>
                                    <p:anim calcmode="lin" valueType="num">
                                      <p:cBhvr>
                                        <p:cTn id="69" dur="1000"/>
                                        <p:tgtEl>
                                          <p:spTgt spid="8">
                                            <p:txEl>
                                              <p:pRg st="4" end="4"/>
                                            </p:txEl>
                                          </p:spTgt>
                                        </p:tgtEl>
                                        <p:attrNameLst>
                                          <p:attrName>ppt_y</p:attrName>
                                        </p:attrNameLst>
                                      </p:cBhvr>
                                      <p:tavLst>
                                        <p:tav tm="0">
                                          <p:val>
                                            <p:strVal val="ppt_y"/>
                                          </p:val>
                                        </p:tav>
                                        <p:tav tm="100000">
                                          <p:val>
                                            <p:strVal val="ppt_y+.1"/>
                                          </p:val>
                                        </p:tav>
                                      </p:tavLst>
                                    </p:anim>
                                    <p:set>
                                      <p:cBhvr>
                                        <p:cTn id="70" dur="1" fill="hold">
                                          <p:stCondLst>
                                            <p:cond delay="999"/>
                                          </p:stCondLst>
                                        </p:cTn>
                                        <p:tgtEl>
                                          <p:spTgt spid="8">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build="allAtOnce"/>
      <p:bldP spid="58" grpId="0"/>
      <p:bldP spid="58"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55A2"/>
        </a:solidFill>
        <a:effectLst/>
      </p:bgPr>
    </p:bg>
    <p:spTree>
      <p:nvGrpSpPr>
        <p:cNvPr id="1" name=""/>
        <p:cNvGrpSpPr/>
        <p:nvPr/>
      </p:nvGrpSpPr>
      <p:grpSpPr>
        <a:xfrm>
          <a:off x="0" y="0"/>
          <a:ext cx="0" cy="0"/>
          <a:chOff x="0" y="0"/>
          <a:chExt cx="0" cy="0"/>
        </a:xfrm>
      </p:grpSpPr>
      <p:sp>
        <p:nvSpPr>
          <p:cNvPr id="97" name="Arrow: Pentagon 96">
            <a:extLst>
              <a:ext uri="{FF2B5EF4-FFF2-40B4-BE49-F238E27FC236}">
                <a16:creationId xmlns:a16="http://schemas.microsoft.com/office/drawing/2014/main" id="{D5597C48-0458-4117-93BD-44FF0BFC6ADC}"/>
              </a:ext>
            </a:extLst>
          </p:cNvPr>
          <p:cNvSpPr/>
          <p:nvPr/>
        </p:nvSpPr>
        <p:spPr>
          <a:xfrm>
            <a:off x="1" y="212942"/>
            <a:ext cx="2011679" cy="723547"/>
          </a:xfrm>
          <a:prstGeom prst="homePlat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733A8A2C-03F6-4769-BCCC-26DFC2E5B0F0}"/>
              </a:ext>
            </a:extLst>
          </p:cNvPr>
          <p:cNvSpPr txBox="1"/>
          <p:nvPr/>
        </p:nvSpPr>
        <p:spPr>
          <a:xfrm>
            <a:off x="218406" y="251549"/>
            <a:ext cx="1406067" cy="646331"/>
          </a:xfrm>
          <a:prstGeom prst="rect">
            <a:avLst/>
          </a:prstGeom>
          <a:noFill/>
        </p:spPr>
        <p:txBody>
          <a:bodyPr wrap="square" rtlCol="0">
            <a:spAutoFit/>
          </a:bodyPr>
          <a:lstStyle/>
          <a:p>
            <a:r>
              <a:rPr lang="en-US" sz="3600" b="1">
                <a:latin typeface="Garamond" panose="02020404030301010803" pitchFamily="18" charset="0"/>
              </a:rPr>
              <a:t>Demo</a:t>
            </a:r>
            <a:endParaRPr lang="en-US" sz="3600" b="1" dirty="0">
              <a:latin typeface="Garamond" panose="02020404030301010803" pitchFamily="18" charset="0"/>
            </a:endParaRPr>
          </a:p>
        </p:txBody>
      </p:sp>
      <p:sp>
        <p:nvSpPr>
          <p:cNvPr id="7" name="TextBox 6">
            <a:extLst>
              <a:ext uri="{FF2B5EF4-FFF2-40B4-BE49-F238E27FC236}">
                <a16:creationId xmlns:a16="http://schemas.microsoft.com/office/drawing/2014/main" id="{710091EE-60F0-4613-838E-C5036FCA84B9}"/>
              </a:ext>
            </a:extLst>
          </p:cNvPr>
          <p:cNvSpPr txBox="1"/>
          <p:nvPr/>
        </p:nvSpPr>
        <p:spPr>
          <a:xfrm>
            <a:off x="807720" y="3719175"/>
            <a:ext cx="10576560" cy="923330"/>
          </a:xfrm>
          <a:prstGeom prst="rect">
            <a:avLst/>
          </a:prstGeom>
          <a:noFill/>
        </p:spPr>
        <p:txBody>
          <a:bodyPr wrap="square" rtlCol="0">
            <a:spAutoFit/>
          </a:bodyPr>
          <a:lstStyle/>
          <a:p>
            <a:pPr algn="ctr"/>
            <a:r>
              <a:rPr lang="en-US" sz="5400" b="1" dirty="0">
                <a:solidFill>
                  <a:srgbClr val="E5A823"/>
                </a:solidFill>
                <a:latin typeface="Garamond" panose="02020404030301010803" pitchFamily="18" charset="0"/>
              </a:rPr>
              <a:t>Let’s put </a:t>
            </a:r>
            <a:r>
              <a:rPr lang="en-US" sz="5400" b="1" dirty="0" err="1">
                <a:solidFill>
                  <a:srgbClr val="E5A823"/>
                </a:solidFill>
                <a:latin typeface="Garamond" panose="02020404030301010803" pitchFamily="18" charset="0"/>
              </a:rPr>
              <a:t>EBaaS</a:t>
            </a:r>
            <a:r>
              <a:rPr lang="en-US" sz="5400" b="1" dirty="0">
                <a:solidFill>
                  <a:srgbClr val="E5A823"/>
                </a:solidFill>
                <a:latin typeface="Garamond" panose="02020404030301010803" pitchFamily="18" charset="0"/>
              </a:rPr>
              <a:t> to work</a:t>
            </a:r>
          </a:p>
        </p:txBody>
      </p:sp>
      <p:pic>
        <p:nvPicPr>
          <p:cNvPr id="3" name="Graphic 2" descr="Internet">
            <a:extLst>
              <a:ext uri="{FF2B5EF4-FFF2-40B4-BE49-F238E27FC236}">
                <a16:creationId xmlns:a16="http://schemas.microsoft.com/office/drawing/2014/main" id="{33EC0174-E553-4AC3-9F5A-9627426202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6400" y="421640"/>
            <a:ext cx="3759200" cy="3759200"/>
          </a:xfrm>
          <a:prstGeom prst="rect">
            <a:avLst/>
          </a:prstGeom>
        </p:spPr>
      </p:pic>
    </p:spTree>
    <p:extLst>
      <p:ext uri="{BB962C8B-B14F-4D97-AF65-F5344CB8AC3E}">
        <p14:creationId xmlns:p14="http://schemas.microsoft.com/office/powerpoint/2010/main" val="294435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630</Words>
  <Application>Microsoft Office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Footlight MT Light</vt:lpstr>
      <vt:lpstr>Garamond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Yuti Desai</dc:creator>
  <cp:lastModifiedBy>Darshil</cp:lastModifiedBy>
  <cp:revision>209</cp:revision>
  <dcterms:created xsi:type="dcterms:W3CDTF">2020-04-25T00:51:11Z</dcterms:created>
  <dcterms:modified xsi:type="dcterms:W3CDTF">2020-05-01T23:57:20Z</dcterms:modified>
</cp:coreProperties>
</file>