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5143500" cx="9144000"/>
  <p:notesSz cx="9144000" cy="5143500"/>
  <p:embeddedFontLst>
    <p:embeddedFont>
      <p:font typeface="Oswald"/>
      <p:regular r:id="rId41"/>
      <p:bold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font" Target="fonts/Oswald-bold.fntdata"/><Relationship Id="rId41" Type="http://schemas.openxmlformats.org/officeDocument/2006/relationships/font" Target="fonts/Oswald-regular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6be5b512ee_2_54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6be5b512ee_2_54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671b4d955f_0_29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671b4d955f_0_29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6be5b512ee_2_134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6be5b512ee_2_134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671b4d955f_0_42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671b4d955f_0_42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6be5b512ee_2_142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6be5b512ee_2_142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7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6be5b512ee_2_151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6be5b512ee_2_151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671b4d955f_0_55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671b4d955f_0_55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6be5b512ee_2_159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6be5b512ee_2_159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8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6be5b512ee_2_168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6be5b512ee_2_168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6be5b512ee_2_174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6be5b512ee_2_174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9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671b4d955f_0_88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671b4d955f_0_88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6be5b512ee_2_186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6be5b512ee_2_186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6be5b512ee_2_258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6be5b512ee_2_258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6be5b512ee_2_269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6be5b512ee_2_269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6be5b512ee_2_275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6be5b512ee_2_275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6be5b512ee_2_283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6be5b512ee_2_283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6be7b1a009_0_0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6be7b1a009_0_0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6be7b1a009_0_9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6be7b1a009_0_9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6be7b1a009_0_15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6be7b1a009_0_15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6be5b512ee_2_289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36be5b512ee_2_289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6be5b512ee_2_299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6be5b512ee_2_299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6be5b512ee_2_305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6be5b512ee_2_305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671b4d955f_0_94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671b4d955f_0_94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3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671b4d955f_0_15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671b4d955f_0_15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6be5b512ee_2_111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6be5b512ee_2_111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6be5b512ee_2_117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6be5b512ee_2_117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6be5b512ee_2_123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6be5b512ee_2_123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2822865" y="1866571"/>
            <a:ext cx="34995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>
                <a:solidFill>
                  <a:srgbClr val="CACACA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" name="Google Shape;65;p1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3" name="Google Shape;73;p1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4" name="Google Shape;74;p1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384725" y="504333"/>
            <a:ext cx="56916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424696" y="1175208"/>
            <a:ext cx="8294700" cy="16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>
                <a:solidFill>
                  <a:srgbClr val="CACACA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384725" y="504333"/>
            <a:ext cx="56916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45720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2" type="body"/>
          </p:nvPr>
        </p:nvSpPr>
        <p:spPr>
          <a:xfrm>
            <a:off x="470916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384725" y="504333"/>
            <a:ext cx="56916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6" name="Google Shape;46;p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8" name="Google Shape;58;p1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5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84725" y="504333"/>
            <a:ext cx="56916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24696" y="1175208"/>
            <a:ext cx="8294700" cy="16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CACACA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228600" lvl="1" marL="9144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ctrTitle"/>
          </p:nvPr>
        </p:nvSpPr>
        <p:spPr>
          <a:xfrm>
            <a:off x="311708" y="1119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Letterboxd Movie Intelligence Report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0" name="Google Shape;90;p19"/>
          <p:cNvSpPr txBox="1"/>
          <p:nvPr>
            <p:ph idx="1" type="subTitle"/>
          </p:nvPr>
        </p:nvSpPr>
        <p:spPr>
          <a:xfrm>
            <a:off x="311700" y="3494275"/>
            <a:ext cx="8520600" cy="11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935"/>
              <a:buNone/>
            </a:pPr>
            <a:r>
              <a:rPr b="1" lang="en-US" sz="1704">
                <a:solidFill>
                  <a:srgbClr val="EFEFEF"/>
                </a:solidFill>
                <a:latin typeface="Oswald"/>
                <a:ea typeface="Oswald"/>
                <a:cs typeface="Oswald"/>
                <a:sym typeface="Oswald"/>
              </a:rPr>
              <a:t>A Data-Driven Deep Dive into Popularity, Quality, and Strategy</a:t>
            </a:r>
            <a:endParaRPr b="1" sz="1704">
              <a:solidFill>
                <a:srgbClr val="EFEFE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b="1" lang="en-US" sz="1535">
                <a:solidFill>
                  <a:srgbClr val="EFEFEF"/>
                </a:solidFill>
                <a:latin typeface="Oswald"/>
                <a:ea typeface="Oswald"/>
                <a:cs typeface="Oswald"/>
                <a:sym typeface="Oswald"/>
              </a:rPr>
              <a:t>By:</a:t>
            </a:r>
            <a:r>
              <a:rPr lang="en-US" sz="1535">
                <a:solidFill>
                  <a:srgbClr val="EFEFEF"/>
                </a:solidFill>
                <a:latin typeface="Oswald"/>
                <a:ea typeface="Oswald"/>
                <a:cs typeface="Oswald"/>
                <a:sym typeface="Oswald"/>
              </a:rPr>
              <a:t> Aditya Dutta</a:t>
            </a:r>
            <a:br>
              <a:rPr lang="en-US" sz="1535">
                <a:solidFill>
                  <a:srgbClr val="EFEFEF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-US" sz="1535">
                <a:solidFill>
                  <a:srgbClr val="EFEFEF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-US" sz="1535">
                <a:solidFill>
                  <a:srgbClr val="EFEFEF"/>
                </a:solidFill>
                <a:latin typeface="Oswald"/>
                <a:ea typeface="Oswald"/>
                <a:cs typeface="Oswald"/>
                <a:sym typeface="Oswald"/>
              </a:rPr>
              <a:t>Tools Used:</a:t>
            </a:r>
            <a:r>
              <a:rPr lang="en-US" sz="1535">
                <a:solidFill>
                  <a:srgbClr val="EFEFEF"/>
                </a:solidFill>
                <a:latin typeface="Oswald"/>
                <a:ea typeface="Oswald"/>
                <a:cs typeface="Oswald"/>
                <a:sym typeface="Oswald"/>
              </a:rPr>
              <a:t> Python (Pandas, Seaborn, XGBoost, NLTK), Power BI</a:t>
            </a:r>
            <a:endParaRPr sz="1535">
              <a:solidFill>
                <a:srgbClr val="EFEFE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384725" y="504325"/>
            <a:ext cx="7660500" cy="1246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9900"/>
                </a:solidFill>
                <a:latin typeface="Oswald"/>
                <a:ea typeface="Oswald"/>
                <a:cs typeface="Oswald"/>
                <a:sym typeface="Oswald"/>
              </a:rPr>
              <a:t>Q1: What traits define a blockbuster film?</a:t>
            </a:r>
            <a:endParaRPr>
              <a:solidFill>
                <a:srgbClr val="FF99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6" name="Google Shape;146;p28"/>
          <p:cNvSpPr txBox="1"/>
          <p:nvPr>
            <p:ph idx="1" type="body"/>
          </p:nvPr>
        </p:nvSpPr>
        <p:spPr>
          <a:xfrm>
            <a:off x="384725" y="964753"/>
            <a:ext cx="8294700" cy="985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rgbClr val="E0E0E0"/>
                </a:solidFill>
              </a:rPr>
              <a:t>Insight: </a:t>
            </a:r>
            <a:r>
              <a:rPr lang="en-US" sz="1600">
                <a:solidFill>
                  <a:srgbClr val="E0E0E0"/>
                </a:solidFill>
              </a:rPr>
              <a:t>Blockbusters tend to have: Higher runtime, Large fan counts and likes, Above-average watches</a:t>
            </a:r>
            <a:endParaRPr sz="1600">
              <a:solidFill>
                <a:srgbClr val="E0E0E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E0E0E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0E0E0"/>
              </a:solidFill>
            </a:endParaRPr>
          </a:p>
        </p:txBody>
      </p:sp>
      <p:pic>
        <p:nvPicPr>
          <p:cNvPr id="147" name="Google Shape;14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02353"/>
            <a:ext cx="8766166" cy="28887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8850" y="880175"/>
            <a:ext cx="6766301" cy="369182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9"/>
          <p:cNvSpPr txBox="1"/>
          <p:nvPr/>
        </p:nvSpPr>
        <p:spPr>
          <a:xfrm>
            <a:off x="522600" y="316300"/>
            <a:ext cx="50472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rPr>
              <a:t>Movie Clusters by Ratings vs Likes</a:t>
            </a:r>
            <a:endParaRPr sz="2000">
              <a:solidFill>
                <a:schemeClr val="accent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/>
          <p:nvPr>
            <p:ph idx="1" type="body"/>
          </p:nvPr>
        </p:nvSpPr>
        <p:spPr>
          <a:xfrm>
            <a:off x="424646" y="183008"/>
            <a:ext cx="8294700" cy="5864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9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rPr>
              <a:t>Key Findings:</a:t>
            </a:r>
            <a:br>
              <a:rPr lang="en-US" sz="1500">
                <a:solidFill>
                  <a:schemeClr val="lt1"/>
                </a:solidFill>
              </a:rPr>
            </a:br>
            <a:br>
              <a:rPr lang="en-US" sz="1500">
                <a:solidFill>
                  <a:schemeClr val="lt1"/>
                </a:solidFill>
              </a:rPr>
            </a:br>
            <a:r>
              <a:rPr lang="en-US" sz="1500">
                <a:solidFill>
                  <a:schemeClr val="lt1"/>
                </a:solidFill>
              </a:rPr>
              <a:t>Blockbusters consistently fall into a distinct cluster characterized by: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b="1" lang="en-US" sz="1500">
                <a:solidFill>
                  <a:schemeClr val="lt1"/>
                </a:solidFill>
              </a:rPr>
              <a:t>High Likes</a:t>
            </a:r>
            <a:r>
              <a:rPr lang="en-US" sz="1500">
                <a:solidFill>
                  <a:schemeClr val="lt1"/>
                </a:solidFill>
              </a:rPr>
              <a:t> and </a:t>
            </a:r>
            <a:r>
              <a:rPr b="1" lang="en-US" sz="1500">
                <a:solidFill>
                  <a:schemeClr val="lt1"/>
                </a:solidFill>
              </a:rPr>
              <a:t>Fan counts</a:t>
            </a:r>
            <a:br>
              <a:rPr b="1" lang="en-US" sz="1500">
                <a:solidFill>
                  <a:schemeClr val="lt1"/>
                </a:solidFill>
              </a:rPr>
            </a:br>
            <a:endParaRPr b="1"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mbria"/>
              <a:buChar char="●"/>
            </a:pPr>
            <a:r>
              <a:rPr b="1" lang="en-US" sz="1500">
                <a:solidFill>
                  <a:schemeClr val="lt1"/>
                </a:solidFill>
              </a:rPr>
              <a:t>Above-average Runtime</a:t>
            </a:r>
            <a:br>
              <a:rPr b="1" lang="en-US" sz="1500">
                <a:solidFill>
                  <a:schemeClr val="lt1"/>
                </a:solidFill>
              </a:rPr>
            </a:br>
            <a:endParaRPr b="1"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-US" sz="1500">
                <a:solidFill>
                  <a:schemeClr val="lt1"/>
                </a:solidFill>
              </a:rPr>
              <a:t>Strong performance across </a:t>
            </a:r>
            <a:r>
              <a:rPr b="1" lang="en-US" sz="1500">
                <a:solidFill>
                  <a:schemeClr val="lt1"/>
                </a:solidFill>
              </a:rPr>
              <a:t>engagement metrics</a:t>
            </a:r>
            <a:r>
              <a:rPr lang="en-US" sz="1500">
                <a:solidFill>
                  <a:schemeClr val="lt1"/>
                </a:solidFill>
              </a:rPr>
              <a:t> (Watches, List Appearances)</a:t>
            </a:r>
            <a:br>
              <a:rPr lang="en-US" sz="1500">
                <a:solidFill>
                  <a:schemeClr val="lt1"/>
                </a:solidFill>
              </a:rPr>
            </a:b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lt1"/>
                </a:solidFill>
              </a:rPr>
              <a:t>These traits sharply differentiate them from low-performing or niche films.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rPr>
              <a:t>Business Use Case</a:t>
            </a:r>
            <a:endParaRPr b="1">
              <a:solidFill>
                <a:schemeClr val="accent6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lt1"/>
                </a:solidFill>
              </a:rPr>
              <a:t>Use these insights to: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b="1" lang="en-US" sz="1500">
                <a:solidFill>
                  <a:schemeClr val="lt1"/>
                </a:solidFill>
              </a:rPr>
              <a:t>Forecast early-stage films</a:t>
            </a:r>
            <a:r>
              <a:rPr lang="en-US" sz="1500">
                <a:solidFill>
                  <a:schemeClr val="lt1"/>
                </a:solidFill>
              </a:rPr>
              <a:t> with blockbuster potential by checking for alignment on these traits</a:t>
            </a:r>
            <a:br>
              <a:rPr lang="en-US" sz="1500">
                <a:solidFill>
                  <a:schemeClr val="lt1"/>
                </a:solidFill>
              </a:rPr>
            </a:b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b="1" lang="en-US" sz="1500">
                <a:solidFill>
                  <a:schemeClr val="lt1"/>
                </a:solidFill>
              </a:rPr>
              <a:t>Prioritize distribution or homepage promotion</a:t>
            </a:r>
            <a:r>
              <a:rPr lang="en-US" sz="1500">
                <a:solidFill>
                  <a:schemeClr val="lt1"/>
                </a:solidFill>
              </a:rPr>
              <a:t> for titles matching this cluster</a:t>
            </a:r>
            <a:br>
              <a:rPr lang="en-US" sz="1500">
                <a:solidFill>
                  <a:schemeClr val="lt1"/>
                </a:solidFill>
              </a:rPr>
            </a:b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chemeClr val="lt1"/>
                </a:solidFill>
              </a:rPr>
              <a:t> 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>
            <p:ph idx="1" type="body"/>
          </p:nvPr>
        </p:nvSpPr>
        <p:spPr>
          <a:xfrm>
            <a:off x="424646" y="405058"/>
            <a:ext cx="8294700" cy="2101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rPr>
              <a:t>Strategic Recommendation</a:t>
            </a:r>
            <a:endParaRPr b="1" sz="2300">
              <a:solidFill>
                <a:schemeClr val="accent6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Create a </a:t>
            </a:r>
            <a:r>
              <a:rPr b="1" lang="en-US">
                <a:solidFill>
                  <a:schemeClr val="lt1"/>
                </a:solidFill>
              </a:rPr>
              <a:t>“Trending Blockbuster Picks”</a:t>
            </a:r>
            <a:r>
              <a:rPr lang="en-US">
                <a:solidFill>
                  <a:schemeClr val="lt1"/>
                </a:solidFill>
              </a:rPr>
              <a:t> carousel for the homepage featuring films from this cluster — it will likely boost both watch time and user engagement.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type="title"/>
          </p:nvPr>
        </p:nvSpPr>
        <p:spPr>
          <a:xfrm>
            <a:off x="469200" y="343600"/>
            <a:ext cx="82056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r>
              <a:rPr lang="en-US">
                <a:solidFill>
                  <a:srgbClr val="00FF00"/>
                </a:solidFill>
                <a:latin typeface="Oswald"/>
                <a:ea typeface="Oswald"/>
                <a:cs typeface="Oswald"/>
                <a:sym typeface="Oswald"/>
              </a:rPr>
              <a:t>Q2: How Well Does Metadata Predict Film Success Pre-Release?</a:t>
            </a:r>
            <a:endParaRPr>
              <a:solidFill>
                <a:srgbClr val="00FF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9" name="Google Shape;169;p32"/>
          <p:cNvSpPr txBox="1"/>
          <p:nvPr/>
        </p:nvSpPr>
        <p:spPr>
          <a:xfrm>
            <a:off x="469200" y="994975"/>
            <a:ext cx="8205600" cy="10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0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Source</a:t>
            </a:r>
            <a:r>
              <a:rPr lang="en-US" sz="13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: XGBoost Regression Model on Metadata</a:t>
            </a:r>
            <a:endParaRPr sz="13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(Features: Genre, Director, Studio, Runtime, Language, Watches, Likes, Fans, List Appearances)</a:t>
            </a:r>
            <a:endParaRPr sz="20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12700" marR="5080" rtl="0" algn="l">
              <a:lnSpc>
                <a:spcPct val="11388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ACACA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70" name="Google Shape;17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200" y="1787850"/>
            <a:ext cx="4173401" cy="314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2225" y="1787850"/>
            <a:ext cx="3425344" cy="31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>
            <p:ph type="title"/>
          </p:nvPr>
        </p:nvSpPr>
        <p:spPr>
          <a:xfrm>
            <a:off x="384725" y="504333"/>
            <a:ext cx="5691600" cy="415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latin typeface="Oswald"/>
                <a:ea typeface="Oswald"/>
                <a:cs typeface="Oswald"/>
                <a:sym typeface="Oswald"/>
              </a:rPr>
              <a:t>Actual VS Predicted Film Ratings Scatterplot</a:t>
            </a:r>
            <a:endParaRPr>
              <a:solidFill>
                <a:srgbClr val="00FF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77" name="Google Shape;17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1750" y="1003458"/>
            <a:ext cx="5340499" cy="3918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/>
          <p:nvPr>
            <p:ph idx="1" type="body"/>
          </p:nvPr>
        </p:nvSpPr>
        <p:spPr>
          <a:xfrm>
            <a:off x="424646" y="464858"/>
            <a:ext cx="8294700" cy="4213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solidFill>
                  <a:srgbClr val="00FF00"/>
                </a:solidFill>
                <a:latin typeface="Oswald"/>
                <a:ea typeface="Oswald"/>
                <a:cs typeface="Oswald"/>
                <a:sym typeface="Oswald"/>
              </a:rPr>
              <a:t>Key Findings :</a:t>
            </a:r>
            <a:endParaRPr b="1" sz="1500">
              <a:solidFill>
                <a:srgbClr val="00FF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regression model achieved: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b="1" lang="en-US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R² Score ≈ 0.80</a:t>
            </a:r>
            <a:r>
              <a:rPr lang="en-US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→ 80% of the variance in average ratings can be explained by metadata</a:t>
            </a:r>
            <a:br>
              <a:rPr lang="en-US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b="1" lang="en-US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Top Predictive Features</a:t>
            </a:r>
            <a:r>
              <a:rPr lang="en-US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-US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lang="en-US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Likes</a:t>
            </a:r>
            <a:br>
              <a:rPr lang="en-US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lang="en-US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Fans</a:t>
            </a:r>
            <a:br>
              <a:rPr lang="en-US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lang="en-US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Specific Genres</a:t>
            </a:r>
            <a:br>
              <a:rPr lang="en-US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-US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Director &amp; Studio encoded with high importance</a:t>
            </a:r>
            <a:b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/>
          <p:nvPr>
            <p:ph idx="1" type="body"/>
          </p:nvPr>
        </p:nvSpPr>
        <p:spPr>
          <a:xfrm>
            <a:off x="424700" y="536351"/>
            <a:ext cx="8294700" cy="4118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00FF00"/>
                </a:solidFill>
                <a:latin typeface="Oswald"/>
                <a:ea typeface="Oswald"/>
                <a:cs typeface="Oswald"/>
                <a:sym typeface="Oswald"/>
              </a:rPr>
              <a:t>Business Use Case</a:t>
            </a:r>
            <a:endParaRPr b="1" sz="2000">
              <a:solidFill>
                <a:srgbClr val="00FF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b="1" lang="en-US" sz="1700">
                <a:solidFill>
                  <a:schemeClr val="lt1"/>
                </a:solidFill>
              </a:rPr>
              <a:t>Greenlighting &amp; Budget Allocation</a:t>
            </a:r>
            <a:r>
              <a:rPr lang="en-US" sz="1700">
                <a:solidFill>
                  <a:schemeClr val="lt1"/>
                </a:solidFill>
              </a:rPr>
              <a:t>: Before release, use metadata to predict reception and confidently allocate promotional budget</a:t>
            </a:r>
            <a:br>
              <a:rPr lang="en-US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b="1" lang="en-US" sz="1700">
                <a:solidFill>
                  <a:schemeClr val="lt1"/>
                </a:solidFill>
              </a:rPr>
              <a:t>Early Quality Flags</a:t>
            </a:r>
            <a:r>
              <a:rPr lang="en-US" sz="1700">
                <a:solidFill>
                  <a:schemeClr val="lt1"/>
                </a:solidFill>
              </a:rPr>
              <a:t>: Detect likely underperformers for creative intervention or repositioning</a:t>
            </a:r>
            <a:br>
              <a:rPr lang="en-US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00FF00"/>
                </a:solidFill>
                <a:latin typeface="Oswald"/>
                <a:ea typeface="Oswald"/>
                <a:cs typeface="Oswald"/>
                <a:sym typeface="Oswald"/>
              </a:rPr>
              <a:t>Strategic Recommendation</a:t>
            </a:r>
            <a:endParaRPr b="1" sz="2100">
              <a:solidFill>
                <a:srgbClr val="00FF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lt1"/>
                </a:solidFill>
              </a:rPr>
              <a:t>Integrate this model into the </a:t>
            </a:r>
            <a:r>
              <a:rPr b="1" lang="en-US" sz="1700">
                <a:solidFill>
                  <a:schemeClr val="lt1"/>
                </a:solidFill>
              </a:rPr>
              <a:t>content acquisition pipeline</a:t>
            </a:r>
            <a:r>
              <a:rPr lang="en-US" sz="1700">
                <a:solidFill>
                  <a:schemeClr val="lt1"/>
                </a:solidFill>
              </a:rPr>
              <a:t> — enable studio partners to test scripts or metadata-based pitches against this tool.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6"/>
          <p:cNvSpPr txBox="1"/>
          <p:nvPr/>
        </p:nvSpPr>
        <p:spPr>
          <a:xfrm>
            <a:off x="384725" y="504329"/>
            <a:ext cx="28608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0FFFF"/>
                </a:solidFill>
                <a:latin typeface="Oswald"/>
                <a:ea typeface="Oswald"/>
                <a:cs typeface="Oswald"/>
                <a:sym typeface="Oswald"/>
              </a:rPr>
              <a:t>Q3: Which Genres Are Most Polarizing?</a:t>
            </a:r>
            <a:endParaRPr sz="2700">
              <a:solidFill>
                <a:srgbClr val="00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3" name="Google Shape;193;p36"/>
          <p:cNvSpPr txBox="1"/>
          <p:nvPr/>
        </p:nvSpPr>
        <p:spPr>
          <a:xfrm>
            <a:off x="384725" y="1764026"/>
            <a:ext cx="3126000" cy="11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Source</a:t>
            </a:r>
            <a:r>
              <a:rPr lang="en-US" sz="1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: Standard Deviation of Ratings by Genre</a:t>
            </a:r>
            <a:endParaRPr sz="16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12700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(Computed from Average_rating distribution within each genre)</a:t>
            </a:r>
            <a:endParaRPr sz="23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94" name="Google Shape;19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9375" y="504325"/>
            <a:ext cx="5328474" cy="406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6"/>
          <p:cNvSpPr txBox="1"/>
          <p:nvPr/>
        </p:nvSpPr>
        <p:spPr>
          <a:xfrm>
            <a:off x="3865613" y="4634625"/>
            <a:ext cx="4896000" cy="2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FFFF"/>
                </a:solidFill>
                <a:latin typeface="Oswald"/>
                <a:ea typeface="Oswald"/>
                <a:cs typeface="Oswald"/>
                <a:sym typeface="Oswald"/>
              </a:rPr>
              <a:t>Standard Dev of Ratings by Genre</a:t>
            </a:r>
            <a:endParaRPr sz="1800">
              <a:solidFill>
                <a:srgbClr val="00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7"/>
          <p:cNvSpPr txBox="1"/>
          <p:nvPr>
            <p:ph idx="1" type="subTitle"/>
          </p:nvPr>
        </p:nvSpPr>
        <p:spPr>
          <a:xfrm>
            <a:off x="518925" y="487400"/>
            <a:ext cx="7938900" cy="3859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solidFill>
                  <a:srgbClr val="00FFFF"/>
                </a:solidFill>
                <a:latin typeface="Oswald"/>
                <a:ea typeface="Oswald"/>
                <a:cs typeface="Oswald"/>
                <a:sym typeface="Oswald"/>
              </a:rPr>
              <a:t>Key Findings</a:t>
            </a:r>
            <a:endParaRPr b="1" sz="2500">
              <a:solidFill>
                <a:srgbClr val="00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b="1" lang="en-US" sz="1600">
                <a:solidFill>
                  <a:schemeClr val="lt1"/>
                </a:solidFill>
              </a:rPr>
              <a:t>Genres with Highest Rating Variance</a:t>
            </a:r>
            <a:r>
              <a:rPr lang="en-US" sz="1600">
                <a:solidFill>
                  <a:schemeClr val="lt1"/>
                </a:solidFill>
              </a:rPr>
              <a:t>:</a:t>
            </a:r>
            <a:br>
              <a:rPr lang="en-US" sz="1600">
                <a:solidFill>
                  <a:schemeClr val="lt1"/>
                </a:solidFill>
              </a:rPr>
            </a:br>
            <a:endParaRPr sz="1600">
              <a:solidFill>
                <a:schemeClr val="lt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b="1" lang="en-US" sz="1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Fantasy</a:t>
            </a:r>
            <a:r>
              <a:rPr lang="en-US" sz="1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b="1" lang="en-US" sz="1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Family</a:t>
            </a:r>
            <a:r>
              <a:rPr lang="en-US" sz="1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, and </a:t>
            </a:r>
            <a:r>
              <a:rPr b="1" lang="en-US" sz="1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Adventure</a:t>
            </a:r>
            <a:r>
              <a:rPr lang="en-US" sz="1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genres exhibited the </a:t>
            </a:r>
            <a:r>
              <a:rPr b="1" lang="en-US" sz="1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widest spread of audience ratings</a:t>
            </a:r>
            <a:r>
              <a:rPr lang="en-US" sz="1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br>
              <a:rPr lang="en-US" sz="1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</a:br>
            <a:endParaRPr sz="16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-US" sz="1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These genres often attract </a:t>
            </a:r>
            <a:r>
              <a:rPr b="1" lang="en-US" sz="1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niche or passionate audiences</a:t>
            </a:r>
            <a:r>
              <a:rPr lang="en-US" sz="1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, leading to either high praise or strong criticism.</a:t>
            </a:r>
            <a:br>
              <a:rPr lang="en-US" sz="1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</a:br>
            <a:endParaRPr sz="16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US" sz="1600">
                <a:solidFill>
                  <a:schemeClr val="lt1"/>
                </a:solidFill>
              </a:rPr>
              <a:t>Conversely, genres like </a:t>
            </a:r>
            <a:r>
              <a:rPr b="1" lang="en-US" sz="1600">
                <a:solidFill>
                  <a:schemeClr val="lt1"/>
                </a:solidFill>
              </a:rPr>
              <a:t>Drama</a:t>
            </a:r>
            <a:r>
              <a:rPr lang="en-US" sz="1600">
                <a:solidFill>
                  <a:schemeClr val="lt1"/>
                </a:solidFill>
              </a:rPr>
              <a:t> and </a:t>
            </a:r>
            <a:r>
              <a:rPr b="1" lang="en-US" sz="1600">
                <a:solidFill>
                  <a:schemeClr val="lt1"/>
                </a:solidFill>
              </a:rPr>
              <a:t>Documentary</a:t>
            </a:r>
            <a:r>
              <a:rPr lang="en-US" sz="1600">
                <a:solidFill>
                  <a:schemeClr val="lt1"/>
                </a:solidFill>
              </a:rPr>
              <a:t> had tighter rating distributions, indicating more </a:t>
            </a:r>
            <a:r>
              <a:rPr b="1" lang="en-US" sz="1600">
                <a:solidFill>
                  <a:schemeClr val="lt1"/>
                </a:solidFill>
              </a:rPr>
              <a:t>consistent audience perception</a:t>
            </a:r>
            <a:r>
              <a:rPr lang="en-US" sz="1600">
                <a:solidFill>
                  <a:schemeClr val="lt1"/>
                </a:solidFill>
              </a:rPr>
              <a:t>.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/>
          <p:nvPr/>
        </p:nvSpPr>
        <p:spPr>
          <a:xfrm>
            <a:off x="4572000" y="0"/>
            <a:ext cx="4572000" cy="5143500"/>
          </a:xfrm>
          <a:custGeom>
            <a:rect b="b" l="l" r="r" t="t"/>
            <a:pathLst>
              <a:path extrusionOk="0" h="5143500" w="4572000">
                <a:moveTo>
                  <a:pt x="4571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4571999" y="0"/>
                </a:lnTo>
                <a:lnTo>
                  <a:pt x="4571999" y="51434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6" name="Google Shape;96;p20"/>
          <p:cNvSpPr txBox="1"/>
          <p:nvPr/>
        </p:nvSpPr>
        <p:spPr>
          <a:xfrm>
            <a:off x="1086450" y="2031850"/>
            <a:ext cx="23427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rPr>
              <a:t>Con</a:t>
            </a:r>
            <a:r>
              <a:rPr lang="en-US" sz="4200">
                <a:solidFill>
                  <a:srgbClr val="00FF00"/>
                </a:solidFill>
                <a:latin typeface="Oswald"/>
                <a:ea typeface="Oswald"/>
                <a:cs typeface="Oswald"/>
                <a:sym typeface="Oswald"/>
              </a:rPr>
              <a:t>te</a:t>
            </a:r>
            <a:r>
              <a:rPr lang="en-US" sz="4200">
                <a:solidFill>
                  <a:srgbClr val="00FFFF"/>
                </a:solidFill>
                <a:latin typeface="Oswald"/>
                <a:ea typeface="Oswald"/>
                <a:cs typeface="Oswald"/>
                <a:sym typeface="Oswald"/>
              </a:rPr>
              <a:t>nts</a:t>
            </a:r>
            <a:endParaRPr sz="4200">
              <a:solidFill>
                <a:srgbClr val="00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7" name="Google Shape;97;p20"/>
          <p:cNvSpPr txBox="1"/>
          <p:nvPr>
            <p:ph type="title"/>
          </p:nvPr>
        </p:nvSpPr>
        <p:spPr>
          <a:xfrm>
            <a:off x="5111281" y="993140"/>
            <a:ext cx="26682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8" name="Google Shape;98;p20"/>
          <p:cNvSpPr txBox="1"/>
          <p:nvPr/>
        </p:nvSpPr>
        <p:spPr>
          <a:xfrm>
            <a:off x="4827200" y="288800"/>
            <a:ext cx="4125900" cy="46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800"/>
              <a:buFont typeface="Oswald"/>
              <a:buAutoNum type="arabicPeriod"/>
            </a:pPr>
            <a:r>
              <a:rPr lang="en-US" sz="1800">
                <a:solidFill>
                  <a:srgbClr val="37474F"/>
                </a:solidFill>
                <a:latin typeface="Oswald"/>
                <a:ea typeface="Oswald"/>
                <a:cs typeface="Oswald"/>
                <a:sym typeface="Oswald"/>
              </a:rPr>
              <a:t>Dataset Overview</a:t>
            </a:r>
            <a:br>
              <a:rPr lang="en-US" sz="1800">
                <a:solidFill>
                  <a:srgbClr val="37474F"/>
                </a:solidFill>
                <a:latin typeface="Oswald"/>
                <a:ea typeface="Oswald"/>
                <a:cs typeface="Oswald"/>
                <a:sym typeface="Oswald"/>
              </a:rPr>
            </a:br>
            <a:endParaRPr sz="1800">
              <a:solidFill>
                <a:srgbClr val="3747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800"/>
              <a:buFont typeface="Oswald"/>
              <a:buAutoNum type="arabicPeriod"/>
            </a:pPr>
            <a:r>
              <a:rPr lang="en-US" sz="1800">
                <a:solidFill>
                  <a:srgbClr val="37474F"/>
                </a:solidFill>
                <a:latin typeface="Oswald"/>
                <a:ea typeface="Oswald"/>
                <a:cs typeface="Oswald"/>
                <a:sym typeface="Oswald"/>
              </a:rPr>
              <a:t>Business Problems &amp; Key Questions</a:t>
            </a:r>
            <a:br>
              <a:rPr lang="en-US" sz="1800">
                <a:solidFill>
                  <a:srgbClr val="37474F"/>
                </a:solidFill>
                <a:latin typeface="Oswald"/>
                <a:ea typeface="Oswald"/>
                <a:cs typeface="Oswald"/>
                <a:sym typeface="Oswald"/>
              </a:rPr>
            </a:br>
            <a:endParaRPr sz="1800">
              <a:solidFill>
                <a:srgbClr val="3747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800"/>
              <a:buFont typeface="Oswald"/>
              <a:buAutoNum type="arabicPeriod"/>
            </a:pPr>
            <a:r>
              <a:rPr lang="en-US" sz="1800">
                <a:solidFill>
                  <a:srgbClr val="37474F"/>
                </a:solidFill>
                <a:latin typeface="Oswald"/>
                <a:ea typeface="Oswald"/>
                <a:cs typeface="Oswald"/>
                <a:sym typeface="Oswald"/>
              </a:rPr>
              <a:t>Technical Approach &amp; Challenges</a:t>
            </a:r>
            <a:br>
              <a:rPr lang="en-US" sz="1800">
                <a:solidFill>
                  <a:srgbClr val="37474F"/>
                </a:solidFill>
                <a:latin typeface="Oswald"/>
                <a:ea typeface="Oswald"/>
                <a:cs typeface="Oswald"/>
                <a:sym typeface="Oswald"/>
              </a:rPr>
            </a:br>
            <a:endParaRPr sz="1800">
              <a:solidFill>
                <a:srgbClr val="3747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800"/>
              <a:buFont typeface="Oswald"/>
              <a:buAutoNum type="arabicPeriod"/>
            </a:pPr>
            <a:r>
              <a:rPr lang="en-US" sz="1800">
                <a:solidFill>
                  <a:srgbClr val="37474F"/>
                </a:solidFill>
                <a:latin typeface="Oswald"/>
                <a:ea typeface="Oswald"/>
                <a:cs typeface="Oswald"/>
                <a:sym typeface="Oswald"/>
              </a:rPr>
              <a:t>Dashboard, Audience Insights, Genre Engagement and Sentiments</a:t>
            </a:r>
            <a:br>
              <a:rPr lang="en-US" sz="1800">
                <a:solidFill>
                  <a:srgbClr val="37474F"/>
                </a:solidFill>
                <a:latin typeface="Oswald"/>
                <a:ea typeface="Oswald"/>
                <a:cs typeface="Oswald"/>
                <a:sym typeface="Oswald"/>
              </a:rPr>
            </a:br>
            <a:endParaRPr sz="1800">
              <a:solidFill>
                <a:srgbClr val="3747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800"/>
              <a:buFont typeface="Oswald"/>
              <a:buAutoNum type="arabicPeriod"/>
            </a:pPr>
            <a:r>
              <a:rPr lang="en-US" sz="1800">
                <a:solidFill>
                  <a:srgbClr val="37474F"/>
                </a:solidFill>
                <a:latin typeface="Oswald"/>
                <a:ea typeface="Oswald"/>
                <a:cs typeface="Oswald"/>
                <a:sym typeface="Oswald"/>
              </a:rPr>
              <a:t>Strategic Insights (10 Questions Answered)</a:t>
            </a:r>
            <a:br>
              <a:rPr lang="en-US" sz="1800">
                <a:solidFill>
                  <a:srgbClr val="37474F"/>
                </a:solidFill>
                <a:latin typeface="Oswald"/>
                <a:ea typeface="Oswald"/>
                <a:cs typeface="Oswald"/>
                <a:sym typeface="Oswald"/>
              </a:rPr>
            </a:br>
            <a:endParaRPr sz="1800">
              <a:solidFill>
                <a:srgbClr val="3747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800"/>
              <a:buFont typeface="Oswald"/>
              <a:buAutoNum type="arabicPeriod"/>
            </a:pPr>
            <a:r>
              <a:rPr lang="en-US" sz="1800">
                <a:solidFill>
                  <a:srgbClr val="37474F"/>
                </a:solidFill>
                <a:latin typeface="Oswald"/>
                <a:ea typeface="Oswald"/>
                <a:cs typeface="Oswald"/>
                <a:sym typeface="Oswald"/>
              </a:rPr>
              <a:t>Summary &amp; Recommendations</a:t>
            </a:r>
            <a:endParaRPr sz="1800">
              <a:solidFill>
                <a:srgbClr val="3747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747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7474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/>
          <p:nvPr>
            <p:ph idx="1" type="subTitle"/>
          </p:nvPr>
        </p:nvSpPr>
        <p:spPr>
          <a:xfrm>
            <a:off x="693750" y="173550"/>
            <a:ext cx="7756500" cy="5008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FFFF"/>
                </a:solidFill>
                <a:latin typeface="Oswald"/>
                <a:ea typeface="Oswald"/>
                <a:cs typeface="Oswald"/>
                <a:sym typeface="Oswald"/>
              </a:rPr>
              <a:t>Business Use Case</a:t>
            </a:r>
            <a:endParaRPr b="1">
              <a:solidFill>
                <a:srgbClr val="00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-US" sz="1400">
                <a:solidFill>
                  <a:schemeClr val="lt1"/>
                </a:solidFill>
              </a:rPr>
              <a:t>Marketing Strategy</a:t>
            </a:r>
            <a:r>
              <a:rPr lang="en-US" sz="1400">
                <a:solidFill>
                  <a:schemeClr val="lt1"/>
                </a:solidFill>
              </a:rPr>
              <a:t>:</a:t>
            </a:r>
            <a:endParaRPr sz="1400"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-US" sz="1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For polarizing genres, </a:t>
            </a:r>
            <a:r>
              <a:rPr b="1" lang="en-US" sz="1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segment audience targeting</a:t>
            </a:r>
            <a:r>
              <a:rPr lang="en-US" sz="1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more precisely (e.g., tailor trailers and social media to superfans).</a:t>
            </a:r>
            <a:br>
              <a:rPr lang="en-US" sz="1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</a:b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-US" sz="1400">
                <a:solidFill>
                  <a:schemeClr val="lt1"/>
                </a:solidFill>
              </a:rPr>
              <a:t>UX Personalization</a:t>
            </a:r>
            <a:r>
              <a:rPr lang="en-US" sz="1400">
                <a:solidFill>
                  <a:schemeClr val="lt1"/>
                </a:solidFill>
              </a:rPr>
              <a:t>:</a:t>
            </a:r>
            <a:endParaRPr sz="1400"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mbria"/>
              <a:buChar char="○"/>
            </a:pPr>
            <a:r>
              <a:rPr lang="en-US" sz="1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Recommend such content to users with matching historical sentiment patterns or genre affinity.</a:t>
            </a:r>
            <a:br>
              <a:rPr lang="en-US" sz="1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</a:b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-US" sz="1400">
                <a:solidFill>
                  <a:schemeClr val="lt1"/>
                </a:solidFill>
              </a:rPr>
              <a:t>Partnerships &amp; Funding Decisions</a:t>
            </a:r>
            <a:r>
              <a:rPr lang="en-US" sz="1400">
                <a:solidFill>
                  <a:schemeClr val="lt1"/>
                </a:solidFill>
              </a:rPr>
              <a:t>:</a:t>
            </a:r>
            <a:endParaRPr sz="1400"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-US" sz="1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Exercise </a:t>
            </a:r>
            <a:r>
              <a:rPr b="1" lang="en-US" sz="1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creative caution or refinement</a:t>
            </a:r>
            <a:r>
              <a:rPr lang="en-US" sz="1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in polarizing genres unless a proven talent (director/studio) is involved.</a:t>
            </a:r>
            <a:br>
              <a:rPr lang="en-US" sz="1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</a:b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FFFF"/>
                </a:solidFill>
                <a:latin typeface="Oswald"/>
                <a:ea typeface="Oswald"/>
                <a:cs typeface="Oswald"/>
                <a:sym typeface="Oswald"/>
              </a:rPr>
              <a:t>Strategic Recommendation</a:t>
            </a:r>
            <a:endParaRPr b="1">
              <a:solidFill>
                <a:srgbClr val="00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chemeClr val="lt1"/>
                </a:solidFill>
              </a:rPr>
              <a:t>Use genre-level variance to tag titles as "broad-appeal" vs "niche-risk" and adjust promotional effort, platform placement, and recommendation aggressiveness accordingly.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9"/>
          <p:cNvSpPr txBox="1"/>
          <p:nvPr>
            <p:ph type="title"/>
          </p:nvPr>
        </p:nvSpPr>
        <p:spPr>
          <a:xfrm>
            <a:off x="412225" y="256775"/>
            <a:ext cx="80799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rPr>
              <a:t>Q4: What Genres Are Undervalued but High-Quality?</a:t>
            </a:r>
            <a:endParaRPr>
              <a:solidFill>
                <a:schemeClr val="accent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1" name="Google Shape;211;p39"/>
          <p:cNvSpPr txBox="1"/>
          <p:nvPr/>
        </p:nvSpPr>
        <p:spPr>
          <a:xfrm>
            <a:off x="412225" y="817050"/>
            <a:ext cx="33624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Aggregated Average_rating and Watches per genre.</a:t>
            </a:r>
            <a:br>
              <a:rPr lang="en-US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</a:br>
            <a:endParaRPr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mbria"/>
              <a:buChar char="●"/>
            </a:pPr>
            <a:r>
              <a:rPr lang="en-US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Filtered out genres with extremely low movie counts to reduce noise.</a:t>
            </a:r>
            <a:br>
              <a:rPr lang="en-US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</a:br>
            <a:endParaRPr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Created a </a:t>
            </a:r>
            <a:r>
              <a:rPr b="1" lang="en-US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scatter plot</a:t>
            </a:r>
            <a:r>
              <a:rPr lang="en-US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of </a:t>
            </a:r>
            <a:r>
              <a:rPr i="1" lang="en-US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Average Rating vs Average Watches</a:t>
            </a:r>
            <a:r>
              <a:rPr lang="en-US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, labeling the genres.</a:t>
            </a:r>
            <a:br>
              <a:rPr lang="en-US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</a:br>
            <a:endParaRPr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12" name="Google Shape;21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7025" y="837575"/>
            <a:ext cx="5064575" cy="39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9"/>
          <p:cNvSpPr txBox="1"/>
          <p:nvPr/>
        </p:nvSpPr>
        <p:spPr>
          <a:xfrm>
            <a:off x="660150" y="4358850"/>
            <a:ext cx="31905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rPr>
              <a:t>Rating vs Watch Count Plot</a:t>
            </a:r>
            <a:endParaRPr sz="1800">
              <a:solidFill>
                <a:schemeClr val="accent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0"/>
          <p:cNvSpPr txBox="1"/>
          <p:nvPr>
            <p:ph idx="1" type="body"/>
          </p:nvPr>
        </p:nvSpPr>
        <p:spPr>
          <a:xfrm>
            <a:off x="424646" y="281708"/>
            <a:ext cx="8294700" cy="4562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FF9900"/>
                </a:solidFill>
                <a:latin typeface="Oswald"/>
                <a:ea typeface="Oswald"/>
                <a:cs typeface="Oswald"/>
                <a:sym typeface="Oswald"/>
              </a:rPr>
              <a:t>Key Findings :</a:t>
            </a:r>
            <a:endParaRPr b="1" sz="2000">
              <a:solidFill>
                <a:srgbClr val="FF99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lt1"/>
                </a:solidFill>
              </a:rPr>
              <a:t>F</a:t>
            </a:r>
            <a:r>
              <a:rPr lang="en-US" sz="1400">
                <a:solidFill>
                  <a:schemeClr val="lt1"/>
                </a:solidFill>
              </a:rPr>
              <a:t>rom the scatterplot:</a:t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-US" sz="1400">
                <a:solidFill>
                  <a:schemeClr val="lt1"/>
                </a:solidFill>
              </a:rPr>
              <a:t>Documentary, History, Music, War</a:t>
            </a:r>
            <a:r>
              <a:rPr lang="en-US" sz="1400">
                <a:solidFill>
                  <a:schemeClr val="lt1"/>
                </a:solidFill>
              </a:rPr>
              <a:t>:</a:t>
            </a:r>
            <a:endParaRPr sz="1400"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-US" sz="1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Have </a:t>
            </a:r>
            <a:r>
              <a:rPr b="1" lang="en-US" sz="1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above average ratings</a:t>
            </a:r>
            <a:r>
              <a:rPr lang="en-US" sz="1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(3.4–3.6).</a:t>
            </a: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-US" sz="1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But relatively </a:t>
            </a:r>
            <a:r>
              <a:rPr b="1" lang="en-US" sz="1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low watch counts</a:t>
            </a:r>
            <a:r>
              <a:rPr lang="en-US" sz="1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-US" sz="1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These genres are </a:t>
            </a:r>
            <a:r>
              <a:rPr b="1" lang="en-US" sz="1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critically appreciated</a:t>
            </a:r>
            <a:r>
              <a:rPr lang="en-US" sz="1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but under-viewed.</a:t>
            </a:r>
            <a:br>
              <a:rPr lang="en-US" sz="1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</a:b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-US" sz="1400">
                <a:solidFill>
                  <a:schemeClr val="lt1"/>
                </a:solidFill>
              </a:rPr>
              <a:t>Animation, Adventure, Family</a:t>
            </a:r>
            <a:r>
              <a:rPr lang="en-US" sz="1400">
                <a:solidFill>
                  <a:schemeClr val="lt1"/>
                </a:solidFill>
              </a:rPr>
              <a:t>:</a:t>
            </a:r>
            <a:br>
              <a:rPr lang="en-US" sz="1400">
                <a:solidFill>
                  <a:schemeClr val="lt1"/>
                </a:solidFill>
              </a:rPr>
            </a:br>
            <a:r>
              <a:rPr lang="en-US" sz="1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High watch count </a:t>
            </a:r>
            <a:r>
              <a:rPr b="1" lang="en-US" sz="1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and</a:t>
            </a:r>
            <a:r>
              <a:rPr lang="en-US" sz="1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strong average ratings → Already mass-market successes.</a:t>
            </a:r>
            <a:br>
              <a:rPr lang="en-US" sz="1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</a:b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-US" sz="1400">
                <a:solidFill>
                  <a:schemeClr val="lt1"/>
                </a:solidFill>
              </a:rPr>
              <a:t>Fantasy, Action, Sci-Fi, Thriller</a:t>
            </a:r>
            <a:r>
              <a:rPr lang="en-US" sz="1400">
                <a:solidFill>
                  <a:schemeClr val="lt1"/>
                </a:solidFill>
              </a:rPr>
              <a:t>:</a:t>
            </a:r>
            <a:endParaRPr sz="1400"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-US" sz="1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Popular but average-to-low rating genres — wide appeal but </a:t>
            </a:r>
            <a:r>
              <a:rPr b="1" lang="en-US" sz="1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polarizing quality</a:t>
            </a:r>
            <a:r>
              <a:rPr lang="en-US" sz="1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br>
              <a:rPr lang="en-US" sz="1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</a:b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-US" sz="1400">
                <a:solidFill>
                  <a:schemeClr val="lt1"/>
                </a:solidFill>
              </a:rPr>
              <a:t>Horror</a:t>
            </a:r>
            <a:r>
              <a:rPr lang="en-US" sz="1400">
                <a:solidFill>
                  <a:schemeClr val="lt1"/>
                </a:solidFill>
              </a:rPr>
              <a:t>:</a:t>
            </a:r>
            <a:endParaRPr sz="1400"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-US" sz="1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High visibility but </a:t>
            </a:r>
            <a:r>
              <a:rPr b="1" lang="en-US" sz="1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lowest average rating</a:t>
            </a:r>
            <a:r>
              <a:rPr lang="en-US" sz="1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— potential overproduction in this segment.</a:t>
            </a: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1"/>
          <p:cNvSpPr txBox="1"/>
          <p:nvPr>
            <p:ph idx="1" type="body"/>
          </p:nvPr>
        </p:nvSpPr>
        <p:spPr>
          <a:xfrm>
            <a:off x="424650" y="79200"/>
            <a:ext cx="8294700" cy="5064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FF9900"/>
                </a:solidFill>
                <a:latin typeface="Oswald"/>
                <a:ea typeface="Oswald"/>
                <a:cs typeface="Oswald"/>
                <a:sym typeface="Oswald"/>
              </a:rPr>
              <a:t>Business Use Case</a:t>
            </a:r>
            <a:endParaRPr b="1">
              <a:solidFill>
                <a:srgbClr val="FF99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chemeClr val="lt1"/>
                </a:solidFill>
              </a:rPr>
              <a:t>This analysis surfaces </a:t>
            </a:r>
            <a:r>
              <a:rPr b="1" lang="en-US" sz="1400">
                <a:solidFill>
                  <a:schemeClr val="lt1"/>
                </a:solidFill>
              </a:rPr>
              <a:t>“Hidden Gem Genres”</a:t>
            </a:r>
            <a:r>
              <a:rPr lang="en-US" sz="1400">
                <a:solidFill>
                  <a:schemeClr val="lt1"/>
                </a:solidFill>
              </a:rPr>
              <a:t> — content areas with </a:t>
            </a:r>
            <a:r>
              <a:rPr b="1" lang="en-US" sz="1400">
                <a:solidFill>
                  <a:schemeClr val="lt1"/>
                </a:solidFill>
              </a:rPr>
              <a:t>high quality but low reach</a:t>
            </a:r>
            <a:r>
              <a:rPr lang="en-US" sz="1400">
                <a:solidFill>
                  <a:schemeClr val="lt1"/>
                </a:solidFill>
              </a:rPr>
              <a:t>.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chemeClr val="lt1"/>
                </a:solidFill>
              </a:rPr>
              <a:t>These genres:</a:t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 sz="1400">
                <a:solidFill>
                  <a:schemeClr val="lt1"/>
                </a:solidFill>
              </a:rPr>
              <a:t>Can be featured in </a:t>
            </a:r>
            <a:r>
              <a:rPr b="1" lang="en-US" sz="1400">
                <a:solidFill>
                  <a:schemeClr val="lt1"/>
                </a:solidFill>
              </a:rPr>
              <a:t>editorial promotions</a:t>
            </a:r>
            <a:r>
              <a:rPr lang="en-US" sz="1400">
                <a:solidFill>
                  <a:schemeClr val="lt1"/>
                </a:solidFill>
              </a:rPr>
              <a:t> (“Critically Acclaimed, Overlooked Films”).</a:t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 sz="1400">
                <a:solidFill>
                  <a:schemeClr val="lt1"/>
                </a:solidFill>
              </a:rPr>
              <a:t>Offer </a:t>
            </a:r>
            <a:r>
              <a:rPr b="1" lang="en-US" sz="1400">
                <a:solidFill>
                  <a:schemeClr val="lt1"/>
                </a:solidFill>
              </a:rPr>
              <a:t>curation value</a:t>
            </a:r>
            <a:r>
              <a:rPr lang="en-US" sz="1400">
                <a:solidFill>
                  <a:schemeClr val="lt1"/>
                </a:solidFill>
              </a:rPr>
              <a:t> to cinephiles.</a:t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 sz="1400">
                <a:solidFill>
                  <a:schemeClr val="lt1"/>
                </a:solidFill>
              </a:rPr>
              <a:t>Can guide </a:t>
            </a:r>
            <a:r>
              <a:rPr b="1" lang="en-US" sz="1400">
                <a:solidFill>
                  <a:schemeClr val="lt1"/>
                </a:solidFill>
              </a:rPr>
              <a:t>platform recommendation tweaks</a:t>
            </a:r>
            <a:r>
              <a:rPr lang="en-US" sz="1400">
                <a:solidFill>
                  <a:schemeClr val="lt1"/>
                </a:solidFill>
              </a:rPr>
              <a:t> to introduce users to high-quality niche content.</a:t>
            </a:r>
            <a:br>
              <a:rPr lang="en-US" sz="1400">
                <a:solidFill>
                  <a:schemeClr val="lt1"/>
                </a:solidFill>
              </a:rPr>
            </a:b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FF9900"/>
                </a:solidFill>
                <a:latin typeface="Oswald"/>
                <a:ea typeface="Oswald"/>
                <a:cs typeface="Oswald"/>
                <a:sym typeface="Oswald"/>
              </a:rPr>
              <a:t>Strategic Recommendation</a:t>
            </a:r>
            <a:endParaRPr b="1">
              <a:solidFill>
                <a:srgbClr val="FF99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-US" sz="1400">
                <a:solidFill>
                  <a:schemeClr val="lt1"/>
                </a:solidFill>
              </a:rPr>
              <a:t>Elevate underappreciated genres</a:t>
            </a:r>
            <a:r>
              <a:rPr lang="en-US" sz="1400">
                <a:solidFill>
                  <a:schemeClr val="lt1"/>
                </a:solidFill>
              </a:rPr>
              <a:t> like </a:t>
            </a:r>
            <a:r>
              <a:rPr i="1" lang="en-US" sz="1400">
                <a:solidFill>
                  <a:schemeClr val="lt1"/>
                </a:solidFill>
              </a:rPr>
              <a:t>Documentary</a:t>
            </a:r>
            <a:r>
              <a:rPr lang="en-US" sz="1400">
                <a:solidFill>
                  <a:schemeClr val="lt1"/>
                </a:solidFill>
              </a:rPr>
              <a:t>, </a:t>
            </a:r>
            <a:r>
              <a:rPr i="1" lang="en-US" sz="1400">
                <a:solidFill>
                  <a:schemeClr val="lt1"/>
                </a:solidFill>
              </a:rPr>
              <a:t>War</a:t>
            </a:r>
            <a:r>
              <a:rPr lang="en-US" sz="1400">
                <a:solidFill>
                  <a:schemeClr val="lt1"/>
                </a:solidFill>
              </a:rPr>
              <a:t>, and </a:t>
            </a:r>
            <a:r>
              <a:rPr i="1" lang="en-US" sz="1400">
                <a:solidFill>
                  <a:schemeClr val="lt1"/>
                </a:solidFill>
              </a:rPr>
              <a:t>History</a:t>
            </a:r>
            <a:r>
              <a:rPr lang="en-US" sz="1400">
                <a:solidFill>
                  <a:schemeClr val="lt1"/>
                </a:solidFill>
              </a:rPr>
              <a:t> through:</a:t>
            </a:r>
            <a:endParaRPr sz="1400"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mbria"/>
              <a:buChar char="○"/>
            </a:pPr>
            <a:r>
              <a:rPr lang="en-US" sz="1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Homepage features</a:t>
            </a: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mbria"/>
              <a:buChar char="○"/>
            </a:pPr>
            <a:r>
              <a:rPr lang="en-US" sz="1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Recommendation weighting</a:t>
            </a: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mbria"/>
              <a:buChar char="○"/>
            </a:pPr>
            <a:r>
              <a:rPr lang="en-US" sz="1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Thematic lists or campaigns (e.g., “Truth in Film” week)</a:t>
            </a:r>
            <a:br>
              <a:rPr lang="en-US" sz="1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</a:b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-US" sz="1400">
                <a:solidFill>
                  <a:schemeClr val="lt1"/>
                </a:solidFill>
              </a:rPr>
              <a:t>Partner with studios</a:t>
            </a:r>
            <a:r>
              <a:rPr lang="en-US" sz="1400">
                <a:solidFill>
                  <a:schemeClr val="lt1"/>
                </a:solidFill>
              </a:rPr>
              <a:t> known for high-quality genre films (e.g., indie documentary producers).</a:t>
            </a:r>
            <a:br>
              <a:rPr lang="en-US" sz="1400">
                <a:solidFill>
                  <a:schemeClr val="lt1"/>
                </a:solidFill>
              </a:rPr>
            </a:b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-US" sz="1400">
                <a:solidFill>
                  <a:schemeClr val="lt1"/>
                </a:solidFill>
              </a:rPr>
              <a:t>User Retention</a:t>
            </a:r>
            <a:r>
              <a:rPr lang="en-US" sz="1400">
                <a:solidFill>
                  <a:schemeClr val="lt1"/>
                </a:solidFill>
              </a:rPr>
              <a:t>: Offering well-reviewed but less-seen films increases the value for returning users tired of mainstream content.</a:t>
            </a:r>
            <a:endParaRPr sz="1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2"/>
          <p:cNvSpPr txBox="1"/>
          <p:nvPr>
            <p:ph type="title"/>
          </p:nvPr>
        </p:nvSpPr>
        <p:spPr>
          <a:xfrm>
            <a:off x="424650" y="325525"/>
            <a:ext cx="8294700" cy="1246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latin typeface="Oswald"/>
                <a:ea typeface="Oswald"/>
                <a:cs typeface="Oswald"/>
                <a:sym typeface="Oswald"/>
              </a:rPr>
              <a:t>Q5: </a:t>
            </a:r>
            <a:r>
              <a:rPr lang="en-US">
                <a:solidFill>
                  <a:srgbClr val="00FF00"/>
                </a:solidFill>
                <a:latin typeface="Oswald"/>
                <a:ea typeface="Oswald"/>
                <a:cs typeface="Oswald"/>
                <a:sym typeface="Oswald"/>
              </a:rPr>
              <a:t>Can we personalize recommendations by genre/language?</a:t>
            </a:r>
            <a:endParaRPr>
              <a:solidFill>
                <a:srgbClr val="00FF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9" name="Google Shape;229;p42"/>
          <p:cNvSpPr txBox="1"/>
          <p:nvPr>
            <p:ph idx="1" type="body"/>
          </p:nvPr>
        </p:nvSpPr>
        <p:spPr>
          <a:xfrm>
            <a:off x="424650" y="851575"/>
            <a:ext cx="3314700" cy="3925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</a:rPr>
              <a:t>Yes — we built a </a:t>
            </a:r>
            <a:r>
              <a:rPr b="1" lang="en-US" sz="1700">
                <a:solidFill>
                  <a:schemeClr val="lt1"/>
                </a:solidFill>
              </a:rPr>
              <a:t>content-based recommender system</a:t>
            </a:r>
            <a:r>
              <a:rPr lang="en-US" sz="1700">
                <a:solidFill>
                  <a:schemeClr val="lt1"/>
                </a:solidFill>
              </a:rPr>
              <a:t> using </a:t>
            </a:r>
            <a:r>
              <a:rPr b="1" lang="en-US" sz="1700">
                <a:solidFill>
                  <a:schemeClr val="lt1"/>
                </a:solidFill>
              </a:rPr>
              <a:t>TF-IDF</a:t>
            </a:r>
            <a:r>
              <a:rPr lang="en-US" sz="1700">
                <a:solidFill>
                  <a:schemeClr val="lt1"/>
                </a:solidFill>
              </a:rPr>
              <a:t> on movie descriptions + </a:t>
            </a:r>
            <a:r>
              <a:rPr b="1" lang="en-US" sz="1700">
                <a:solidFill>
                  <a:schemeClr val="lt1"/>
                </a:solidFill>
              </a:rPr>
              <a:t>cosine similarity</a:t>
            </a:r>
            <a:r>
              <a:rPr lang="en-US" sz="1700">
                <a:solidFill>
                  <a:schemeClr val="lt1"/>
                </a:solidFill>
              </a:rPr>
              <a:t> to suggest similar films. These recommendations can be filtered or prioritized by </a:t>
            </a:r>
            <a:r>
              <a:rPr b="1" lang="en-US" sz="1700">
                <a:solidFill>
                  <a:schemeClr val="lt1"/>
                </a:solidFill>
              </a:rPr>
              <a:t>genre, language</a:t>
            </a:r>
            <a:r>
              <a:rPr lang="en-US" sz="1700">
                <a:solidFill>
                  <a:schemeClr val="lt1"/>
                </a:solidFill>
              </a:rPr>
              <a:t>, or </a:t>
            </a:r>
            <a:r>
              <a:rPr b="1" lang="en-US" sz="1700">
                <a:solidFill>
                  <a:schemeClr val="lt1"/>
                </a:solidFill>
              </a:rPr>
              <a:t>quality segment</a:t>
            </a:r>
            <a:r>
              <a:rPr lang="en-US" sz="1700">
                <a:solidFill>
                  <a:schemeClr val="lt1"/>
                </a:solidFill>
              </a:rPr>
              <a:t>.</a:t>
            </a:r>
            <a:br>
              <a:rPr lang="en-US" sz="1700">
                <a:solidFill>
                  <a:schemeClr val="lt1"/>
                </a:solidFill>
              </a:rPr>
            </a:br>
            <a:br>
              <a:rPr lang="en-US" sz="1700">
                <a:solidFill>
                  <a:schemeClr val="lt1"/>
                </a:solidFill>
              </a:rPr>
            </a:br>
            <a:r>
              <a:rPr lang="en-US" sz="1700">
                <a:solidFill>
                  <a:schemeClr val="lt1"/>
                </a:solidFill>
              </a:rPr>
              <a:t>In the similarity matrix, each cell shows how similar two movies are based on their descriptions.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</a:rPr>
              <a:t>Bright yellow = highly similar. These scores drive personalized suggestions.</a:t>
            </a:r>
            <a:endParaRPr sz="1700">
              <a:solidFill>
                <a:schemeClr val="lt1"/>
              </a:solidFill>
            </a:endParaRPr>
          </a:p>
        </p:txBody>
      </p:sp>
      <p:pic>
        <p:nvPicPr>
          <p:cNvPr id="230" name="Google Shape;23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2050" y="851575"/>
            <a:ext cx="4428349" cy="3659299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42"/>
          <p:cNvSpPr txBox="1"/>
          <p:nvPr/>
        </p:nvSpPr>
        <p:spPr>
          <a:xfrm>
            <a:off x="4153300" y="4662150"/>
            <a:ext cx="44283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FF00"/>
                </a:solidFill>
                <a:latin typeface="Oswald"/>
                <a:ea typeface="Oswald"/>
                <a:cs typeface="Oswald"/>
                <a:sym typeface="Oswald"/>
              </a:rPr>
              <a:t>Similarity Matrix</a:t>
            </a:r>
            <a:endParaRPr sz="1800">
              <a:solidFill>
                <a:srgbClr val="00FF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3"/>
          <p:cNvSpPr txBox="1"/>
          <p:nvPr>
            <p:ph type="title"/>
          </p:nvPr>
        </p:nvSpPr>
        <p:spPr>
          <a:xfrm>
            <a:off x="384725" y="311775"/>
            <a:ext cx="7977000" cy="415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latin typeface="Oswald"/>
                <a:ea typeface="Oswald"/>
                <a:cs typeface="Oswald"/>
                <a:sym typeface="Oswald"/>
              </a:rPr>
              <a:t>Working Movie Recommendation System</a:t>
            </a:r>
            <a:endParaRPr>
              <a:solidFill>
                <a:srgbClr val="00FF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37" name="Google Shape;23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975" y="852200"/>
            <a:ext cx="7708047" cy="391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4"/>
          <p:cNvSpPr txBox="1"/>
          <p:nvPr>
            <p:ph idx="1" type="body"/>
          </p:nvPr>
        </p:nvSpPr>
        <p:spPr>
          <a:xfrm>
            <a:off x="424646" y="356408"/>
            <a:ext cx="8294700" cy="4731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900">
                <a:solidFill>
                  <a:srgbClr val="00FF00"/>
                </a:solidFill>
                <a:latin typeface="Oswald"/>
                <a:ea typeface="Oswald"/>
                <a:cs typeface="Oswald"/>
                <a:sym typeface="Oswald"/>
              </a:rPr>
              <a:t>Key Findings</a:t>
            </a:r>
            <a:endParaRPr b="1" sz="1900">
              <a:solidFill>
                <a:srgbClr val="00FF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mbria"/>
              <a:buChar char="●"/>
            </a:pPr>
            <a:r>
              <a:rPr lang="en-US" sz="1500">
                <a:solidFill>
                  <a:schemeClr val="lt1"/>
                </a:solidFill>
              </a:rPr>
              <a:t>Movies with similar plots have strong cosine similarity — great for follow-up suggestions.</a:t>
            </a:r>
            <a:br>
              <a:rPr lang="en-US" sz="1500">
                <a:solidFill>
                  <a:schemeClr val="lt1"/>
                </a:solidFill>
              </a:rPr>
            </a:b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-US" sz="1500">
                <a:solidFill>
                  <a:schemeClr val="lt1"/>
                </a:solidFill>
              </a:rPr>
              <a:t>Combined with metadata (e.g. language, genre), recommendations can be made more </a:t>
            </a:r>
            <a:r>
              <a:rPr b="1" lang="en-US" sz="1500">
                <a:solidFill>
                  <a:schemeClr val="lt1"/>
                </a:solidFill>
              </a:rPr>
              <a:t>relevant</a:t>
            </a:r>
            <a:r>
              <a:rPr lang="en-US" sz="1500">
                <a:solidFill>
                  <a:schemeClr val="lt1"/>
                </a:solidFill>
              </a:rPr>
              <a:t> and </a:t>
            </a:r>
            <a:r>
              <a:rPr b="1" lang="en-US" sz="1500">
                <a:solidFill>
                  <a:schemeClr val="lt1"/>
                </a:solidFill>
              </a:rPr>
              <a:t>localized</a:t>
            </a:r>
            <a:r>
              <a:rPr lang="en-US" sz="1500">
                <a:solidFill>
                  <a:schemeClr val="lt1"/>
                </a:solidFill>
              </a:rPr>
              <a:t>.</a:t>
            </a:r>
            <a:br>
              <a:rPr lang="en-US" sz="1500">
                <a:solidFill>
                  <a:schemeClr val="lt1"/>
                </a:solidFill>
              </a:rPr>
            </a:b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-US" sz="1500">
                <a:solidFill>
                  <a:schemeClr val="lt1"/>
                </a:solidFill>
              </a:rPr>
              <a:t>Sentiment and popularity tags (e.g., “Blockbusters”, “Critically Acclaimed”) add additional filters.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900">
                <a:solidFill>
                  <a:srgbClr val="00FF00"/>
                </a:solidFill>
                <a:latin typeface="Oswald"/>
                <a:ea typeface="Oswald"/>
                <a:cs typeface="Oswald"/>
                <a:sym typeface="Oswald"/>
              </a:rPr>
              <a:t>Business Use Case</a:t>
            </a:r>
            <a:endParaRPr b="1" sz="1900">
              <a:solidFill>
                <a:srgbClr val="00FF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-US" sz="1500">
                <a:solidFill>
                  <a:schemeClr val="lt1"/>
                </a:solidFill>
              </a:rPr>
              <a:t>Enables </a:t>
            </a:r>
            <a:r>
              <a:rPr b="1" lang="en-US" sz="1500">
                <a:solidFill>
                  <a:schemeClr val="lt1"/>
                </a:solidFill>
              </a:rPr>
              <a:t>personalized discovery</a:t>
            </a:r>
            <a:r>
              <a:rPr lang="en-US" sz="1500">
                <a:solidFill>
                  <a:schemeClr val="lt1"/>
                </a:solidFill>
              </a:rPr>
              <a:t>: users get similar films in genres/languages they prefer.</a:t>
            </a:r>
            <a:br>
              <a:rPr lang="en-US" sz="1500">
                <a:solidFill>
                  <a:schemeClr val="lt1"/>
                </a:solidFill>
              </a:rPr>
            </a:b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-US" sz="1500">
                <a:solidFill>
                  <a:schemeClr val="lt1"/>
                </a:solidFill>
              </a:rPr>
              <a:t>Boosts </a:t>
            </a:r>
            <a:r>
              <a:rPr b="1" lang="en-US" sz="1500">
                <a:solidFill>
                  <a:schemeClr val="lt1"/>
                </a:solidFill>
              </a:rPr>
              <a:t>watch time</a:t>
            </a:r>
            <a:r>
              <a:rPr lang="en-US" sz="1500">
                <a:solidFill>
                  <a:schemeClr val="lt1"/>
                </a:solidFill>
              </a:rPr>
              <a:t> and </a:t>
            </a:r>
            <a:r>
              <a:rPr b="1" lang="en-US" sz="1500">
                <a:solidFill>
                  <a:schemeClr val="lt1"/>
                </a:solidFill>
              </a:rPr>
              <a:t>engagement retention</a:t>
            </a:r>
            <a:r>
              <a:rPr lang="en-US" sz="1500">
                <a:solidFill>
                  <a:schemeClr val="lt1"/>
                </a:solidFill>
              </a:rPr>
              <a:t> by offering smart suggestions immediately after viewing.</a:t>
            </a:r>
            <a:br>
              <a:rPr lang="en-US" sz="1500">
                <a:solidFill>
                  <a:schemeClr val="lt1"/>
                </a:solidFill>
              </a:rPr>
            </a:b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-US" sz="1500">
                <a:solidFill>
                  <a:schemeClr val="lt1"/>
                </a:solidFill>
              </a:rPr>
              <a:t>Enhances </a:t>
            </a:r>
            <a:r>
              <a:rPr b="1" lang="en-US" sz="1500">
                <a:solidFill>
                  <a:schemeClr val="lt1"/>
                </a:solidFill>
              </a:rPr>
              <a:t>user satisfaction</a:t>
            </a:r>
            <a:r>
              <a:rPr lang="en-US" sz="1500">
                <a:solidFill>
                  <a:schemeClr val="lt1"/>
                </a:solidFill>
              </a:rPr>
              <a:t>, reducing bounce rates from aimless browsing.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5"/>
          <p:cNvSpPr txBox="1"/>
          <p:nvPr>
            <p:ph idx="1" type="body"/>
          </p:nvPr>
        </p:nvSpPr>
        <p:spPr>
          <a:xfrm>
            <a:off x="424646" y="556333"/>
            <a:ext cx="8294700" cy="3249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00FF00"/>
                </a:solidFill>
                <a:latin typeface="Oswald"/>
                <a:ea typeface="Oswald"/>
                <a:cs typeface="Oswald"/>
                <a:sym typeface="Oswald"/>
              </a:rPr>
              <a:t>Strategic Recommendation</a:t>
            </a:r>
            <a:endParaRPr b="1" sz="1900">
              <a:solidFill>
                <a:srgbClr val="00FF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9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mbria"/>
              <a:buChar char="●"/>
            </a:pPr>
            <a:r>
              <a:rPr lang="en-US" sz="1500">
                <a:solidFill>
                  <a:schemeClr val="lt1"/>
                </a:solidFill>
              </a:rPr>
              <a:t>Integrate this recommender into Letterboxd’s UX — show “Because you liked X...” with filters.</a:t>
            </a:r>
            <a:br>
              <a:rPr lang="en-US" sz="1500">
                <a:solidFill>
                  <a:schemeClr val="lt1"/>
                </a:solidFill>
              </a:rPr>
            </a:b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-US" sz="1500">
                <a:solidFill>
                  <a:schemeClr val="lt1"/>
                </a:solidFill>
              </a:rPr>
              <a:t>Allow users to refine recommendations by </a:t>
            </a:r>
            <a:r>
              <a:rPr b="1" lang="en-US" sz="1500">
                <a:solidFill>
                  <a:schemeClr val="lt1"/>
                </a:solidFill>
              </a:rPr>
              <a:t>genre</a:t>
            </a:r>
            <a:r>
              <a:rPr lang="en-US" sz="1500">
                <a:solidFill>
                  <a:schemeClr val="lt1"/>
                </a:solidFill>
              </a:rPr>
              <a:t> (e.g., “Sci-Fi like Interstellar”) or </a:t>
            </a:r>
            <a:r>
              <a:rPr b="1" lang="en-US" sz="1500">
                <a:solidFill>
                  <a:schemeClr val="lt1"/>
                </a:solidFill>
              </a:rPr>
              <a:t>language</a:t>
            </a:r>
            <a:r>
              <a:rPr lang="en-US" sz="1500">
                <a:solidFill>
                  <a:schemeClr val="lt1"/>
                </a:solidFill>
              </a:rPr>
              <a:t> (e.g., “Spanish-language thrillers”).</a:t>
            </a:r>
            <a:br>
              <a:rPr lang="en-US" sz="1500">
                <a:solidFill>
                  <a:schemeClr val="lt1"/>
                </a:solidFill>
              </a:rPr>
            </a:b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-US" sz="1500">
                <a:solidFill>
                  <a:schemeClr val="lt1"/>
                </a:solidFill>
              </a:rPr>
              <a:t>Promote lesser-known but similar titles — especially </a:t>
            </a:r>
            <a:r>
              <a:rPr b="1" lang="en-US" sz="1500">
                <a:solidFill>
                  <a:schemeClr val="lt1"/>
                </a:solidFill>
              </a:rPr>
              <a:t>hidden gems</a:t>
            </a:r>
            <a:r>
              <a:rPr lang="en-US" sz="1500">
                <a:solidFill>
                  <a:schemeClr val="lt1"/>
                </a:solidFill>
              </a:rPr>
              <a:t> with high sentiment.</a:t>
            </a:r>
            <a:br>
              <a:rPr lang="en-US" sz="1500">
                <a:solidFill>
                  <a:schemeClr val="lt1"/>
                </a:solidFill>
              </a:rPr>
            </a:b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6"/>
          <p:cNvSpPr txBox="1"/>
          <p:nvPr>
            <p:ph type="title"/>
          </p:nvPr>
        </p:nvSpPr>
        <p:spPr>
          <a:xfrm>
            <a:off x="388150" y="311775"/>
            <a:ext cx="8533800" cy="1662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9900"/>
                </a:solidFill>
                <a:latin typeface="Oswald"/>
                <a:ea typeface="Oswald"/>
                <a:cs typeface="Oswald"/>
                <a:sym typeface="Oswald"/>
              </a:rPr>
              <a:t>Q6: </a:t>
            </a:r>
            <a:r>
              <a:rPr lang="en-US">
                <a:solidFill>
                  <a:srgbClr val="FF9900"/>
                </a:solidFill>
                <a:latin typeface="Oswald"/>
                <a:ea typeface="Oswald"/>
                <a:cs typeface="Oswald"/>
                <a:sym typeface="Oswald"/>
              </a:rPr>
              <a:t>Which Underrepresented Languages Show High Average Ratings?</a:t>
            </a:r>
            <a:endParaRPr>
              <a:solidFill>
                <a:srgbClr val="FF99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3" name="Google Shape;253;p46"/>
          <p:cNvSpPr txBox="1"/>
          <p:nvPr>
            <p:ph idx="1" type="body"/>
          </p:nvPr>
        </p:nvSpPr>
        <p:spPr>
          <a:xfrm>
            <a:off x="388125" y="1223999"/>
            <a:ext cx="8294700" cy="4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</a:rPr>
              <a:t>Analysis of films grouped by </a:t>
            </a:r>
            <a:r>
              <a:rPr b="1" lang="en-US" sz="1600">
                <a:solidFill>
                  <a:schemeClr val="lt1"/>
                </a:solidFill>
              </a:rPr>
              <a:t>Original Language</a:t>
            </a:r>
            <a:r>
              <a:rPr lang="en-US" sz="1600">
                <a:solidFill>
                  <a:schemeClr val="lt1"/>
                </a:solidFill>
              </a:rPr>
              <a:t>, filtered to show </a:t>
            </a:r>
            <a:r>
              <a:rPr b="1" lang="en-US" sz="1600">
                <a:solidFill>
                  <a:schemeClr val="lt1"/>
                </a:solidFill>
              </a:rPr>
              <a:t>languages with low watch count</a:t>
            </a:r>
            <a:r>
              <a:rPr lang="en-US" sz="1600">
                <a:solidFill>
                  <a:schemeClr val="lt1"/>
                </a:solidFill>
              </a:rPr>
              <a:t> but </a:t>
            </a:r>
            <a:r>
              <a:rPr b="1" lang="en-US" sz="1600">
                <a:solidFill>
                  <a:schemeClr val="lt1"/>
                </a:solidFill>
              </a:rPr>
              <a:t>high average ratings</a:t>
            </a:r>
            <a:r>
              <a:rPr lang="en-US" sz="1600">
                <a:solidFill>
                  <a:schemeClr val="lt1"/>
                </a:solidFill>
              </a:rPr>
              <a:t>.</a:t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254" name="Google Shape;25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4050" y="1892675"/>
            <a:ext cx="6216201" cy="300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7"/>
          <p:cNvSpPr txBox="1"/>
          <p:nvPr>
            <p:ph idx="1" type="body"/>
          </p:nvPr>
        </p:nvSpPr>
        <p:spPr>
          <a:xfrm>
            <a:off x="424646" y="198783"/>
            <a:ext cx="8294700" cy="4978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rPr>
              <a:t>Key Findings</a:t>
            </a:r>
            <a:endParaRPr b="1">
              <a:solidFill>
                <a:schemeClr val="accent6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-US" sz="1400">
                <a:solidFill>
                  <a:schemeClr val="lt1"/>
                </a:solidFill>
              </a:rPr>
              <a:t>Top underrepresented languages</a:t>
            </a:r>
            <a:r>
              <a:rPr lang="en-US" sz="1400">
                <a:solidFill>
                  <a:schemeClr val="lt1"/>
                </a:solidFill>
              </a:rPr>
              <a:t> with consistently high ratings include:</a:t>
            </a:r>
            <a:endParaRPr sz="1400"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b="1" lang="en-US" sz="1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Slovak</a:t>
            </a:r>
            <a:r>
              <a:rPr lang="en-US" sz="1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b="1" lang="en-US" sz="1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Armenian</a:t>
            </a:r>
            <a:r>
              <a:rPr lang="en-US" sz="1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b="1" lang="en-US" sz="1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Tamil</a:t>
            </a:r>
            <a:r>
              <a:rPr lang="en-US" sz="1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b="1" lang="en-US" sz="1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Hungarian</a:t>
            </a:r>
            <a:r>
              <a:rPr lang="en-US" sz="1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, and </a:t>
            </a:r>
            <a:r>
              <a:rPr b="1" lang="en-US" sz="1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Bengali</a:t>
            </a:r>
            <a:r>
              <a:rPr lang="en-US" sz="1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br>
              <a:rPr lang="en-US" sz="1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</a:b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 sz="1400">
                <a:solidFill>
                  <a:schemeClr val="lt1"/>
                </a:solidFill>
              </a:rPr>
              <a:t>These languages receive </a:t>
            </a:r>
            <a:r>
              <a:rPr b="1" lang="en-US" sz="1400">
                <a:solidFill>
                  <a:schemeClr val="lt1"/>
                </a:solidFill>
              </a:rPr>
              <a:t>less exposure</a:t>
            </a:r>
            <a:r>
              <a:rPr lang="en-US" sz="1400">
                <a:solidFill>
                  <a:schemeClr val="lt1"/>
                </a:solidFill>
              </a:rPr>
              <a:t> (fewer total views) yet outperform mainstream languages in </a:t>
            </a:r>
            <a:r>
              <a:rPr b="1" lang="en-US" sz="1400">
                <a:solidFill>
                  <a:schemeClr val="lt1"/>
                </a:solidFill>
              </a:rPr>
              <a:t>average rating</a:t>
            </a:r>
            <a:r>
              <a:rPr lang="en-US" sz="1400">
                <a:solidFill>
                  <a:schemeClr val="lt1"/>
                </a:solidFill>
              </a:rPr>
              <a:t>.</a:t>
            </a:r>
            <a:br>
              <a:rPr lang="en-US" sz="1400">
                <a:solidFill>
                  <a:schemeClr val="lt1"/>
                </a:solidFill>
              </a:rPr>
            </a:b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 sz="1400">
                <a:solidFill>
                  <a:schemeClr val="lt1"/>
                </a:solidFill>
              </a:rPr>
              <a:t>Indicates </a:t>
            </a:r>
            <a:r>
              <a:rPr b="1" lang="en-US" sz="1400">
                <a:solidFill>
                  <a:schemeClr val="lt1"/>
                </a:solidFill>
              </a:rPr>
              <a:t>strong content quality</a:t>
            </a:r>
            <a:r>
              <a:rPr lang="en-US" sz="1400">
                <a:solidFill>
                  <a:schemeClr val="lt1"/>
                </a:solidFill>
              </a:rPr>
              <a:t> in regional or niche cinema that is currently </a:t>
            </a:r>
            <a:r>
              <a:rPr b="1" lang="en-US" sz="1400">
                <a:solidFill>
                  <a:schemeClr val="lt1"/>
                </a:solidFill>
              </a:rPr>
              <a:t>underleveraged</a:t>
            </a:r>
            <a:r>
              <a:rPr lang="en-US" sz="1400">
                <a:solidFill>
                  <a:schemeClr val="lt1"/>
                </a:solidFill>
              </a:rPr>
              <a:t>.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rPr>
              <a:t>Strategic Use Case</a:t>
            </a:r>
            <a:endParaRPr b="1">
              <a:solidFill>
                <a:schemeClr val="accent6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-US" sz="1400">
                <a:solidFill>
                  <a:schemeClr val="lt1"/>
                </a:solidFill>
              </a:rPr>
              <a:t>Promotional Strategy</a:t>
            </a:r>
            <a:r>
              <a:rPr lang="en-US" sz="1400">
                <a:solidFill>
                  <a:schemeClr val="lt1"/>
                </a:solidFill>
              </a:rPr>
              <a:t>: Spotlight films from these languages on curated lists or homepage banners.</a:t>
            </a:r>
            <a:br>
              <a:rPr lang="en-US" sz="1400">
                <a:solidFill>
                  <a:schemeClr val="lt1"/>
                </a:solidFill>
              </a:rPr>
            </a:b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-US" sz="1400">
                <a:solidFill>
                  <a:schemeClr val="lt1"/>
                </a:solidFill>
              </a:rPr>
              <a:t>Global Expansion</a:t>
            </a:r>
            <a:r>
              <a:rPr lang="en-US" sz="1400">
                <a:solidFill>
                  <a:schemeClr val="lt1"/>
                </a:solidFill>
              </a:rPr>
              <a:t>: Identify markets (e.g. Armenia, Slovakia) for platform growth or partnerships with regional studios.</a:t>
            </a:r>
            <a:br>
              <a:rPr lang="en-US" sz="1400">
                <a:solidFill>
                  <a:schemeClr val="lt1"/>
                </a:solidFill>
              </a:rPr>
            </a:b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-US" sz="1400">
                <a:solidFill>
                  <a:schemeClr val="lt1"/>
                </a:solidFill>
              </a:rPr>
              <a:t>Recommendation Engine</a:t>
            </a:r>
            <a:r>
              <a:rPr lang="en-US" sz="1400">
                <a:solidFill>
                  <a:schemeClr val="lt1"/>
                </a:solidFill>
              </a:rPr>
              <a:t>: Boost these high-quality, low-visibility films in personalized recs to diversify user experience.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84725" y="504333"/>
            <a:ext cx="56916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rPr>
              <a:t>Dataset Description</a:t>
            </a:r>
            <a:endParaRPr>
              <a:solidFill>
                <a:schemeClr val="accent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605125" y="1175200"/>
            <a:ext cx="8114100" cy="39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33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lt1"/>
                </a:solidFill>
              </a:rPr>
              <a:t>We used the </a:t>
            </a:r>
            <a:r>
              <a:rPr b="1" lang="en-US" sz="1700">
                <a:solidFill>
                  <a:schemeClr val="lt1"/>
                </a:solidFill>
              </a:rPr>
              <a:t>Letterboxd Movie Classification Dataset</a:t>
            </a:r>
            <a:r>
              <a:rPr lang="en-US" sz="1700">
                <a:solidFill>
                  <a:schemeClr val="lt1"/>
                </a:solidFill>
              </a:rPr>
              <a:t> (Kaggle), containing over 9,000+ films with metadata like:</a:t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mbria"/>
              <a:buChar char="●"/>
            </a:pPr>
            <a:r>
              <a:rPr lang="en-US" sz="1700">
                <a:solidFill>
                  <a:schemeClr val="lt1"/>
                </a:solidFill>
              </a:rPr>
              <a:t> Film Title, Description, Runtime</a:t>
            </a:r>
            <a:br>
              <a:rPr lang="en-US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mbria"/>
              <a:buChar char="●"/>
            </a:pPr>
            <a:r>
              <a:rPr lang="en-US" sz="1700">
                <a:solidFill>
                  <a:schemeClr val="lt1"/>
                </a:solidFill>
              </a:rPr>
              <a:t> Average Rating, Total Watches, Likes, Fans</a:t>
            </a:r>
            <a:br>
              <a:rPr lang="en-US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mbria"/>
              <a:buChar char="●"/>
            </a:pPr>
            <a:r>
              <a:rPr lang="en-US" sz="1700">
                <a:solidFill>
                  <a:schemeClr val="lt1"/>
                </a:solidFill>
              </a:rPr>
              <a:t> Genres, Studios, Director</a:t>
            </a:r>
            <a:br>
              <a:rPr lang="en-US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mbria"/>
              <a:buChar char="●"/>
            </a:pPr>
            <a:r>
              <a:rPr lang="en-US" sz="1700">
                <a:solidFill>
                  <a:schemeClr val="lt1"/>
                </a:solidFill>
              </a:rPr>
              <a:t> Original Language</a:t>
            </a:r>
            <a:br>
              <a:rPr lang="en-US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mbria"/>
              <a:buChar char="●"/>
            </a:pPr>
            <a:r>
              <a:rPr lang="en-US" sz="1700">
                <a:solidFill>
                  <a:schemeClr val="lt1"/>
                </a:solidFill>
              </a:rPr>
              <a:t>Breakdown of 1★, 3★, 5★ ratings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8"/>
          <p:cNvSpPr txBox="1"/>
          <p:nvPr>
            <p:ph idx="1" type="body"/>
          </p:nvPr>
        </p:nvSpPr>
        <p:spPr>
          <a:xfrm>
            <a:off x="424646" y="638858"/>
            <a:ext cx="8294700" cy="2782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rPr>
              <a:t>Business Impact</a:t>
            </a:r>
            <a:endParaRPr b="1" sz="2100">
              <a:solidFill>
                <a:schemeClr val="accent6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100">
              <a:solidFill>
                <a:schemeClr val="accent6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Helps </a:t>
            </a:r>
            <a:r>
              <a:rPr b="1"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retain cinephile users</a:t>
            </a: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seeking niche or international cinema.</a:t>
            </a:r>
            <a:b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Opens up </a:t>
            </a:r>
            <a:r>
              <a:rPr b="1"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cross-cultural content promotion</a:t>
            </a: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pathways and </a:t>
            </a:r>
            <a:r>
              <a:rPr b="1"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long-tail engagement</a:t>
            </a: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opportunities.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9"/>
          <p:cNvSpPr txBox="1"/>
          <p:nvPr/>
        </p:nvSpPr>
        <p:spPr>
          <a:xfrm>
            <a:off x="384725" y="504329"/>
            <a:ext cx="2860800" cy="16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0FFFF"/>
                </a:solidFill>
                <a:latin typeface="Oswald"/>
                <a:ea typeface="Oswald"/>
                <a:cs typeface="Oswald"/>
                <a:sym typeface="Oswald"/>
              </a:rPr>
              <a:t>Q7: </a:t>
            </a:r>
            <a:r>
              <a:rPr lang="en-US" sz="2700">
                <a:solidFill>
                  <a:srgbClr val="00FFFF"/>
                </a:solidFill>
                <a:latin typeface="Oswald"/>
                <a:ea typeface="Oswald"/>
                <a:cs typeface="Oswald"/>
                <a:sym typeface="Oswald"/>
              </a:rPr>
              <a:t>Which genres combine high sentiment AND low visibility?</a:t>
            </a:r>
            <a:endParaRPr sz="2700">
              <a:solidFill>
                <a:srgbClr val="00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70" name="Google Shape;270;p49"/>
          <p:cNvSpPr txBox="1"/>
          <p:nvPr/>
        </p:nvSpPr>
        <p:spPr>
          <a:xfrm>
            <a:off x="384725" y="2259126"/>
            <a:ext cx="3126000" cy="19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Some genres resonate deeply with audiences (high sentiment) but receive relatively low attention or viewership. Identifying these can guide promotion and investment strategies.</a:t>
            </a:r>
            <a:endParaRPr sz="23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1" name="Google Shape;271;p49"/>
          <p:cNvSpPr txBox="1"/>
          <p:nvPr/>
        </p:nvSpPr>
        <p:spPr>
          <a:xfrm>
            <a:off x="3865613" y="4634625"/>
            <a:ext cx="4896000" cy="2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FFFF"/>
                </a:solidFill>
                <a:latin typeface="Oswald"/>
                <a:ea typeface="Oswald"/>
                <a:cs typeface="Oswald"/>
                <a:sym typeface="Oswald"/>
              </a:rPr>
              <a:t>Genres Ranked by Sentiment</a:t>
            </a:r>
            <a:endParaRPr sz="1800">
              <a:solidFill>
                <a:srgbClr val="00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72" name="Google Shape;272;p49" title="Screenshot 2025-07-06 22472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3125" y="152400"/>
            <a:ext cx="5328474" cy="4537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0"/>
          <p:cNvSpPr txBox="1"/>
          <p:nvPr>
            <p:ph idx="1" type="subTitle"/>
          </p:nvPr>
        </p:nvSpPr>
        <p:spPr>
          <a:xfrm>
            <a:off x="591375" y="338275"/>
            <a:ext cx="7825200" cy="4541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lt1"/>
                </a:solidFill>
              </a:rPr>
              <a:t>The horizontal bar chart above shows genres ranked by </a:t>
            </a:r>
            <a:r>
              <a:rPr b="1" lang="en-US" sz="1700">
                <a:solidFill>
                  <a:schemeClr val="lt1"/>
                </a:solidFill>
              </a:rPr>
              <a:t>average sentiment</a:t>
            </a:r>
            <a:r>
              <a:rPr lang="en-US" sz="1700">
                <a:solidFill>
                  <a:schemeClr val="lt1"/>
                </a:solidFill>
              </a:rPr>
              <a:t>, with </a:t>
            </a:r>
            <a:r>
              <a:rPr b="1" lang="en-US" sz="1700">
                <a:solidFill>
                  <a:schemeClr val="lt1"/>
                </a:solidFill>
              </a:rPr>
              <a:t>bar color</a:t>
            </a:r>
            <a:r>
              <a:rPr lang="en-US" sz="1700">
                <a:solidFill>
                  <a:schemeClr val="lt1"/>
                </a:solidFill>
              </a:rPr>
              <a:t> representing </a:t>
            </a:r>
            <a:r>
              <a:rPr b="1" lang="en-US" sz="1700">
                <a:solidFill>
                  <a:schemeClr val="lt1"/>
                </a:solidFill>
              </a:rPr>
              <a:t>visibility</a:t>
            </a:r>
            <a:r>
              <a:rPr lang="en-US" sz="1700">
                <a:solidFill>
                  <a:schemeClr val="lt1"/>
                </a:solidFill>
              </a:rPr>
              <a:t> (based on average watches).</a:t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b="1" lang="en-US" sz="1700">
                <a:solidFill>
                  <a:schemeClr val="lt1"/>
                </a:solidFill>
              </a:rPr>
              <a:t>Yellow bars</a:t>
            </a:r>
            <a:r>
              <a:rPr lang="en-US" sz="1700">
                <a:solidFill>
                  <a:schemeClr val="lt1"/>
                </a:solidFill>
              </a:rPr>
              <a:t>: High watch count (high visibility)</a:t>
            </a:r>
            <a:br>
              <a:rPr lang="en-US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b="1" lang="en-US" sz="1700">
                <a:solidFill>
                  <a:schemeClr val="lt1"/>
                </a:solidFill>
              </a:rPr>
              <a:t>Darker bars</a:t>
            </a:r>
            <a:r>
              <a:rPr lang="en-US" sz="1700">
                <a:solidFill>
                  <a:schemeClr val="lt1"/>
                </a:solidFill>
              </a:rPr>
              <a:t>: Low watch count (low visibility)</a:t>
            </a:r>
            <a:br>
              <a:rPr lang="en-US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00FFFF"/>
                </a:solidFill>
                <a:latin typeface="Oswald"/>
                <a:ea typeface="Oswald"/>
                <a:cs typeface="Oswald"/>
                <a:sym typeface="Oswald"/>
              </a:rPr>
              <a:t>Key Findings</a:t>
            </a:r>
            <a:endParaRPr b="1" sz="2000">
              <a:solidFill>
                <a:srgbClr val="00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-US" sz="1700">
                <a:solidFill>
                  <a:schemeClr val="lt1"/>
                </a:solidFill>
              </a:rPr>
              <a:t>Genres like </a:t>
            </a:r>
            <a:r>
              <a:rPr b="1" lang="en-US" sz="1700">
                <a:solidFill>
                  <a:schemeClr val="lt1"/>
                </a:solidFill>
              </a:rPr>
              <a:t>"Documentary"</a:t>
            </a:r>
            <a:r>
              <a:rPr lang="en-US" sz="1700">
                <a:solidFill>
                  <a:schemeClr val="lt1"/>
                </a:solidFill>
              </a:rPr>
              <a:t> and </a:t>
            </a:r>
            <a:r>
              <a:rPr b="1" lang="en-US" sz="1700">
                <a:solidFill>
                  <a:schemeClr val="lt1"/>
                </a:solidFill>
              </a:rPr>
              <a:t>"Family"</a:t>
            </a:r>
            <a:r>
              <a:rPr lang="en-US" sz="1700">
                <a:solidFill>
                  <a:schemeClr val="lt1"/>
                </a:solidFill>
              </a:rPr>
              <a:t> receive strong audience sentiment yet appear less watched.</a:t>
            </a:r>
            <a:br>
              <a:rPr lang="en-US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-US" sz="1700">
                <a:solidFill>
                  <a:schemeClr val="lt1"/>
                </a:solidFill>
              </a:rPr>
              <a:t>High-sentiment thematic clusters like </a:t>
            </a:r>
            <a:r>
              <a:rPr b="1" lang="en-US" sz="1700">
                <a:solidFill>
                  <a:schemeClr val="lt1"/>
                </a:solidFill>
              </a:rPr>
              <a:t>"Epic history"</a:t>
            </a:r>
            <a:r>
              <a:rPr lang="en-US" sz="1700">
                <a:solidFill>
                  <a:schemeClr val="lt1"/>
                </a:solidFill>
              </a:rPr>
              <a:t>, </a:t>
            </a:r>
            <a:r>
              <a:rPr b="1" lang="en-US" sz="1700">
                <a:solidFill>
                  <a:schemeClr val="lt1"/>
                </a:solidFill>
              </a:rPr>
              <a:t>"Fantasy adventure"</a:t>
            </a:r>
            <a:r>
              <a:rPr lang="en-US" sz="1700">
                <a:solidFill>
                  <a:schemeClr val="lt1"/>
                </a:solidFill>
              </a:rPr>
              <a:t>, and </a:t>
            </a:r>
            <a:r>
              <a:rPr b="1" lang="en-US" sz="1700">
                <a:solidFill>
                  <a:schemeClr val="lt1"/>
                </a:solidFill>
              </a:rPr>
              <a:t>"Heroism"</a:t>
            </a:r>
            <a:r>
              <a:rPr lang="en-US" sz="1700">
                <a:solidFill>
                  <a:schemeClr val="lt1"/>
                </a:solidFill>
              </a:rPr>
              <a:t> also show varying degrees of low-to-moderate visibility.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1"/>
          <p:cNvSpPr txBox="1"/>
          <p:nvPr>
            <p:ph idx="1" type="subTitle"/>
          </p:nvPr>
        </p:nvSpPr>
        <p:spPr>
          <a:xfrm>
            <a:off x="605125" y="377375"/>
            <a:ext cx="7839000" cy="4633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00FFFF"/>
                </a:solidFill>
                <a:latin typeface="Oswald"/>
                <a:ea typeface="Oswald"/>
                <a:cs typeface="Oswald"/>
                <a:sym typeface="Oswald"/>
              </a:rPr>
              <a:t>Business Use Case</a:t>
            </a:r>
            <a:br>
              <a:rPr b="1" lang="en-US">
                <a:solidFill>
                  <a:schemeClr val="lt1"/>
                </a:solidFill>
              </a:rPr>
            </a:br>
            <a:r>
              <a:rPr lang="en-US">
                <a:solidFill>
                  <a:schemeClr val="lt1"/>
                </a:solidFill>
              </a:rPr>
              <a:t> These genres are emotionally impactful yet underwatched — </a:t>
            </a:r>
            <a:r>
              <a:rPr b="1" lang="en-US">
                <a:solidFill>
                  <a:schemeClr val="lt1"/>
                </a:solidFill>
              </a:rPr>
              <a:t>perfect candidates for strategic promotion</a:t>
            </a:r>
            <a:r>
              <a:rPr lang="en-US">
                <a:solidFill>
                  <a:schemeClr val="lt1"/>
                </a:solidFill>
              </a:rPr>
              <a:t>. By surfacing these films to more users (e.g., featured carousels or email campaigns), platforms like </a:t>
            </a:r>
            <a:r>
              <a:rPr b="1" lang="en-US">
                <a:solidFill>
                  <a:schemeClr val="lt1"/>
                </a:solidFill>
              </a:rPr>
              <a:t>Letterboxd</a:t>
            </a:r>
            <a:r>
              <a:rPr lang="en-US">
                <a:solidFill>
                  <a:schemeClr val="lt1"/>
                </a:solidFill>
              </a:rPr>
              <a:t> can boost user engagement and discoverability.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00FFFF"/>
                </a:solidFill>
                <a:latin typeface="Oswald"/>
                <a:ea typeface="Oswald"/>
                <a:cs typeface="Oswald"/>
                <a:sym typeface="Oswald"/>
              </a:rPr>
              <a:t>Strategic Recommendation</a:t>
            </a:r>
            <a:endParaRPr b="1" sz="2000">
              <a:solidFill>
                <a:srgbClr val="00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>
                <a:solidFill>
                  <a:schemeClr val="lt1"/>
                </a:solidFill>
              </a:rPr>
              <a:t>Develop curated playlists around </a:t>
            </a:r>
            <a:r>
              <a:rPr b="1" lang="en-US">
                <a:solidFill>
                  <a:schemeClr val="lt1"/>
                </a:solidFill>
              </a:rPr>
              <a:t>"Hidden Emotional Gems"</a:t>
            </a:r>
            <a:r>
              <a:rPr lang="en-US">
                <a:solidFill>
                  <a:schemeClr val="lt1"/>
                </a:solidFill>
              </a:rPr>
              <a:t>.</a:t>
            </a:r>
            <a:br>
              <a:rPr lang="en-US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>
                <a:solidFill>
                  <a:schemeClr val="lt1"/>
                </a:solidFill>
              </a:rPr>
              <a:t>Use </a:t>
            </a:r>
            <a:r>
              <a:rPr b="1" lang="en-US">
                <a:solidFill>
                  <a:schemeClr val="lt1"/>
                </a:solidFill>
              </a:rPr>
              <a:t>sentiment + visibility filters</a:t>
            </a:r>
            <a:r>
              <a:rPr lang="en-US">
                <a:solidFill>
                  <a:schemeClr val="lt1"/>
                </a:solidFill>
              </a:rPr>
              <a:t> in recommender systems.</a:t>
            </a:r>
            <a:br>
              <a:rPr lang="en-US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>
                <a:solidFill>
                  <a:schemeClr val="lt1"/>
                </a:solidFill>
              </a:rPr>
              <a:t>Invest in content partnerships for overlooked yet high-impact genres like </a:t>
            </a:r>
            <a:r>
              <a:rPr b="1" lang="en-US">
                <a:solidFill>
                  <a:schemeClr val="lt1"/>
                </a:solidFill>
              </a:rPr>
              <a:t>Documentary</a:t>
            </a:r>
            <a:r>
              <a:rPr lang="en-US">
                <a:solidFill>
                  <a:schemeClr val="lt1"/>
                </a:solidFill>
              </a:rPr>
              <a:t> and </a:t>
            </a:r>
            <a:r>
              <a:rPr b="1" lang="en-US">
                <a:solidFill>
                  <a:schemeClr val="lt1"/>
                </a:solidFill>
              </a:rPr>
              <a:t>Historical Fantasy</a:t>
            </a:r>
            <a:r>
              <a:rPr lang="en-US">
                <a:solidFill>
                  <a:schemeClr val="lt1"/>
                </a:solidFill>
              </a:rPr>
              <a:t>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2"/>
          <p:cNvSpPr txBox="1"/>
          <p:nvPr>
            <p:ph type="title"/>
          </p:nvPr>
        </p:nvSpPr>
        <p:spPr>
          <a:xfrm>
            <a:off x="1726200" y="105508"/>
            <a:ext cx="5691600" cy="812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rPr>
              <a:t>Summary &amp; Recommendations</a:t>
            </a:r>
            <a:endParaRPr b="1" sz="2300">
              <a:solidFill>
                <a:schemeClr val="accent6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accent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88" name="Google Shape;288;p52"/>
          <p:cNvSpPr txBox="1"/>
          <p:nvPr>
            <p:ph idx="1" type="body"/>
          </p:nvPr>
        </p:nvSpPr>
        <p:spPr>
          <a:xfrm>
            <a:off x="525950" y="894196"/>
            <a:ext cx="3977700" cy="3778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FF00"/>
                </a:solidFill>
                <a:latin typeface="Oswald"/>
                <a:ea typeface="Oswald"/>
                <a:cs typeface="Oswald"/>
                <a:sym typeface="Oswald"/>
              </a:rPr>
              <a:t>Key Wins</a:t>
            </a:r>
            <a:endParaRPr b="1">
              <a:solidFill>
                <a:srgbClr val="00FF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FF00"/>
              </a:buClr>
              <a:buSzPts val="1500"/>
              <a:buFont typeface="Cambria"/>
              <a:buChar char="●"/>
            </a:pPr>
            <a:r>
              <a:rPr lang="en-US" sz="1500">
                <a:solidFill>
                  <a:srgbClr val="00FF00"/>
                </a:solidFill>
              </a:rPr>
              <a:t>Built 3 ML models (Classification, Regression, Clustering)</a:t>
            </a:r>
            <a:br>
              <a:rPr lang="en-US" sz="1500">
                <a:solidFill>
                  <a:srgbClr val="00FF00"/>
                </a:solidFill>
              </a:rPr>
            </a:br>
            <a:endParaRPr sz="1500">
              <a:solidFill>
                <a:srgbClr val="00FF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500"/>
              <a:buFont typeface="Cambria"/>
              <a:buChar char="●"/>
            </a:pPr>
            <a:r>
              <a:rPr lang="en-US" sz="1500">
                <a:solidFill>
                  <a:srgbClr val="00FF00"/>
                </a:solidFill>
              </a:rPr>
              <a:t>Created actionable audience and content segmentation</a:t>
            </a:r>
            <a:br>
              <a:rPr lang="en-US" sz="1500">
                <a:solidFill>
                  <a:srgbClr val="00FF00"/>
                </a:solidFill>
              </a:rPr>
            </a:br>
            <a:endParaRPr sz="1500">
              <a:solidFill>
                <a:srgbClr val="00FF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500"/>
              <a:buFont typeface="Cambria"/>
              <a:buChar char="●"/>
            </a:pPr>
            <a:r>
              <a:rPr lang="en-US" sz="1500">
                <a:solidFill>
                  <a:srgbClr val="00FF00"/>
                </a:solidFill>
              </a:rPr>
              <a:t>Identified promotional &amp; partnership opportunities</a:t>
            </a:r>
            <a:br>
              <a:rPr lang="en-US" sz="1500">
                <a:solidFill>
                  <a:srgbClr val="00FF00"/>
                </a:solidFill>
              </a:rPr>
            </a:br>
            <a:endParaRPr sz="1500">
              <a:solidFill>
                <a:srgbClr val="00FF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500"/>
              <a:buFont typeface="Cambria"/>
              <a:buChar char="●"/>
            </a:pPr>
            <a:r>
              <a:rPr lang="en-US" sz="1500">
                <a:solidFill>
                  <a:srgbClr val="00FF00"/>
                </a:solidFill>
              </a:rPr>
              <a:t>Delivered Power BI dashboard with 4 insight-packed pages</a:t>
            </a:r>
            <a:endParaRPr sz="15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FF00"/>
              </a:solidFill>
            </a:endParaRPr>
          </a:p>
        </p:txBody>
      </p:sp>
      <p:sp>
        <p:nvSpPr>
          <p:cNvPr id="289" name="Google Shape;289;p52"/>
          <p:cNvSpPr txBox="1"/>
          <p:nvPr>
            <p:ph idx="2" type="body"/>
          </p:nvPr>
        </p:nvSpPr>
        <p:spPr>
          <a:xfrm>
            <a:off x="4764160" y="665080"/>
            <a:ext cx="3977700" cy="4574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FFFF"/>
                </a:solidFill>
                <a:latin typeface="Oswald"/>
                <a:ea typeface="Oswald"/>
                <a:cs typeface="Oswald"/>
                <a:sym typeface="Oswald"/>
              </a:rPr>
              <a:t>Suggested Next Steps for Letterboxd</a:t>
            </a:r>
            <a:endParaRPr b="1">
              <a:solidFill>
                <a:srgbClr val="00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FFFF"/>
              </a:buClr>
              <a:buSzPts val="1500"/>
              <a:buFont typeface="Cambria"/>
              <a:buAutoNum type="arabicPeriod"/>
            </a:pPr>
            <a:r>
              <a:rPr lang="en-US" sz="1500">
                <a:solidFill>
                  <a:srgbClr val="00FFFF"/>
                </a:solidFill>
              </a:rPr>
              <a:t>Use cluster segments to launch targeted recommendation emails</a:t>
            </a:r>
            <a:br>
              <a:rPr lang="en-US" sz="1500">
                <a:solidFill>
                  <a:srgbClr val="00FFFF"/>
                </a:solidFill>
              </a:rPr>
            </a:br>
            <a:endParaRPr sz="1500">
              <a:solidFill>
                <a:srgbClr val="00FFFF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500"/>
              <a:buFont typeface="Cambria"/>
              <a:buAutoNum type="arabicPeriod"/>
            </a:pPr>
            <a:r>
              <a:rPr lang="en-US" sz="1500">
                <a:solidFill>
                  <a:srgbClr val="00FFFF"/>
                </a:solidFill>
              </a:rPr>
              <a:t>Boost promotion of high-sentiment but low-view genres</a:t>
            </a:r>
            <a:br>
              <a:rPr lang="en-US" sz="1500">
                <a:solidFill>
                  <a:srgbClr val="00FFFF"/>
                </a:solidFill>
              </a:rPr>
            </a:br>
            <a:endParaRPr sz="1500">
              <a:solidFill>
                <a:srgbClr val="00FFFF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500"/>
              <a:buFont typeface="Cambria"/>
              <a:buAutoNum type="arabicPeriod"/>
            </a:pPr>
            <a:r>
              <a:rPr lang="en-US" sz="1500">
                <a:solidFill>
                  <a:srgbClr val="00FFFF"/>
                </a:solidFill>
              </a:rPr>
              <a:t>Use predicted quality scores for unreleased film validation</a:t>
            </a:r>
            <a:br>
              <a:rPr lang="en-US" sz="1500">
                <a:solidFill>
                  <a:srgbClr val="00FFFF"/>
                </a:solidFill>
              </a:rPr>
            </a:br>
            <a:endParaRPr sz="1500">
              <a:solidFill>
                <a:srgbClr val="00FFFF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500"/>
              <a:buFont typeface="Cambria"/>
              <a:buAutoNum type="arabicPeriod"/>
            </a:pPr>
            <a:r>
              <a:rPr lang="en-US" sz="1500">
                <a:solidFill>
                  <a:srgbClr val="00FFFF"/>
                </a:solidFill>
              </a:rPr>
              <a:t>Localize experience by top-performing underrepresented languages</a:t>
            </a:r>
            <a:br>
              <a:rPr lang="en-US" sz="1500">
                <a:solidFill>
                  <a:srgbClr val="00FFFF"/>
                </a:solidFill>
              </a:rPr>
            </a:br>
            <a:endParaRPr sz="1500">
              <a:solidFill>
                <a:srgbClr val="00FFFF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500"/>
              <a:buFont typeface="Cambria"/>
              <a:buAutoNum type="arabicPeriod"/>
            </a:pPr>
            <a:r>
              <a:rPr lang="en-US" sz="1500">
                <a:solidFill>
                  <a:srgbClr val="00FFFF"/>
                </a:solidFill>
              </a:rPr>
              <a:t>Create a </a:t>
            </a:r>
            <a:r>
              <a:rPr i="1" lang="en-US" sz="1500">
                <a:solidFill>
                  <a:srgbClr val="00FFFF"/>
                </a:solidFill>
              </a:rPr>
              <a:t>"Director/Studio Spotlight"</a:t>
            </a:r>
            <a:r>
              <a:rPr lang="en-US" sz="1500">
                <a:solidFill>
                  <a:srgbClr val="00FFFF"/>
                </a:solidFill>
              </a:rPr>
              <a:t> feature for engagement</a:t>
            </a:r>
            <a:endParaRPr sz="15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84725" y="504333"/>
            <a:ext cx="56916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latin typeface="Oswald"/>
                <a:ea typeface="Oswald"/>
                <a:cs typeface="Oswald"/>
                <a:sym typeface="Oswald"/>
              </a:rPr>
              <a:t>Data Cleaning &amp; Preparation</a:t>
            </a:r>
            <a:endParaRPr>
              <a:solidFill>
                <a:srgbClr val="00FF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0" name="Google Shape;110;p22"/>
          <p:cNvSpPr txBox="1"/>
          <p:nvPr/>
        </p:nvSpPr>
        <p:spPr>
          <a:xfrm>
            <a:off x="457420" y="1030208"/>
            <a:ext cx="8114100" cy="41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We enriched the dataset by:</a:t>
            </a:r>
            <a:endParaRPr sz="18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mbria"/>
              <a:buChar char="●"/>
            </a:pPr>
            <a:r>
              <a:rPr lang="en-US" sz="18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Cleaning and parsing genres/languages</a:t>
            </a:r>
            <a:br>
              <a:rPr lang="en-US" sz="18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</a:br>
            <a:endParaRPr sz="18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mbria"/>
              <a:buChar char="●"/>
            </a:pPr>
            <a:r>
              <a:rPr lang="en-US" sz="18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Creating popularity and quality segments</a:t>
            </a:r>
            <a:br>
              <a:rPr lang="en-US" sz="18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</a:br>
            <a:endParaRPr sz="18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mbria"/>
              <a:buChar char="●"/>
            </a:pPr>
            <a:r>
              <a:rPr lang="en-US" sz="18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Running sentiment analysis on descriptions</a:t>
            </a:r>
            <a:br>
              <a:rPr lang="en-US" sz="18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</a:br>
            <a:endParaRPr sz="18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mbria"/>
              <a:buChar char="●"/>
            </a:pPr>
            <a:r>
              <a:rPr lang="en-US" sz="18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Building clustering, classification &amp; regression models</a:t>
            </a:r>
            <a:br>
              <a:rPr lang="en-US" sz="18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</a:br>
            <a:endParaRPr sz="18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mbria"/>
              <a:buChar char="●"/>
            </a:pPr>
            <a:r>
              <a:rPr lang="en-US" sz="18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Developing a recommender system</a:t>
            </a:r>
            <a:endParaRPr sz="18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marR="5080" rtl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ACACA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ACACA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99375" y="353058"/>
            <a:ext cx="56916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FF"/>
                </a:solidFill>
                <a:latin typeface="Oswald"/>
                <a:ea typeface="Oswald"/>
                <a:cs typeface="Oswald"/>
                <a:sym typeface="Oswald"/>
              </a:rPr>
              <a:t>Business Problems &amp; Key Questions</a:t>
            </a:r>
            <a:endParaRPr>
              <a:solidFill>
                <a:srgbClr val="00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6" name="Google Shape;116;p23"/>
          <p:cNvSpPr txBox="1"/>
          <p:nvPr/>
        </p:nvSpPr>
        <p:spPr>
          <a:xfrm>
            <a:off x="481880" y="991641"/>
            <a:ext cx="7675200" cy="35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04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Letterboxd, as a social film platform, needs to optimize:</a:t>
            </a:r>
            <a:endParaRPr sz="16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b="1" lang="en-US" sz="1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User Engagement</a:t>
            </a:r>
            <a:r>
              <a:rPr lang="en-US" sz="1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: What makes a movie popular?</a:t>
            </a:r>
            <a:br>
              <a:rPr lang="en-US" sz="1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</a:br>
            <a:endParaRPr sz="16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b="1" lang="en-US" sz="1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Quality Metrics</a:t>
            </a:r>
            <a:r>
              <a:rPr lang="en-US" sz="1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: Can we predict what critics will love?</a:t>
            </a:r>
            <a:br>
              <a:rPr lang="en-US" sz="1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</a:br>
            <a:endParaRPr sz="16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US" sz="1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1" lang="en-US" sz="1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Genre Strategy</a:t>
            </a:r>
            <a:r>
              <a:rPr lang="en-US" sz="1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: Are we ignoring valuable niche films?</a:t>
            </a:r>
            <a:br>
              <a:rPr lang="en-US" sz="1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</a:br>
            <a:endParaRPr sz="16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US" sz="1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1" lang="en-US" sz="1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Recommendation UX</a:t>
            </a:r>
            <a:r>
              <a:rPr lang="en-US" sz="1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: Can we improve personalized content?</a:t>
            </a:r>
            <a:br>
              <a:rPr lang="en-US" sz="1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</a:br>
            <a:endParaRPr sz="16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US" sz="1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1" lang="en-US" sz="1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Investment Strategy</a:t>
            </a:r>
            <a:r>
              <a:rPr lang="en-US" sz="1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: What metadata signals success?</a:t>
            </a:r>
            <a:endParaRPr sz="16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37274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CACACA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424650" y="160508"/>
            <a:ext cx="5691600" cy="415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swald"/>
                <a:ea typeface="Oswald"/>
                <a:cs typeface="Oswald"/>
                <a:sym typeface="Oswald"/>
              </a:rPr>
              <a:t>Technical Approach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424646" y="699783"/>
            <a:ext cx="8294700" cy="450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chemeClr val="lt1"/>
                </a:solidFill>
              </a:rPr>
              <a:t>We tackled this through:</a:t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-US" sz="1400">
                <a:solidFill>
                  <a:schemeClr val="lt1"/>
                </a:solidFill>
              </a:rPr>
              <a:t>EDA</a:t>
            </a:r>
            <a:r>
              <a:rPr lang="en-US" sz="1400">
                <a:solidFill>
                  <a:schemeClr val="lt1"/>
                </a:solidFill>
              </a:rPr>
              <a:t>: Language, genre, studio trends</a:t>
            </a:r>
            <a:br>
              <a:rPr lang="en-US" sz="1400">
                <a:solidFill>
                  <a:schemeClr val="lt1"/>
                </a:solidFill>
              </a:rPr>
            </a:b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-US" sz="1400">
                <a:solidFill>
                  <a:schemeClr val="lt1"/>
                </a:solidFill>
              </a:rPr>
              <a:t>Visualizations</a:t>
            </a:r>
            <a:r>
              <a:rPr lang="en-US" sz="1400">
                <a:solidFill>
                  <a:schemeClr val="lt1"/>
                </a:solidFill>
              </a:rPr>
              <a:t>: Distribution, bar charts, scatterplots, boxplots</a:t>
            </a:r>
            <a:br>
              <a:rPr lang="en-US" sz="1400">
                <a:solidFill>
                  <a:schemeClr val="lt1"/>
                </a:solidFill>
              </a:rPr>
            </a:b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-US" sz="1400">
                <a:solidFill>
                  <a:schemeClr val="lt1"/>
                </a:solidFill>
              </a:rPr>
              <a:t>Modeling</a:t>
            </a:r>
            <a:r>
              <a:rPr lang="en-US" sz="1400">
                <a:solidFill>
                  <a:schemeClr val="lt1"/>
                </a:solidFill>
              </a:rPr>
              <a:t>:</a:t>
            </a:r>
            <a:br>
              <a:rPr lang="en-US" sz="1400">
                <a:solidFill>
                  <a:schemeClr val="lt1"/>
                </a:solidFill>
              </a:rPr>
            </a:br>
            <a:endParaRPr sz="1400"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mbria"/>
              <a:buChar char="○"/>
            </a:pPr>
            <a:r>
              <a:rPr lang="en-US" sz="1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Regression (XGBoost): Predict average rating</a:t>
            </a:r>
            <a:br>
              <a:rPr lang="en-US" sz="1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</a:b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mbria"/>
              <a:buChar char="○"/>
            </a:pPr>
            <a:r>
              <a:rPr lang="en-US" sz="1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Classification (XGBoost): Predict quality band</a:t>
            </a:r>
            <a:br>
              <a:rPr lang="en-US" sz="1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</a:b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mbria"/>
              <a:buChar char="○"/>
            </a:pPr>
            <a:r>
              <a:rPr lang="en-US" sz="1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Clustering (KMeans): Segment films</a:t>
            </a:r>
            <a:br>
              <a:rPr lang="en-US" sz="1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</a:b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mbria"/>
              <a:buChar char="○"/>
            </a:pPr>
            <a:r>
              <a:rPr lang="en-US" sz="1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NLP: TF-IDF for recommendations + Sentiment analysis</a:t>
            </a:r>
            <a:br>
              <a:rPr lang="en-US" sz="1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</a:b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-US" sz="1400">
                <a:solidFill>
                  <a:schemeClr val="lt1"/>
                </a:solidFill>
              </a:rPr>
              <a:t>Power BI Dashboard</a:t>
            </a:r>
            <a:r>
              <a:rPr lang="en-US" sz="1400">
                <a:solidFill>
                  <a:schemeClr val="lt1"/>
                </a:solidFill>
              </a:rPr>
              <a:t>: 4 Pages — KPIs, Engagement, ML, Clustering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84725" y="339308"/>
            <a:ext cx="5691600" cy="415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9900"/>
                </a:solidFill>
                <a:latin typeface="Oswald"/>
                <a:ea typeface="Oswald"/>
                <a:cs typeface="Oswald"/>
                <a:sym typeface="Oswald"/>
              </a:rPr>
              <a:t>Overview ( Power BI screenshots)</a:t>
            </a:r>
            <a:endParaRPr>
              <a:solidFill>
                <a:srgbClr val="FF99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28" name="Google Shape;12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425" y="824650"/>
            <a:ext cx="7591474" cy="3918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384725" y="353058"/>
            <a:ext cx="5691600" cy="415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latin typeface="Oswald"/>
                <a:ea typeface="Oswald"/>
                <a:cs typeface="Oswald"/>
                <a:sym typeface="Oswald"/>
              </a:rPr>
              <a:t>Audience Insights</a:t>
            </a:r>
            <a:endParaRPr>
              <a:solidFill>
                <a:srgbClr val="00FF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34" name="Google Shape;13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375" y="768550"/>
            <a:ext cx="7715251" cy="3918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>
            <a:off x="398500" y="229283"/>
            <a:ext cx="5691600" cy="8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FF"/>
                </a:solidFill>
                <a:latin typeface="Oswald"/>
                <a:ea typeface="Oswald"/>
                <a:cs typeface="Oswald"/>
                <a:sym typeface="Oswald"/>
              </a:rPr>
              <a:t>Genre Engagements &amp; Sentiment Based on Descriptions</a:t>
            </a:r>
            <a:endParaRPr>
              <a:solidFill>
                <a:srgbClr val="00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40" name="Google Shape;14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700" y="1068925"/>
            <a:ext cx="7288924" cy="3744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