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matic SC"/>
      <p:regular r:id="rId19"/>
      <p:bold r:id="rId20"/>
    </p:embeddedFont>
    <p:embeddedFont>
      <p:font typeface="Source Code Pro"/>
      <p:regular r:id="rId21"/>
      <p:bold r:id="rId22"/>
    </p:embeddedFont>
    <p:embeddedFont>
      <p:font typeface="EB Garamond"/>
      <p:regular r:id="rId23"/>
      <p:bold r:id="rId24"/>
      <p:italic r:id="rId25"/>
      <p:boldItalic r:id="rId26"/>
    </p:embeddedFont>
    <p:embeddedFont>
      <p:font typeface="Comfortaa"/>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maticSC-bold.fntdata"/><Relationship Id="rId22" Type="http://schemas.openxmlformats.org/officeDocument/2006/relationships/font" Target="fonts/SourceCodePro-bold.fntdata"/><Relationship Id="rId21" Type="http://schemas.openxmlformats.org/officeDocument/2006/relationships/font" Target="fonts/SourceCodePro-regular.fntdata"/><Relationship Id="rId24" Type="http://schemas.openxmlformats.org/officeDocument/2006/relationships/font" Target="fonts/EBGaramond-bold.fntdata"/><Relationship Id="rId23" Type="http://schemas.openxmlformats.org/officeDocument/2006/relationships/font" Target="fonts/EBGaramon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BGaramond-boldItalic.fntdata"/><Relationship Id="rId25" Type="http://schemas.openxmlformats.org/officeDocument/2006/relationships/font" Target="fonts/EBGaramond-italic.fntdata"/><Relationship Id="rId28" Type="http://schemas.openxmlformats.org/officeDocument/2006/relationships/font" Target="fonts/Comfortaa-bold.fntdata"/><Relationship Id="rId27"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AmaticSC-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c6f59039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590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6671bcdd5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6671bcdd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6671bcdd5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6671bcdd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6671bcdd5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6671bcdd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7fe1931e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7fe1931e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c6f59039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5903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6671bcdd5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6671bcdd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c6f59039d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59039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c6f59039d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59039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c6f59039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59039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c6f59039d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59039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c6f59039d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f59039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6671bcdd5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6671bcdd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en.wikipedia.org/wiki/Vertex_cover" TargetMode="External"/><Relationship Id="rId4" Type="http://schemas.openxmlformats.org/officeDocument/2006/relationships/hyperlink" Target="https://pdfs.semanticscholar.org/85ae/36531799292fde4f705583bcf07145e4ff25.pdf" TargetMode="External"/><Relationship Id="rId5" Type="http://schemas.openxmlformats.org/officeDocument/2006/relationships/hyperlink" Target="https://www.geeksforgeeks.org/hopcroft-karp-algorithm-for-maximum-matching-set-1-introduction/" TargetMode="External"/><Relationship Id="rId6" Type="http://schemas.openxmlformats.org/officeDocument/2006/relationships/hyperlink" Target="https://github.com/raviMaurya12/VertexCoverImplementat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Vertex Cover Problem </a:t>
            </a:r>
            <a:endParaRPr/>
          </a:p>
        </p:txBody>
      </p:sp>
      <p:sp>
        <p:nvSpPr>
          <p:cNvPr id="57" name="Google Shape;57;p13"/>
          <p:cNvSpPr txBox="1"/>
          <p:nvPr>
            <p:ph idx="1" type="subTitle"/>
          </p:nvPr>
        </p:nvSpPr>
        <p:spPr>
          <a:xfrm>
            <a:off x="311700" y="35621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Aditya Gupta | Ravi Maurya</a:t>
            </a:r>
            <a:endParaRPr/>
          </a:p>
        </p:txBody>
      </p:sp>
      <p:sp>
        <p:nvSpPr>
          <p:cNvPr id="58" name="Google Shape;58;p13"/>
          <p:cNvSpPr txBox="1"/>
          <p:nvPr>
            <p:ph idx="1" type="subTitle"/>
          </p:nvPr>
        </p:nvSpPr>
        <p:spPr>
          <a:xfrm>
            <a:off x="311700" y="3933375"/>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 170001002</a:t>
            </a:r>
            <a:r>
              <a:rPr lang="en" sz="1600"/>
              <a:t> </a:t>
            </a:r>
            <a:r>
              <a:rPr lang="en" sz="300"/>
              <a:t> </a:t>
            </a:r>
            <a:r>
              <a:rPr lang="en" sz="1600"/>
              <a:t>| 170001039</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idx="1" type="body"/>
          </p:nvPr>
        </p:nvSpPr>
        <p:spPr>
          <a:xfrm>
            <a:off x="377075" y="1860150"/>
            <a:ext cx="3134700" cy="1423200"/>
          </a:xfrm>
          <a:prstGeom prst="rect">
            <a:avLst/>
          </a:prstGeom>
          <a:solidFill>
            <a:schemeClr val="lt2"/>
          </a:solidFill>
        </p:spPr>
        <p:txBody>
          <a:bodyPr anchorCtr="0" anchor="ctr" bIns="91425" lIns="91425" spcFirstLastPara="1" rIns="91425" wrap="square" tIns="91425">
            <a:noAutofit/>
          </a:bodyPr>
          <a:lstStyle/>
          <a:p>
            <a:pPr indent="0" lvl="0" marL="0" rtl="0" algn="l">
              <a:spcBef>
                <a:spcPts val="0"/>
              </a:spcBef>
              <a:spcAft>
                <a:spcPts val="0"/>
              </a:spcAft>
              <a:buNone/>
            </a:pPr>
            <a:r>
              <a:rPr lang="en" sz="3000"/>
              <a:t>Exact Algorithms for </a:t>
            </a:r>
            <a:endParaRPr sz="3000"/>
          </a:p>
          <a:p>
            <a:pPr indent="457200" lvl="0" marL="0" rtl="0" algn="l">
              <a:spcBef>
                <a:spcPts val="0"/>
              </a:spcBef>
              <a:spcAft>
                <a:spcPts val="0"/>
              </a:spcAft>
              <a:buNone/>
            </a:pPr>
            <a:r>
              <a:rPr lang="en" sz="3000"/>
              <a:t>Vertex Cover Problem</a:t>
            </a:r>
            <a:endParaRPr sz="3000"/>
          </a:p>
        </p:txBody>
      </p:sp>
      <p:pic>
        <p:nvPicPr>
          <p:cNvPr id="116" name="Google Shape;116;p22"/>
          <p:cNvPicPr preferRelativeResize="0"/>
          <p:nvPr/>
        </p:nvPicPr>
        <p:blipFill>
          <a:blip r:embed="rId3">
            <a:alphaModFix/>
          </a:blip>
          <a:stretch>
            <a:fillRect/>
          </a:stretch>
        </p:blipFill>
        <p:spPr>
          <a:xfrm>
            <a:off x="3765500" y="0"/>
            <a:ext cx="5143501"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265500" y="0"/>
            <a:ext cx="4045200" cy="99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highlight>
                  <a:schemeClr val="dk1"/>
                </a:highlight>
              </a:rPr>
              <a:t>For Trees</a:t>
            </a:r>
            <a:endParaRPr>
              <a:highlight>
                <a:schemeClr val="dk1"/>
              </a:highlight>
            </a:endParaRPr>
          </a:p>
        </p:txBody>
      </p:sp>
      <p:sp>
        <p:nvSpPr>
          <p:cNvPr id="122" name="Google Shape;122;p23"/>
          <p:cNvSpPr txBox="1"/>
          <p:nvPr>
            <p:ph idx="1" type="subTitle"/>
          </p:nvPr>
        </p:nvSpPr>
        <p:spPr>
          <a:xfrm>
            <a:off x="265500" y="820650"/>
            <a:ext cx="4045200" cy="4118700"/>
          </a:xfrm>
          <a:prstGeom prst="rect">
            <a:avLst/>
          </a:prstGeom>
        </p:spPr>
        <p:txBody>
          <a:bodyPr anchorCtr="0" anchor="t" bIns="91425" lIns="91425" spcFirstLastPara="1" rIns="91425" wrap="square" tIns="91425">
            <a:noAutofit/>
          </a:bodyPr>
          <a:lstStyle/>
          <a:p>
            <a:pPr indent="0" lvl="0" marL="0" rtl="0" algn="l">
              <a:lnSpc>
                <a:spcPct val="120000"/>
              </a:lnSpc>
              <a:spcBef>
                <a:spcPts val="1000"/>
              </a:spcBef>
              <a:spcAft>
                <a:spcPts val="0"/>
              </a:spcAft>
              <a:buNone/>
            </a:pPr>
            <a:r>
              <a:rPr b="1" lang="en" sz="1200">
                <a:latin typeface="Arial"/>
                <a:ea typeface="Arial"/>
                <a:cs typeface="Arial"/>
                <a:sym typeface="Arial"/>
              </a:rPr>
              <a:t>Implementation:</a:t>
            </a:r>
            <a:r>
              <a:rPr lang="en" sz="1200">
                <a:latin typeface="Arial"/>
                <a:ea typeface="Arial"/>
                <a:cs typeface="Arial"/>
                <a:sym typeface="Arial"/>
              </a:rPr>
              <a:t> The idea here is to consider following two possibilities for root and recursively for all nodes down the root.</a:t>
            </a:r>
            <a:endParaRPr sz="1200">
              <a:latin typeface="Arial"/>
              <a:ea typeface="Arial"/>
              <a:cs typeface="Arial"/>
              <a:sym typeface="Arial"/>
            </a:endParaRPr>
          </a:p>
          <a:p>
            <a:pPr indent="-304800" lvl="0" marL="457200" rtl="0" algn="l">
              <a:lnSpc>
                <a:spcPct val="115000"/>
              </a:lnSpc>
              <a:spcBef>
                <a:spcPts val="0"/>
              </a:spcBef>
              <a:spcAft>
                <a:spcPts val="0"/>
              </a:spcAft>
              <a:buClr>
                <a:schemeClr val="dk2"/>
              </a:buClr>
              <a:buSzPts val="1200"/>
              <a:buFont typeface="Arial"/>
              <a:buAutoNum type="arabicPeriod"/>
            </a:pPr>
            <a:r>
              <a:rPr lang="en" sz="1200">
                <a:latin typeface="Arial"/>
                <a:ea typeface="Arial"/>
                <a:cs typeface="Arial"/>
                <a:sym typeface="Arial"/>
              </a:rPr>
              <a:t>Root is part of vertex cover: In this case root covers all children edges. We recursively calculate size of vertex covers for left and right subtrees and add 1 to the result (for root).</a:t>
            </a:r>
            <a:endParaRPr sz="1200">
              <a:latin typeface="Arial"/>
              <a:ea typeface="Arial"/>
              <a:cs typeface="Arial"/>
              <a:sym typeface="Arial"/>
            </a:endParaRPr>
          </a:p>
          <a:p>
            <a:pPr indent="-304800" lvl="0" marL="457200" rtl="0" algn="l">
              <a:lnSpc>
                <a:spcPct val="115000"/>
              </a:lnSpc>
              <a:spcBef>
                <a:spcPts val="0"/>
              </a:spcBef>
              <a:spcAft>
                <a:spcPts val="0"/>
              </a:spcAft>
              <a:buClr>
                <a:schemeClr val="dk2"/>
              </a:buClr>
              <a:buSzPts val="1200"/>
              <a:buFont typeface="Arial"/>
              <a:buAutoNum type="arabicPeriod"/>
            </a:pPr>
            <a:r>
              <a:rPr lang="en" sz="1200">
                <a:latin typeface="Arial"/>
                <a:ea typeface="Arial"/>
                <a:cs typeface="Arial"/>
                <a:sym typeface="Arial"/>
              </a:rPr>
              <a:t>Root is not part of vertex cover: In this case, both children of root must be included in vertex cover to cover all root to children edges. We recursively calculate size of vertex covers of all grandchildren and number of children to the result (for two children of root).</a:t>
            </a:r>
            <a:endParaRPr sz="1200">
              <a:latin typeface="Arial"/>
              <a:ea typeface="Arial"/>
              <a:cs typeface="Arial"/>
              <a:sym typeface="Arial"/>
            </a:endParaRPr>
          </a:p>
          <a:p>
            <a:pPr indent="0" lvl="0" marL="0" rtl="0" algn="l">
              <a:lnSpc>
                <a:spcPct val="120000"/>
              </a:lnSpc>
              <a:spcBef>
                <a:spcPts val="1600"/>
              </a:spcBef>
              <a:spcAft>
                <a:spcPts val="0"/>
              </a:spcAft>
              <a:buNone/>
            </a:pPr>
            <a:r>
              <a:rPr lang="en" sz="1200">
                <a:latin typeface="Arial"/>
                <a:ea typeface="Arial"/>
                <a:cs typeface="Arial"/>
                <a:sym typeface="Arial"/>
              </a:rPr>
              <a:t>The naive implementation of the above algorithm takes exponential time i.e., </a:t>
            </a:r>
            <a:r>
              <a:rPr b="1" lang="en" sz="1200">
                <a:latin typeface="Arial"/>
                <a:ea typeface="Arial"/>
                <a:cs typeface="Arial"/>
                <a:sym typeface="Arial"/>
              </a:rPr>
              <a:t>O(2^n)</a:t>
            </a:r>
            <a:r>
              <a:rPr lang="en" sz="1200">
                <a:latin typeface="Arial"/>
                <a:ea typeface="Arial"/>
                <a:cs typeface="Arial"/>
                <a:sym typeface="Arial"/>
              </a:rPr>
              <a:t>. However an efficient implementation of the above algorithm can be achieved using </a:t>
            </a:r>
            <a:r>
              <a:rPr b="1" lang="en" sz="1200">
                <a:latin typeface="Arial"/>
                <a:ea typeface="Arial"/>
                <a:cs typeface="Arial"/>
                <a:sym typeface="Arial"/>
              </a:rPr>
              <a:t>memoization </a:t>
            </a:r>
            <a:r>
              <a:rPr lang="en" sz="1200">
                <a:latin typeface="Arial"/>
                <a:ea typeface="Arial"/>
                <a:cs typeface="Arial"/>
                <a:sym typeface="Arial"/>
              </a:rPr>
              <a:t>(Dynamic Programming).</a:t>
            </a:r>
            <a:endParaRPr sz="1200">
              <a:latin typeface="Arial"/>
              <a:ea typeface="Arial"/>
              <a:cs typeface="Arial"/>
              <a:sym typeface="Arial"/>
            </a:endParaRPr>
          </a:p>
          <a:p>
            <a:pPr indent="0" lvl="0" marL="0" rtl="0" algn="l">
              <a:spcBef>
                <a:spcPts val="0"/>
              </a:spcBef>
              <a:spcAft>
                <a:spcPts val="0"/>
              </a:spcAft>
              <a:buNone/>
            </a:pPr>
            <a:r>
              <a:t/>
            </a:r>
            <a:endParaRPr sz="1400"/>
          </a:p>
        </p:txBody>
      </p:sp>
      <p:pic>
        <p:nvPicPr>
          <p:cNvPr id="123" name="Google Shape;123;p23"/>
          <p:cNvPicPr preferRelativeResize="0"/>
          <p:nvPr/>
        </p:nvPicPr>
        <p:blipFill>
          <a:blip r:embed="rId3">
            <a:alphaModFix/>
          </a:blip>
          <a:stretch>
            <a:fillRect/>
          </a:stretch>
        </p:blipFill>
        <p:spPr>
          <a:xfrm>
            <a:off x="4698725" y="995088"/>
            <a:ext cx="4357100" cy="319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27" name="Shape 127"/>
        <p:cNvGrpSpPr/>
        <p:nvPr/>
      </p:nvGrpSpPr>
      <p:grpSpPr>
        <a:xfrm>
          <a:off x="0" y="0"/>
          <a:ext cx="0" cy="0"/>
          <a:chOff x="0" y="0"/>
          <a:chExt cx="0" cy="0"/>
        </a:xfrm>
      </p:grpSpPr>
      <p:sp>
        <p:nvSpPr>
          <p:cNvPr id="128" name="Google Shape;128;p24"/>
          <p:cNvSpPr txBox="1"/>
          <p:nvPr>
            <p:ph type="title"/>
          </p:nvPr>
        </p:nvSpPr>
        <p:spPr>
          <a:xfrm>
            <a:off x="4877475" y="296900"/>
            <a:ext cx="3981900" cy="6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For </a:t>
            </a:r>
            <a:r>
              <a:rPr lang="en" sz="3600"/>
              <a:t>Bipartite</a:t>
            </a:r>
            <a:r>
              <a:rPr lang="en" sz="3600"/>
              <a:t> Graphs</a:t>
            </a:r>
            <a:endParaRPr sz="3600"/>
          </a:p>
        </p:txBody>
      </p:sp>
      <p:sp>
        <p:nvSpPr>
          <p:cNvPr id="129" name="Google Shape;129;p24"/>
          <p:cNvSpPr txBox="1"/>
          <p:nvPr>
            <p:ph idx="1" type="body"/>
          </p:nvPr>
        </p:nvSpPr>
        <p:spPr>
          <a:xfrm>
            <a:off x="4877475" y="1081075"/>
            <a:ext cx="3981900" cy="3697800"/>
          </a:xfrm>
          <a:prstGeom prst="rect">
            <a:avLst/>
          </a:prstGeom>
        </p:spPr>
        <p:txBody>
          <a:bodyPr anchorCtr="0" anchor="t" bIns="91425" lIns="91425" spcFirstLastPara="1" rIns="91425" wrap="square" tIns="91425">
            <a:noAutofit/>
          </a:bodyPr>
          <a:lstStyle/>
          <a:p>
            <a:pPr indent="0" lvl="0" marL="0" rtl="0" algn="l">
              <a:lnSpc>
                <a:spcPct val="120000"/>
              </a:lnSpc>
              <a:spcBef>
                <a:spcPts val="1000"/>
              </a:spcBef>
              <a:spcAft>
                <a:spcPts val="0"/>
              </a:spcAft>
              <a:buNone/>
            </a:pPr>
            <a:r>
              <a:rPr b="1" lang="en" sz="1400">
                <a:latin typeface="Arial"/>
                <a:ea typeface="Arial"/>
                <a:cs typeface="Arial"/>
                <a:sym typeface="Arial"/>
              </a:rPr>
              <a:t>Hopcroft Karp algorithm:</a:t>
            </a:r>
            <a:endParaRPr b="1" sz="1400">
              <a:latin typeface="Arial"/>
              <a:ea typeface="Arial"/>
              <a:cs typeface="Arial"/>
              <a:sym typeface="Arial"/>
            </a:endParaRPr>
          </a:p>
          <a:p>
            <a:pPr indent="-317500" lvl="0" marL="457200" rtl="0" algn="l">
              <a:spcBef>
                <a:spcPts val="0"/>
              </a:spcBef>
              <a:spcAft>
                <a:spcPts val="0"/>
              </a:spcAft>
              <a:buClr>
                <a:schemeClr val="dk2"/>
              </a:buClr>
              <a:buSzPts val="1400"/>
              <a:buFont typeface="Arial"/>
              <a:buAutoNum type="arabicPeriod"/>
            </a:pPr>
            <a:r>
              <a:rPr lang="en" sz="1400">
                <a:latin typeface="Arial"/>
                <a:ea typeface="Arial"/>
                <a:cs typeface="Arial"/>
                <a:sym typeface="Arial"/>
              </a:rPr>
              <a:t>Initialize Maximal Matching M as empty.</a:t>
            </a:r>
            <a:endParaRPr sz="1400">
              <a:latin typeface="Arial"/>
              <a:ea typeface="Arial"/>
              <a:cs typeface="Arial"/>
              <a:sym typeface="Arial"/>
            </a:endParaRPr>
          </a:p>
          <a:p>
            <a:pPr indent="-317500" lvl="0" marL="457200" rtl="0" algn="l">
              <a:spcBef>
                <a:spcPts val="0"/>
              </a:spcBef>
              <a:spcAft>
                <a:spcPts val="0"/>
              </a:spcAft>
              <a:buClr>
                <a:schemeClr val="dk2"/>
              </a:buClr>
              <a:buSzPts val="1400"/>
              <a:buFont typeface="Arial"/>
              <a:buAutoNum type="arabicPeriod"/>
            </a:pPr>
            <a:r>
              <a:rPr lang="en" sz="1400">
                <a:latin typeface="Arial"/>
                <a:ea typeface="Arial"/>
                <a:cs typeface="Arial"/>
                <a:sym typeface="Arial"/>
              </a:rPr>
              <a:t>While there exists an Augmenting Path p</a:t>
            </a:r>
            <a:endParaRPr sz="1400">
              <a:latin typeface="Arial"/>
              <a:ea typeface="Arial"/>
              <a:cs typeface="Arial"/>
              <a:sym typeface="Arial"/>
            </a:endParaRPr>
          </a:p>
          <a:p>
            <a:pPr indent="-317500" lvl="1" marL="914400" rtl="0" algn="l">
              <a:spcBef>
                <a:spcPts val="0"/>
              </a:spcBef>
              <a:spcAft>
                <a:spcPts val="0"/>
              </a:spcAft>
              <a:buClr>
                <a:schemeClr val="dk2"/>
              </a:buClr>
              <a:buSzPts val="1400"/>
              <a:buFont typeface="Arial"/>
              <a:buAutoNum type="alphaLcPeriod"/>
            </a:pPr>
            <a:r>
              <a:rPr lang="en" sz="1400">
                <a:latin typeface="Arial"/>
                <a:ea typeface="Arial"/>
                <a:cs typeface="Arial"/>
                <a:sym typeface="Arial"/>
              </a:rPr>
              <a:t>Remove matching edges of p from M and add not-matching edges of p to M</a:t>
            </a:r>
            <a:endParaRPr sz="1400">
              <a:latin typeface="Arial"/>
              <a:ea typeface="Arial"/>
              <a:cs typeface="Arial"/>
              <a:sym typeface="Arial"/>
            </a:endParaRPr>
          </a:p>
          <a:p>
            <a:pPr indent="-317500" lvl="1" marL="914400" rtl="0" algn="l">
              <a:spcBef>
                <a:spcPts val="0"/>
              </a:spcBef>
              <a:spcAft>
                <a:spcPts val="0"/>
              </a:spcAft>
              <a:buClr>
                <a:schemeClr val="dk2"/>
              </a:buClr>
              <a:buSzPts val="1400"/>
              <a:buFont typeface="Arial"/>
              <a:buAutoNum type="alphaLcPeriod"/>
            </a:pPr>
            <a:r>
              <a:rPr lang="en" sz="1400">
                <a:latin typeface="Arial"/>
                <a:ea typeface="Arial"/>
                <a:cs typeface="Arial"/>
                <a:sym typeface="Arial"/>
              </a:rPr>
              <a:t>This increases size of M by 1 as p starts and ends with a free vertex)</a:t>
            </a:r>
            <a:endParaRPr sz="1400">
              <a:latin typeface="Arial"/>
              <a:ea typeface="Arial"/>
              <a:cs typeface="Arial"/>
              <a:sym typeface="Arial"/>
            </a:endParaRPr>
          </a:p>
          <a:p>
            <a:pPr indent="-317500" lvl="0" marL="457200" rtl="0" algn="l">
              <a:spcBef>
                <a:spcPts val="0"/>
              </a:spcBef>
              <a:spcAft>
                <a:spcPts val="0"/>
              </a:spcAft>
              <a:buClr>
                <a:schemeClr val="dk2"/>
              </a:buClr>
              <a:buSzPts val="1400"/>
              <a:buFont typeface="Arial"/>
              <a:buAutoNum type="arabicPeriod"/>
            </a:pPr>
            <a:r>
              <a:rPr lang="en" sz="1400">
                <a:latin typeface="Arial"/>
                <a:ea typeface="Arial"/>
                <a:cs typeface="Arial"/>
                <a:sym typeface="Arial"/>
              </a:rPr>
              <a:t>Return M.</a:t>
            </a:r>
            <a:endParaRPr sz="1400">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latin typeface="Arial"/>
                <a:ea typeface="Arial"/>
                <a:cs typeface="Arial"/>
                <a:sym typeface="Arial"/>
              </a:rPr>
              <a:t>Time complexity of above algorithm is </a:t>
            </a:r>
            <a:r>
              <a:rPr b="1" lang="en" sz="1400">
                <a:latin typeface="Arial"/>
                <a:ea typeface="Arial"/>
                <a:cs typeface="Arial"/>
                <a:sym typeface="Arial"/>
              </a:rPr>
              <a:t>O(sqrt(V)*E)</a:t>
            </a:r>
            <a:r>
              <a:rPr lang="en" sz="1400">
                <a:latin typeface="Arial"/>
                <a:ea typeface="Arial"/>
                <a:cs typeface="Arial"/>
                <a:sym typeface="Arial"/>
              </a:rPr>
              <a:t>.</a:t>
            </a:r>
            <a:endParaRPr sz="1400">
              <a:latin typeface="Arial"/>
              <a:ea typeface="Arial"/>
              <a:cs typeface="Arial"/>
              <a:sym typeface="Arial"/>
            </a:endParaRPr>
          </a:p>
          <a:p>
            <a:pPr indent="0" lvl="0" marL="0" rtl="0" algn="l">
              <a:lnSpc>
                <a:spcPct val="100000"/>
              </a:lnSpc>
              <a:spcBef>
                <a:spcPts val="0"/>
              </a:spcBef>
              <a:spcAft>
                <a:spcPts val="0"/>
              </a:spcAft>
              <a:buNone/>
            </a:pPr>
            <a:r>
              <a:t/>
            </a:r>
            <a:endParaRPr sz="1400">
              <a:latin typeface="Arial"/>
              <a:ea typeface="Arial"/>
              <a:cs typeface="Arial"/>
              <a:sym typeface="Arial"/>
            </a:endParaRPr>
          </a:p>
          <a:p>
            <a:pPr indent="0" lvl="0" marL="0" rtl="0" algn="l">
              <a:lnSpc>
                <a:spcPct val="100000"/>
              </a:lnSpc>
              <a:spcBef>
                <a:spcPts val="0"/>
              </a:spcBef>
              <a:spcAft>
                <a:spcPts val="0"/>
              </a:spcAft>
              <a:buNone/>
            </a:pPr>
            <a:r>
              <a:rPr lang="en" sz="1400">
                <a:latin typeface="Arial"/>
                <a:ea typeface="Arial"/>
                <a:cs typeface="Arial"/>
                <a:sym typeface="Arial"/>
              </a:rPr>
              <a:t>For sparse graphs, it runs in worst-case time.</a:t>
            </a:r>
            <a:endParaRPr b="1" sz="1600"/>
          </a:p>
        </p:txBody>
      </p:sp>
      <p:pic>
        <p:nvPicPr>
          <p:cNvPr descr="Image result for exact algorithms vertex cover" id="130" name="Google Shape;130;p24"/>
          <p:cNvPicPr preferRelativeResize="0"/>
          <p:nvPr/>
        </p:nvPicPr>
        <p:blipFill>
          <a:blip r:embed="rId3">
            <a:alphaModFix/>
          </a:blip>
          <a:stretch>
            <a:fillRect/>
          </a:stretch>
        </p:blipFill>
        <p:spPr>
          <a:xfrm>
            <a:off x="134875" y="1081063"/>
            <a:ext cx="4706751" cy="3201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ctrTitle"/>
          </p:nvPr>
        </p:nvSpPr>
        <p:spPr>
          <a:xfrm>
            <a:off x="311700" y="392150"/>
            <a:ext cx="8520600" cy="59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References</a:t>
            </a:r>
            <a:endParaRPr sz="3600"/>
          </a:p>
        </p:txBody>
      </p:sp>
      <p:sp>
        <p:nvSpPr>
          <p:cNvPr id="136" name="Google Shape;136;p25"/>
          <p:cNvSpPr txBox="1"/>
          <p:nvPr>
            <p:ph idx="1" type="subTitle"/>
          </p:nvPr>
        </p:nvSpPr>
        <p:spPr>
          <a:xfrm>
            <a:off x="5629800" y="3703825"/>
            <a:ext cx="4046100" cy="13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omfortaa"/>
                <a:ea typeface="Comfortaa"/>
                <a:cs typeface="Comfortaa"/>
                <a:sym typeface="Comfortaa"/>
              </a:rPr>
              <a:t>Thanks!</a:t>
            </a:r>
            <a:endParaRPr sz="2400">
              <a:latin typeface="Comfortaa"/>
              <a:ea typeface="Comfortaa"/>
              <a:cs typeface="Comfortaa"/>
              <a:sym typeface="Comfortaa"/>
            </a:endParaRPr>
          </a:p>
          <a:p>
            <a:pPr indent="0" lvl="0" marL="0" rtl="0" algn="ctr">
              <a:spcBef>
                <a:spcPts val="0"/>
              </a:spcBef>
              <a:spcAft>
                <a:spcPts val="0"/>
              </a:spcAft>
              <a:buNone/>
            </a:pPr>
            <a:r>
              <a:t/>
            </a:r>
            <a:endParaRPr b="0">
              <a:latin typeface="Comfortaa"/>
              <a:ea typeface="Comfortaa"/>
              <a:cs typeface="Comfortaa"/>
              <a:sym typeface="Comfortaa"/>
            </a:endParaRPr>
          </a:p>
        </p:txBody>
      </p:sp>
      <p:sp>
        <p:nvSpPr>
          <p:cNvPr id="137" name="Google Shape;137;p25"/>
          <p:cNvSpPr txBox="1"/>
          <p:nvPr>
            <p:ph type="ctrTitle"/>
          </p:nvPr>
        </p:nvSpPr>
        <p:spPr>
          <a:xfrm>
            <a:off x="311700" y="1047500"/>
            <a:ext cx="8520600" cy="234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0" lang="en" sz="1800">
                <a:solidFill>
                  <a:schemeClr val="hlink"/>
                </a:solidFill>
                <a:uFill>
                  <a:noFill/>
                </a:uFill>
                <a:hlinkClick r:id="rId3"/>
              </a:rPr>
              <a:t>https://en.wikipedia.org/wiki/Vertex_cover</a:t>
            </a:r>
            <a:endParaRPr b="0" sz="1800"/>
          </a:p>
          <a:p>
            <a:pPr indent="-342900" lvl="0" marL="457200" rtl="0" algn="l">
              <a:spcBef>
                <a:spcPts val="0"/>
              </a:spcBef>
              <a:spcAft>
                <a:spcPts val="0"/>
              </a:spcAft>
              <a:buSzPts val="1800"/>
              <a:buAutoNum type="arabicPeriod"/>
            </a:pPr>
            <a:r>
              <a:rPr b="0" lang="en" sz="1800">
                <a:solidFill>
                  <a:schemeClr val="hlink"/>
                </a:solidFill>
                <a:uFill>
                  <a:noFill/>
                </a:uFill>
                <a:hlinkClick r:id="rId4"/>
              </a:rPr>
              <a:t>https://pdfs.semanticscholar.org/85ae/36531799292fde4f705583bcf07145e4ff25.pdf</a:t>
            </a:r>
            <a:endParaRPr b="0" sz="1800"/>
          </a:p>
          <a:p>
            <a:pPr indent="-342900" lvl="0" marL="457200" rtl="0" algn="l">
              <a:spcBef>
                <a:spcPts val="0"/>
              </a:spcBef>
              <a:spcAft>
                <a:spcPts val="0"/>
              </a:spcAft>
              <a:buSzPts val="1800"/>
              <a:buAutoNum type="arabicPeriod"/>
            </a:pPr>
            <a:r>
              <a:rPr b="0" lang="en" sz="1800">
                <a:solidFill>
                  <a:schemeClr val="hlink"/>
                </a:solidFill>
                <a:uFill>
                  <a:noFill/>
                </a:uFill>
                <a:hlinkClick r:id="rId5"/>
              </a:rPr>
              <a:t>https://www.geeksforgeeks.org/hopcroft-karp-algorithm-for-maximum-matching-set-1-introduction/</a:t>
            </a:r>
            <a:endParaRPr b="0" sz="1800"/>
          </a:p>
          <a:p>
            <a:pPr indent="-342900" lvl="0" marL="457200" rtl="0" algn="l">
              <a:spcBef>
                <a:spcPts val="0"/>
              </a:spcBef>
              <a:spcAft>
                <a:spcPts val="0"/>
              </a:spcAft>
              <a:buSzPts val="1800"/>
              <a:buAutoNum type="arabicPeriod"/>
            </a:pPr>
            <a:r>
              <a:rPr b="0" lang="en" sz="1800"/>
              <a:t>K V R Kumar, Deepak Garg, ―Complete Algorithms on Minimum Vertex Cover‖ CIIT International Journal of Software Engineering and Technology, Issue May 2009 ISSN 0974 – 9748 &amp; Online: ISSN 0974 – 9632.</a:t>
            </a:r>
            <a:endParaRPr b="0" sz="1800"/>
          </a:p>
          <a:p>
            <a:pPr indent="-342900" lvl="0" marL="457200" rtl="0" algn="l">
              <a:spcBef>
                <a:spcPts val="0"/>
              </a:spcBef>
              <a:spcAft>
                <a:spcPts val="0"/>
              </a:spcAft>
              <a:buSzPts val="1800"/>
              <a:buAutoNum type="arabicPeriod"/>
            </a:pPr>
            <a:r>
              <a:rPr b="0" lang="en" sz="1800"/>
              <a:t>Reshu Tyagi  Muskaan Batra “Implementation and Comparison of Vertex Cover Problem using Various Techniques” International Journal of Computer Applications 144(10):26-31 · June 2016 </a:t>
            </a:r>
            <a:endParaRPr sz="1800"/>
          </a:p>
        </p:txBody>
      </p:sp>
      <p:sp>
        <p:nvSpPr>
          <p:cNvPr id="138" name="Google Shape;138;p25"/>
          <p:cNvSpPr txBox="1"/>
          <p:nvPr>
            <p:ph idx="1" type="subTitle"/>
          </p:nvPr>
        </p:nvSpPr>
        <p:spPr>
          <a:xfrm>
            <a:off x="311700" y="3553225"/>
            <a:ext cx="6356700" cy="14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800">
                <a:solidFill>
                  <a:srgbClr val="000000"/>
                </a:solidFill>
                <a:latin typeface="Comfortaa"/>
                <a:ea typeface="Comfortaa"/>
                <a:cs typeface="Comfortaa"/>
                <a:sym typeface="Comfortaa"/>
              </a:rPr>
              <a:t>Presented by:</a:t>
            </a:r>
            <a:endParaRPr b="0" sz="1800">
              <a:solidFill>
                <a:srgbClr val="000000"/>
              </a:solidFill>
              <a:latin typeface="Comfortaa"/>
              <a:ea typeface="Comfortaa"/>
              <a:cs typeface="Comfortaa"/>
              <a:sym typeface="Comfortaa"/>
            </a:endParaRPr>
          </a:p>
          <a:p>
            <a:pPr indent="0" lvl="0" marL="0" rtl="0" algn="l">
              <a:spcBef>
                <a:spcPts val="0"/>
              </a:spcBef>
              <a:spcAft>
                <a:spcPts val="0"/>
              </a:spcAft>
              <a:buNone/>
            </a:pPr>
            <a:r>
              <a:rPr b="0" lang="en" sz="1800">
                <a:solidFill>
                  <a:srgbClr val="000000"/>
                </a:solidFill>
                <a:latin typeface="Comfortaa"/>
                <a:ea typeface="Comfortaa"/>
                <a:cs typeface="Comfortaa"/>
                <a:sym typeface="Comfortaa"/>
              </a:rPr>
              <a:t>Aditya Gupta (170001002) &amp; Ravi Maurya (170001039)</a:t>
            </a:r>
            <a:endParaRPr b="0" sz="1800">
              <a:solidFill>
                <a:srgbClr val="000000"/>
              </a:solidFill>
              <a:latin typeface="Comfortaa"/>
              <a:ea typeface="Comfortaa"/>
              <a:cs typeface="Comfortaa"/>
              <a:sym typeface="Comfortaa"/>
            </a:endParaRPr>
          </a:p>
          <a:p>
            <a:pPr indent="0" lvl="0" marL="0" rtl="0" algn="l">
              <a:spcBef>
                <a:spcPts val="0"/>
              </a:spcBef>
              <a:spcAft>
                <a:spcPts val="0"/>
              </a:spcAft>
              <a:buNone/>
            </a:pPr>
            <a:r>
              <a:t/>
            </a:r>
            <a:endParaRPr b="0" sz="1800">
              <a:solidFill>
                <a:srgbClr val="000000"/>
              </a:solidFill>
              <a:latin typeface="Comfortaa"/>
              <a:ea typeface="Comfortaa"/>
              <a:cs typeface="Comfortaa"/>
              <a:sym typeface="Comfortaa"/>
            </a:endParaRPr>
          </a:p>
          <a:p>
            <a:pPr indent="0" lvl="0" marL="0" rtl="0" algn="l">
              <a:spcBef>
                <a:spcPts val="0"/>
              </a:spcBef>
              <a:spcAft>
                <a:spcPts val="0"/>
              </a:spcAft>
              <a:buNone/>
            </a:pPr>
            <a:r>
              <a:rPr b="0" lang="en" sz="1800">
                <a:solidFill>
                  <a:srgbClr val="000000"/>
                </a:solidFill>
                <a:latin typeface="Comfortaa"/>
                <a:ea typeface="Comfortaa"/>
                <a:cs typeface="Comfortaa"/>
                <a:sym typeface="Comfortaa"/>
              </a:rPr>
              <a:t>Work: </a:t>
            </a:r>
            <a:r>
              <a:rPr b="0" lang="en" sz="1800">
                <a:solidFill>
                  <a:schemeClr val="hlink"/>
                </a:solidFill>
                <a:uFill>
                  <a:noFill/>
                </a:uFill>
                <a:latin typeface="Amatic SC"/>
                <a:ea typeface="Amatic SC"/>
                <a:cs typeface="Amatic SC"/>
                <a:sym typeface="Amatic SC"/>
                <a:hlinkClick r:id="rId6"/>
              </a:rPr>
              <a:t>https://github.com/raviMaurya12/VertexCoverImplementations</a:t>
            </a:r>
            <a:endParaRPr b="0" sz="1800">
              <a:solidFill>
                <a:srgbClr val="000000"/>
              </a:solidFill>
              <a:latin typeface="Amatic SC"/>
              <a:ea typeface="Amatic SC"/>
              <a:cs typeface="Amatic SC"/>
              <a:sym typeface="Amatic SC"/>
            </a:endParaRPr>
          </a:p>
          <a:p>
            <a:pPr indent="0" lvl="0" marL="0" rtl="0" algn="ctr">
              <a:spcBef>
                <a:spcPts val="0"/>
              </a:spcBef>
              <a:spcAft>
                <a:spcPts val="0"/>
              </a:spcAft>
              <a:buNone/>
            </a:pPr>
            <a:r>
              <a:t/>
            </a:r>
            <a:endParaRPr sz="2400">
              <a:latin typeface="Comfortaa"/>
              <a:ea typeface="Comfortaa"/>
              <a:cs typeface="Comfortaa"/>
              <a:sym typeface="Comfortaa"/>
            </a:endParaRPr>
          </a:p>
          <a:p>
            <a:pPr indent="0" lvl="0" marL="0" rtl="0" algn="ctr">
              <a:spcBef>
                <a:spcPts val="0"/>
              </a:spcBef>
              <a:spcAft>
                <a:spcPts val="0"/>
              </a:spcAft>
              <a:buNone/>
            </a:pPr>
            <a:r>
              <a:t/>
            </a:r>
            <a:endParaRPr b="0">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About Vertex Cover Problem</a:t>
            </a:r>
            <a:endParaRPr>
              <a:highlight>
                <a:schemeClr val="dk1"/>
              </a:highlight>
            </a:endParaRPr>
          </a:p>
        </p:txBody>
      </p:sp>
      <p:sp>
        <p:nvSpPr>
          <p:cNvPr id="64" name="Google Shape;64;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2000">
                <a:latin typeface="EB Garamond"/>
                <a:ea typeface="EB Garamond"/>
                <a:cs typeface="EB Garamond"/>
                <a:sym typeface="EB Garamond"/>
              </a:rPr>
              <a:t>The minimum vertex cover problem is the optimization problem of finding a smallest vertex cover in a given graph. Let G be a graph of order n with no isolated vertex. A vertex covering of the graph G is a set of vertices such that every edge of the graph is incident to at least one vertex of the set. </a:t>
            </a:r>
            <a:endParaRPr sz="2000">
              <a:latin typeface="EB Garamond"/>
              <a:ea typeface="EB Garamond"/>
              <a:cs typeface="EB Garamond"/>
              <a:sym typeface="EB Garamond"/>
            </a:endParaRPr>
          </a:p>
          <a:p>
            <a:pPr indent="457200" lvl="0" marL="0" rtl="0" algn="l">
              <a:spcBef>
                <a:spcPts val="1600"/>
              </a:spcBef>
              <a:spcAft>
                <a:spcPts val="0"/>
              </a:spcAft>
              <a:buNone/>
            </a:pPr>
            <a:r>
              <a:rPr lang="en" sz="2000">
                <a:latin typeface="EB Garamond"/>
                <a:ea typeface="EB Garamond"/>
                <a:cs typeface="EB Garamond"/>
                <a:sym typeface="EB Garamond"/>
              </a:rPr>
              <a:t>This problem is a known NP Complete problem, i.e., there is no polynomial time solution for this unless P = NP. There are approximate polynomial time algorithms to solve the problem though.</a:t>
            </a:r>
            <a:endParaRPr sz="2000">
              <a:latin typeface="EB Garamond"/>
              <a:ea typeface="EB Garamond"/>
              <a:cs typeface="EB Garamond"/>
              <a:sym typeface="EB Garamond"/>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Goals</a:t>
            </a:r>
            <a:endParaRPr>
              <a:highlight>
                <a:schemeClr val="dk1"/>
              </a:highlight>
            </a:endParaRPr>
          </a:p>
        </p:txBody>
      </p:sp>
      <p:sp>
        <p:nvSpPr>
          <p:cNvPr id="70" name="Google Shape;70;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2000">
                <a:latin typeface="EB Garamond"/>
                <a:ea typeface="EB Garamond"/>
                <a:cs typeface="EB Garamond"/>
                <a:sym typeface="EB Garamond"/>
              </a:rPr>
              <a:t>− To study or analyze the available algorithms in the basis of time and space complexity.</a:t>
            </a:r>
            <a:endParaRPr sz="2000">
              <a:latin typeface="EB Garamond"/>
              <a:ea typeface="EB Garamond"/>
              <a:cs typeface="EB Garamond"/>
              <a:sym typeface="EB Garamond"/>
            </a:endParaRPr>
          </a:p>
          <a:p>
            <a:pPr indent="457200" lvl="0" marL="0" rtl="0" algn="l">
              <a:spcBef>
                <a:spcPts val="1600"/>
              </a:spcBef>
              <a:spcAft>
                <a:spcPts val="0"/>
              </a:spcAft>
              <a:buNone/>
            </a:pPr>
            <a:r>
              <a:rPr lang="en" sz="2000">
                <a:latin typeface="EB Garamond"/>
                <a:ea typeface="EB Garamond"/>
                <a:cs typeface="EB Garamond"/>
                <a:sym typeface="EB Garamond"/>
              </a:rPr>
              <a:t>− To implement the existing algorithms and compare them in terms of efficiency.</a:t>
            </a:r>
            <a:endParaRPr sz="2000">
              <a:latin typeface="EB Garamond"/>
              <a:ea typeface="EB Garamond"/>
              <a:cs typeface="EB Garamond"/>
              <a:sym typeface="EB Garamond"/>
            </a:endParaRPr>
          </a:p>
          <a:p>
            <a:pPr indent="457200" lvl="0" marL="0" rtl="0" algn="l">
              <a:spcBef>
                <a:spcPts val="1600"/>
              </a:spcBef>
              <a:spcAft>
                <a:spcPts val="0"/>
              </a:spcAft>
              <a:buNone/>
            </a:pPr>
            <a:r>
              <a:rPr lang="en" sz="2000">
                <a:latin typeface="EB Garamond"/>
                <a:ea typeface="EB Garamond"/>
                <a:cs typeface="EB Garamond"/>
                <a:sym typeface="EB Garamond"/>
              </a:rPr>
              <a:t>− Intending to find the best/worst case scenarios for various approaches available. Also to try and find out where these algorithms might fail.</a:t>
            </a:r>
            <a:endParaRPr sz="2000">
              <a:latin typeface="EB Garamond"/>
              <a:ea typeface="EB Garamond"/>
              <a:cs typeface="EB Garamond"/>
              <a:sym typeface="EB Garamond"/>
            </a:endParaRPr>
          </a:p>
          <a:p>
            <a:pPr indent="457200" lvl="0" marL="0" rtl="0" algn="l">
              <a:spcBef>
                <a:spcPts val="1600"/>
              </a:spcBef>
              <a:spcAft>
                <a:spcPts val="0"/>
              </a:spcAft>
              <a:buNone/>
            </a:pPr>
            <a:r>
              <a:t/>
            </a:r>
            <a:endParaRPr sz="1600"/>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784675" y="45600"/>
            <a:ext cx="5289300" cy="501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Definition</a:t>
            </a:r>
            <a:endParaRPr/>
          </a:p>
          <a:p>
            <a:pPr indent="457200" lvl="0" marL="0" rtl="0" algn="l">
              <a:spcBef>
                <a:spcPts val="0"/>
              </a:spcBef>
              <a:spcAft>
                <a:spcPts val="0"/>
              </a:spcAft>
              <a:buNone/>
            </a:pPr>
            <a:r>
              <a:t/>
            </a:r>
            <a:endParaRPr b="0" sz="1600">
              <a:solidFill>
                <a:srgbClr val="666666"/>
              </a:solidFill>
              <a:latin typeface="EB Garamond"/>
              <a:ea typeface="EB Garamond"/>
              <a:cs typeface="EB Garamond"/>
              <a:sym typeface="EB Garamond"/>
            </a:endParaRPr>
          </a:p>
          <a:p>
            <a:pPr indent="457200" lvl="0" marL="0" rtl="0" algn="l">
              <a:spcBef>
                <a:spcPts val="0"/>
              </a:spcBef>
              <a:spcAft>
                <a:spcPts val="0"/>
              </a:spcAft>
              <a:buNone/>
            </a:pPr>
            <a:r>
              <a:rPr b="0" lang="en" sz="1800">
                <a:solidFill>
                  <a:srgbClr val="666666"/>
                </a:solidFill>
                <a:latin typeface="EB Garamond"/>
                <a:ea typeface="EB Garamond"/>
                <a:cs typeface="EB Garamond"/>
                <a:sym typeface="EB Garamond"/>
              </a:rPr>
              <a:t>Formally, a vertex cover of an undirected graph G=(V,E) is a subset of V such that , that is to say it is a set of vertices V’ where every edge has at least one endpoint in the vertex cover V’. Such a set is said to cover the edges of G. The following figure shows two examples of vertex covers, with some vertex cover V’ marked in red.</a:t>
            </a:r>
            <a:endParaRPr b="0" sz="1800">
              <a:solidFill>
                <a:srgbClr val="666666"/>
              </a:solidFill>
              <a:latin typeface="EB Garamond"/>
              <a:ea typeface="EB Garamond"/>
              <a:cs typeface="EB Garamond"/>
              <a:sym typeface="EB Garamond"/>
            </a:endParaRPr>
          </a:p>
          <a:p>
            <a:pPr indent="457200" lvl="0" marL="0" rtl="0" algn="l">
              <a:spcBef>
                <a:spcPts val="0"/>
              </a:spcBef>
              <a:spcAft>
                <a:spcPts val="0"/>
              </a:spcAft>
              <a:buNone/>
            </a:pPr>
            <a:r>
              <a:t/>
            </a:r>
            <a:endParaRPr b="0" sz="1800">
              <a:solidFill>
                <a:srgbClr val="666666"/>
              </a:solidFill>
              <a:latin typeface="EB Garamond"/>
              <a:ea typeface="EB Garamond"/>
              <a:cs typeface="EB Garamond"/>
              <a:sym typeface="EB Garamond"/>
            </a:endParaRPr>
          </a:p>
          <a:p>
            <a:pPr indent="457200" lvl="0" marL="0" rtl="0" algn="l">
              <a:spcBef>
                <a:spcPts val="0"/>
              </a:spcBef>
              <a:spcAft>
                <a:spcPts val="0"/>
              </a:spcAft>
              <a:buNone/>
            </a:pPr>
            <a:r>
              <a:rPr b="0" lang="en" sz="1800">
                <a:solidFill>
                  <a:srgbClr val="666666"/>
                </a:solidFill>
                <a:latin typeface="EB Garamond"/>
                <a:ea typeface="EB Garamond"/>
                <a:cs typeface="EB Garamond"/>
                <a:sym typeface="EB Garamond"/>
              </a:rPr>
              <a:t>A minimum vertex cover is a vertex cover of smallest possible size. The vertex cover number is the size of a minimum vertex cover, i.e.. The following figure shows examples of minimum vertex covers in the above graphs.</a:t>
            </a:r>
            <a:endParaRPr b="0" sz="1800">
              <a:solidFill>
                <a:srgbClr val="666666"/>
              </a:solidFill>
              <a:latin typeface="EB Garamond"/>
              <a:ea typeface="EB Garamond"/>
              <a:cs typeface="EB Garamond"/>
              <a:sym typeface="EB Garamond"/>
            </a:endParaRPr>
          </a:p>
          <a:p>
            <a:pPr indent="457200" lvl="0" marL="0" rtl="0" algn="l">
              <a:spcBef>
                <a:spcPts val="0"/>
              </a:spcBef>
              <a:spcAft>
                <a:spcPts val="0"/>
              </a:spcAft>
              <a:buNone/>
            </a:pPr>
            <a:r>
              <a:t/>
            </a:r>
            <a:endParaRPr b="0" sz="16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latin typeface="Source Code Pro"/>
              <a:ea typeface="Source Code Pro"/>
              <a:cs typeface="Source Code Pro"/>
              <a:sym typeface="Source Code Pro"/>
            </a:endParaRPr>
          </a:p>
        </p:txBody>
      </p:sp>
      <p:pic>
        <p:nvPicPr>
          <p:cNvPr id="76" name="Google Shape;76;p16"/>
          <p:cNvPicPr preferRelativeResize="0"/>
          <p:nvPr/>
        </p:nvPicPr>
        <p:blipFill>
          <a:blip r:embed="rId3">
            <a:alphaModFix/>
          </a:blip>
          <a:stretch>
            <a:fillRect/>
          </a:stretch>
        </p:blipFill>
        <p:spPr>
          <a:xfrm>
            <a:off x="-54225" y="1342225"/>
            <a:ext cx="3878100" cy="1162600"/>
          </a:xfrm>
          <a:prstGeom prst="rect">
            <a:avLst/>
          </a:prstGeom>
          <a:noFill/>
          <a:ln>
            <a:noFill/>
          </a:ln>
        </p:spPr>
      </p:pic>
      <p:pic>
        <p:nvPicPr>
          <p:cNvPr id="77" name="Google Shape;77;p16"/>
          <p:cNvPicPr preferRelativeResize="0"/>
          <p:nvPr/>
        </p:nvPicPr>
        <p:blipFill>
          <a:blip r:embed="rId4">
            <a:alphaModFix/>
          </a:blip>
          <a:stretch>
            <a:fillRect/>
          </a:stretch>
        </p:blipFill>
        <p:spPr>
          <a:xfrm>
            <a:off x="-54225" y="2980189"/>
            <a:ext cx="3878100" cy="11659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490250" y="362600"/>
            <a:ext cx="7188600" cy="42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000000"/>
                </a:solidFill>
                <a:highlight>
                  <a:schemeClr val="lt1"/>
                </a:highlight>
              </a:rPr>
              <a:t>Algorithms Implemented/Analysed:</a:t>
            </a:r>
            <a:r>
              <a:rPr lang="en" sz="4800">
                <a:solidFill>
                  <a:srgbClr val="000000"/>
                </a:solidFill>
              </a:rPr>
              <a:t> </a:t>
            </a:r>
            <a:endParaRPr sz="4800">
              <a:solidFill>
                <a:srgbClr val="000000"/>
              </a:solidFill>
            </a:endParaRPr>
          </a:p>
          <a:p>
            <a:pPr indent="0" lvl="0" marL="0" rtl="0" algn="l">
              <a:spcBef>
                <a:spcPts val="0"/>
              </a:spcBef>
              <a:spcAft>
                <a:spcPts val="0"/>
              </a:spcAft>
              <a:buNone/>
            </a:pPr>
            <a:r>
              <a:t/>
            </a:r>
            <a:endParaRPr sz="900">
              <a:solidFill>
                <a:srgbClr val="000000"/>
              </a:solidFill>
            </a:endParaRPr>
          </a:p>
          <a:p>
            <a:pPr indent="0" lvl="0" marL="0" rtl="0" algn="l">
              <a:spcBef>
                <a:spcPts val="0"/>
              </a:spcBef>
              <a:spcAft>
                <a:spcPts val="0"/>
              </a:spcAft>
              <a:buNone/>
            </a:pPr>
            <a:r>
              <a:rPr lang="en" sz="3000">
                <a:solidFill>
                  <a:srgbClr val="000000"/>
                </a:solidFill>
              </a:rPr>
              <a:t>APPROXIMATE:</a:t>
            </a:r>
            <a:endParaRPr sz="3000">
              <a:solidFill>
                <a:srgbClr val="000000"/>
              </a:solidFill>
            </a:endParaRPr>
          </a:p>
          <a:p>
            <a:pPr indent="-419100" lvl="0" marL="457200" rtl="0" algn="l">
              <a:spcBef>
                <a:spcPts val="0"/>
              </a:spcBef>
              <a:spcAft>
                <a:spcPts val="0"/>
              </a:spcAft>
              <a:buClr>
                <a:srgbClr val="000000"/>
              </a:buClr>
              <a:buSzPts val="3000"/>
              <a:buChar char="●"/>
            </a:pPr>
            <a:r>
              <a:rPr b="0" lang="en" sz="3000">
                <a:solidFill>
                  <a:srgbClr val="000000"/>
                </a:solidFill>
              </a:rPr>
              <a:t>Approx principle procedure </a:t>
            </a:r>
            <a:r>
              <a:rPr b="0" lang="en" sz="3000">
                <a:solidFill>
                  <a:srgbClr val="000000"/>
                </a:solidFill>
              </a:rPr>
              <a:t>(2-approximation)</a:t>
            </a:r>
            <a:endParaRPr b="0" sz="3000">
              <a:solidFill>
                <a:srgbClr val="000000"/>
              </a:solidFill>
            </a:endParaRPr>
          </a:p>
          <a:p>
            <a:pPr indent="-419100" lvl="0" marL="457200" rtl="0" algn="l">
              <a:spcBef>
                <a:spcPts val="0"/>
              </a:spcBef>
              <a:spcAft>
                <a:spcPts val="0"/>
              </a:spcAft>
              <a:buClr>
                <a:srgbClr val="000000"/>
              </a:buClr>
              <a:buSzPts val="3000"/>
              <a:buChar char="●"/>
            </a:pPr>
            <a:r>
              <a:rPr b="0" lang="en" sz="3000">
                <a:solidFill>
                  <a:srgbClr val="000000"/>
                </a:solidFill>
              </a:rPr>
              <a:t>Greedy Technique </a:t>
            </a:r>
            <a:endParaRPr b="0" sz="3000">
              <a:solidFill>
                <a:srgbClr val="000000"/>
              </a:solidFill>
            </a:endParaRPr>
          </a:p>
          <a:p>
            <a:pPr indent="-419100" lvl="0" marL="457200" rtl="0" algn="l">
              <a:spcBef>
                <a:spcPts val="0"/>
              </a:spcBef>
              <a:spcAft>
                <a:spcPts val="0"/>
              </a:spcAft>
              <a:buClr>
                <a:srgbClr val="000000"/>
              </a:buClr>
              <a:buSzPts val="3000"/>
              <a:buChar char="●"/>
            </a:pPr>
            <a:r>
              <a:rPr b="0" lang="en" sz="3000">
                <a:solidFill>
                  <a:srgbClr val="000000"/>
                </a:solidFill>
              </a:rPr>
              <a:t>Alom’s Algorithm</a:t>
            </a:r>
            <a:endParaRPr b="0" sz="3000">
              <a:solidFill>
                <a:srgbClr val="000000"/>
              </a:solidFill>
            </a:endParaRPr>
          </a:p>
          <a:p>
            <a:pPr indent="0" lvl="0" marL="0" rtl="0" algn="l">
              <a:spcBef>
                <a:spcPts val="0"/>
              </a:spcBef>
              <a:spcAft>
                <a:spcPts val="0"/>
              </a:spcAft>
              <a:buNone/>
            </a:pPr>
            <a:r>
              <a:rPr lang="en" sz="3000">
                <a:solidFill>
                  <a:srgbClr val="000000"/>
                </a:solidFill>
              </a:rPr>
              <a:t>EXACT:</a:t>
            </a:r>
            <a:endParaRPr sz="3000">
              <a:solidFill>
                <a:srgbClr val="000000"/>
              </a:solidFill>
            </a:endParaRPr>
          </a:p>
          <a:p>
            <a:pPr indent="-419100" lvl="0" marL="457200" rtl="0" algn="l">
              <a:spcBef>
                <a:spcPts val="0"/>
              </a:spcBef>
              <a:spcAft>
                <a:spcPts val="0"/>
              </a:spcAft>
              <a:buClr>
                <a:srgbClr val="000000"/>
              </a:buClr>
              <a:buSzPts val="3000"/>
              <a:buChar char="●"/>
            </a:pPr>
            <a:r>
              <a:rPr b="0" lang="en" sz="3000">
                <a:solidFill>
                  <a:srgbClr val="000000"/>
                </a:solidFill>
              </a:rPr>
              <a:t>For Trees</a:t>
            </a:r>
            <a:endParaRPr b="0" sz="3000">
              <a:solidFill>
                <a:srgbClr val="000000"/>
              </a:solidFill>
            </a:endParaRPr>
          </a:p>
          <a:p>
            <a:pPr indent="-419100" lvl="0" marL="457200" rtl="0" algn="l">
              <a:spcBef>
                <a:spcPts val="0"/>
              </a:spcBef>
              <a:spcAft>
                <a:spcPts val="0"/>
              </a:spcAft>
              <a:buClr>
                <a:srgbClr val="000000"/>
              </a:buClr>
              <a:buSzPts val="3000"/>
              <a:buChar char="●"/>
            </a:pPr>
            <a:r>
              <a:rPr b="0" lang="en" sz="3000">
                <a:solidFill>
                  <a:srgbClr val="000000"/>
                </a:solidFill>
              </a:rPr>
              <a:t>For </a:t>
            </a:r>
            <a:r>
              <a:rPr b="0" lang="en" sz="3000">
                <a:solidFill>
                  <a:srgbClr val="000000"/>
                </a:solidFill>
              </a:rPr>
              <a:t>Bipartite</a:t>
            </a:r>
            <a:r>
              <a:rPr b="0" lang="en" sz="3000">
                <a:solidFill>
                  <a:srgbClr val="000000"/>
                </a:solidFill>
              </a:rPr>
              <a:t> Graphs</a:t>
            </a:r>
            <a:endParaRPr b="0" sz="30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457200" y="3985500"/>
            <a:ext cx="5834400" cy="700800"/>
          </a:xfrm>
          <a:prstGeom prst="rect">
            <a:avLst/>
          </a:prstGeom>
          <a:solidFill>
            <a:schemeClr val="lt2"/>
          </a:solidFill>
        </p:spPr>
        <p:txBody>
          <a:bodyPr anchorCtr="0" anchor="ctr" bIns="91425" lIns="91425" spcFirstLastPara="1" rIns="91425" wrap="square" tIns="91425">
            <a:noAutofit/>
          </a:bodyPr>
          <a:lstStyle/>
          <a:p>
            <a:pPr indent="0" lvl="0" marL="0" rtl="0" algn="l">
              <a:spcBef>
                <a:spcPts val="0"/>
              </a:spcBef>
              <a:spcAft>
                <a:spcPts val="0"/>
              </a:spcAft>
              <a:buNone/>
            </a:pPr>
            <a:r>
              <a:rPr lang="en" sz="3000"/>
              <a:t>Approximate Algorithms for Vertex Cover Problem</a:t>
            </a:r>
            <a:endParaRPr sz="3000"/>
          </a:p>
        </p:txBody>
      </p:sp>
      <p:pic>
        <p:nvPicPr>
          <p:cNvPr id="88" name="Google Shape;88;p18"/>
          <p:cNvPicPr preferRelativeResize="0"/>
          <p:nvPr/>
        </p:nvPicPr>
        <p:blipFill>
          <a:blip r:embed="rId3">
            <a:alphaModFix/>
          </a:blip>
          <a:stretch>
            <a:fillRect/>
          </a:stretch>
        </p:blipFill>
        <p:spPr>
          <a:xfrm>
            <a:off x="0" y="0"/>
            <a:ext cx="9143999" cy="37180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4759875" y="87150"/>
            <a:ext cx="40995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highlight>
                  <a:schemeClr val="lt1"/>
                </a:highlight>
              </a:rPr>
              <a:t>Approx principle procedure</a:t>
            </a:r>
            <a:endParaRPr sz="3600">
              <a:highlight>
                <a:schemeClr val="lt1"/>
              </a:highlight>
            </a:endParaRPr>
          </a:p>
          <a:p>
            <a:pPr indent="0" lvl="0" marL="0" rtl="0" algn="ctr">
              <a:spcBef>
                <a:spcPts val="0"/>
              </a:spcBef>
              <a:spcAft>
                <a:spcPts val="0"/>
              </a:spcAft>
              <a:buNone/>
            </a:pPr>
            <a:r>
              <a:rPr lang="en" sz="2400"/>
              <a:t>(2-Approximation)</a:t>
            </a:r>
            <a:endParaRPr sz="2400"/>
          </a:p>
        </p:txBody>
      </p:sp>
      <p:sp>
        <p:nvSpPr>
          <p:cNvPr id="94" name="Google Shape;94;p19"/>
          <p:cNvSpPr txBox="1"/>
          <p:nvPr>
            <p:ph idx="1" type="body"/>
          </p:nvPr>
        </p:nvSpPr>
        <p:spPr>
          <a:xfrm>
            <a:off x="4818675" y="1059850"/>
            <a:ext cx="3981900" cy="3694800"/>
          </a:xfrm>
          <a:prstGeom prst="rect">
            <a:avLst/>
          </a:prstGeom>
        </p:spPr>
        <p:txBody>
          <a:bodyPr anchorCtr="0" anchor="t" bIns="91425" lIns="91425" spcFirstLastPara="1" rIns="91425" wrap="square" tIns="91425">
            <a:noAutofit/>
          </a:bodyPr>
          <a:lstStyle/>
          <a:p>
            <a:pPr indent="0" lvl="0" marL="0" rtl="0" algn="l">
              <a:lnSpc>
                <a:spcPct val="120000"/>
              </a:lnSpc>
              <a:spcBef>
                <a:spcPts val="1000"/>
              </a:spcBef>
              <a:spcAft>
                <a:spcPts val="0"/>
              </a:spcAft>
              <a:buNone/>
            </a:pPr>
            <a:r>
              <a:rPr b="1" lang="en" sz="1400">
                <a:latin typeface="Arial"/>
                <a:ea typeface="Arial"/>
                <a:cs typeface="Arial"/>
                <a:sym typeface="Arial"/>
              </a:rPr>
              <a:t>Pseudocode:</a:t>
            </a:r>
            <a:endParaRPr b="1" sz="1400">
              <a:latin typeface="Arial"/>
              <a:ea typeface="Arial"/>
              <a:cs typeface="Arial"/>
              <a:sym typeface="Arial"/>
            </a:endParaRPr>
          </a:p>
          <a:p>
            <a:pPr indent="-317500" lvl="0" marL="457200" rtl="0" algn="l">
              <a:spcBef>
                <a:spcPts val="0"/>
              </a:spcBef>
              <a:spcAft>
                <a:spcPts val="0"/>
              </a:spcAft>
              <a:buClr>
                <a:schemeClr val="dk2"/>
              </a:buClr>
              <a:buSzPts val="1400"/>
              <a:buFont typeface="Arial"/>
              <a:buAutoNum type="arabicPeriod"/>
            </a:pPr>
            <a:r>
              <a:rPr lang="en" sz="1400">
                <a:latin typeface="Arial"/>
                <a:ea typeface="Arial"/>
                <a:cs typeface="Arial"/>
                <a:sym typeface="Arial"/>
              </a:rPr>
              <a:t>C = ∅</a:t>
            </a:r>
            <a:endParaRPr sz="1400">
              <a:latin typeface="Arial"/>
              <a:ea typeface="Arial"/>
              <a:cs typeface="Arial"/>
              <a:sym typeface="Arial"/>
            </a:endParaRPr>
          </a:p>
          <a:p>
            <a:pPr indent="-317500" lvl="0" marL="457200" rtl="0" algn="l">
              <a:spcBef>
                <a:spcPts val="0"/>
              </a:spcBef>
              <a:spcAft>
                <a:spcPts val="0"/>
              </a:spcAft>
              <a:buClr>
                <a:schemeClr val="dk2"/>
              </a:buClr>
              <a:buSzPts val="1400"/>
              <a:buFont typeface="Arial"/>
              <a:buAutoNum type="arabicPeriod"/>
            </a:pPr>
            <a:r>
              <a:rPr lang="en" sz="1400">
                <a:latin typeface="Arial"/>
                <a:ea typeface="Arial"/>
                <a:cs typeface="Arial"/>
                <a:sym typeface="Arial"/>
              </a:rPr>
              <a:t>E'= G.E</a:t>
            </a:r>
            <a:endParaRPr sz="1400">
              <a:latin typeface="Arial"/>
              <a:ea typeface="Arial"/>
              <a:cs typeface="Arial"/>
              <a:sym typeface="Arial"/>
            </a:endParaRPr>
          </a:p>
          <a:p>
            <a:pPr indent="-317500" lvl="0" marL="457200" rtl="0" algn="l">
              <a:spcBef>
                <a:spcPts val="0"/>
              </a:spcBef>
              <a:spcAft>
                <a:spcPts val="0"/>
              </a:spcAft>
              <a:buClr>
                <a:schemeClr val="dk2"/>
              </a:buClr>
              <a:buSzPts val="1400"/>
              <a:buFont typeface="Arial"/>
              <a:buAutoNum type="arabicPeriod"/>
            </a:pPr>
            <a:r>
              <a:rPr lang="en" sz="1400">
                <a:latin typeface="Arial"/>
                <a:ea typeface="Arial"/>
                <a:cs typeface="Arial"/>
                <a:sym typeface="Arial"/>
              </a:rPr>
              <a:t>while E'≠ ∅:</a:t>
            </a:r>
            <a:endParaRPr sz="1400">
              <a:latin typeface="Arial"/>
              <a:ea typeface="Arial"/>
              <a:cs typeface="Arial"/>
              <a:sym typeface="Arial"/>
            </a:endParaRPr>
          </a:p>
          <a:p>
            <a:pPr indent="-317500" lvl="1" marL="914400" rtl="0" algn="l">
              <a:spcBef>
                <a:spcPts val="0"/>
              </a:spcBef>
              <a:spcAft>
                <a:spcPts val="0"/>
              </a:spcAft>
              <a:buClr>
                <a:schemeClr val="dk2"/>
              </a:buClr>
              <a:buSzPts val="1400"/>
              <a:buFont typeface="Arial"/>
              <a:buAutoNum type="alphaLcPeriod"/>
            </a:pPr>
            <a:r>
              <a:rPr lang="en" sz="1400">
                <a:latin typeface="Arial"/>
                <a:ea typeface="Arial"/>
                <a:cs typeface="Arial"/>
                <a:sym typeface="Arial"/>
              </a:rPr>
              <a:t>let (u, v) be an arbitrary edge of E'</a:t>
            </a:r>
            <a:endParaRPr sz="1400">
              <a:latin typeface="Arial"/>
              <a:ea typeface="Arial"/>
              <a:cs typeface="Arial"/>
              <a:sym typeface="Arial"/>
            </a:endParaRPr>
          </a:p>
          <a:p>
            <a:pPr indent="-317500" lvl="1" marL="914400" rtl="0" algn="l">
              <a:spcBef>
                <a:spcPts val="0"/>
              </a:spcBef>
              <a:spcAft>
                <a:spcPts val="0"/>
              </a:spcAft>
              <a:buClr>
                <a:schemeClr val="dk2"/>
              </a:buClr>
              <a:buSzPts val="1400"/>
              <a:buFont typeface="Arial"/>
              <a:buAutoNum type="alphaLcPeriod"/>
            </a:pPr>
            <a:r>
              <a:rPr lang="en" sz="1400">
                <a:latin typeface="Arial"/>
                <a:ea typeface="Arial"/>
                <a:cs typeface="Arial"/>
                <a:sym typeface="Arial"/>
              </a:rPr>
              <a:t>C = C ∪ {u, v}</a:t>
            </a:r>
            <a:endParaRPr sz="1400">
              <a:latin typeface="Arial"/>
              <a:ea typeface="Arial"/>
              <a:cs typeface="Arial"/>
              <a:sym typeface="Arial"/>
            </a:endParaRPr>
          </a:p>
          <a:p>
            <a:pPr indent="-317500" lvl="1" marL="914400" rtl="0" algn="l">
              <a:spcBef>
                <a:spcPts val="0"/>
              </a:spcBef>
              <a:spcAft>
                <a:spcPts val="0"/>
              </a:spcAft>
              <a:buClr>
                <a:schemeClr val="dk2"/>
              </a:buClr>
              <a:buSzPts val="1400"/>
              <a:buFont typeface="Arial"/>
              <a:buAutoNum type="alphaLcPeriod"/>
            </a:pPr>
            <a:r>
              <a:rPr lang="en" sz="1400">
                <a:latin typeface="Arial"/>
                <a:ea typeface="Arial"/>
                <a:cs typeface="Arial"/>
                <a:sym typeface="Arial"/>
              </a:rPr>
              <a:t>remove from E' every edge incident on either u or v</a:t>
            </a:r>
            <a:endParaRPr sz="1400">
              <a:latin typeface="Arial"/>
              <a:ea typeface="Arial"/>
              <a:cs typeface="Arial"/>
              <a:sym typeface="Arial"/>
            </a:endParaRPr>
          </a:p>
          <a:p>
            <a:pPr indent="-317500" lvl="0" marL="457200" rtl="0" algn="l">
              <a:spcBef>
                <a:spcPts val="0"/>
              </a:spcBef>
              <a:spcAft>
                <a:spcPts val="0"/>
              </a:spcAft>
              <a:buClr>
                <a:schemeClr val="dk2"/>
              </a:buClr>
              <a:buSzPts val="1400"/>
              <a:buFont typeface="Arial"/>
              <a:buAutoNum type="arabicPeriod"/>
            </a:pPr>
            <a:r>
              <a:rPr lang="en" sz="1400">
                <a:latin typeface="Arial"/>
                <a:ea typeface="Arial"/>
                <a:cs typeface="Arial"/>
                <a:sym typeface="Arial"/>
              </a:rPr>
              <a:t>return C</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b="1" lang="en" sz="1400">
                <a:latin typeface="Arial"/>
                <a:ea typeface="Arial"/>
                <a:cs typeface="Arial"/>
                <a:sym typeface="Arial"/>
              </a:rPr>
              <a:t>Complexity: </a:t>
            </a:r>
            <a:r>
              <a:rPr lang="en" sz="1400">
                <a:latin typeface="Arial"/>
                <a:ea typeface="Arial"/>
                <a:cs typeface="Arial"/>
                <a:sym typeface="Arial"/>
              </a:rPr>
              <a:t>O(V + E)</a:t>
            </a:r>
            <a:endParaRPr sz="1400">
              <a:latin typeface="Arial"/>
              <a:ea typeface="Arial"/>
              <a:cs typeface="Arial"/>
              <a:sym typeface="Arial"/>
            </a:endParaRPr>
          </a:p>
          <a:p>
            <a:pPr indent="0" lvl="0" marL="0" rtl="0" algn="l">
              <a:spcBef>
                <a:spcPts val="0"/>
              </a:spcBef>
              <a:spcAft>
                <a:spcPts val="0"/>
              </a:spcAft>
              <a:buNone/>
            </a:pPr>
            <a:r>
              <a:rPr b="1" lang="en" sz="1400">
                <a:latin typeface="Arial"/>
                <a:ea typeface="Arial"/>
                <a:cs typeface="Arial"/>
                <a:sym typeface="Arial"/>
              </a:rPr>
              <a:t>	</a:t>
            </a:r>
            <a:endParaRPr b="1" sz="1400">
              <a:latin typeface="Arial"/>
              <a:ea typeface="Arial"/>
              <a:cs typeface="Arial"/>
              <a:sym typeface="Arial"/>
            </a:endParaRPr>
          </a:p>
          <a:p>
            <a:pPr indent="0" lvl="0" marL="0" rtl="0" algn="l">
              <a:spcBef>
                <a:spcPts val="0"/>
              </a:spcBef>
              <a:spcAft>
                <a:spcPts val="0"/>
              </a:spcAft>
              <a:buNone/>
            </a:pPr>
            <a:r>
              <a:t/>
            </a:r>
            <a:endParaRPr b="1" sz="1600"/>
          </a:p>
        </p:txBody>
      </p:sp>
      <p:pic>
        <p:nvPicPr>
          <p:cNvPr id="95" name="Google Shape;95;p19"/>
          <p:cNvPicPr preferRelativeResize="0"/>
          <p:nvPr/>
        </p:nvPicPr>
        <p:blipFill rotWithShape="1">
          <a:blip r:embed="rId3">
            <a:alphaModFix/>
          </a:blip>
          <a:srcRect b="18087" l="27695" r="22511" t="24235"/>
          <a:stretch/>
        </p:blipFill>
        <p:spPr>
          <a:xfrm>
            <a:off x="109425" y="980350"/>
            <a:ext cx="4709251" cy="3485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29350" y="54825"/>
            <a:ext cx="4045200" cy="86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highlight>
                  <a:schemeClr val="dk1"/>
                </a:highlight>
              </a:rPr>
              <a:t>Greedy TEchnique</a:t>
            </a:r>
            <a:endParaRPr sz="4800"/>
          </a:p>
        </p:txBody>
      </p:sp>
      <p:sp>
        <p:nvSpPr>
          <p:cNvPr id="101" name="Google Shape;101;p20"/>
          <p:cNvSpPr txBox="1"/>
          <p:nvPr>
            <p:ph idx="1" type="subTitle"/>
          </p:nvPr>
        </p:nvSpPr>
        <p:spPr>
          <a:xfrm>
            <a:off x="265500" y="923025"/>
            <a:ext cx="4045200" cy="3946500"/>
          </a:xfrm>
          <a:prstGeom prst="rect">
            <a:avLst/>
          </a:prstGeom>
        </p:spPr>
        <p:txBody>
          <a:bodyPr anchorCtr="0" anchor="t" bIns="91425" lIns="91425" spcFirstLastPara="1" rIns="91425" wrap="square" tIns="91425">
            <a:noAutofit/>
          </a:bodyPr>
          <a:lstStyle/>
          <a:p>
            <a:pPr indent="0" lvl="0" marL="0" rtl="0" algn="l">
              <a:lnSpc>
                <a:spcPct val="120000"/>
              </a:lnSpc>
              <a:spcBef>
                <a:spcPts val="1000"/>
              </a:spcBef>
              <a:spcAft>
                <a:spcPts val="0"/>
              </a:spcAft>
              <a:buNone/>
            </a:pPr>
            <a:r>
              <a:rPr b="1" lang="en" sz="1300">
                <a:latin typeface="Arial"/>
                <a:ea typeface="Arial"/>
                <a:cs typeface="Arial"/>
                <a:sym typeface="Arial"/>
              </a:rPr>
              <a:t>Pseudocode:</a:t>
            </a:r>
            <a:endParaRPr b="1" sz="1300">
              <a:latin typeface="Arial"/>
              <a:ea typeface="Arial"/>
              <a:cs typeface="Arial"/>
              <a:sym typeface="Arial"/>
            </a:endParaRPr>
          </a:p>
          <a:p>
            <a:pPr indent="-311150" lvl="0" marL="457200" rtl="0" algn="l">
              <a:lnSpc>
                <a:spcPct val="115000"/>
              </a:lnSpc>
              <a:spcBef>
                <a:spcPts val="0"/>
              </a:spcBef>
              <a:spcAft>
                <a:spcPts val="0"/>
              </a:spcAft>
              <a:buClr>
                <a:schemeClr val="dk2"/>
              </a:buClr>
              <a:buSzPts val="1300"/>
              <a:buFont typeface="Arial"/>
              <a:buAutoNum type="arabicPeriod"/>
            </a:pPr>
            <a:r>
              <a:rPr lang="en" sz="1300">
                <a:latin typeface="Arial"/>
                <a:ea typeface="Arial"/>
                <a:cs typeface="Arial"/>
                <a:sym typeface="Arial"/>
              </a:rPr>
              <a:t>C ← Ø</a:t>
            </a:r>
            <a:endParaRPr sz="1300">
              <a:latin typeface="Arial"/>
              <a:ea typeface="Arial"/>
              <a:cs typeface="Arial"/>
              <a:sym typeface="Arial"/>
            </a:endParaRPr>
          </a:p>
          <a:p>
            <a:pPr indent="-311150" lvl="0" marL="457200" rtl="0" algn="l">
              <a:lnSpc>
                <a:spcPct val="115000"/>
              </a:lnSpc>
              <a:spcBef>
                <a:spcPts val="0"/>
              </a:spcBef>
              <a:spcAft>
                <a:spcPts val="0"/>
              </a:spcAft>
              <a:buClr>
                <a:schemeClr val="dk2"/>
              </a:buClr>
              <a:buSzPts val="1300"/>
              <a:buFont typeface="Arial"/>
              <a:buAutoNum type="arabicPeriod"/>
            </a:pPr>
            <a:r>
              <a:rPr lang="en" sz="1300">
                <a:latin typeface="Arial"/>
                <a:ea typeface="Arial"/>
                <a:cs typeface="Arial"/>
                <a:sym typeface="Arial"/>
              </a:rPr>
              <a:t>while E ≠ Ø 3.</a:t>
            </a:r>
            <a:endParaRPr sz="1300">
              <a:latin typeface="Arial"/>
              <a:ea typeface="Arial"/>
              <a:cs typeface="Arial"/>
              <a:sym typeface="Arial"/>
            </a:endParaRPr>
          </a:p>
          <a:p>
            <a:pPr indent="-311150" lvl="1" marL="914400" rtl="0" algn="l">
              <a:lnSpc>
                <a:spcPct val="115000"/>
              </a:lnSpc>
              <a:spcBef>
                <a:spcPts val="0"/>
              </a:spcBef>
              <a:spcAft>
                <a:spcPts val="0"/>
              </a:spcAft>
              <a:buClr>
                <a:schemeClr val="dk2"/>
              </a:buClr>
              <a:buSzPts val="1300"/>
              <a:buFont typeface="Arial"/>
              <a:buAutoNum type="alphaLcPeriod"/>
            </a:pPr>
            <a:r>
              <a:rPr lang="en" sz="1300">
                <a:latin typeface="Arial"/>
                <a:ea typeface="Arial"/>
                <a:cs typeface="Arial"/>
                <a:sym typeface="Arial"/>
              </a:rPr>
              <a:t>Pick any edge e ∈E and choose an end-point v of e</a:t>
            </a:r>
            <a:endParaRPr sz="1300">
              <a:latin typeface="Arial"/>
              <a:ea typeface="Arial"/>
              <a:cs typeface="Arial"/>
              <a:sym typeface="Arial"/>
            </a:endParaRPr>
          </a:p>
          <a:p>
            <a:pPr indent="-311150" lvl="1" marL="914400" rtl="0" algn="l">
              <a:lnSpc>
                <a:spcPct val="115000"/>
              </a:lnSpc>
              <a:spcBef>
                <a:spcPts val="0"/>
              </a:spcBef>
              <a:spcAft>
                <a:spcPts val="0"/>
              </a:spcAft>
              <a:buClr>
                <a:schemeClr val="dk2"/>
              </a:buClr>
              <a:buSzPts val="1300"/>
              <a:buFont typeface="Arial"/>
              <a:buAutoNum type="alphaLcPeriod"/>
            </a:pPr>
            <a:r>
              <a:rPr lang="en" sz="1300">
                <a:latin typeface="Arial"/>
                <a:ea typeface="Arial"/>
                <a:cs typeface="Arial"/>
                <a:sym typeface="Arial"/>
              </a:rPr>
              <a:t>C ← C U {v}</a:t>
            </a:r>
            <a:endParaRPr sz="1300">
              <a:latin typeface="Arial"/>
              <a:ea typeface="Arial"/>
              <a:cs typeface="Arial"/>
              <a:sym typeface="Arial"/>
            </a:endParaRPr>
          </a:p>
          <a:p>
            <a:pPr indent="-311150" lvl="1" marL="914400" rtl="0" algn="l">
              <a:lnSpc>
                <a:spcPct val="115000"/>
              </a:lnSpc>
              <a:spcBef>
                <a:spcPts val="0"/>
              </a:spcBef>
              <a:spcAft>
                <a:spcPts val="0"/>
              </a:spcAft>
              <a:buClr>
                <a:schemeClr val="dk2"/>
              </a:buClr>
              <a:buSzPts val="1300"/>
              <a:buFont typeface="Arial"/>
              <a:buAutoNum type="alphaLcPeriod"/>
            </a:pPr>
            <a:r>
              <a:rPr lang="en" sz="1300">
                <a:latin typeface="Arial"/>
                <a:ea typeface="Arial"/>
                <a:cs typeface="Arial"/>
                <a:sym typeface="Arial"/>
              </a:rPr>
              <a:t>E ← E \ {e ∈ E : v ∈ e}</a:t>
            </a:r>
            <a:endParaRPr sz="1300">
              <a:latin typeface="Arial"/>
              <a:ea typeface="Arial"/>
              <a:cs typeface="Arial"/>
              <a:sym typeface="Arial"/>
            </a:endParaRPr>
          </a:p>
          <a:p>
            <a:pPr indent="-311150" lvl="0" marL="457200" rtl="0" algn="l">
              <a:lnSpc>
                <a:spcPct val="115000"/>
              </a:lnSpc>
              <a:spcBef>
                <a:spcPts val="0"/>
              </a:spcBef>
              <a:spcAft>
                <a:spcPts val="0"/>
              </a:spcAft>
              <a:buClr>
                <a:schemeClr val="dk2"/>
              </a:buClr>
              <a:buSzPts val="1300"/>
              <a:buFont typeface="Arial"/>
              <a:buAutoNum type="arabicPeriod"/>
            </a:pPr>
            <a:r>
              <a:rPr lang="en" sz="1300">
                <a:latin typeface="Arial"/>
                <a:ea typeface="Arial"/>
                <a:cs typeface="Arial"/>
                <a:sym typeface="Arial"/>
              </a:rPr>
              <a:t>return C</a:t>
            </a:r>
            <a:endParaRPr sz="1300">
              <a:latin typeface="Arial"/>
              <a:ea typeface="Arial"/>
              <a:cs typeface="Arial"/>
              <a:sym typeface="Arial"/>
            </a:endParaRPr>
          </a:p>
          <a:p>
            <a:pPr indent="0" lvl="0" marL="0" rtl="0" algn="l">
              <a:lnSpc>
                <a:spcPct val="115000"/>
              </a:lnSpc>
              <a:spcBef>
                <a:spcPts val="0"/>
              </a:spcBef>
              <a:spcAft>
                <a:spcPts val="0"/>
              </a:spcAft>
              <a:buNone/>
            </a:pPr>
            <a:r>
              <a:t/>
            </a:r>
            <a:endParaRPr sz="1300">
              <a:solidFill>
                <a:srgbClr val="000000"/>
              </a:solidFill>
              <a:latin typeface="Arial"/>
              <a:ea typeface="Arial"/>
              <a:cs typeface="Arial"/>
              <a:sym typeface="Arial"/>
            </a:endParaRPr>
          </a:p>
          <a:p>
            <a:pPr indent="0" lvl="0" marL="0" rtl="0" algn="l">
              <a:spcBef>
                <a:spcPts val="0"/>
              </a:spcBef>
              <a:spcAft>
                <a:spcPts val="0"/>
              </a:spcAft>
              <a:buNone/>
            </a:pPr>
            <a:r>
              <a:rPr lang="en" sz="1300">
                <a:latin typeface="Arial"/>
                <a:ea typeface="Arial"/>
                <a:cs typeface="Arial"/>
                <a:sym typeface="Arial"/>
              </a:rPr>
              <a:t>Time complexity of above algorithm is again </a:t>
            </a:r>
            <a:r>
              <a:rPr b="1" lang="en" sz="1300">
                <a:latin typeface="Arial"/>
                <a:ea typeface="Arial"/>
                <a:cs typeface="Arial"/>
                <a:sym typeface="Arial"/>
              </a:rPr>
              <a:t>O(V+E)</a:t>
            </a:r>
            <a:r>
              <a:rPr lang="en" sz="1300">
                <a:latin typeface="Arial"/>
                <a:ea typeface="Arial"/>
                <a:cs typeface="Arial"/>
                <a:sym typeface="Arial"/>
              </a:rPr>
              <a:t>.</a:t>
            </a:r>
            <a:endParaRPr sz="1300">
              <a:latin typeface="Arial"/>
              <a:ea typeface="Arial"/>
              <a:cs typeface="Arial"/>
              <a:sym typeface="Arial"/>
            </a:endParaRPr>
          </a:p>
          <a:p>
            <a:pPr indent="0" lvl="0" marL="0" rtl="0" algn="l">
              <a:spcBef>
                <a:spcPts val="0"/>
              </a:spcBef>
              <a:spcAft>
                <a:spcPts val="0"/>
              </a:spcAft>
              <a:buNone/>
            </a:pPr>
            <a:r>
              <a:t/>
            </a:r>
            <a:endParaRPr sz="1300">
              <a:latin typeface="Arial"/>
              <a:ea typeface="Arial"/>
              <a:cs typeface="Arial"/>
              <a:sym typeface="Arial"/>
            </a:endParaRPr>
          </a:p>
          <a:p>
            <a:pPr indent="0" lvl="0" marL="0" rtl="0" algn="l">
              <a:spcBef>
                <a:spcPts val="0"/>
              </a:spcBef>
              <a:spcAft>
                <a:spcPts val="0"/>
              </a:spcAft>
              <a:buNone/>
            </a:pPr>
            <a:r>
              <a:rPr lang="en" sz="1300">
                <a:latin typeface="Arial"/>
                <a:ea typeface="Arial"/>
                <a:cs typeface="Arial"/>
                <a:sym typeface="Arial"/>
              </a:rPr>
              <a:t>If the number of Edges is much larger than the number of vertices i.e, if the graph is of higher degree, then the  complexity of clever implementation of Greedy algorithm will be less than linear. Therefore, this method is suitable for graphs of higher degree.</a:t>
            </a:r>
            <a:endParaRPr sz="1300">
              <a:latin typeface="Arial"/>
              <a:ea typeface="Arial"/>
              <a:cs typeface="Arial"/>
              <a:sym typeface="Arial"/>
            </a:endParaRPr>
          </a:p>
        </p:txBody>
      </p:sp>
      <p:pic>
        <p:nvPicPr>
          <p:cNvPr id="102" name="Google Shape;102;p20"/>
          <p:cNvPicPr preferRelativeResize="0"/>
          <p:nvPr/>
        </p:nvPicPr>
        <p:blipFill rotWithShape="1">
          <a:blip r:embed="rId3">
            <a:alphaModFix/>
          </a:blip>
          <a:srcRect b="27225" l="29034" r="25853" t="42361"/>
          <a:stretch/>
        </p:blipFill>
        <p:spPr>
          <a:xfrm>
            <a:off x="4641925" y="1513875"/>
            <a:ext cx="4441274" cy="213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265500" y="182400"/>
            <a:ext cx="4045200" cy="70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highlight>
                  <a:schemeClr val="dk1"/>
                </a:highlight>
              </a:rPr>
              <a:t>Alom’s Algorithm</a:t>
            </a:r>
            <a:endParaRPr sz="4800">
              <a:highlight>
                <a:schemeClr val="dk1"/>
              </a:highlight>
            </a:endParaRPr>
          </a:p>
        </p:txBody>
      </p:sp>
      <p:sp>
        <p:nvSpPr>
          <p:cNvPr id="108" name="Google Shape;108;p21"/>
          <p:cNvSpPr txBox="1"/>
          <p:nvPr>
            <p:ph idx="1" type="subTitle"/>
          </p:nvPr>
        </p:nvSpPr>
        <p:spPr>
          <a:xfrm>
            <a:off x="265500" y="720625"/>
            <a:ext cx="4119300" cy="4226400"/>
          </a:xfrm>
          <a:prstGeom prst="rect">
            <a:avLst/>
          </a:prstGeom>
        </p:spPr>
        <p:txBody>
          <a:bodyPr anchorCtr="0" anchor="t" bIns="91425" lIns="91425" spcFirstLastPara="1" rIns="91425" wrap="square" tIns="91425">
            <a:noAutofit/>
          </a:bodyPr>
          <a:lstStyle/>
          <a:p>
            <a:pPr indent="0" lvl="0" marL="0" rtl="0" algn="l">
              <a:lnSpc>
                <a:spcPct val="120000"/>
              </a:lnSpc>
              <a:spcBef>
                <a:spcPts val="1000"/>
              </a:spcBef>
              <a:spcAft>
                <a:spcPts val="0"/>
              </a:spcAft>
              <a:buNone/>
            </a:pPr>
            <a:r>
              <a:rPr b="1" lang="en" sz="1200">
                <a:latin typeface="Arial"/>
                <a:ea typeface="Arial"/>
                <a:cs typeface="Arial"/>
                <a:sym typeface="Arial"/>
              </a:rPr>
              <a:t>Pseudocode:</a:t>
            </a:r>
            <a:endParaRPr b="1" sz="1200">
              <a:latin typeface="Arial"/>
              <a:ea typeface="Arial"/>
              <a:cs typeface="Arial"/>
              <a:sym typeface="Arial"/>
            </a:endParaRPr>
          </a:p>
          <a:p>
            <a:pPr indent="-304800" lvl="0" marL="457200" rtl="0" algn="l">
              <a:lnSpc>
                <a:spcPct val="115000"/>
              </a:lnSpc>
              <a:spcBef>
                <a:spcPts val="0"/>
              </a:spcBef>
              <a:spcAft>
                <a:spcPts val="0"/>
              </a:spcAft>
              <a:buClr>
                <a:schemeClr val="dk2"/>
              </a:buClr>
              <a:buSzPts val="1200"/>
              <a:buFont typeface="Arial"/>
              <a:buAutoNum type="arabicPeriod"/>
            </a:pPr>
            <a:r>
              <a:rPr lang="en" sz="1200">
                <a:latin typeface="Arial"/>
                <a:ea typeface="Arial"/>
                <a:cs typeface="Arial"/>
                <a:sym typeface="Arial"/>
              </a:rPr>
              <a:t>OPTIMAL_VT_COVER (E, V) {// E is an edge and V is an vertex</a:t>
            </a:r>
            <a:endParaRPr sz="1200">
              <a:latin typeface="Arial"/>
              <a:ea typeface="Arial"/>
              <a:cs typeface="Arial"/>
              <a:sym typeface="Arial"/>
            </a:endParaRPr>
          </a:p>
          <a:p>
            <a:pPr indent="-304800" lvl="0" marL="457200" rtl="0" algn="l">
              <a:lnSpc>
                <a:spcPct val="115000"/>
              </a:lnSpc>
              <a:spcBef>
                <a:spcPts val="0"/>
              </a:spcBef>
              <a:spcAft>
                <a:spcPts val="0"/>
              </a:spcAft>
              <a:buClr>
                <a:schemeClr val="dk2"/>
              </a:buClr>
              <a:buSzPts val="1200"/>
              <a:buFont typeface="Arial"/>
              <a:buAutoNum type="arabicPeriod"/>
            </a:pPr>
            <a:r>
              <a:rPr lang="en" sz="1200">
                <a:latin typeface="Arial"/>
                <a:ea typeface="Arial"/>
                <a:cs typeface="Arial"/>
                <a:sym typeface="Arial"/>
              </a:rPr>
              <a:t>V←</a:t>
            </a:r>
            <a:r>
              <a:rPr lang="en" sz="1200">
                <a:solidFill>
                  <a:srgbClr val="222222"/>
                </a:solidFill>
                <a:highlight>
                  <a:srgbClr val="FFFFFF"/>
                </a:highlight>
                <a:latin typeface="Arial"/>
                <a:ea typeface="Arial"/>
                <a:cs typeface="Arial"/>
                <a:sym typeface="Arial"/>
              </a:rPr>
              <a:t> Ф</a:t>
            </a:r>
            <a:r>
              <a:rPr lang="en" sz="1200">
                <a:latin typeface="Arial"/>
                <a:ea typeface="Arial"/>
                <a:cs typeface="Arial"/>
                <a:sym typeface="Arial"/>
              </a:rPr>
              <a:t>;</a:t>
            </a:r>
            <a:endParaRPr sz="1200">
              <a:latin typeface="Arial"/>
              <a:ea typeface="Arial"/>
              <a:cs typeface="Arial"/>
              <a:sym typeface="Arial"/>
            </a:endParaRPr>
          </a:p>
          <a:p>
            <a:pPr indent="-304800" lvl="0" marL="457200" rtl="0" algn="l">
              <a:lnSpc>
                <a:spcPct val="115000"/>
              </a:lnSpc>
              <a:spcBef>
                <a:spcPts val="0"/>
              </a:spcBef>
              <a:spcAft>
                <a:spcPts val="0"/>
              </a:spcAft>
              <a:buClr>
                <a:schemeClr val="dk2"/>
              </a:buClr>
              <a:buSzPts val="1200"/>
              <a:buFont typeface="Arial"/>
              <a:buAutoNum type="arabicPeriod"/>
            </a:pPr>
            <a:r>
              <a:rPr lang="en" sz="1200">
                <a:latin typeface="Arial"/>
                <a:ea typeface="Arial"/>
                <a:cs typeface="Arial"/>
                <a:sym typeface="Arial"/>
              </a:rPr>
              <a:t>E′ ←E [G]</a:t>
            </a:r>
            <a:endParaRPr sz="1200">
              <a:latin typeface="Arial"/>
              <a:ea typeface="Arial"/>
              <a:cs typeface="Arial"/>
              <a:sym typeface="Arial"/>
            </a:endParaRPr>
          </a:p>
          <a:p>
            <a:pPr indent="-304800" lvl="0" marL="457200" rtl="0" algn="l">
              <a:lnSpc>
                <a:spcPct val="115000"/>
              </a:lnSpc>
              <a:spcBef>
                <a:spcPts val="0"/>
              </a:spcBef>
              <a:spcAft>
                <a:spcPts val="0"/>
              </a:spcAft>
              <a:buClr>
                <a:schemeClr val="dk2"/>
              </a:buClr>
              <a:buSzPts val="1200"/>
              <a:buFont typeface="Arial"/>
              <a:buAutoNum type="arabicPeriod"/>
            </a:pPr>
            <a:r>
              <a:rPr lang="en" sz="1200">
                <a:latin typeface="Arial"/>
                <a:ea typeface="Arial"/>
                <a:cs typeface="Arial"/>
                <a:sym typeface="Arial"/>
              </a:rPr>
              <a:t>While (E′ ≠ ) {</a:t>
            </a:r>
            <a:endParaRPr sz="1200">
              <a:latin typeface="Arial"/>
              <a:ea typeface="Arial"/>
              <a:cs typeface="Arial"/>
              <a:sym typeface="Arial"/>
            </a:endParaRPr>
          </a:p>
          <a:p>
            <a:pPr indent="-304800" lvl="1" marL="914400" rtl="0" algn="l">
              <a:lnSpc>
                <a:spcPct val="115000"/>
              </a:lnSpc>
              <a:spcBef>
                <a:spcPts val="0"/>
              </a:spcBef>
              <a:spcAft>
                <a:spcPts val="0"/>
              </a:spcAft>
              <a:buClr>
                <a:schemeClr val="dk2"/>
              </a:buClr>
              <a:buSzPts val="1200"/>
              <a:buFont typeface="Arial"/>
              <a:buAutoNum type="alphaLcPeriod"/>
            </a:pPr>
            <a:r>
              <a:rPr lang="en" sz="1200">
                <a:latin typeface="Arial"/>
                <a:ea typeface="Arial"/>
                <a:cs typeface="Arial"/>
                <a:sym typeface="Arial"/>
              </a:rPr>
              <a:t>M ← Choose vertex which has maximum incident edge; If (More than one vertex have maximum number of edges) then</a:t>
            </a:r>
            <a:endParaRPr sz="1200">
              <a:latin typeface="Arial"/>
              <a:ea typeface="Arial"/>
              <a:cs typeface="Arial"/>
              <a:sym typeface="Arial"/>
            </a:endParaRPr>
          </a:p>
          <a:p>
            <a:pPr indent="-304800" lvl="1" marL="914400" rtl="0" algn="l">
              <a:lnSpc>
                <a:spcPct val="115000"/>
              </a:lnSpc>
              <a:spcBef>
                <a:spcPts val="0"/>
              </a:spcBef>
              <a:spcAft>
                <a:spcPts val="0"/>
              </a:spcAft>
              <a:buClr>
                <a:schemeClr val="dk2"/>
              </a:buClr>
              <a:buSzPts val="1200"/>
              <a:buFont typeface="Arial"/>
              <a:buAutoNum type="alphaLcPeriod"/>
            </a:pPr>
            <a:r>
              <a:rPr lang="en" sz="1200">
                <a:latin typeface="Arial"/>
                <a:ea typeface="Arial"/>
                <a:cs typeface="Arial"/>
                <a:sym typeface="Arial"/>
              </a:rPr>
              <a:t>M ← Choose that node which has at least one edge that is not covered by others Which have maximum number of edges.</a:t>
            </a:r>
            <a:endParaRPr sz="1200">
              <a:latin typeface="Arial"/>
              <a:ea typeface="Arial"/>
              <a:cs typeface="Arial"/>
              <a:sym typeface="Arial"/>
            </a:endParaRPr>
          </a:p>
          <a:p>
            <a:pPr indent="-304800" lvl="1" marL="914400" rtl="0" algn="l">
              <a:lnSpc>
                <a:spcPct val="115000"/>
              </a:lnSpc>
              <a:spcBef>
                <a:spcPts val="0"/>
              </a:spcBef>
              <a:spcAft>
                <a:spcPts val="0"/>
              </a:spcAft>
              <a:buClr>
                <a:schemeClr val="dk2"/>
              </a:buClr>
              <a:buSzPts val="1200"/>
              <a:buFont typeface="Arial"/>
              <a:buAutoNum type="alphaLcPeriod"/>
            </a:pPr>
            <a:r>
              <a:rPr lang="en" sz="1200">
                <a:latin typeface="Arial"/>
                <a:ea typeface="Arial"/>
                <a:cs typeface="Arial"/>
                <a:sym typeface="Arial"/>
              </a:rPr>
              <a:t>V← V U M;</a:t>
            </a:r>
            <a:endParaRPr sz="1200">
              <a:latin typeface="Arial"/>
              <a:ea typeface="Arial"/>
              <a:cs typeface="Arial"/>
              <a:sym typeface="Arial"/>
            </a:endParaRPr>
          </a:p>
          <a:p>
            <a:pPr indent="-304800" lvl="1" marL="914400" rtl="0" algn="l">
              <a:lnSpc>
                <a:spcPct val="115000"/>
              </a:lnSpc>
              <a:spcBef>
                <a:spcPts val="0"/>
              </a:spcBef>
              <a:spcAft>
                <a:spcPts val="0"/>
              </a:spcAft>
              <a:buClr>
                <a:schemeClr val="dk2"/>
              </a:buClr>
              <a:buSzPts val="1200"/>
              <a:buFont typeface="Arial"/>
              <a:buAutoNum type="alphaLcPeriod"/>
            </a:pPr>
            <a:r>
              <a:rPr lang="en" sz="1200">
                <a:latin typeface="Arial"/>
                <a:ea typeface="Arial"/>
                <a:cs typeface="Arial"/>
                <a:sym typeface="Arial"/>
              </a:rPr>
              <a:t>Remove the all incident edges at vertex M;</a:t>
            </a:r>
            <a:endParaRPr sz="1200">
              <a:latin typeface="Arial"/>
              <a:ea typeface="Arial"/>
              <a:cs typeface="Arial"/>
              <a:sym typeface="Arial"/>
            </a:endParaRPr>
          </a:p>
          <a:p>
            <a:pPr indent="-304800" lvl="0" marL="457200" rtl="0" algn="l">
              <a:lnSpc>
                <a:spcPct val="115000"/>
              </a:lnSpc>
              <a:spcBef>
                <a:spcPts val="0"/>
              </a:spcBef>
              <a:spcAft>
                <a:spcPts val="0"/>
              </a:spcAft>
              <a:buClr>
                <a:schemeClr val="dk2"/>
              </a:buClr>
              <a:buSzPts val="1200"/>
              <a:buFont typeface="Arial"/>
              <a:buAutoNum type="arabicPeriod"/>
            </a:pPr>
            <a:r>
              <a:rPr lang="en" sz="1200">
                <a:latin typeface="Arial"/>
                <a:ea typeface="Arial"/>
                <a:cs typeface="Arial"/>
                <a:sym typeface="Arial"/>
              </a:rPr>
              <a:t>Count incident edge of new graph.}</a:t>
            </a:r>
            <a:endParaRPr sz="1200">
              <a:latin typeface="Arial"/>
              <a:ea typeface="Arial"/>
              <a:cs typeface="Arial"/>
              <a:sym typeface="Arial"/>
            </a:endParaRPr>
          </a:p>
          <a:p>
            <a:pPr indent="-304800" lvl="0" marL="457200" rtl="0" algn="l">
              <a:lnSpc>
                <a:spcPct val="115000"/>
              </a:lnSpc>
              <a:spcBef>
                <a:spcPts val="0"/>
              </a:spcBef>
              <a:spcAft>
                <a:spcPts val="0"/>
              </a:spcAft>
              <a:buClr>
                <a:schemeClr val="dk2"/>
              </a:buClr>
              <a:buSzPts val="1200"/>
              <a:buFont typeface="Arial"/>
              <a:buAutoNum type="arabicPeriod"/>
            </a:pPr>
            <a:r>
              <a:rPr lang="en" sz="1200">
                <a:latin typeface="Arial"/>
                <a:ea typeface="Arial"/>
                <a:cs typeface="Arial"/>
                <a:sym typeface="Arial"/>
              </a:rPr>
              <a:t>Return V}</a:t>
            </a:r>
            <a:endParaRPr sz="1200">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rPr b="1" lang="en" sz="1200"/>
              <a:t>Complexity: O(V+E)</a:t>
            </a:r>
            <a:r>
              <a:rPr lang="en" sz="1200"/>
              <a:t>, where E is total no.of edges.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pic>
        <p:nvPicPr>
          <p:cNvPr id="109" name="Google Shape;109;p21"/>
          <p:cNvPicPr preferRelativeResize="0"/>
          <p:nvPr/>
        </p:nvPicPr>
        <p:blipFill>
          <a:blip r:embed="rId3">
            <a:alphaModFix/>
          </a:blip>
          <a:stretch>
            <a:fillRect/>
          </a:stretch>
        </p:blipFill>
        <p:spPr>
          <a:xfrm>
            <a:off x="4624900" y="135400"/>
            <a:ext cx="4454400" cy="3401283"/>
          </a:xfrm>
          <a:prstGeom prst="rect">
            <a:avLst/>
          </a:prstGeom>
          <a:noFill/>
          <a:ln>
            <a:noFill/>
          </a:ln>
        </p:spPr>
      </p:pic>
      <p:sp>
        <p:nvSpPr>
          <p:cNvPr id="110" name="Google Shape;110;p21"/>
          <p:cNvSpPr txBox="1"/>
          <p:nvPr>
            <p:ph type="title"/>
          </p:nvPr>
        </p:nvSpPr>
        <p:spPr>
          <a:xfrm>
            <a:off x="4829500" y="3968425"/>
            <a:ext cx="4045200" cy="101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highlight>
                  <a:schemeClr val="dk1"/>
                </a:highlight>
              </a:rPr>
              <a:t>Alom’s algorithm is the best algorithm in terms of time complexity among the above listed algorithms. In case of higher degree graphs, the algorithm runs even faster than the clever greedy.</a:t>
            </a:r>
            <a:endParaRPr sz="1800">
              <a:highlight>
                <a:schemeClr val="dk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