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70" r:id="rId4"/>
    <p:sldId id="285" r:id="rId5"/>
    <p:sldId id="271" r:id="rId6"/>
    <p:sldId id="284" r:id="rId7"/>
    <p:sldId id="259" r:id="rId8"/>
    <p:sldId id="273" r:id="rId9"/>
    <p:sldId id="286" r:id="rId10"/>
    <p:sldId id="287" r:id="rId11"/>
    <p:sldId id="288" r:id="rId12"/>
    <p:sldId id="289" r:id="rId13"/>
    <p:sldId id="290" r:id="rId14"/>
    <p:sldId id="291" r:id="rId15"/>
    <p:sldId id="292" r:id="rId16"/>
    <p:sldId id="293" r:id="rId17"/>
    <p:sldId id="294" r:id="rId18"/>
    <p:sldId id="295" r:id="rId19"/>
    <p:sldId id="276" r:id="rId20"/>
    <p:sldId id="265" r:id="rId21"/>
    <p:sldId id="266" r:id="rId22"/>
    <p:sldId id="267" r:id="rId23"/>
    <p:sldId id="264" r:id="rId24"/>
    <p:sldId id="268" r:id="rId25"/>
    <p:sldId id="279" r:id="rId26"/>
    <p:sldId id="277" r:id="rId27"/>
    <p:sldId id="278" r:id="rId28"/>
    <p:sldId id="281" r:id="rId29"/>
    <p:sldId id="282" r:id="rId30"/>
    <p:sldId id="261" r:id="rId31"/>
    <p:sldId id="262" r:id="rId32"/>
    <p:sldId id="263" r:id="rId33"/>
    <p:sldId id="283" r:id="rId34"/>
  </p:sldIdLst>
  <p:sldSz cx="9144000" cy="5143500" type="screen16x9"/>
  <p:notesSz cx="6858000" cy="9144000"/>
  <p:embeddedFontLst>
    <p:embeddedFont>
      <p:font typeface="Average" panose="020B0604020202020204" charset="0"/>
      <p:regular r:id="rId36"/>
    </p:embeddedFont>
    <p:embeddedFont>
      <p:font typeface="Oswald"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43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52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674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27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75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072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67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94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001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80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790ec82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790ec8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75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77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85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502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279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8790ec82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8790ec82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8790ec82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8790ec82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8790ec82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8790ec82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7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76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24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68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44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80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49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Tag the Art</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Aditya Jagdev</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VGG16 FT Epochs 11-20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1D42C78D-8AA1-4BFE-A57A-C43AB5F5C389}"/>
              </a:ext>
            </a:extLst>
          </p:cNvPr>
          <p:cNvPicPr>
            <a:picLocks noChangeAspect="1"/>
          </p:cNvPicPr>
          <p:nvPr/>
        </p:nvPicPr>
        <p:blipFill>
          <a:blip r:embed="rId3"/>
          <a:stretch>
            <a:fillRect/>
          </a:stretch>
        </p:blipFill>
        <p:spPr>
          <a:xfrm>
            <a:off x="440514" y="1292265"/>
            <a:ext cx="8262972" cy="2558970"/>
          </a:xfrm>
          <a:prstGeom prst="rect">
            <a:avLst/>
          </a:prstGeom>
        </p:spPr>
      </p:pic>
    </p:spTree>
    <p:extLst>
      <p:ext uri="{BB962C8B-B14F-4D97-AF65-F5344CB8AC3E}">
        <p14:creationId xmlns:p14="http://schemas.microsoft.com/office/powerpoint/2010/main" val="231831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VGG16 FT Epochs 21-30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0872A7DA-DCDB-44BD-BD01-AA9A6A4B8746}"/>
              </a:ext>
            </a:extLst>
          </p:cNvPr>
          <p:cNvPicPr>
            <a:picLocks noChangeAspect="1"/>
          </p:cNvPicPr>
          <p:nvPr/>
        </p:nvPicPr>
        <p:blipFill>
          <a:blip r:embed="rId3"/>
          <a:stretch>
            <a:fillRect/>
          </a:stretch>
        </p:blipFill>
        <p:spPr>
          <a:xfrm>
            <a:off x="433839" y="1290198"/>
            <a:ext cx="8276322" cy="2563104"/>
          </a:xfrm>
          <a:prstGeom prst="rect">
            <a:avLst/>
          </a:prstGeom>
        </p:spPr>
      </p:pic>
    </p:spTree>
    <p:extLst>
      <p:ext uri="{BB962C8B-B14F-4D97-AF65-F5344CB8AC3E}">
        <p14:creationId xmlns:p14="http://schemas.microsoft.com/office/powerpoint/2010/main" val="330221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VGG16 FT Epochs 31-40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C4459F90-48C3-4C4F-B912-50D8FA510DE4}"/>
              </a:ext>
            </a:extLst>
          </p:cNvPr>
          <p:cNvPicPr>
            <a:picLocks noChangeAspect="1"/>
          </p:cNvPicPr>
          <p:nvPr/>
        </p:nvPicPr>
        <p:blipFill>
          <a:blip r:embed="rId3"/>
          <a:stretch>
            <a:fillRect/>
          </a:stretch>
        </p:blipFill>
        <p:spPr>
          <a:xfrm>
            <a:off x="433839" y="1290198"/>
            <a:ext cx="8276322" cy="2563104"/>
          </a:xfrm>
          <a:prstGeom prst="rect">
            <a:avLst/>
          </a:prstGeom>
        </p:spPr>
      </p:pic>
    </p:spTree>
    <p:extLst>
      <p:ext uri="{BB962C8B-B14F-4D97-AF65-F5344CB8AC3E}">
        <p14:creationId xmlns:p14="http://schemas.microsoft.com/office/powerpoint/2010/main" val="337982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VGG16 FT Epochs 41-50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CF2D3761-2F5C-4DB0-A297-E5FA3A54D1EC}"/>
              </a:ext>
            </a:extLst>
          </p:cNvPr>
          <p:cNvPicPr>
            <a:picLocks noChangeAspect="1"/>
          </p:cNvPicPr>
          <p:nvPr/>
        </p:nvPicPr>
        <p:blipFill>
          <a:blip r:embed="rId3"/>
          <a:stretch>
            <a:fillRect/>
          </a:stretch>
        </p:blipFill>
        <p:spPr>
          <a:xfrm>
            <a:off x="447188" y="1294332"/>
            <a:ext cx="8249624" cy="2554836"/>
          </a:xfrm>
          <a:prstGeom prst="rect">
            <a:avLst/>
          </a:prstGeom>
        </p:spPr>
      </p:pic>
    </p:spTree>
    <p:extLst>
      <p:ext uri="{BB962C8B-B14F-4D97-AF65-F5344CB8AC3E}">
        <p14:creationId xmlns:p14="http://schemas.microsoft.com/office/powerpoint/2010/main" val="252687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ResNet50 First 20 Epochs</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D93F03C8-DC3B-48EE-A915-06F2045EAF3C}"/>
              </a:ext>
            </a:extLst>
          </p:cNvPr>
          <p:cNvPicPr>
            <a:picLocks noChangeAspect="1"/>
          </p:cNvPicPr>
          <p:nvPr/>
        </p:nvPicPr>
        <p:blipFill>
          <a:blip r:embed="rId3"/>
          <a:stretch>
            <a:fillRect/>
          </a:stretch>
        </p:blipFill>
        <p:spPr>
          <a:xfrm>
            <a:off x="620724" y="1342897"/>
            <a:ext cx="7902552" cy="2457706"/>
          </a:xfrm>
          <a:prstGeom prst="rect">
            <a:avLst/>
          </a:prstGeom>
        </p:spPr>
      </p:pic>
    </p:spTree>
    <p:extLst>
      <p:ext uri="{BB962C8B-B14F-4D97-AF65-F5344CB8AC3E}">
        <p14:creationId xmlns:p14="http://schemas.microsoft.com/office/powerpoint/2010/main" val="374853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ResNet50 Epochs 21-60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513B3CEE-8637-4863-AFB7-163FDD8FC9F6}"/>
              </a:ext>
            </a:extLst>
          </p:cNvPr>
          <p:cNvPicPr>
            <a:picLocks noChangeAspect="1"/>
          </p:cNvPicPr>
          <p:nvPr/>
        </p:nvPicPr>
        <p:blipFill>
          <a:blip r:embed="rId3"/>
          <a:stretch>
            <a:fillRect/>
          </a:stretch>
        </p:blipFill>
        <p:spPr>
          <a:xfrm>
            <a:off x="627399" y="1344973"/>
            <a:ext cx="7889202" cy="2453554"/>
          </a:xfrm>
          <a:prstGeom prst="rect">
            <a:avLst/>
          </a:prstGeom>
        </p:spPr>
      </p:pic>
    </p:spTree>
    <p:extLst>
      <p:ext uri="{BB962C8B-B14F-4D97-AF65-F5344CB8AC3E}">
        <p14:creationId xmlns:p14="http://schemas.microsoft.com/office/powerpoint/2010/main" val="273016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ResNet50 Epochs 61-70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4955431A-551F-4EAD-8A8E-4EB17C939CCC}"/>
              </a:ext>
            </a:extLst>
          </p:cNvPr>
          <p:cNvPicPr>
            <a:picLocks noChangeAspect="1"/>
          </p:cNvPicPr>
          <p:nvPr/>
        </p:nvPicPr>
        <p:blipFill>
          <a:blip r:embed="rId3"/>
          <a:stretch>
            <a:fillRect/>
          </a:stretch>
        </p:blipFill>
        <p:spPr>
          <a:xfrm>
            <a:off x="627399" y="1350142"/>
            <a:ext cx="7889202" cy="2443216"/>
          </a:xfrm>
          <a:prstGeom prst="rect">
            <a:avLst/>
          </a:prstGeom>
        </p:spPr>
      </p:pic>
    </p:spTree>
    <p:extLst>
      <p:ext uri="{BB962C8B-B14F-4D97-AF65-F5344CB8AC3E}">
        <p14:creationId xmlns:p14="http://schemas.microsoft.com/office/powerpoint/2010/main" val="27989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ResNet50 Epochs 71-80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FF47D878-CB1E-4F45-922E-66AF18CB5C77}"/>
              </a:ext>
            </a:extLst>
          </p:cNvPr>
          <p:cNvPicPr>
            <a:picLocks noChangeAspect="1"/>
          </p:cNvPicPr>
          <p:nvPr/>
        </p:nvPicPr>
        <p:blipFill>
          <a:blip r:embed="rId3"/>
          <a:stretch>
            <a:fillRect/>
          </a:stretch>
        </p:blipFill>
        <p:spPr>
          <a:xfrm>
            <a:off x="627399" y="1350142"/>
            <a:ext cx="7889202" cy="2443216"/>
          </a:xfrm>
          <a:prstGeom prst="rect">
            <a:avLst/>
          </a:prstGeom>
        </p:spPr>
      </p:pic>
    </p:spTree>
    <p:extLst>
      <p:ext uri="{BB962C8B-B14F-4D97-AF65-F5344CB8AC3E}">
        <p14:creationId xmlns:p14="http://schemas.microsoft.com/office/powerpoint/2010/main" val="111586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ResNet50 Epochs 81-90</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3" name="Picture 2">
            <a:extLst>
              <a:ext uri="{FF2B5EF4-FFF2-40B4-BE49-F238E27FC236}">
                <a16:creationId xmlns:a16="http://schemas.microsoft.com/office/drawing/2014/main" id="{E0B93B4A-5D24-4E3D-955C-2D3566851306}"/>
              </a:ext>
            </a:extLst>
          </p:cNvPr>
          <p:cNvPicPr>
            <a:picLocks noChangeAspect="1"/>
          </p:cNvPicPr>
          <p:nvPr/>
        </p:nvPicPr>
        <p:blipFill>
          <a:blip r:embed="rId3"/>
          <a:stretch>
            <a:fillRect/>
          </a:stretch>
        </p:blipFill>
        <p:spPr>
          <a:xfrm>
            <a:off x="620724" y="1348075"/>
            <a:ext cx="7902552" cy="2447350"/>
          </a:xfrm>
          <a:prstGeom prst="rect">
            <a:avLst/>
          </a:prstGeom>
        </p:spPr>
      </p:pic>
    </p:spTree>
    <p:extLst>
      <p:ext uri="{BB962C8B-B14F-4D97-AF65-F5344CB8AC3E}">
        <p14:creationId xmlns:p14="http://schemas.microsoft.com/office/powerpoint/2010/main" val="42989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involved in solving the problem</a:t>
            </a:r>
            <a:endParaRPr dirty="0"/>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spcBef>
                <a:spcPts val="1600"/>
              </a:spcBef>
            </a:pPr>
            <a:r>
              <a:rPr lang="en-GB" dirty="0"/>
              <a:t>No external datasets were used. Instead data augmentation using </a:t>
            </a:r>
            <a:r>
              <a:rPr lang="en-GB" dirty="0" err="1"/>
              <a:t>ImageDataGenerator</a:t>
            </a:r>
            <a:r>
              <a:rPr lang="en-GB" dirty="0"/>
              <a:t> transforms was used.</a:t>
            </a:r>
          </a:p>
          <a:p>
            <a:pPr>
              <a:spcBef>
                <a:spcPts val="1600"/>
              </a:spcBef>
            </a:pPr>
            <a:r>
              <a:rPr lang="en-GB" dirty="0"/>
              <a:t>As a first step, PCA was carried out to see if the data had linear separability.</a:t>
            </a:r>
          </a:p>
          <a:p>
            <a:pPr>
              <a:spcBef>
                <a:spcPts val="1600"/>
              </a:spcBef>
            </a:pPr>
            <a:r>
              <a:rPr lang="en-GB" dirty="0"/>
              <a:t>Although some images in ‘sculpture’ and ‘iconography’ were found to have features with separable principal components, most other images belonging to the same category and all of the images belonging to the other categories were not linearly separable.</a:t>
            </a:r>
          </a:p>
        </p:txBody>
      </p:sp>
    </p:spTree>
    <p:extLst>
      <p:ext uri="{BB962C8B-B14F-4D97-AF65-F5344CB8AC3E}">
        <p14:creationId xmlns:p14="http://schemas.microsoft.com/office/powerpoint/2010/main" val="357883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Definition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Given is a set of labelled images of art belonging to different art categories</a:t>
            </a:r>
          </a:p>
          <a:p>
            <a:pPr marL="285750" indent="-285750">
              <a:spcAft>
                <a:spcPts val="1600"/>
              </a:spcAft>
            </a:pPr>
            <a:r>
              <a:rPr lang="en-US" dirty="0"/>
              <a:t>A classifier needs to be built which should classify unseen images of art into their correct categories.</a:t>
            </a:r>
          </a:p>
          <a:p>
            <a:pPr marL="285750" indent="-285750">
              <a:spcAft>
                <a:spcPts val="1600"/>
              </a:spcAft>
            </a:pPr>
            <a:r>
              <a:rPr lang="en-US" dirty="0"/>
              <a:t>It is assumed that the images contain the most significant features (of their category) as the main subject in the image</a:t>
            </a:r>
          </a:p>
          <a:p>
            <a:pPr marL="285750" indent="-285750">
              <a:spcAft>
                <a:spcPts val="1600"/>
              </a:spcAft>
            </a:pPr>
            <a:r>
              <a:rPr lang="en-US" dirty="0"/>
              <a:t>Therefore, the given problem is reduced to an image classification problem.</a:t>
            </a:r>
          </a:p>
          <a:p>
            <a:pPr marL="285750" indent="-285750">
              <a:spcAft>
                <a:spcPts val="1600"/>
              </a:spcAft>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B2B06E-1109-4FD8-BCAB-3A444EABF040}"/>
              </a:ext>
            </a:extLst>
          </p:cNvPr>
          <p:cNvPicPr>
            <a:picLocks noChangeAspect="1"/>
          </p:cNvPicPr>
          <p:nvPr/>
        </p:nvPicPr>
        <p:blipFill>
          <a:blip r:embed="rId2"/>
          <a:stretch>
            <a:fillRect/>
          </a:stretch>
        </p:blipFill>
        <p:spPr>
          <a:xfrm>
            <a:off x="4978126" y="2679770"/>
            <a:ext cx="3199757" cy="2114412"/>
          </a:xfrm>
          <a:prstGeom prst="rect">
            <a:avLst/>
          </a:prstGeom>
        </p:spPr>
      </p:pic>
      <p:pic>
        <p:nvPicPr>
          <p:cNvPr id="19" name="Picture 18">
            <a:extLst>
              <a:ext uri="{FF2B5EF4-FFF2-40B4-BE49-F238E27FC236}">
                <a16:creationId xmlns:a16="http://schemas.microsoft.com/office/drawing/2014/main" id="{A19E0C85-8EFD-4462-9BE1-7B4537FF2877}"/>
              </a:ext>
            </a:extLst>
          </p:cNvPr>
          <p:cNvPicPr>
            <a:picLocks noChangeAspect="1"/>
          </p:cNvPicPr>
          <p:nvPr/>
        </p:nvPicPr>
        <p:blipFill>
          <a:blip r:embed="rId3"/>
          <a:stretch>
            <a:fillRect/>
          </a:stretch>
        </p:blipFill>
        <p:spPr>
          <a:xfrm>
            <a:off x="1045035" y="2679770"/>
            <a:ext cx="3199757" cy="2114412"/>
          </a:xfrm>
          <a:prstGeom prst="rect">
            <a:avLst/>
          </a:prstGeom>
        </p:spPr>
      </p:pic>
      <p:pic>
        <p:nvPicPr>
          <p:cNvPr id="21" name="Picture 20">
            <a:extLst>
              <a:ext uri="{FF2B5EF4-FFF2-40B4-BE49-F238E27FC236}">
                <a16:creationId xmlns:a16="http://schemas.microsoft.com/office/drawing/2014/main" id="{E00E79C9-EBA1-40E2-A270-F6CC648032BB}"/>
              </a:ext>
            </a:extLst>
          </p:cNvPr>
          <p:cNvPicPr>
            <a:picLocks noChangeAspect="1"/>
          </p:cNvPicPr>
          <p:nvPr/>
        </p:nvPicPr>
        <p:blipFill>
          <a:blip r:embed="rId4"/>
          <a:stretch>
            <a:fillRect/>
          </a:stretch>
        </p:blipFill>
        <p:spPr>
          <a:xfrm>
            <a:off x="4938667" y="330196"/>
            <a:ext cx="3199757" cy="2114412"/>
          </a:xfrm>
          <a:prstGeom prst="rect">
            <a:avLst/>
          </a:prstGeom>
        </p:spPr>
      </p:pic>
      <p:pic>
        <p:nvPicPr>
          <p:cNvPr id="23" name="Picture 22">
            <a:extLst>
              <a:ext uri="{FF2B5EF4-FFF2-40B4-BE49-F238E27FC236}">
                <a16:creationId xmlns:a16="http://schemas.microsoft.com/office/drawing/2014/main" id="{9D8311CB-FD81-4F6A-9CDC-A1AC9B30AF2C}"/>
              </a:ext>
            </a:extLst>
          </p:cNvPr>
          <p:cNvPicPr>
            <a:picLocks noChangeAspect="1"/>
          </p:cNvPicPr>
          <p:nvPr/>
        </p:nvPicPr>
        <p:blipFill>
          <a:blip r:embed="rId5"/>
          <a:stretch>
            <a:fillRect/>
          </a:stretch>
        </p:blipFill>
        <p:spPr>
          <a:xfrm>
            <a:off x="1098645" y="330196"/>
            <a:ext cx="3146147" cy="2078986"/>
          </a:xfrm>
          <a:prstGeom prst="rect">
            <a:avLst/>
          </a:prstGeom>
        </p:spPr>
      </p:pic>
    </p:spTree>
    <p:extLst>
      <p:ext uri="{BB962C8B-B14F-4D97-AF65-F5344CB8AC3E}">
        <p14:creationId xmlns:p14="http://schemas.microsoft.com/office/powerpoint/2010/main" val="256236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5B7D01-8E8A-4D50-B97B-5649825DA6EC}"/>
              </a:ext>
            </a:extLst>
          </p:cNvPr>
          <p:cNvPicPr>
            <a:picLocks noChangeAspect="1"/>
          </p:cNvPicPr>
          <p:nvPr/>
        </p:nvPicPr>
        <p:blipFill>
          <a:blip r:embed="rId2"/>
          <a:stretch>
            <a:fillRect/>
          </a:stretch>
        </p:blipFill>
        <p:spPr>
          <a:xfrm>
            <a:off x="4975842" y="2615180"/>
            <a:ext cx="3255683" cy="2140612"/>
          </a:xfrm>
          <a:prstGeom prst="rect">
            <a:avLst/>
          </a:prstGeom>
        </p:spPr>
      </p:pic>
      <p:pic>
        <p:nvPicPr>
          <p:cNvPr id="7" name="Picture 6">
            <a:extLst>
              <a:ext uri="{FF2B5EF4-FFF2-40B4-BE49-F238E27FC236}">
                <a16:creationId xmlns:a16="http://schemas.microsoft.com/office/drawing/2014/main" id="{F5E9FD67-9089-4FFA-B4D8-2F488675D6AE}"/>
              </a:ext>
            </a:extLst>
          </p:cNvPr>
          <p:cNvPicPr>
            <a:picLocks noChangeAspect="1"/>
          </p:cNvPicPr>
          <p:nvPr/>
        </p:nvPicPr>
        <p:blipFill>
          <a:blip r:embed="rId3"/>
          <a:stretch>
            <a:fillRect/>
          </a:stretch>
        </p:blipFill>
        <p:spPr>
          <a:xfrm>
            <a:off x="989109" y="2616126"/>
            <a:ext cx="3255683" cy="2140611"/>
          </a:xfrm>
          <a:prstGeom prst="rect">
            <a:avLst/>
          </a:prstGeom>
        </p:spPr>
      </p:pic>
      <p:pic>
        <p:nvPicPr>
          <p:cNvPr id="8" name="Picture 7">
            <a:extLst>
              <a:ext uri="{FF2B5EF4-FFF2-40B4-BE49-F238E27FC236}">
                <a16:creationId xmlns:a16="http://schemas.microsoft.com/office/drawing/2014/main" id="{5B2AE6D2-A3D0-4F39-9E3D-E1A495E6C7EF}"/>
              </a:ext>
            </a:extLst>
          </p:cNvPr>
          <p:cNvPicPr>
            <a:picLocks noChangeAspect="1"/>
          </p:cNvPicPr>
          <p:nvPr/>
        </p:nvPicPr>
        <p:blipFill>
          <a:blip r:embed="rId4"/>
          <a:stretch>
            <a:fillRect/>
          </a:stretch>
        </p:blipFill>
        <p:spPr>
          <a:xfrm>
            <a:off x="4975843" y="225852"/>
            <a:ext cx="3255682" cy="2140611"/>
          </a:xfrm>
          <a:prstGeom prst="rect">
            <a:avLst/>
          </a:prstGeom>
        </p:spPr>
      </p:pic>
      <p:pic>
        <p:nvPicPr>
          <p:cNvPr id="9" name="Picture 8">
            <a:extLst>
              <a:ext uri="{FF2B5EF4-FFF2-40B4-BE49-F238E27FC236}">
                <a16:creationId xmlns:a16="http://schemas.microsoft.com/office/drawing/2014/main" id="{ECBA61EC-C9E6-4189-B6F3-8A667D165761}"/>
              </a:ext>
            </a:extLst>
          </p:cNvPr>
          <p:cNvPicPr>
            <a:picLocks noChangeAspect="1"/>
          </p:cNvPicPr>
          <p:nvPr/>
        </p:nvPicPr>
        <p:blipFill>
          <a:blip r:embed="rId5"/>
          <a:stretch>
            <a:fillRect/>
          </a:stretch>
        </p:blipFill>
        <p:spPr>
          <a:xfrm>
            <a:off x="989111" y="270993"/>
            <a:ext cx="3255681" cy="2140610"/>
          </a:xfrm>
          <a:prstGeom prst="rect">
            <a:avLst/>
          </a:prstGeom>
        </p:spPr>
      </p:pic>
    </p:spTree>
    <p:extLst>
      <p:ext uri="{BB962C8B-B14F-4D97-AF65-F5344CB8AC3E}">
        <p14:creationId xmlns:p14="http://schemas.microsoft.com/office/powerpoint/2010/main" val="2163129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9F6C6-A1D8-41D9-898C-65F84A330AE5}"/>
              </a:ext>
            </a:extLst>
          </p:cNvPr>
          <p:cNvPicPr>
            <a:picLocks noChangeAspect="1"/>
          </p:cNvPicPr>
          <p:nvPr/>
        </p:nvPicPr>
        <p:blipFill>
          <a:blip r:embed="rId2"/>
          <a:stretch>
            <a:fillRect/>
          </a:stretch>
        </p:blipFill>
        <p:spPr>
          <a:xfrm>
            <a:off x="685424" y="1351129"/>
            <a:ext cx="3694352" cy="2441242"/>
          </a:xfrm>
          <a:prstGeom prst="rect">
            <a:avLst/>
          </a:prstGeom>
        </p:spPr>
      </p:pic>
      <p:pic>
        <p:nvPicPr>
          <p:cNvPr id="5" name="Picture 4">
            <a:extLst>
              <a:ext uri="{FF2B5EF4-FFF2-40B4-BE49-F238E27FC236}">
                <a16:creationId xmlns:a16="http://schemas.microsoft.com/office/drawing/2014/main" id="{95C33557-4B2A-4FEB-B1FB-D554A0B7D545}"/>
              </a:ext>
            </a:extLst>
          </p:cNvPr>
          <p:cNvPicPr>
            <a:picLocks noChangeAspect="1"/>
          </p:cNvPicPr>
          <p:nvPr/>
        </p:nvPicPr>
        <p:blipFill>
          <a:blip r:embed="rId3"/>
          <a:stretch>
            <a:fillRect/>
          </a:stretch>
        </p:blipFill>
        <p:spPr>
          <a:xfrm>
            <a:off x="4764222" y="1351129"/>
            <a:ext cx="3694354" cy="2441242"/>
          </a:xfrm>
          <a:prstGeom prst="rect">
            <a:avLst/>
          </a:prstGeom>
        </p:spPr>
      </p:pic>
    </p:spTree>
    <p:extLst>
      <p:ext uri="{BB962C8B-B14F-4D97-AF65-F5344CB8AC3E}">
        <p14:creationId xmlns:p14="http://schemas.microsoft.com/office/powerpoint/2010/main" val="322324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After noticing that some images consistently had their </a:t>
            </a:r>
            <a:r>
              <a:rPr lang="en-US" dirty="0" err="1"/>
              <a:t>PC_x</a:t>
            </a:r>
            <a:r>
              <a:rPr lang="en-US" dirty="0"/>
              <a:t> among those of other categories, it was concluded that the images had similar features or had the incorrect label. </a:t>
            </a:r>
          </a:p>
          <a:p>
            <a:pPr marL="285750" indent="-285750">
              <a:spcAft>
                <a:spcPts val="1600"/>
              </a:spcAft>
            </a:pPr>
            <a:r>
              <a:rPr lang="en-US" dirty="0"/>
              <a:t>After going through the dataset, it was inferred that both former and latter were true. The dataset contained images that were similar and images that were mislabeled.</a:t>
            </a:r>
          </a:p>
          <a:p>
            <a:pPr marL="285750" indent="-285750">
              <a:spcAft>
                <a:spcPts val="1600"/>
              </a:spcAft>
            </a:pPr>
            <a:r>
              <a:rPr lang="en-US" dirty="0"/>
              <a:t>As the number of misclassified images were less in number compared to the correctly classified images (but still too many for manual intervention), it was decided to train the model only till the point the losses converge.</a:t>
            </a:r>
          </a:p>
        </p:txBody>
      </p:sp>
      <p:sp>
        <p:nvSpPr>
          <p:cNvPr id="3" name="Title 2">
            <a:extLst>
              <a:ext uri="{FF2B5EF4-FFF2-40B4-BE49-F238E27FC236}">
                <a16:creationId xmlns:a16="http://schemas.microsoft.com/office/drawing/2014/main" id="{8BD91287-061F-458A-91D0-B71DC9EB5224}"/>
              </a:ext>
            </a:extLst>
          </p:cNvPr>
          <p:cNvSpPr>
            <a:spLocks noGrp="1"/>
          </p:cNvSpPr>
          <p:nvPr>
            <p:ph type="title"/>
          </p:nvPr>
        </p:nvSpPr>
        <p:spPr/>
        <p:txBody>
          <a:bodyPr/>
          <a:lstStyle/>
          <a:p>
            <a:r>
              <a:rPr lang="en-US" dirty="0"/>
              <a:t>Regarding PCA</a:t>
            </a:r>
            <a:endParaRPr lang="en-GB" dirty="0"/>
          </a:p>
        </p:txBody>
      </p:sp>
    </p:spTree>
    <p:extLst>
      <p:ext uri="{BB962C8B-B14F-4D97-AF65-F5344CB8AC3E}">
        <p14:creationId xmlns:p14="http://schemas.microsoft.com/office/powerpoint/2010/main" val="420471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involved in solving the problem</a:t>
            </a:r>
            <a:endParaRPr dirty="0"/>
          </a:p>
        </p:txBody>
      </p:sp>
      <p:sp>
        <p:nvSpPr>
          <p:cNvPr id="72" name="Google Shape;72;p1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US" dirty="0"/>
              <a:t>For the final prediction, only a single VGG16 model’s outputs were used.</a:t>
            </a:r>
          </a:p>
          <a:p>
            <a:pPr marL="285750" indent="-285750">
              <a:lnSpc>
                <a:spcPct val="100000"/>
              </a:lnSpc>
              <a:spcAft>
                <a:spcPts val="1600"/>
              </a:spcAft>
            </a:pPr>
            <a:r>
              <a:rPr lang="en-US" dirty="0"/>
              <a:t>The confusion matrix for the best model is presented.</a:t>
            </a:r>
          </a:p>
          <a:p>
            <a:pPr marL="285750" indent="-285750">
              <a:lnSpc>
                <a:spcPct val="100000"/>
              </a:lnSpc>
              <a:spcAft>
                <a:spcPts val="1600"/>
              </a:spcAft>
            </a:pPr>
            <a:r>
              <a:rPr lang="en-US" dirty="0"/>
              <a:t>Drawings were most often misclassified, as an engraving.</a:t>
            </a:r>
          </a:p>
          <a:p>
            <a:pPr marL="285750" indent="-285750">
              <a:lnSpc>
                <a:spcPct val="100000"/>
              </a:lnSpc>
              <a:spcAft>
                <a:spcPts val="1600"/>
              </a:spcAft>
            </a:pPr>
            <a:r>
              <a:rPr lang="en-US" dirty="0"/>
              <a:t>After this, Shapley explanations were plotted.</a:t>
            </a:r>
          </a:p>
        </p:txBody>
      </p:sp>
      <p:pic>
        <p:nvPicPr>
          <p:cNvPr id="3" name="Picture 2">
            <a:extLst>
              <a:ext uri="{FF2B5EF4-FFF2-40B4-BE49-F238E27FC236}">
                <a16:creationId xmlns:a16="http://schemas.microsoft.com/office/drawing/2014/main" id="{F2617BE7-52CD-4233-BB31-21B17E10CC36}"/>
              </a:ext>
            </a:extLst>
          </p:cNvPr>
          <p:cNvPicPr>
            <a:picLocks noChangeAspect="1"/>
          </p:cNvPicPr>
          <p:nvPr/>
        </p:nvPicPr>
        <p:blipFill>
          <a:blip r:embed="rId3"/>
          <a:stretch>
            <a:fillRect/>
          </a:stretch>
        </p:blipFill>
        <p:spPr>
          <a:xfrm>
            <a:off x="4698814" y="1268806"/>
            <a:ext cx="3934869" cy="3429669"/>
          </a:xfrm>
          <a:prstGeom prst="rect">
            <a:avLst/>
          </a:prstGeom>
        </p:spPr>
      </p:pic>
    </p:spTree>
    <p:extLst>
      <p:ext uri="{BB962C8B-B14F-4D97-AF65-F5344CB8AC3E}">
        <p14:creationId xmlns:p14="http://schemas.microsoft.com/office/powerpoint/2010/main" val="3949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involved in solving the problem</a:t>
            </a:r>
            <a:endParaRPr dirty="0"/>
          </a:p>
        </p:txBody>
      </p:sp>
      <p:sp>
        <p:nvSpPr>
          <p:cNvPr id="72" name="Google Shape;72;p15"/>
          <p:cNvSpPr txBox="1">
            <a:spLocks noGrp="1"/>
          </p:cNvSpPr>
          <p:nvPr>
            <p:ph type="body" idx="1"/>
          </p:nvPr>
        </p:nvSpPr>
        <p:spPr>
          <a:xfrm>
            <a:off x="311700" y="1152475"/>
            <a:ext cx="8158180" cy="34164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US" dirty="0"/>
              <a:t>Due to memory constraints, only 480 stratified images were used as background for SHAP.</a:t>
            </a:r>
          </a:p>
          <a:p>
            <a:pPr marL="285750" indent="-285750">
              <a:lnSpc>
                <a:spcPct val="100000"/>
              </a:lnSpc>
              <a:spcAft>
                <a:spcPts val="1200"/>
              </a:spcAft>
            </a:pPr>
            <a:r>
              <a:rPr lang="en-US" dirty="0"/>
              <a:t>Still, some interesting information was uncovered in case of iconography, painting and sculpture.</a:t>
            </a:r>
          </a:p>
          <a:p>
            <a:pPr marL="285750" indent="-285750">
              <a:lnSpc>
                <a:spcPct val="100000"/>
              </a:lnSpc>
              <a:spcAft>
                <a:spcPts val="1200"/>
              </a:spcAft>
            </a:pPr>
            <a:endParaRPr lang="en-US" dirty="0"/>
          </a:p>
          <a:p>
            <a:pPr marL="285750" indent="-285750">
              <a:lnSpc>
                <a:spcPct val="100000"/>
              </a:lnSpc>
              <a:spcAft>
                <a:spcPts val="1600"/>
              </a:spcAft>
            </a:pPr>
            <a:endParaRPr lang="en-US" dirty="0"/>
          </a:p>
          <a:p>
            <a:pPr marL="285750" indent="-285750">
              <a:lnSpc>
                <a:spcPct val="100000"/>
              </a:lnSpc>
              <a:spcAft>
                <a:spcPts val="1600"/>
              </a:spcAft>
            </a:pPr>
            <a:endParaRPr lang="en-US" dirty="0"/>
          </a:p>
        </p:txBody>
      </p:sp>
    </p:spTree>
    <p:extLst>
      <p:ext uri="{BB962C8B-B14F-4D97-AF65-F5344CB8AC3E}">
        <p14:creationId xmlns:p14="http://schemas.microsoft.com/office/powerpoint/2010/main" val="3888380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E05339-69B6-469C-8B7A-E03B67BF55ED}"/>
              </a:ext>
            </a:extLst>
          </p:cNvPr>
          <p:cNvPicPr>
            <a:picLocks noChangeAspect="1"/>
          </p:cNvPicPr>
          <p:nvPr/>
        </p:nvPicPr>
        <p:blipFill>
          <a:blip r:embed="rId2"/>
          <a:stretch>
            <a:fillRect/>
          </a:stretch>
        </p:blipFill>
        <p:spPr>
          <a:xfrm>
            <a:off x="1102658" y="0"/>
            <a:ext cx="6938684" cy="5143500"/>
          </a:xfrm>
          <a:prstGeom prst="rect">
            <a:avLst/>
          </a:prstGeom>
        </p:spPr>
      </p:pic>
    </p:spTree>
    <p:extLst>
      <p:ext uri="{BB962C8B-B14F-4D97-AF65-F5344CB8AC3E}">
        <p14:creationId xmlns:p14="http://schemas.microsoft.com/office/powerpoint/2010/main" val="407341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7E4EF7-6FF3-44D3-B48E-D1B4788F70CB}"/>
              </a:ext>
            </a:extLst>
          </p:cNvPr>
          <p:cNvPicPr>
            <a:picLocks noChangeAspect="1"/>
          </p:cNvPicPr>
          <p:nvPr/>
        </p:nvPicPr>
        <p:blipFill>
          <a:blip r:embed="rId2"/>
          <a:stretch>
            <a:fillRect/>
          </a:stretch>
        </p:blipFill>
        <p:spPr>
          <a:xfrm>
            <a:off x="1101285" y="-1019"/>
            <a:ext cx="6941430" cy="5145538"/>
          </a:xfrm>
          <a:prstGeom prst="rect">
            <a:avLst/>
          </a:prstGeom>
        </p:spPr>
      </p:pic>
    </p:spTree>
    <p:extLst>
      <p:ext uri="{BB962C8B-B14F-4D97-AF65-F5344CB8AC3E}">
        <p14:creationId xmlns:p14="http://schemas.microsoft.com/office/powerpoint/2010/main" val="1392719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involved in solving the problem</a:t>
            </a:r>
            <a:endParaRPr dirty="0"/>
          </a:p>
        </p:txBody>
      </p:sp>
      <p:sp>
        <p:nvSpPr>
          <p:cNvPr id="72" name="Google Shape;72;p15"/>
          <p:cNvSpPr txBox="1">
            <a:spLocks noGrp="1"/>
          </p:cNvSpPr>
          <p:nvPr>
            <p:ph type="body" idx="1"/>
          </p:nvPr>
        </p:nvSpPr>
        <p:spPr>
          <a:xfrm>
            <a:off x="311700" y="1152475"/>
            <a:ext cx="8158180" cy="34164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US" dirty="0"/>
              <a:t>Convolution filters were plotted to understand what kind of features were being looked at by the model.</a:t>
            </a:r>
          </a:p>
          <a:p>
            <a:pPr marL="285750" indent="-285750">
              <a:lnSpc>
                <a:spcPct val="100000"/>
              </a:lnSpc>
              <a:spcAft>
                <a:spcPts val="1200"/>
              </a:spcAft>
            </a:pPr>
            <a:r>
              <a:rPr lang="en-US" dirty="0"/>
              <a:t>Layer 1 filters are presented.</a:t>
            </a:r>
          </a:p>
          <a:p>
            <a:pPr marL="285750" indent="-285750">
              <a:lnSpc>
                <a:spcPct val="100000"/>
              </a:lnSpc>
              <a:spcAft>
                <a:spcPts val="1200"/>
              </a:spcAft>
            </a:pPr>
            <a:r>
              <a:rPr lang="en-US" dirty="0"/>
              <a:t>It largely looks like edge detection filters, but also contains some color detectors.</a:t>
            </a:r>
          </a:p>
          <a:p>
            <a:pPr marL="285750" indent="-285750">
              <a:lnSpc>
                <a:spcPct val="100000"/>
              </a:lnSpc>
              <a:spcAft>
                <a:spcPts val="1200"/>
              </a:spcAft>
            </a:pPr>
            <a:r>
              <a:rPr lang="en-US" dirty="0"/>
              <a:t>These may have assisted in separating drawings and engravings from the other categories. </a:t>
            </a:r>
          </a:p>
          <a:p>
            <a:pPr marL="285750" indent="-285750">
              <a:lnSpc>
                <a:spcPct val="100000"/>
              </a:lnSpc>
              <a:spcAft>
                <a:spcPts val="1200"/>
              </a:spcAft>
            </a:pPr>
            <a:r>
              <a:rPr lang="en-US" dirty="0"/>
              <a:t>Note that green and cyan colors are most abundantly found in sculpture images.</a:t>
            </a:r>
          </a:p>
          <a:p>
            <a:pPr marL="285750" indent="-285750">
              <a:lnSpc>
                <a:spcPct val="100000"/>
              </a:lnSpc>
              <a:spcAft>
                <a:spcPts val="1200"/>
              </a:spcAft>
            </a:pPr>
            <a:endParaRPr lang="en-US" dirty="0"/>
          </a:p>
          <a:p>
            <a:pPr marL="285750" indent="-285750">
              <a:lnSpc>
                <a:spcPct val="100000"/>
              </a:lnSpc>
              <a:spcAft>
                <a:spcPts val="1200"/>
              </a:spcAft>
            </a:pPr>
            <a:endParaRPr lang="en-US" dirty="0"/>
          </a:p>
          <a:p>
            <a:pPr marL="285750" indent="-285750">
              <a:lnSpc>
                <a:spcPct val="100000"/>
              </a:lnSpc>
              <a:spcAft>
                <a:spcPts val="1600"/>
              </a:spcAft>
            </a:pPr>
            <a:endParaRPr lang="en-US" dirty="0"/>
          </a:p>
          <a:p>
            <a:pPr marL="285750" indent="-285750">
              <a:lnSpc>
                <a:spcPct val="100000"/>
              </a:lnSpc>
              <a:spcAft>
                <a:spcPts val="1600"/>
              </a:spcAft>
            </a:pPr>
            <a:endParaRPr lang="en-US" dirty="0"/>
          </a:p>
        </p:txBody>
      </p:sp>
    </p:spTree>
    <p:extLst>
      <p:ext uri="{BB962C8B-B14F-4D97-AF65-F5344CB8AC3E}">
        <p14:creationId xmlns:p14="http://schemas.microsoft.com/office/powerpoint/2010/main" val="3908128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5" name="Picture 4">
            <a:extLst>
              <a:ext uri="{FF2B5EF4-FFF2-40B4-BE49-F238E27FC236}">
                <a16:creationId xmlns:a16="http://schemas.microsoft.com/office/drawing/2014/main" id="{CA132268-D842-4E05-B0DA-2C8B5959B6DD}"/>
              </a:ext>
            </a:extLst>
          </p:cNvPr>
          <p:cNvPicPr>
            <a:picLocks noChangeAspect="1"/>
          </p:cNvPicPr>
          <p:nvPr/>
        </p:nvPicPr>
        <p:blipFill>
          <a:blip r:embed="rId3"/>
          <a:stretch>
            <a:fillRect/>
          </a:stretch>
        </p:blipFill>
        <p:spPr>
          <a:xfrm>
            <a:off x="1942065" y="0"/>
            <a:ext cx="5259869" cy="5143500"/>
          </a:xfrm>
          <a:prstGeom prst="rect">
            <a:avLst/>
          </a:prstGeom>
        </p:spPr>
      </p:pic>
    </p:spTree>
    <p:extLst>
      <p:ext uri="{BB962C8B-B14F-4D97-AF65-F5344CB8AC3E}">
        <p14:creationId xmlns:p14="http://schemas.microsoft.com/office/powerpoint/2010/main" val="140765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Overview</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After cleaning the data by rejecting non image files and converting them all to RGB format, training was carried out.</a:t>
            </a:r>
          </a:p>
          <a:p>
            <a:pPr marL="0" indent="0">
              <a:spcAft>
                <a:spcPts val="1600"/>
              </a:spcAft>
              <a:buNone/>
            </a:pPr>
            <a:endParaRPr dirty="0"/>
          </a:p>
        </p:txBody>
      </p:sp>
      <p:pic>
        <p:nvPicPr>
          <p:cNvPr id="3" name="Picture 2">
            <a:extLst>
              <a:ext uri="{FF2B5EF4-FFF2-40B4-BE49-F238E27FC236}">
                <a16:creationId xmlns:a16="http://schemas.microsoft.com/office/drawing/2014/main" id="{CC4CF4F6-26D9-44E9-896A-2F23A3F0721C}"/>
              </a:ext>
            </a:extLst>
          </p:cNvPr>
          <p:cNvPicPr>
            <a:picLocks noChangeAspect="1"/>
          </p:cNvPicPr>
          <p:nvPr/>
        </p:nvPicPr>
        <p:blipFill>
          <a:blip r:embed="rId3"/>
          <a:stretch>
            <a:fillRect/>
          </a:stretch>
        </p:blipFill>
        <p:spPr>
          <a:xfrm>
            <a:off x="1757924" y="2190961"/>
            <a:ext cx="5628152" cy="2507514"/>
          </a:xfrm>
          <a:prstGeom prst="rect">
            <a:avLst/>
          </a:prstGeom>
        </p:spPr>
      </p:pic>
    </p:spTree>
    <p:extLst>
      <p:ext uri="{BB962C8B-B14F-4D97-AF65-F5344CB8AC3E}">
        <p14:creationId xmlns:p14="http://schemas.microsoft.com/office/powerpoint/2010/main" val="2973490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Outcome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Classification was carried out for iconography, paintings and sculptures with high degree of certainty.</a:t>
            </a:r>
          </a:p>
          <a:p>
            <a:pPr marL="285750" indent="-285750">
              <a:spcAft>
                <a:spcPts val="1600"/>
              </a:spcAft>
            </a:pPr>
            <a:r>
              <a:rPr lang="en-US" dirty="0"/>
              <a:t>The model misclassified about a third of the drawings in test set as engravings.</a:t>
            </a:r>
          </a:p>
          <a:p>
            <a:pPr marL="285750" indent="-285750">
              <a:spcAft>
                <a:spcPts val="1600"/>
              </a:spcAft>
            </a:pPr>
            <a:r>
              <a:rPr lang="en-US" dirty="0"/>
              <a:t>In order to find out what led to this misclassification, Shapley explanations for some of </a:t>
            </a:r>
            <a:r>
              <a:rPr lang="en-US"/>
              <a:t>the 36 </a:t>
            </a:r>
            <a:r>
              <a:rPr lang="en-US" dirty="0"/>
              <a:t>images needs to be carried out.</a:t>
            </a:r>
          </a:p>
          <a:p>
            <a:pPr marL="285750" indent="-285750">
              <a:spcAft>
                <a:spcPts val="1600"/>
              </a:spcAft>
            </a:pPr>
            <a:r>
              <a:rPr lang="en-US" dirty="0"/>
              <a:t>Understanding which layers are causing this misclassification may also aid in understanding where the model is breaking. Again, Shapley explanations will be used for the same.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delivered to business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GB" dirty="0"/>
              <a:t>The Louvre museum can now focus solely on finding a person good at tagging drawings. They will save costs by not looking to hire an expert who would be able to deal with all the classes.</a:t>
            </a:r>
          </a:p>
          <a:p>
            <a:pPr marL="285750" indent="-285750">
              <a:spcAft>
                <a:spcPts val="1600"/>
              </a:spcAft>
            </a:pPr>
            <a:r>
              <a:rPr lang="en-GB" dirty="0"/>
              <a:t>A step in the right direction, the museum can now perform A/B testing to find which paintings/types of art have the highest user (the person looking at the art website) retention rate. This would allow them to understand which paintings are best used in advertisements or marketing.</a:t>
            </a:r>
          </a:p>
          <a:p>
            <a:pPr marL="285750" indent="-285750">
              <a:spcAft>
                <a:spcPts val="1600"/>
              </a:spcAft>
            </a:pPr>
            <a:r>
              <a:rPr lang="en-GB" dirty="0"/>
              <a:t>This will also assist in creating organic visitor pathways in the museum to guide the visitors without aid and strategically place paintings and merch stores.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Additional things that can be added</a:t>
            </a: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With more compute, Shapley explanations would be given much faster and with higher confidence.</a:t>
            </a:r>
          </a:p>
          <a:p>
            <a:pPr marL="457200" lvl="0" indent="-342900" algn="l" rtl="0">
              <a:spcBef>
                <a:spcPts val="0"/>
              </a:spcBef>
              <a:spcAft>
                <a:spcPts val="0"/>
              </a:spcAft>
              <a:buSzPts val="1800"/>
              <a:buChar char="●"/>
            </a:pPr>
            <a:r>
              <a:rPr lang="en" dirty="0"/>
              <a:t>Expectation maximization would be </a:t>
            </a:r>
            <a:r>
              <a:rPr lang="en-US" dirty="0"/>
              <a:t>carried out in order to further understand what features the model has captured.</a:t>
            </a:r>
            <a:endParaRPr lang="en" dirty="0"/>
          </a:p>
          <a:p>
            <a:pPr marL="457200" lvl="0" indent="-342900" algn="l" rtl="0">
              <a:spcBef>
                <a:spcPts val="0"/>
              </a:spcBef>
              <a:spcAft>
                <a:spcPts val="0"/>
              </a:spcAft>
              <a:buSzPts val="1800"/>
              <a:buChar char="●"/>
            </a:pPr>
            <a:r>
              <a:rPr lang="en-US" dirty="0"/>
              <a:t>The current VGG16 model requires 3GB of GPU memory to deploy. A </a:t>
            </a:r>
            <a:r>
              <a:rPr lang="en-US" dirty="0" err="1"/>
              <a:t>Tensorflow</a:t>
            </a:r>
            <a:r>
              <a:rPr lang="en-US" dirty="0"/>
              <a:t> serving compatible </a:t>
            </a:r>
            <a:r>
              <a:rPr lang="en-US" dirty="0" err="1"/>
              <a:t>simple_save</a:t>
            </a:r>
            <a:r>
              <a:rPr lang="en-US" dirty="0"/>
              <a:t> file option has not yet been explored due to time constraints.</a:t>
            </a:r>
          </a:p>
          <a:p>
            <a:pPr marL="457200" lvl="0" indent="-342900" algn="l" rtl="0">
              <a:spcBef>
                <a:spcPts val="0"/>
              </a:spcBef>
              <a:spcAft>
                <a:spcPts val="0"/>
              </a:spcAft>
              <a:buSzPts val="1800"/>
              <a:buChar char="●"/>
            </a:pPr>
            <a:r>
              <a:rPr lang="en-US" dirty="0"/>
              <a:t>A gamified web app would allow users to learn more about art. An option may be added for them to upload art paste a URL to know it’s category. This would allow more training data to be gathered.</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6" name="Title 5">
            <a:extLst>
              <a:ext uri="{FF2B5EF4-FFF2-40B4-BE49-F238E27FC236}">
                <a16:creationId xmlns:a16="http://schemas.microsoft.com/office/drawing/2014/main" id="{317443EF-FEAF-47D9-B236-0417D36503B2}"/>
              </a:ext>
            </a:extLst>
          </p:cNvPr>
          <p:cNvSpPr>
            <a:spLocks noGrp="1"/>
          </p:cNvSpPr>
          <p:nvPr>
            <p:ph type="title"/>
          </p:nvPr>
        </p:nvSpPr>
        <p:spPr/>
        <p:txBody>
          <a:bodyPr/>
          <a:lstStyle/>
          <a:p>
            <a:r>
              <a:rPr lang="en-US" dirty="0"/>
              <a:t>fin</a:t>
            </a:r>
            <a:endParaRPr lang="en-GB" dirty="0"/>
          </a:p>
        </p:txBody>
      </p:sp>
    </p:spTree>
    <p:extLst>
      <p:ext uri="{BB962C8B-B14F-4D97-AF65-F5344CB8AC3E}">
        <p14:creationId xmlns:p14="http://schemas.microsoft.com/office/powerpoint/2010/main" val="151544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Overview</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PCA did not show linear separability.</a:t>
            </a:r>
          </a:p>
          <a:p>
            <a:pPr marL="285750" indent="-285750">
              <a:spcAft>
                <a:spcPts val="1600"/>
              </a:spcAft>
            </a:pPr>
            <a:r>
              <a:rPr lang="en-US" dirty="0"/>
              <a:t>CNN, VGG16 and ResNet50 were used to see which model works best.</a:t>
            </a:r>
          </a:p>
          <a:p>
            <a:pPr marL="285750" indent="-285750">
              <a:spcAft>
                <a:spcPts val="1600"/>
              </a:spcAft>
            </a:pPr>
            <a:r>
              <a:rPr lang="en-US" dirty="0"/>
              <a:t>Cross validation was used for selecting the best hyperparameters to improve performance of the converged model.</a:t>
            </a:r>
          </a:p>
          <a:p>
            <a:pPr marL="285750" indent="-285750">
              <a:spcAft>
                <a:spcPts val="1600"/>
              </a:spcAft>
            </a:pPr>
            <a:endParaRPr dirty="0"/>
          </a:p>
        </p:txBody>
      </p:sp>
    </p:spTree>
    <p:extLst>
      <p:ext uri="{BB962C8B-B14F-4D97-AF65-F5344CB8AC3E}">
        <p14:creationId xmlns:p14="http://schemas.microsoft.com/office/powerpoint/2010/main" val="26232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level approach</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finalized model was a VGG16 model, fine tuned by only freezing the first 3 conv blocks. The input size was set to 360x360 as it was most suitable to this use case.</a:t>
            </a:r>
          </a:p>
          <a:p>
            <a:pPr marL="285750" indent="-285750">
              <a:spcAft>
                <a:spcPts val="1600"/>
              </a:spcAft>
            </a:pPr>
            <a:endParaRPr lang="en-US" dirty="0"/>
          </a:p>
        </p:txBody>
      </p:sp>
      <p:pic>
        <p:nvPicPr>
          <p:cNvPr id="4" name="Picture 3">
            <a:extLst>
              <a:ext uri="{FF2B5EF4-FFF2-40B4-BE49-F238E27FC236}">
                <a16:creationId xmlns:a16="http://schemas.microsoft.com/office/drawing/2014/main" id="{44B4CD63-8EC1-49B3-A47F-F63031BF48BF}"/>
              </a:ext>
            </a:extLst>
          </p:cNvPr>
          <p:cNvPicPr>
            <a:picLocks noChangeAspect="1"/>
          </p:cNvPicPr>
          <p:nvPr/>
        </p:nvPicPr>
        <p:blipFill>
          <a:blip r:embed="rId3"/>
          <a:stretch>
            <a:fillRect/>
          </a:stretch>
        </p:blipFill>
        <p:spPr>
          <a:xfrm>
            <a:off x="1982312" y="2097216"/>
            <a:ext cx="5179376" cy="2537588"/>
          </a:xfrm>
          <a:prstGeom prst="rect">
            <a:avLst/>
          </a:prstGeom>
        </p:spPr>
      </p:pic>
    </p:spTree>
    <p:extLst>
      <p:ext uri="{BB962C8B-B14F-4D97-AF65-F5344CB8AC3E}">
        <p14:creationId xmlns:p14="http://schemas.microsoft.com/office/powerpoint/2010/main" val="150770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level approach</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finalized model was a VGG16 model, fine tuned by only freezing the first 3 conv blocks. The input size was set to 360x360 as it was most suitable to this use case.</a:t>
            </a:r>
          </a:p>
          <a:p>
            <a:pPr marL="285750" indent="-285750">
              <a:spcAft>
                <a:spcPts val="1600"/>
              </a:spcAft>
            </a:pPr>
            <a:endParaRPr lang="en-US" dirty="0"/>
          </a:p>
        </p:txBody>
      </p:sp>
      <p:pic>
        <p:nvPicPr>
          <p:cNvPr id="3" name="Graphic 2">
            <a:extLst>
              <a:ext uri="{FF2B5EF4-FFF2-40B4-BE49-F238E27FC236}">
                <a16:creationId xmlns:a16="http://schemas.microsoft.com/office/drawing/2014/main" id="{04A75E1B-E81C-4017-B6A3-0AB771738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018" y="1727100"/>
            <a:ext cx="7453964" cy="3416400"/>
          </a:xfrm>
          <a:prstGeom prst="rect">
            <a:avLst/>
          </a:prstGeom>
        </p:spPr>
      </p:pic>
    </p:spTree>
    <p:extLst>
      <p:ext uri="{BB962C8B-B14F-4D97-AF65-F5344CB8AC3E}">
        <p14:creationId xmlns:p14="http://schemas.microsoft.com/office/powerpoint/2010/main" val="36462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level approach</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600"/>
              </a:spcAft>
            </a:pPr>
            <a:r>
              <a:rPr lang="en-US" dirty="0"/>
              <a:t>Data generator used applied the following transformations:</a:t>
            </a:r>
          </a:p>
          <a:p>
            <a:pPr marL="742950" lvl="1" indent="-285750">
              <a:lnSpc>
                <a:spcPct val="100000"/>
              </a:lnSpc>
              <a:spcBef>
                <a:spcPts val="600"/>
              </a:spcBef>
              <a:spcAft>
                <a:spcPts val="600"/>
              </a:spcAft>
            </a:pPr>
            <a:r>
              <a:rPr lang="en-US" dirty="0"/>
              <a:t>Norm</a:t>
            </a:r>
          </a:p>
          <a:p>
            <a:pPr marL="742950" lvl="1" indent="-285750">
              <a:lnSpc>
                <a:spcPct val="100000"/>
              </a:lnSpc>
              <a:spcBef>
                <a:spcPts val="600"/>
              </a:spcBef>
              <a:spcAft>
                <a:spcPts val="600"/>
              </a:spcAft>
            </a:pPr>
            <a:r>
              <a:rPr lang="en-US" dirty="0"/>
              <a:t>Rotation: </a:t>
            </a:r>
            <a:r>
              <a:rPr lang="en-GB" dirty="0"/>
              <a:t>±</a:t>
            </a:r>
            <a:r>
              <a:rPr lang="en-US" dirty="0"/>
              <a:t>15</a:t>
            </a:r>
            <a:r>
              <a:rPr lang="en-GB" dirty="0"/>
              <a:t>°</a:t>
            </a:r>
          </a:p>
          <a:p>
            <a:pPr marL="742950" lvl="1" indent="-285750">
              <a:lnSpc>
                <a:spcPct val="100000"/>
              </a:lnSpc>
              <a:spcBef>
                <a:spcPts val="600"/>
              </a:spcBef>
              <a:spcAft>
                <a:spcPts val="600"/>
              </a:spcAft>
            </a:pPr>
            <a:r>
              <a:rPr lang="en-GB" dirty="0"/>
              <a:t>Width and height shift: ±10%</a:t>
            </a:r>
          </a:p>
          <a:p>
            <a:pPr marL="742950" lvl="1" indent="-285750">
              <a:lnSpc>
                <a:spcPct val="100000"/>
              </a:lnSpc>
              <a:spcBef>
                <a:spcPts val="600"/>
              </a:spcBef>
              <a:spcAft>
                <a:spcPts val="600"/>
              </a:spcAft>
            </a:pPr>
            <a:r>
              <a:rPr lang="en-US" dirty="0"/>
              <a:t>Shear: </a:t>
            </a:r>
            <a:r>
              <a:rPr lang="en-GB" dirty="0"/>
              <a:t>±15%</a:t>
            </a:r>
          </a:p>
          <a:p>
            <a:pPr marL="742950" lvl="1" indent="-285750">
              <a:lnSpc>
                <a:spcPct val="100000"/>
              </a:lnSpc>
              <a:spcBef>
                <a:spcPts val="600"/>
              </a:spcBef>
              <a:spcAft>
                <a:spcPts val="600"/>
              </a:spcAft>
            </a:pPr>
            <a:r>
              <a:rPr lang="en-GB" dirty="0"/>
              <a:t>Zoom: ±20%</a:t>
            </a:r>
          </a:p>
          <a:p>
            <a:pPr marL="742950" lvl="1" indent="-285750">
              <a:lnSpc>
                <a:spcPct val="100000"/>
              </a:lnSpc>
              <a:spcBef>
                <a:spcPts val="600"/>
              </a:spcBef>
              <a:spcAft>
                <a:spcPts val="600"/>
              </a:spcAft>
            </a:pPr>
            <a:r>
              <a:rPr lang="en-GB" dirty="0"/>
              <a:t>Horizontal Flip</a:t>
            </a:r>
          </a:p>
          <a:p>
            <a:pPr marL="742950" lvl="1" indent="-285750">
              <a:lnSpc>
                <a:spcPct val="100000"/>
              </a:lnSpc>
              <a:spcBef>
                <a:spcPts val="600"/>
              </a:spcBef>
              <a:spcAft>
                <a:spcPts val="600"/>
              </a:spcAft>
            </a:pPr>
            <a:r>
              <a:rPr lang="en-GB" dirty="0"/>
              <a:t>Fill Mode: Reflect</a:t>
            </a:r>
          </a:p>
          <a:p>
            <a:pPr marL="742950" lvl="1" indent="-285750">
              <a:lnSpc>
                <a:spcPct val="100000"/>
              </a:lnSpc>
              <a:spcBef>
                <a:spcPts val="600"/>
              </a:spcBef>
              <a:spcAft>
                <a:spcPts val="600"/>
              </a:spcAft>
            </a:pPr>
            <a:r>
              <a:rPr lang="en-GB" dirty="0"/>
              <a:t>Brightness Adjustment: -30% to +15%</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level approach</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600"/>
              </a:spcAft>
            </a:pPr>
            <a:r>
              <a:rPr lang="en-US" dirty="0"/>
              <a:t>After the training and validation losses converged, instead of letting the model simmer for a few epochs, training was stopped.</a:t>
            </a:r>
          </a:p>
          <a:p>
            <a:pPr marL="285750" indent="-285750">
              <a:spcAft>
                <a:spcPts val="600"/>
              </a:spcAft>
            </a:pPr>
            <a:r>
              <a:rPr lang="en-US" dirty="0"/>
              <a:t>Cross validation was used to tweak the class weights along with lower learning rates than the trend followed by </a:t>
            </a:r>
            <a:r>
              <a:rPr lang="en-GB" dirty="0" err="1"/>
              <a:t>ReduceLROnPlateau</a:t>
            </a:r>
            <a:r>
              <a:rPr lang="en-GB" dirty="0"/>
              <a:t>.</a:t>
            </a:r>
          </a:p>
          <a:p>
            <a:pPr marL="285750" indent="-285750">
              <a:spcAft>
                <a:spcPts val="600"/>
              </a:spcAft>
            </a:pPr>
            <a:r>
              <a:rPr lang="en-GB" dirty="0"/>
              <a:t>CNN was rejected due to inability to learn. It got stuck at 54% accuracy on the validation set.</a:t>
            </a:r>
          </a:p>
          <a:p>
            <a:pPr marL="285750" indent="-285750">
              <a:spcAft>
                <a:spcPts val="600"/>
              </a:spcAft>
            </a:pPr>
            <a:r>
              <a:rPr lang="en-GB" dirty="0"/>
              <a:t>ResNet50 was rejected due to significantly higher training times and slow convergence.</a:t>
            </a:r>
          </a:p>
        </p:txBody>
      </p:sp>
    </p:spTree>
    <p:extLst>
      <p:ext uri="{BB962C8B-B14F-4D97-AF65-F5344CB8AC3E}">
        <p14:creationId xmlns:p14="http://schemas.microsoft.com/office/powerpoint/2010/main" val="96222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VGG16 FT First 10 Epochs</a:t>
            </a:r>
            <a:endParaRPr dirty="0"/>
          </a:p>
        </p:txBody>
      </p:sp>
      <p:sp>
        <p:nvSpPr>
          <p:cNvPr id="5" name="Text Placeholder 4">
            <a:extLst>
              <a:ext uri="{FF2B5EF4-FFF2-40B4-BE49-F238E27FC236}">
                <a16:creationId xmlns:a16="http://schemas.microsoft.com/office/drawing/2014/main" id="{FD1DA1E4-AC8C-4C91-BF13-CEE01C358752}"/>
              </a:ext>
            </a:extLst>
          </p:cNvPr>
          <p:cNvSpPr>
            <a:spLocks noGrp="1"/>
          </p:cNvSpPr>
          <p:nvPr>
            <p:ph type="body" idx="1"/>
          </p:nvPr>
        </p:nvSpPr>
        <p:spPr/>
        <p:txBody>
          <a:bodyPr/>
          <a:lstStyle/>
          <a:p>
            <a:endParaRPr lang="en-GB"/>
          </a:p>
        </p:txBody>
      </p:sp>
      <p:pic>
        <p:nvPicPr>
          <p:cNvPr id="9" name="Picture 8">
            <a:extLst>
              <a:ext uri="{FF2B5EF4-FFF2-40B4-BE49-F238E27FC236}">
                <a16:creationId xmlns:a16="http://schemas.microsoft.com/office/drawing/2014/main" id="{2C44B2A9-2313-4D5D-8412-1A1607DB9EF4}"/>
              </a:ext>
            </a:extLst>
          </p:cNvPr>
          <p:cNvPicPr>
            <a:picLocks noChangeAspect="1"/>
          </p:cNvPicPr>
          <p:nvPr/>
        </p:nvPicPr>
        <p:blipFill>
          <a:blip r:embed="rId3"/>
          <a:stretch>
            <a:fillRect/>
          </a:stretch>
        </p:blipFill>
        <p:spPr>
          <a:xfrm>
            <a:off x="420491" y="1286064"/>
            <a:ext cx="8303018" cy="2571372"/>
          </a:xfrm>
          <a:prstGeom prst="rect">
            <a:avLst/>
          </a:prstGeom>
        </p:spPr>
      </p:pic>
    </p:spTree>
    <p:extLst>
      <p:ext uri="{BB962C8B-B14F-4D97-AF65-F5344CB8AC3E}">
        <p14:creationId xmlns:p14="http://schemas.microsoft.com/office/powerpoint/2010/main" val="1786919251"/>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1056</Words>
  <Application>Microsoft Office PowerPoint</Application>
  <PresentationFormat>On-screen Show (16:9)</PresentationFormat>
  <Paragraphs>82</Paragraphs>
  <Slides>33</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Oswald</vt:lpstr>
      <vt:lpstr>Arial</vt:lpstr>
      <vt:lpstr>Average</vt:lpstr>
      <vt:lpstr>Slate</vt:lpstr>
      <vt:lpstr>Tag the Art</vt:lpstr>
      <vt:lpstr>Problem Definition</vt:lpstr>
      <vt:lpstr>Solution Overview</vt:lpstr>
      <vt:lpstr>Solution Overview</vt:lpstr>
      <vt:lpstr>High level approach</vt:lpstr>
      <vt:lpstr>High level approach</vt:lpstr>
      <vt:lpstr>High level approach</vt:lpstr>
      <vt:lpstr>High level approach</vt:lpstr>
      <vt:lpstr>VGG16 FT First 10 Epochs</vt:lpstr>
      <vt:lpstr>VGG16 FT Epochs 11-20</vt:lpstr>
      <vt:lpstr>VGG16 FT Epochs 21-30</vt:lpstr>
      <vt:lpstr>VGG16 FT Epochs 31-40</vt:lpstr>
      <vt:lpstr>VGG16 FT Epochs 41-50</vt:lpstr>
      <vt:lpstr>ResNet50 First 20 Epochs</vt:lpstr>
      <vt:lpstr>ResNet50 Epochs 21-60</vt:lpstr>
      <vt:lpstr>ResNet50 Epochs 61-70</vt:lpstr>
      <vt:lpstr>ResNet50 Epochs 71-80</vt:lpstr>
      <vt:lpstr>ResNet50 Epochs 81-90</vt:lpstr>
      <vt:lpstr>Steps involved in solving the problem</vt:lpstr>
      <vt:lpstr>PowerPoint Presentation</vt:lpstr>
      <vt:lpstr>PowerPoint Presentation</vt:lpstr>
      <vt:lpstr>PowerPoint Presentation</vt:lpstr>
      <vt:lpstr>Regarding PCA</vt:lpstr>
      <vt:lpstr>Steps involved in solving the problem</vt:lpstr>
      <vt:lpstr>Steps involved in solving the problem</vt:lpstr>
      <vt:lpstr>PowerPoint Presentation</vt:lpstr>
      <vt:lpstr>PowerPoint Presentation</vt:lpstr>
      <vt:lpstr>Steps involved in solving the problem</vt:lpstr>
      <vt:lpstr>PowerPoint Presentation</vt:lpstr>
      <vt:lpstr>Final Outcome</vt:lpstr>
      <vt:lpstr>Value delivered to business</vt:lpstr>
      <vt:lpstr>Additional things that can be added</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 the Art</dc:title>
  <cp:lastModifiedBy>Aditya Jagdev</cp:lastModifiedBy>
  <cp:revision>90</cp:revision>
  <dcterms:modified xsi:type="dcterms:W3CDTF">2020-11-22T10:00:54Z</dcterms:modified>
</cp:coreProperties>
</file>