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8" r:id="rId10"/>
    <p:sldId id="267" r:id="rId11"/>
    <p:sldId id="279" r:id="rId12"/>
    <p:sldId id="271" r:id="rId13"/>
    <p:sldId id="272" r:id="rId14"/>
    <p:sldId id="273" r:id="rId15"/>
    <p:sldId id="285" r:id="rId16"/>
    <p:sldId id="281" r:id="rId17"/>
    <p:sldId id="282" r:id="rId18"/>
    <p:sldId id="283" r:id="rId19"/>
    <p:sldId id="284" r:id="rId20"/>
    <p:sldId id="286" r:id="rId21"/>
    <p:sldId id="261" r:id="rId22"/>
    <p:sldId id="265" r:id="rId23"/>
    <p:sldId id="266" r:id="rId24"/>
    <p:sldId id="278" r:id="rId25"/>
    <p:sldId id="270" r:id="rId26"/>
    <p:sldId id="277" r:id="rId27"/>
    <p:sldId id="269" r:id="rId28"/>
    <p:sldId id="274" r:id="rId29"/>
    <p:sldId id="275" r:id="rId30"/>
    <p:sldId id="276" r:id="rId31"/>
    <p:sldId id="280" r:id="rId32"/>
    <p:sldId id="288"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CE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B98C-9070-4BA7-88A8-892A3ADAF957}"/>
              </a:ext>
            </a:extLst>
          </p:cNvPr>
          <p:cNvSpPr>
            <a:spLocks noGrp="1"/>
          </p:cNvSpPr>
          <p:nvPr>
            <p:ph type="ctrTitle"/>
          </p:nvPr>
        </p:nvSpPr>
        <p:spPr/>
        <p:txBody>
          <a:bodyPr/>
          <a:lstStyle/>
          <a:p>
            <a:r>
              <a:rPr lang="en-US" dirty="0">
                <a:solidFill>
                  <a:schemeClr val="bg1"/>
                </a:solidFill>
              </a:rPr>
              <a:t>Customer and Workshop</a:t>
            </a:r>
            <a:br>
              <a:rPr lang="en-US" dirty="0">
                <a:solidFill>
                  <a:schemeClr val="bg1"/>
                </a:solidFill>
              </a:rPr>
            </a:br>
            <a:r>
              <a:rPr lang="en-US" dirty="0">
                <a:solidFill>
                  <a:schemeClr val="bg1"/>
                </a:solidFill>
              </a:rPr>
              <a:t>Data Analysis</a:t>
            </a:r>
            <a:endParaRPr lang="en-GB" dirty="0">
              <a:solidFill>
                <a:schemeClr val="bg1"/>
              </a:solidFill>
            </a:endParaRPr>
          </a:p>
        </p:txBody>
      </p:sp>
      <p:sp>
        <p:nvSpPr>
          <p:cNvPr id="3" name="Subtitle 2">
            <a:extLst>
              <a:ext uri="{FF2B5EF4-FFF2-40B4-BE49-F238E27FC236}">
                <a16:creationId xmlns:a16="http://schemas.microsoft.com/office/drawing/2014/main" id="{1DF4A720-98AA-45EA-A446-0EA454102721}"/>
              </a:ext>
            </a:extLst>
          </p:cNvPr>
          <p:cNvSpPr>
            <a:spLocks noGrp="1"/>
          </p:cNvSpPr>
          <p:nvPr>
            <p:ph type="subTitle" idx="1"/>
          </p:nvPr>
        </p:nvSpPr>
        <p:spPr/>
        <p:txBody>
          <a:bodyPr/>
          <a:lstStyle/>
          <a:p>
            <a:r>
              <a:rPr lang="en-US" dirty="0"/>
              <a:t>Aditya Jagdev</a:t>
            </a:r>
            <a:endParaRPr lang="en-GB" dirty="0"/>
          </a:p>
        </p:txBody>
      </p:sp>
      <p:pic>
        <p:nvPicPr>
          <p:cNvPr id="5" name="Picture 4">
            <a:extLst>
              <a:ext uri="{FF2B5EF4-FFF2-40B4-BE49-F238E27FC236}">
                <a16:creationId xmlns:a16="http://schemas.microsoft.com/office/drawing/2014/main" id="{2DFCB5B7-D00A-4E4A-A5B0-3F997C347F96}"/>
              </a:ext>
            </a:extLst>
          </p:cNvPr>
          <p:cNvPicPr>
            <a:picLocks noChangeAspect="1"/>
          </p:cNvPicPr>
          <p:nvPr/>
        </p:nvPicPr>
        <p:blipFill rotWithShape="1">
          <a:blip r:embed="rId2"/>
          <a:srcRect t="22886" b="22886"/>
          <a:stretch/>
        </p:blipFill>
        <p:spPr>
          <a:xfrm>
            <a:off x="6634083" y="4907561"/>
            <a:ext cx="5557917" cy="195044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327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5544766" cy="3833280"/>
          </a:xfrm>
        </p:spPr>
        <p:txBody>
          <a:bodyPr>
            <a:normAutofit/>
          </a:bodyPr>
          <a:lstStyle/>
          <a:p>
            <a:r>
              <a:rPr lang="en-US" dirty="0"/>
              <a:t>Revenue insights based on customers and time.</a:t>
            </a:r>
          </a:p>
          <a:p>
            <a:r>
              <a:rPr lang="en-US" dirty="0"/>
              <a:t>Most revenue comes from single, second hand car owners.</a:t>
            </a:r>
          </a:p>
          <a:p>
            <a:r>
              <a:rPr lang="en-GB" dirty="0"/>
              <a:t>Customers with multiple first hand cars offer the most lucrative opportunities.</a:t>
            </a:r>
          </a:p>
          <a:p>
            <a:r>
              <a:rPr lang="en-GB" dirty="0"/>
              <a:t>This will aid in calculating CLTV and in improving marketing to attract better potential customers.</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tretch>
            <a:fillRect/>
          </a:stretch>
        </p:blipFill>
        <p:spPr>
          <a:xfrm>
            <a:off x="6680718" y="434437"/>
            <a:ext cx="4777274" cy="5976376"/>
          </a:xfrm>
          <a:prstGeom prst="rect">
            <a:avLst/>
          </a:prstGeom>
          <a:solidFill>
            <a:srgbClr val="A2CE44"/>
          </a:solidFill>
        </p:spPr>
      </p:pic>
      <p:sp>
        <p:nvSpPr>
          <p:cNvPr id="4" name="Title 1">
            <a:extLst>
              <a:ext uri="{FF2B5EF4-FFF2-40B4-BE49-F238E27FC236}">
                <a16:creationId xmlns:a16="http://schemas.microsoft.com/office/drawing/2014/main" id="{B4322930-1F0E-4AC6-93BB-49A22D70812F}"/>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Revenue based on customer type</a:t>
            </a:r>
            <a:endParaRPr lang="en-GB" sz="2400" dirty="0"/>
          </a:p>
        </p:txBody>
      </p:sp>
    </p:spTree>
    <p:extLst>
      <p:ext uri="{BB962C8B-B14F-4D97-AF65-F5344CB8AC3E}">
        <p14:creationId xmlns:p14="http://schemas.microsoft.com/office/powerpoint/2010/main" val="413228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5556921" cy="3833280"/>
          </a:xfrm>
        </p:spPr>
        <p:txBody>
          <a:bodyPr>
            <a:normAutofit/>
          </a:bodyPr>
          <a:lstStyle/>
          <a:p>
            <a:r>
              <a:rPr lang="en-US" dirty="0"/>
              <a:t>MFCS has a wider presence in southern India whereas has comparatively fewer workshops in the northern half.</a:t>
            </a:r>
          </a:p>
          <a:p>
            <a:r>
              <a:rPr lang="en-US" dirty="0"/>
              <a:t>Intuitively, it has a higher concentration of workshops near metro cities.</a:t>
            </a:r>
          </a:p>
          <a:p>
            <a:r>
              <a:rPr lang="en-US" dirty="0"/>
              <a:t>The eastern half contains very few workshops. It may be beneficial to look into expanding in the region.</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7172133" y="275289"/>
            <a:ext cx="3604240" cy="6307422"/>
          </a:xfrm>
          <a:prstGeom prst="rect">
            <a:avLst/>
          </a:prstGeom>
          <a:solidFill>
            <a:srgbClr val="A2CE44"/>
          </a:solidFill>
        </p:spPr>
      </p:pic>
      <p:sp>
        <p:nvSpPr>
          <p:cNvPr id="4" name="Title 1">
            <a:extLst>
              <a:ext uri="{FF2B5EF4-FFF2-40B4-BE49-F238E27FC236}">
                <a16:creationId xmlns:a16="http://schemas.microsoft.com/office/drawing/2014/main" id="{A6936458-14B6-4AC6-9A11-0D6779B48CFF}"/>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Distribution of workshops</a:t>
            </a:r>
            <a:endParaRPr lang="en-GB" sz="2400" dirty="0"/>
          </a:p>
        </p:txBody>
      </p:sp>
    </p:spTree>
    <p:extLst>
      <p:ext uri="{BB962C8B-B14F-4D97-AF65-F5344CB8AC3E}">
        <p14:creationId xmlns:p14="http://schemas.microsoft.com/office/powerpoint/2010/main" val="307419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Revenue based on state indicates that MFCS has a relatively bigger presence in southern and central India compared to other regions.</a:t>
            </a:r>
          </a:p>
          <a:p>
            <a:r>
              <a:rPr lang="en-US" dirty="0"/>
              <a:t>This may allow improving marketing to customers with a certain demographic.</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125213" y="2332653"/>
            <a:ext cx="6974880" cy="3612550"/>
          </a:xfrm>
          <a:prstGeom prst="rect">
            <a:avLst/>
          </a:prstGeom>
          <a:solidFill>
            <a:srgbClr val="A2CE44"/>
          </a:solidFill>
        </p:spPr>
      </p:pic>
      <p:sp>
        <p:nvSpPr>
          <p:cNvPr id="4" name="Title 1">
            <a:extLst>
              <a:ext uri="{FF2B5EF4-FFF2-40B4-BE49-F238E27FC236}">
                <a16:creationId xmlns:a16="http://schemas.microsoft.com/office/drawing/2014/main" id="{4135ABC3-B589-403D-8DEA-4BD3A8959077}"/>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Revenue based on State</a:t>
            </a:r>
            <a:endParaRPr lang="en-GB" sz="2400" dirty="0"/>
          </a:p>
        </p:txBody>
      </p:sp>
    </p:spTree>
    <p:extLst>
      <p:ext uri="{BB962C8B-B14F-4D97-AF65-F5344CB8AC3E}">
        <p14:creationId xmlns:p14="http://schemas.microsoft.com/office/powerpoint/2010/main" val="1582279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Mean revenue per job based on state gives a similar ordering.</a:t>
            </a:r>
          </a:p>
          <a:p>
            <a:r>
              <a:rPr lang="en-US" dirty="0"/>
              <a:t>Revenue per job from AP, TN, PB, MH, KN, GJ and HR is significantly higher than other states.</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125213" y="2532047"/>
            <a:ext cx="6974880" cy="3213761"/>
          </a:xfrm>
          <a:prstGeom prst="rect">
            <a:avLst/>
          </a:prstGeom>
          <a:solidFill>
            <a:srgbClr val="A2CE44"/>
          </a:solidFill>
        </p:spPr>
      </p:pic>
      <p:sp>
        <p:nvSpPr>
          <p:cNvPr id="4" name="Title 1">
            <a:extLst>
              <a:ext uri="{FF2B5EF4-FFF2-40B4-BE49-F238E27FC236}">
                <a16:creationId xmlns:a16="http://schemas.microsoft.com/office/drawing/2014/main" id="{46BD1730-6273-4E7C-8349-BFAF335B4A99}"/>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Mean revenue based on State</a:t>
            </a:r>
            <a:endParaRPr lang="en-GB" sz="2400" dirty="0"/>
          </a:p>
        </p:txBody>
      </p:sp>
    </p:spTree>
    <p:extLst>
      <p:ext uri="{BB962C8B-B14F-4D97-AF65-F5344CB8AC3E}">
        <p14:creationId xmlns:p14="http://schemas.microsoft.com/office/powerpoint/2010/main" val="143227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Certain workshops in states dominate the amount of revenue generated.</a:t>
            </a:r>
          </a:p>
          <a:p>
            <a:r>
              <a:rPr lang="en-US" dirty="0"/>
              <a:t>These workshops may prove to be good choices to test customer experience improvement programs.</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120757" y="1054360"/>
            <a:ext cx="6983792" cy="5142768"/>
          </a:xfrm>
          <a:prstGeom prst="rect">
            <a:avLst/>
          </a:prstGeom>
          <a:solidFill>
            <a:srgbClr val="A2CE44"/>
          </a:solidFill>
        </p:spPr>
      </p:pic>
      <p:sp>
        <p:nvSpPr>
          <p:cNvPr id="4" name="Title 1">
            <a:extLst>
              <a:ext uri="{FF2B5EF4-FFF2-40B4-BE49-F238E27FC236}">
                <a16:creationId xmlns:a16="http://schemas.microsoft.com/office/drawing/2014/main" id="{2D9A50DD-A75B-4DB4-9942-E82383A40D4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High performing workshops</a:t>
            </a:r>
            <a:endParaRPr lang="en-GB" sz="2400" dirty="0"/>
          </a:p>
        </p:txBody>
      </p:sp>
    </p:spTree>
    <p:extLst>
      <p:ext uri="{BB962C8B-B14F-4D97-AF65-F5344CB8AC3E}">
        <p14:creationId xmlns:p14="http://schemas.microsoft.com/office/powerpoint/2010/main" val="413675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Total number of workshops has seen exponential growth.</a:t>
            </a:r>
          </a:p>
        </p:txBody>
      </p:sp>
      <p:sp>
        <p:nvSpPr>
          <p:cNvPr id="4" name="Title 1">
            <a:extLst>
              <a:ext uri="{FF2B5EF4-FFF2-40B4-BE49-F238E27FC236}">
                <a16:creationId xmlns:a16="http://schemas.microsoft.com/office/drawing/2014/main" id="{2D9A50DD-A75B-4DB4-9942-E82383A40D4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Number of workshops</a:t>
            </a:r>
            <a:endParaRPr lang="en-GB" sz="2400" dirty="0"/>
          </a:p>
        </p:txBody>
      </p:sp>
      <p:pic>
        <p:nvPicPr>
          <p:cNvPr id="7" name="Picture 6">
            <a:extLst>
              <a:ext uri="{FF2B5EF4-FFF2-40B4-BE49-F238E27FC236}">
                <a16:creationId xmlns:a16="http://schemas.microsoft.com/office/drawing/2014/main" id="{4C774CDA-3D39-4705-9CA2-FF5CEA352BBE}"/>
              </a:ext>
            </a:extLst>
          </p:cNvPr>
          <p:cNvPicPr>
            <a:picLocks noChangeAspect="1"/>
          </p:cNvPicPr>
          <p:nvPr/>
        </p:nvPicPr>
        <p:blipFill>
          <a:blip r:embed="rId2"/>
          <a:srcRect/>
          <a:stretch/>
        </p:blipFill>
        <p:spPr>
          <a:xfrm>
            <a:off x="4952977" y="2550913"/>
            <a:ext cx="6983792" cy="3504655"/>
          </a:xfrm>
          <a:prstGeom prst="rect">
            <a:avLst/>
          </a:prstGeom>
          <a:solidFill>
            <a:srgbClr val="A2CE44"/>
          </a:solidFill>
        </p:spPr>
      </p:pic>
    </p:spTree>
    <p:extLst>
      <p:ext uri="{BB962C8B-B14F-4D97-AF65-F5344CB8AC3E}">
        <p14:creationId xmlns:p14="http://schemas.microsoft.com/office/powerpoint/2010/main" val="58828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3986553" cy="3833280"/>
          </a:xfrm>
        </p:spPr>
        <p:txBody>
          <a:bodyPr>
            <a:normAutofit/>
          </a:bodyPr>
          <a:lstStyle/>
          <a:p>
            <a:r>
              <a:rPr lang="en-US" dirty="0"/>
              <a:t>Intuitively, the number of jobs done has also increased.</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4952977" y="2550976"/>
            <a:ext cx="6983792" cy="3454258"/>
          </a:xfrm>
          <a:prstGeom prst="rect">
            <a:avLst/>
          </a:prstGeom>
          <a:solidFill>
            <a:srgbClr val="A2CE44"/>
          </a:solidFill>
        </p:spPr>
      </p:pic>
      <p:sp>
        <p:nvSpPr>
          <p:cNvPr id="4" name="Title 1">
            <a:extLst>
              <a:ext uri="{FF2B5EF4-FFF2-40B4-BE49-F238E27FC236}">
                <a16:creationId xmlns:a16="http://schemas.microsoft.com/office/drawing/2014/main" id="{2D9A50DD-A75B-4DB4-9942-E82383A40D4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Total number of jobs done</a:t>
            </a:r>
            <a:endParaRPr lang="en-GB" sz="2400" dirty="0"/>
          </a:p>
        </p:txBody>
      </p:sp>
    </p:spTree>
    <p:extLst>
      <p:ext uri="{BB962C8B-B14F-4D97-AF65-F5344CB8AC3E}">
        <p14:creationId xmlns:p14="http://schemas.microsoft.com/office/powerpoint/2010/main" val="342140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3977223" cy="3833280"/>
          </a:xfrm>
        </p:spPr>
        <p:txBody>
          <a:bodyPr>
            <a:normAutofit/>
          </a:bodyPr>
          <a:lstStyle/>
          <a:p>
            <a:r>
              <a:rPr lang="en-US" dirty="0"/>
              <a:t>But the mean number of jobs done per workshops has decreased.</a:t>
            </a:r>
          </a:p>
          <a:p>
            <a:r>
              <a:rPr lang="en-US" dirty="0"/>
              <a:t>This indicates that the new workshops are either inefficient.</a:t>
            </a:r>
          </a:p>
        </p:txBody>
      </p:sp>
      <p:sp>
        <p:nvSpPr>
          <p:cNvPr id="4" name="Title 1">
            <a:extLst>
              <a:ext uri="{FF2B5EF4-FFF2-40B4-BE49-F238E27FC236}">
                <a16:creationId xmlns:a16="http://schemas.microsoft.com/office/drawing/2014/main" id="{2D9A50DD-A75B-4DB4-9942-E82383A40D4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Mean number of jobs per workshop</a:t>
            </a:r>
            <a:endParaRPr lang="en-GB" sz="2400" dirty="0"/>
          </a:p>
        </p:txBody>
      </p:sp>
      <p:pic>
        <p:nvPicPr>
          <p:cNvPr id="7" name="Picture 6">
            <a:extLst>
              <a:ext uri="{FF2B5EF4-FFF2-40B4-BE49-F238E27FC236}">
                <a16:creationId xmlns:a16="http://schemas.microsoft.com/office/drawing/2014/main" id="{7694130D-604B-4E0A-8F08-BFAAD18CC230}"/>
              </a:ext>
            </a:extLst>
          </p:cNvPr>
          <p:cNvPicPr>
            <a:picLocks noChangeAspect="1"/>
          </p:cNvPicPr>
          <p:nvPr/>
        </p:nvPicPr>
        <p:blipFill>
          <a:blip r:embed="rId2"/>
          <a:srcRect/>
          <a:stretch/>
        </p:blipFill>
        <p:spPr>
          <a:xfrm>
            <a:off x="4952977" y="2550943"/>
            <a:ext cx="6983792" cy="3504625"/>
          </a:xfrm>
          <a:prstGeom prst="rect">
            <a:avLst/>
          </a:prstGeom>
          <a:solidFill>
            <a:srgbClr val="A2CE44"/>
          </a:solidFill>
        </p:spPr>
      </p:pic>
    </p:spTree>
    <p:extLst>
      <p:ext uri="{BB962C8B-B14F-4D97-AF65-F5344CB8AC3E}">
        <p14:creationId xmlns:p14="http://schemas.microsoft.com/office/powerpoint/2010/main" val="2631434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042537" cy="3833280"/>
          </a:xfrm>
        </p:spPr>
        <p:txBody>
          <a:bodyPr>
            <a:normAutofit/>
          </a:bodyPr>
          <a:lstStyle/>
          <a:p>
            <a:r>
              <a:rPr lang="en-US" dirty="0"/>
              <a:t>Revenue has increased rather linearly with exponential increase in number of workshops.</a:t>
            </a:r>
          </a:p>
        </p:txBody>
      </p:sp>
      <p:sp>
        <p:nvSpPr>
          <p:cNvPr id="4" name="Title 1">
            <a:extLst>
              <a:ext uri="{FF2B5EF4-FFF2-40B4-BE49-F238E27FC236}">
                <a16:creationId xmlns:a16="http://schemas.microsoft.com/office/drawing/2014/main" id="{2D9A50DD-A75B-4DB4-9942-E82383A40D4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Revenue</a:t>
            </a:r>
            <a:endParaRPr lang="en-GB" sz="2400" dirty="0"/>
          </a:p>
        </p:txBody>
      </p:sp>
      <p:pic>
        <p:nvPicPr>
          <p:cNvPr id="7" name="Picture 6">
            <a:extLst>
              <a:ext uri="{FF2B5EF4-FFF2-40B4-BE49-F238E27FC236}">
                <a16:creationId xmlns:a16="http://schemas.microsoft.com/office/drawing/2014/main" id="{7694130D-604B-4E0A-8F08-BFAAD18CC230}"/>
              </a:ext>
            </a:extLst>
          </p:cNvPr>
          <p:cNvPicPr>
            <a:picLocks noChangeAspect="1"/>
          </p:cNvPicPr>
          <p:nvPr/>
        </p:nvPicPr>
        <p:blipFill>
          <a:blip r:embed="rId2"/>
          <a:srcRect/>
          <a:stretch/>
        </p:blipFill>
        <p:spPr>
          <a:xfrm>
            <a:off x="4965705" y="2550943"/>
            <a:ext cx="6958335" cy="3504625"/>
          </a:xfrm>
          <a:prstGeom prst="rect">
            <a:avLst/>
          </a:prstGeom>
          <a:solidFill>
            <a:srgbClr val="A2CE44"/>
          </a:solidFill>
        </p:spPr>
      </p:pic>
    </p:spTree>
    <p:extLst>
      <p:ext uri="{BB962C8B-B14F-4D97-AF65-F5344CB8AC3E}">
        <p14:creationId xmlns:p14="http://schemas.microsoft.com/office/powerpoint/2010/main" val="124896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005215" cy="3833280"/>
          </a:xfrm>
        </p:spPr>
        <p:txBody>
          <a:bodyPr>
            <a:normAutofit/>
          </a:bodyPr>
          <a:lstStyle/>
          <a:p>
            <a:r>
              <a:rPr lang="en-US" dirty="0"/>
              <a:t>Mean revenue has decreased by half.</a:t>
            </a:r>
          </a:p>
          <a:p>
            <a:r>
              <a:rPr lang="en-US" dirty="0"/>
              <a:t>This may be due to workshops not bringing in as much revenue as projected.</a:t>
            </a:r>
          </a:p>
          <a:p>
            <a:r>
              <a:rPr lang="en-US" dirty="0"/>
              <a:t>Note: On inspection, most new workshops were</a:t>
            </a:r>
          </a:p>
        </p:txBody>
      </p:sp>
      <p:sp>
        <p:nvSpPr>
          <p:cNvPr id="4" name="Title 1">
            <a:extLst>
              <a:ext uri="{FF2B5EF4-FFF2-40B4-BE49-F238E27FC236}">
                <a16:creationId xmlns:a16="http://schemas.microsoft.com/office/drawing/2014/main" id="{2D9A50DD-A75B-4DB4-9942-E82383A40D4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Mean Revenue per workshop</a:t>
            </a:r>
            <a:endParaRPr lang="en-GB" sz="2400" dirty="0"/>
          </a:p>
        </p:txBody>
      </p:sp>
      <p:pic>
        <p:nvPicPr>
          <p:cNvPr id="7" name="Picture 6">
            <a:extLst>
              <a:ext uri="{FF2B5EF4-FFF2-40B4-BE49-F238E27FC236}">
                <a16:creationId xmlns:a16="http://schemas.microsoft.com/office/drawing/2014/main" id="{7694130D-604B-4E0A-8F08-BFAAD18CC230}"/>
              </a:ext>
            </a:extLst>
          </p:cNvPr>
          <p:cNvPicPr>
            <a:picLocks noChangeAspect="1"/>
          </p:cNvPicPr>
          <p:nvPr/>
        </p:nvPicPr>
        <p:blipFill>
          <a:blip r:embed="rId2"/>
          <a:srcRect/>
          <a:stretch/>
        </p:blipFill>
        <p:spPr>
          <a:xfrm>
            <a:off x="4965705" y="2550943"/>
            <a:ext cx="6958335" cy="3504625"/>
          </a:xfrm>
          <a:prstGeom prst="rect">
            <a:avLst/>
          </a:prstGeom>
          <a:solidFill>
            <a:srgbClr val="A2CE44"/>
          </a:solidFill>
        </p:spPr>
      </p:pic>
    </p:spTree>
    <p:extLst>
      <p:ext uri="{BB962C8B-B14F-4D97-AF65-F5344CB8AC3E}">
        <p14:creationId xmlns:p14="http://schemas.microsoft.com/office/powerpoint/2010/main" val="23367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p:txBody>
          <a:bodyPr/>
          <a:lstStyle/>
          <a:p>
            <a:r>
              <a:rPr lang="en-GB" dirty="0"/>
              <a:t>Mahindra First Choice (MFCS; a chain of multi-brand car workshops) wants to leverage its data to find trends among its customer base and workshops to realize improvements.</a:t>
            </a:r>
            <a:endParaRPr lang="en-US" dirty="0"/>
          </a:p>
          <a:p>
            <a:r>
              <a:rPr lang="en-US" dirty="0"/>
              <a:t>Analysis will be along the lines of:</a:t>
            </a:r>
          </a:p>
          <a:p>
            <a:pPr lvl="1"/>
            <a:r>
              <a:rPr lang="en-US" dirty="0"/>
              <a:t>Geolocation based customer analysis</a:t>
            </a:r>
          </a:p>
          <a:p>
            <a:pPr lvl="1"/>
            <a:r>
              <a:rPr lang="en-US" dirty="0"/>
              <a:t>Market segmentation</a:t>
            </a:r>
          </a:p>
          <a:p>
            <a:pPr lvl="1"/>
            <a:r>
              <a:rPr lang="en-US" dirty="0"/>
              <a:t>Customer Prediction</a:t>
            </a:r>
          </a:p>
          <a:p>
            <a:r>
              <a:rPr lang="en-US" dirty="0"/>
              <a:t>The analysis will be followed by Business / Marketing recommendation(s)</a:t>
            </a:r>
          </a:p>
          <a:p>
            <a:endParaRPr lang="en-GB" dirty="0"/>
          </a:p>
        </p:txBody>
      </p:sp>
    </p:spTree>
    <p:extLst>
      <p:ext uri="{BB962C8B-B14F-4D97-AF65-F5344CB8AC3E}">
        <p14:creationId xmlns:p14="http://schemas.microsoft.com/office/powerpoint/2010/main" val="275030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005215" cy="3833280"/>
          </a:xfrm>
        </p:spPr>
        <p:txBody>
          <a:bodyPr>
            <a:normAutofit/>
          </a:bodyPr>
          <a:lstStyle/>
          <a:p>
            <a:r>
              <a:rPr lang="en-US" dirty="0"/>
              <a:t>On inspection, most new workshops were observed to be located away from the previously existing workshops in their region and on the outskirts of the city/district.</a:t>
            </a:r>
          </a:p>
          <a:p>
            <a:r>
              <a:rPr lang="en-US" dirty="0"/>
              <a:t>This may be a contributor to the observed decrease in number of customers.</a:t>
            </a:r>
          </a:p>
        </p:txBody>
      </p:sp>
      <p:sp>
        <p:nvSpPr>
          <p:cNvPr id="4" name="Title 1">
            <a:extLst>
              <a:ext uri="{FF2B5EF4-FFF2-40B4-BE49-F238E27FC236}">
                <a16:creationId xmlns:a16="http://schemas.microsoft.com/office/drawing/2014/main" id="{2D9A50DD-A75B-4DB4-9942-E82383A40D4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Mean Revenue per workshop</a:t>
            </a:r>
            <a:endParaRPr lang="en-GB" sz="2400" dirty="0"/>
          </a:p>
        </p:txBody>
      </p:sp>
      <p:pic>
        <p:nvPicPr>
          <p:cNvPr id="7" name="Picture 6">
            <a:extLst>
              <a:ext uri="{FF2B5EF4-FFF2-40B4-BE49-F238E27FC236}">
                <a16:creationId xmlns:a16="http://schemas.microsoft.com/office/drawing/2014/main" id="{7694130D-604B-4E0A-8F08-BFAAD18CC230}"/>
              </a:ext>
            </a:extLst>
          </p:cNvPr>
          <p:cNvPicPr>
            <a:picLocks noChangeAspect="1"/>
          </p:cNvPicPr>
          <p:nvPr/>
        </p:nvPicPr>
        <p:blipFill>
          <a:blip r:embed="rId2"/>
          <a:srcRect/>
          <a:stretch/>
        </p:blipFill>
        <p:spPr>
          <a:xfrm>
            <a:off x="4965705" y="2550943"/>
            <a:ext cx="6958335" cy="3504625"/>
          </a:xfrm>
          <a:prstGeom prst="rect">
            <a:avLst/>
          </a:prstGeom>
          <a:solidFill>
            <a:srgbClr val="A2CE44"/>
          </a:solidFill>
        </p:spPr>
      </p:pic>
    </p:spTree>
    <p:extLst>
      <p:ext uri="{BB962C8B-B14F-4D97-AF65-F5344CB8AC3E}">
        <p14:creationId xmlns:p14="http://schemas.microsoft.com/office/powerpoint/2010/main" val="65944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966268" cy="3833280"/>
          </a:xfrm>
        </p:spPr>
        <p:txBody>
          <a:bodyPr>
            <a:normAutofit/>
          </a:bodyPr>
          <a:lstStyle/>
          <a:p>
            <a:r>
              <a:rPr lang="en-GB" dirty="0"/>
              <a:t>Cars that visited more than 3 MFCS workshops had a higher peak for KMs Reading.</a:t>
            </a:r>
          </a:p>
          <a:p>
            <a:r>
              <a:rPr lang="en-GB" dirty="0"/>
              <a:t>This may suggest that these were commercial vehicles such as taxis, tourist vehicles, etc.</a:t>
            </a:r>
          </a:p>
        </p:txBody>
      </p:sp>
      <p:pic>
        <p:nvPicPr>
          <p:cNvPr id="5" name="Picture 4">
            <a:extLst>
              <a:ext uri="{FF2B5EF4-FFF2-40B4-BE49-F238E27FC236}">
                <a16:creationId xmlns:a16="http://schemas.microsoft.com/office/drawing/2014/main" id="{63FA4E5B-AC9C-4BAD-BF61-87E318390144}"/>
              </a:ext>
            </a:extLst>
          </p:cNvPr>
          <p:cNvPicPr>
            <a:picLocks noChangeAspect="1"/>
          </p:cNvPicPr>
          <p:nvPr/>
        </p:nvPicPr>
        <p:blipFill>
          <a:blip r:embed="rId2"/>
          <a:stretch>
            <a:fillRect/>
          </a:stretch>
        </p:blipFill>
        <p:spPr>
          <a:xfrm>
            <a:off x="6499700" y="512502"/>
            <a:ext cx="4873588" cy="5832996"/>
          </a:xfrm>
          <a:prstGeom prst="rect">
            <a:avLst/>
          </a:prstGeom>
          <a:solidFill>
            <a:srgbClr val="A2CE44"/>
          </a:solidFill>
        </p:spPr>
      </p:pic>
      <p:sp>
        <p:nvSpPr>
          <p:cNvPr id="4" name="Title 1">
            <a:extLst>
              <a:ext uri="{FF2B5EF4-FFF2-40B4-BE49-F238E27FC236}">
                <a16:creationId xmlns:a16="http://schemas.microsoft.com/office/drawing/2014/main" id="{942381E1-AC6A-412E-88A7-6B32F418369D}"/>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No. of workshops visited</a:t>
            </a:r>
            <a:endParaRPr lang="en-GB" sz="2400" dirty="0"/>
          </a:p>
        </p:txBody>
      </p:sp>
    </p:spTree>
    <p:extLst>
      <p:ext uri="{BB962C8B-B14F-4D97-AF65-F5344CB8AC3E}">
        <p14:creationId xmlns:p14="http://schemas.microsoft.com/office/powerpoint/2010/main" val="798814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5544766" cy="3833280"/>
          </a:xfrm>
        </p:spPr>
        <p:txBody>
          <a:bodyPr>
            <a:normAutofit/>
          </a:bodyPr>
          <a:lstStyle/>
          <a:p>
            <a:r>
              <a:rPr lang="en-GB" dirty="0"/>
              <a:t>Response time is the time between a job card being registered and the car being brought to the workshop.</a:t>
            </a:r>
          </a:p>
          <a:p>
            <a:r>
              <a:rPr lang="en-GB" dirty="0"/>
              <a:t>It has a U-shaped trend due to some customers registering for a service at nights and bringing in the car in the morning.</a:t>
            </a:r>
          </a:p>
          <a:p>
            <a:r>
              <a:rPr lang="en-GB" dirty="0"/>
              <a:t>This graph can prove useful to observe customer experience and workshop throughput.</a:t>
            </a:r>
          </a:p>
        </p:txBody>
      </p:sp>
      <p:pic>
        <p:nvPicPr>
          <p:cNvPr id="6" name="Picture 5">
            <a:extLst>
              <a:ext uri="{FF2B5EF4-FFF2-40B4-BE49-F238E27FC236}">
                <a16:creationId xmlns:a16="http://schemas.microsoft.com/office/drawing/2014/main" id="{8C1EDD29-900F-47B5-A218-861C37A530AC}"/>
              </a:ext>
            </a:extLst>
          </p:cNvPr>
          <p:cNvPicPr>
            <a:picLocks noChangeAspect="1"/>
          </p:cNvPicPr>
          <p:nvPr/>
        </p:nvPicPr>
        <p:blipFill>
          <a:blip r:embed="rId2"/>
          <a:stretch>
            <a:fillRect/>
          </a:stretch>
        </p:blipFill>
        <p:spPr>
          <a:xfrm>
            <a:off x="6571594" y="2474849"/>
            <a:ext cx="4801694" cy="3328158"/>
          </a:xfrm>
          <a:prstGeom prst="rect">
            <a:avLst/>
          </a:prstGeom>
          <a:solidFill>
            <a:srgbClr val="A2CE44"/>
          </a:solidFill>
        </p:spPr>
      </p:pic>
      <p:sp>
        <p:nvSpPr>
          <p:cNvPr id="4" name="Title 1">
            <a:extLst>
              <a:ext uri="{FF2B5EF4-FFF2-40B4-BE49-F238E27FC236}">
                <a16:creationId xmlns:a16="http://schemas.microsoft.com/office/drawing/2014/main" id="{9287C959-C9CF-4F4A-96BD-0844C4A99CF9}"/>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Workshop response times</a:t>
            </a:r>
            <a:endParaRPr lang="en-GB" sz="2400" dirty="0"/>
          </a:p>
        </p:txBody>
      </p:sp>
    </p:spTree>
    <p:extLst>
      <p:ext uri="{BB962C8B-B14F-4D97-AF65-F5344CB8AC3E}">
        <p14:creationId xmlns:p14="http://schemas.microsoft.com/office/powerpoint/2010/main" val="10247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5544766" cy="3833280"/>
          </a:xfrm>
        </p:spPr>
        <p:txBody>
          <a:bodyPr>
            <a:normAutofit/>
          </a:bodyPr>
          <a:lstStyle/>
          <a:p>
            <a:r>
              <a:rPr lang="en-US" dirty="0"/>
              <a:t>The time of day at which cars are brought to the workshops is left skewed.</a:t>
            </a:r>
          </a:p>
          <a:p>
            <a:r>
              <a:rPr lang="en-US" dirty="0"/>
              <a:t>Customers prefer coming in during the after or evening.</a:t>
            </a:r>
          </a:p>
          <a:p>
            <a:r>
              <a:rPr lang="en-US" dirty="0"/>
              <a:t>A drop around 2pm may indicate workshops not entertaining customers or customers unwilling to bring in vehicles at that time.</a:t>
            </a:r>
          </a:p>
          <a:p>
            <a:r>
              <a:rPr lang="en-US" dirty="0"/>
              <a:t>This can be used for customer prediction on workshop to workshop basis.</a:t>
            </a:r>
            <a:endParaRPr lang="en-GB" dirty="0"/>
          </a:p>
        </p:txBody>
      </p:sp>
      <p:pic>
        <p:nvPicPr>
          <p:cNvPr id="6" name="Picture 5">
            <a:extLst>
              <a:ext uri="{FF2B5EF4-FFF2-40B4-BE49-F238E27FC236}">
                <a16:creationId xmlns:a16="http://schemas.microsoft.com/office/drawing/2014/main" id="{8C1EDD29-900F-47B5-A218-861C37A530AC}"/>
              </a:ext>
            </a:extLst>
          </p:cNvPr>
          <p:cNvPicPr>
            <a:picLocks noChangeAspect="1"/>
          </p:cNvPicPr>
          <p:nvPr/>
        </p:nvPicPr>
        <p:blipFill>
          <a:blip r:embed="rId2"/>
          <a:srcRect/>
          <a:stretch/>
        </p:blipFill>
        <p:spPr>
          <a:xfrm>
            <a:off x="6571594" y="2530177"/>
            <a:ext cx="4801694" cy="3217502"/>
          </a:xfrm>
          <a:prstGeom prst="rect">
            <a:avLst/>
          </a:prstGeom>
          <a:solidFill>
            <a:srgbClr val="A2CE44"/>
          </a:solidFill>
        </p:spPr>
      </p:pic>
      <p:sp>
        <p:nvSpPr>
          <p:cNvPr id="4" name="Title 1">
            <a:extLst>
              <a:ext uri="{FF2B5EF4-FFF2-40B4-BE49-F238E27FC236}">
                <a16:creationId xmlns:a16="http://schemas.microsoft.com/office/drawing/2014/main" id="{BF6FD107-2782-475B-A946-738D6E852B1D}"/>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Customer visit time of day</a:t>
            </a:r>
            <a:endParaRPr lang="en-GB" sz="2400" dirty="0"/>
          </a:p>
        </p:txBody>
      </p:sp>
    </p:spTree>
    <p:extLst>
      <p:ext uri="{BB962C8B-B14F-4D97-AF65-F5344CB8AC3E}">
        <p14:creationId xmlns:p14="http://schemas.microsoft.com/office/powerpoint/2010/main" val="123255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lnSpcReduction="10000"/>
          </a:bodyPr>
          <a:lstStyle/>
          <a:p>
            <a:r>
              <a:rPr lang="en-US" dirty="0"/>
              <a:t>Parts to labor costs in accidental order type for different makes of cars has been plotted.</a:t>
            </a:r>
          </a:p>
          <a:p>
            <a:r>
              <a:rPr lang="en-US" dirty="0"/>
              <a:t>Note that makes at the extremes can be separated into two based on low parts cost to high labor costs with respect to time taken.</a:t>
            </a:r>
          </a:p>
          <a:p>
            <a:r>
              <a:rPr lang="en-US" dirty="0"/>
              <a:t>Older vehicles require more time but newer, premium vehicles can be serviced in lesser time but come at the cost of higher training and parts costs.</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169209" y="1960947"/>
            <a:ext cx="6759762" cy="3833280"/>
          </a:xfrm>
          <a:prstGeom prst="rect">
            <a:avLst/>
          </a:prstGeom>
          <a:solidFill>
            <a:srgbClr val="A2CE44"/>
          </a:solidFill>
        </p:spPr>
      </p:pic>
      <p:sp>
        <p:nvSpPr>
          <p:cNvPr id="4" name="Title 1">
            <a:extLst>
              <a:ext uri="{FF2B5EF4-FFF2-40B4-BE49-F238E27FC236}">
                <a16:creationId xmlns:a16="http://schemas.microsoft.com/office/drawing/2014/main" id="{65A3CC7C-C146-4DFF-AC45-51AC0E1897F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Parts to Labor costs ratio</a:t>
            </a:r>
            <a:endParaRPr lang="en-GB" sz="2400" dirty="0"/>
          </a:p>
        </p:txBody>
      </p:sp>
    </p:spTree>
    <p:extLst>
      <p:ext uri="{BB962C8B-B14F-4D97-AF65-F5344CB8AC3E}">
        <p14:creationId xmlns:p14="http://schemas.microsoft.com/office/powerpoint/2010/main" val="1526754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Net value of parts follows inverse exponential distribution.</a:t>
            </a:r>
          </a:p>
          <a:p>
            <a:r>
              <a:rPr lang="en-US" dirty="0"/>
              <a:t>This may aid in inventory management and deciding to keep an ‘X’ priced item in storage or order when required.</a:t>
            </a:r>
          </a:p>
          <a:p>
            <a:r>
              <a:rPr lang="en-US" dirty="0"/>
              <a:t>This would also require data on storage costs which is beyond the scope of provided data.</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673148" y="828444"/>
            <a:ext cx="5879010" cy="5461070"/>
          </a:xfrm>
          <a:prstGeom prst="rect">
            <a:avLst/>
          </a:prstGeom>
          <a:solidFill>
            <a:srgbClr val="A2CE44"/>
          </a:solidFill>
        </p:spPr>
      </p:pic>
      <p:sp>
        <p:nvSpPr>
          <p:cNvPr id="4" name="Title 1">
            <a:extLst>
              <a:ext uri="{FF2B5EF4-FFF2-40B4-BE49-F238E27FC236}">
                <a16:creationId xmlns:a16="http://schemas.microsoft.com/office/drawing/2014/main" id="{F8ED448A-BDBD-48BD-A7E8-07506F3FE66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Value of parts used</a:t>
            </a:r>
            <a:endParaRPr lang="en-GB" sz="2400" dirty="0"/>
          </a:p>
        </p:txBody>
      </p:sp>
    </p:spTree>
    <p:extLst>
      <p:ext uri="{BB962C8B-B14F-4D97-AF65-F5344CB8AC3E}">
        <p14:creationId xmlns:p14="http://schemas.microsoft.com/office/powerpoint/2010/main" val="2311374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1" y="2222288"/>
            <a:ext cx="10163420" cy="3833280"/>
          </a:xfrm>
        </p:spPr>
        <p:txBody>
          <a:bodyPr>
            <a:normAutofit/>
          </a:bodyPr>
          <a:lstStyle/>
          <a:p>
            <a:r>
              <a:rPr lang="en-US" dirty="0"/>
              <a:t>Correlation between parts costs and labor costs based on different order types was analyze.</a:t>
            </a:r>
          </a:p>
          <a:p>
            <a:r>
              <a:rPr lang="en-US" dirty="0"/>
              <a:t>It is concluded that focus on higher parts costs orders may yield higher revenue due to labor costs increasing by only 40% for increase in parts costs.</a:t>
            </a:r>
          </a:p>
          <a:p>
            <a:r>
              <a:rPr lang="en-US" dirty="0"/>
              <a:t>This may require further data for higher confidence.</a:t>
            </a:r>
          </a:p>
        </p:txBody>
      </p:sp>
      <p:sp>
        <p:nvSpPr>
          <p:cNvPr id="5" name="Title 1">
            <a:extLst>
              <a:ext uri="{FF2B5EF4-FFF2-40B4-BE49-F238E27FC236}">
                <a16:creationId xmlns:a16="http://schemas.microsoft.com/office/drawing/2014/main" id="{D095E000-504E-4AC6-AC12-8E7511B86434}"/>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Correlation between Parts and Labor costs</a:t>
            </a:r>
            <a:endParaRPr lang="en-GB" sz="2400" dirty="0"/>
          </a:p>
        </p:txBody>
      </p:sp>
    </p:spTree>
    <p:extLst>
      <p:ext uri="{BB962C8B-B14F-4D97-AF65-F5344CB8AC3E}">
        <p14:creationId xmlns:p14="http://schemas.microsoft.com/office/powerpoint/2010/main" val="2418408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5544766" cy="3833280"/>
          </a:xfrm>
        </p:spPr>
        <p:txBody>
          <a:bodyPr>
            <a:normAutofit/>
          </a:bodyPr>
          <a:lstStyle/>
          <a:p>
            <a:r>
              <a:rPr lang="en-US" dirty="0"/>
              <a:t>Time taken (in days) to complete jobs is plotted. </a:t>
            </a:r>
            <a:r>
              <a:rPr lang="en-GB" dirty="0"/>
              <a:t>It follows an inverse exponential distribution.</a:t>
            </a:r>
          </a:p>
          <a:p>
            <a:r>
              <a:rPr lang="en-GB" dirty="0"/>
              <a:t>Another plot in log scale is also presented.</a:t>
            </a:r>
          </a:p>
          <a:p>
            <a:r>
              <a:rPr lang="en-GB" dirty="0"/>
              <a:t>This may help in improve scheduling of jobs and prioritize tasks.</a:t>
            </a:r>
          </a:p>
        </p:txBody>
      </p:sp>
      <p:pic>
        <p:nvPicPr>
          <p:cNvPr id="6" name="Picture 5">
            <a:extLst>
              <a:ext uri="{FF2B5EF4-FFF2-40B4-BE49-F238E27FC236}">
                <a16:creationId xmlns:a16="http://schemas.microsoft.com/office/drawing/2014/main" id="{8C1EDD29-900F-47B5-A218-861C37A530AC}"/>
              </a:ext>
            </a:extLst>
          </p:cNvPr>
          <p:cNvPicPr>
            <a:picLocks noChangeAspect="1"/>
          </p:cNvPicPr>
          <p:nvPr/>
        </p:nvPicPr>
        <p:blipFill>
          <a:blip r:embed="rId2"/>
          <a:srcRect/>
          <a:stretch/>
        </p:blipFill>
        <p:spPr>
          <a:xfrm>
            <a:off x="6571594" y="831514"/>
            <a:ext cx="4801694" cy="2751958"/>
          </a:xfrm>
          <a:prstGeom prst="rect">
            <a:avLst/>
          </a:prstGeom>
          <a:solidFill>
            <a:srgbClr val="A2CE44"/>
          </a:solidFill>
        </p:spPr>
      </p:pic>
      <p:pic>
        <p:nvPicPr>
          <p:cNvPr id="4" name="Picture 3">
            <a:extLst>
              <a:ext uri="{FF2B5EF4-FFF2-40B4-BE49-F238E27FC236}">
                <a16:creationId xmlns:a16="http://schemas.microsoft.com/office/drawing/2014/main" id="{57840B0E-D265-4C26-A874-32625E21438C}"/>
              </a:ext>
            </a:extLst>
          </p:cNvPr>
          <p:cNvPicPr>
            <a:picLocks noChangeAspect="1"/>
          </p:cNvPicPr>
          <p:nvPr/>
        </p:nvPicPr>
        <p:blipFill>
          <a:blip r:embed="rId3"/>
          <a:srcRect/>
          <a:stretch/>
        </p:blipFill>
        <p:spPr>
          <a:xfrm>
            <a:off x="6571594" y="3583472"/>
            <a:ext cx="4801694" cy="2901022"/>
          </a:xfrm>
          <a:prstGeom prst="rect">
            <a:avLst/>
          </a:prstGeom>
          <a:solidFill>
            <a:srgbClr val="A2CE44"/>
          </a:solidFill>
        </p:spPr>
      </p:pic>
      <p:sp>
        <p:nvSpPr>
          <p:cNvPr id="5" name="Title 1">
            <a:extLst>
              <a:ext uri="{FF2B5EF4-FFF2-40B4-BE49-F238E27FC236}">
                <a16:creationId xmlns:a16="http://schemas.microsoft.com/office/drawing/2014/main" id="{22EDD2E5-8D29-4CCA-ABC7-373B25BBCC1D}"/>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Time taken to complete a job</a:t>
            </a:r>
            <a:endParaRPr lang="en-GB" sz="2400" dirty="0"/>
          </a:p>
        </p:txBody>
      </p:sp>
    </p:spTree>
    <p:extLst>
      <p:ext uri="{BB962C8B-B14F-4D97-AF65-F5344CB8AC3E}">
        <p14:creationId xmlns:p14="http://schemas.microsoft.com/office/powerpoint/2010/main" val="1073298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Total revenue based on job is higher for ‘Accidental Repairs’ order type.</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605234" y="1054360"/>
            <a:ext cx="6014838" cy="5142768"/>
          </a:xfrm>
          <a:prstGeom prst="rect">
            <a:avLst/>
          </a:prstGeom>
          <a:solidFill>
            <a:srgbClr val="A2CE44"/>
          </a:solidFill>
        </p:spPr>
      </p:pic>
      <p:sp>
        <p:nvSpPr>
          <p:cNvPr id="4" name="Title 1">
            <a:extLst>
              <a:ext uri="{FF2B5EF4-FFF2-40B4-BE49-F238E27FC236}">
                <a16:creationId xmlns:a16="http://schemas.microsoft.com/office/drawing/2014/main" id="{79BC4DC3-0C5B-4A58-8968-37DA9D2DE4ED}"/>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Type of order and revenue</a:t>
            </a:r>
            <a:endParaRPr lang="en-GB" sz="2400" dirty="0"/>
          </a:p>
        </p:txBody>
      </p:sp>
    </p:spTree>
    <p:extLst>
      <p:ext uri="{BB962C8B-B14F-4D97-AF65-F5344CB8AC3E}">
        <p14:creationId xmlns:p14="http://schemas.microsoft.com/office/powerpoint/2010/main" val="691241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Average number of parts used per order shows that accidental repairs has a surprisingly lower ranking.</a:t>
            </a:r>
          </a:p>
          <a:p>
            <a:r>
              <a:rPr lang="en-US" dirty="0"/>
              <a:t>This may be due to only bigger, non mechanical parts being damage such as the bumpers.</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940147" y="1054360"/>
            <a:ext cx="5345012" cy="5142768"/>
          </a:xfrm>
          <a:prstGeom prst="rect">
            <a:avLst/>
          </a:prstGeom>
          <a:solidFill>
            <a:srgbClr val="A2CE44"/>
          </a:solidFill>
        </p:spPr>
      </p:pic>
      <p:sp>
        <p:nvSpPr>
          <p:cNvPr id="4" name="Title 1">
            <a:extLst>
              <a:ext uri="{FF2B5EF4-FFF2-40B4-BE49-F238E27FC236}">
                <a16:creationId xmlns:a16="http://schemas.microsoft.com/office/drawing/2014/main" id="{BDC54D0A-9829-4EC3-8244-391C45FA0F1F}"/>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Type of order and parts used</a:t>
            </a:r>
            <a:endParaRPr lang="en-GB" sz="2400" dirty="0"/>
          </a:p>
        </p:txBody>
      </p:sp>
    </p:spTree>
    <p:extLst>
      <p:ext uri="{BB962C8B-B14F-4D97-AF65-F5344CB8AC3E}">
        <p14:creationId xmlns:p14="http://schemas.microsoft.com/office/powerpoint/2010/main" val="345418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Why solve this problem?</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p:txBody>
          <a:bodyPr/>
          <a:lstStyle/>
          <a:p>
            <a:r>
              <a:rPr lang="en-GB" dirty="0"/>
              <a:t>Geolocation based customer analysis will decrease the probability of making ineffective changes.</a:t>
            </a:r>
          </a:p>
          <a:p>
            <a:r>
              <a:rPr lang="en-GB" dirty="0"/>
              <a:t>Consequently, this will allow MFCS to optimize their marketing and business strategy, and increase returns on investment (ROI).</a:t>
            </a:r>
          </a:p>
          <a:p>
            <a:endParaRPr lang="en-GB" dirty="0"/>
          </a:p>
        </p:txBody>
      </p:sp>
    </p:spTree>
    <p:extLst>
      <p:ext uri="{BB962C8B-B14F-4D97-AF65-F5344CB8AC3E}">
        <p14:creationId xmlns:p14="http://schemas.microsoft.com/office/powerpoint/2010/main" val="374376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Revenue generated per hour of work is highest for SMC Value Package, followed by accidental repairs and under warranty services.</a:t>
            </a:r>
          </a:p>
          <a:p>
            <a:r>
              <a:rPr lang="en-US" dirty="0"/>
              <a:t>This will prove crucial in job scheduling and consequently increasing the overall revenue.</a:t>
            </a:r>
          </a:p>
          <a:p>
            <a:r>
              <a:rPr lang="en-US" dirty="0"/>
              <a:t>Marketing focus on SMC Value Package may also prove fruitful.</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940147" y="1179955"/>
            <a:ext cx="5345012" cy="4891578"/>
          </a:xfrm>
          <a:prstGeom prst="rect">
            <a:avLst/>
          </a:prstGeom>
          <a:solidFill>
            <a:srgbClr val="A2CE44"/>
          </a:solidFill>
        </p:spPr>
      </p:pic>
      <p:sp>
        <p:nvSpPr>
          <p:cNvPr id="4" name="Title 1">
            <a:extLst>
              <a:ext uri="{FF2B5EF4-FFF2-40B4-BE49-F238E27FC236}">
                <a16:creationId xmlns:a16="http://schemas.microsoft.com/office/drawing/2014/main" id="{B6971722-AF8A-49F6-8659-A0DFB4BFE55A}"/>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Revenue per hour</a:t>
            </a:r>
            <a:endParaRPr lang="en-GB" sz="2400" dirty="0"/>
          </a:p>
        </p:txBody>
      </p:sp>
    </p:spTree>
    <p:extLst>
      <p:ext uri="{BB962C8B-B14F-4D97-AF65-F5344CB8AC3E}">
        <p14:creationId xmlns:p14="http://schemas.microsoft.com/office/powerpoint/2010/main" val="149830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Recommendations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10447703" cy="3833280"/>
          </a:xfrm>
        </p:spPr>
        <p:txBody>
          <a:bodyPr>
            <a:normAutofit/>
          </a:bodyPr>
          <a:lstStyle/>
          <a:p>
            <a:r>
              <a:rPr lang="en-US" dirty="0"/>
              <a:t>Implementing protocols and practices (</a:t>
            </a:r>
            <a:r>
              <a:rPr lang="en-US" dirty="0" err="1"/>
              <a:t>eg</a:t>
            </a:r>
            <a:r>
              <a:rPr lang="en-US" dirty="0"/>
              <a:t>: six sigma) to make workshop processes streamlined may save man hours and increase revenue.</a:t>
            </a:r>
          </a:p>
          <a:p>
            <a:r>
              <a:rPr lang="en-US" dirty="0"/>
              <a:t>Prioritizing jobs with higher mean revenue per hour in areas with high customer throughput may result in a significant boost in revenue.</a:t>
            </a:r>
          </a:p>
          <a:p>
            <a:r>
              <a:rPr lang="en-US" dirty="0"/>
              <a:t>Targeted marketing to customers for SMC Value Package may result in significant boost in revenue.</a:t>
            </a:r>
          </a:p>
          <a:p>
            <a:r>
              <a:rPr lang="en-US" dirty="0"/>
              <a:t>Suggesting service packages or buying the vehicle from customers using KMs Reading as support may increase chances of favorable outcomes.</a:t>
            </a:r>
          </a:p>
          <a:p>
            <a:r>
              <a:rPr lang="en-US" dirty="0"/>
              <a:t>Future workshop locations should be carefully analyzed for regional factors such as other workshop locations and target demographic population density.</a:t>
            </a:r>
          </a:p>
        </p:txBody>
      </p:sp>
    </p:spTree>
    <p:extLst>
      <p:ext uri="{BB962C8B-B14F-4D97-AF65-F5344CB8AC3E}">
        <p14:creationId xmlns:p14="http://schemas.microsoft.com/office/powerpoint/2010/main" val="245472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10447703" cy="3833280"/>
          </a:xfrm>
        </p:spPr>
        <p:txBody>
          <a:bodyPr>
            <a:normAutofit/>
          </a:bodyPr>
          <a:lstStyle/>
          <a:p>
            <a:r>
              <a:rPr lang="en-US" dirty="0"/>
              <a:t>With more time, further data cleaning and clustering can be done to uncover previously unknown categories of customers and workshops.</a:t>
            </a:r>
          </a:p>
          <a:p>
            <a:r>
              <a:rPr lang="en-US" dirty="0"/>
              <a:t>With input from Mahindra, JTD can be made useful for inventory management. In its current state, JTD is dirty and contains no support features/data dictionary that would aid in making sense of the data.</a:t>
            </a:r>
          </a:p>
          <a:p>
            <a:r>
              <a:rPr lang="en-US" dirty="0"/>
              <a:t>Useful time series analysis to predict future trends in revenue and workshop jobs may be possible with further data cleaning. In its current state, the data is too noisy (increasing variance, heteroskedasticity) to make any meaningful predictions.</a:t>
            </a:r>
          </a:p>
        </p:txBody>
      </p:sp>
    </p:spTree>
    <p:extLst>
      <p:ext uri="{BB962C8B-B14F-4D97-AF65-F5344CB8AC3E}">
        <p14:creationId xmlns:p14="http://schemas.microsoft.com/office/powerpoint/2010/main" val="1724538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072459-2F82-4430-B8BF-C3CF227FEBC1}"/>
              </a:ext>
            </a:extLst>
          </p:cNvPr>
          <p:cNvSpPr>
            <a:spLocks noGrp="1"/>
          </p:cNvSpPr>
          <p:nvPr>
            <p:ph type="title"/>
          </p:nvPr>
        </p:nvSpPr>
        <p:spPr/>
        <p:txBody>
          <a:bodyPr anchor="ctr"/>
          <a:lstStyle/>
          <a:p>
            <a:pPr algn="ctr"/>
            <a:r>
              <a:rPr lang="en-US" dirty="0"/>
              <a:t>~fin~</a:t>
            </a:r>
            <a:endParaRPr lang="en-GB" dirty="0"/>
          </a:p>
        </p:txBody>
      </p:sp>
      <p:sp>
        <p:nvSpPr>
          <p:cNvPr id="8" name="Text Placeholder 7">
            <a:extLst>
              <a:ext uri="{FF2B5EF4-FFF2-40B4-BE49-F238E27FC236}">
                <a16:creationId xmlns:a16="http://schemas.microsoft.com/office/drawing/2014/main" id="{1BAA88DF-D63E-4B42-A0B1-E4D63B581349}"/>
              </a:ext>
            </a:extLst>
          </p:cNvPr>
          <p:cNvSpPr>
            <a:spLocks noGrp="1"/>
          </p:cNvSpPr>
          <p:nvPr>
            <p:ph type="body" sz="quarter" idx="16"/>
          </p:nvPr>
        </p:nvSpPr>
        <p:spPr/>
        <p:txBody>
          <a:bodyPr anchor="ctr"/>
          <a:lstStyle/>
          <a:p>
            <a:r>
              <a:rPr lang="en-US" dirty="0"/>
              <a:t>Aditya Jagdev</a:t>
            </a:r>
          </a:p>
          <a:p>
            <a:r>
              <a:rPr lang="en-GB" dirty="0"/>
              <a:t>github.com/</a:t>
            </a:r>
            <a:r>
              <a:rPr lang="en-GB" dirty="0" err="1"/>
              <a:t>aditya-jagdev</a:t>
            </a:r>
            <a:endParaRPr lang="en-GB" dirty="0"/>
          </a:p>
          <a:p>
            <a:r>
              <a:rPr lang="en-GB" dirty="0"/>
              <a:t>linkedin.com/in/</a:t>
            </a:r>
            <a:r>
              <a:rPr lang="en-GB" dirty="0" err="1"/>
              <a:t>aditya-jagdev</a:t>
            </a:r>
            <a:r>
              <a:rPr lang="en-GB" dirty="0"/>
              <a:t>/</a:t>
            </a:r>
          </a:p>
        </p:txBody>
      </p:sp>
    </p:spTree>
    <p:extLst>
      <p:ext uri="{BB962C8B-B14F-4D97-AF65-F5344CB8AC3E}">
        <p14:creationId xmlns:p14="http://schemas.microsoft.com/office/powerpoint/2010/main" val="220733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p:txBody>
          <a:bodyPr/>
          <a:lstStyle/>
          <a:p>
            <a:r>
              <a:rPr lang="en-GB" dirty="0"/>
              <a:t>The data-set contains the invoices of customers, customer data, the joint technical sheet and a plant master data sheet</a:t>
            </a:r>
          </a:p>
          <a:p>
            <a:r>
              <a:rPr lang="en-GB" dirty="0"/>
              <a:t>The following were received:</a:t>
            </a:r>
          </a:p>
          <a:p>
            <a:pPr lvl="1"/>
            <a:r>
              <a:rPr lang="en-GB" dirty="0"/>
              <a:t>Customer data</a:t>
            </a:r>
          </a:p>
          <a:p>
            <a:pPr lvl="1"/>
            <a:r>
              <a:rPr lang="en-GB" dirty="0"/>
              <a:t>Invoice data</a:t>
            </a:r>
          </a:p>
          <a:p>
            <a:pPr lvl="1"/>
            <a:r>
              <a:rPr lang="en-GB" dirty="0"/>
              <a:t>Joint Technical Data</a:t>
            </a:r>
          </a:p>
          <a:p>
            <a:pPr lvl="1"/>
            <a:r>
              <a:rPr lang="en-GB" dirty="0"/>
              <a:t>Plant Master</a:t>
            </a:r>
          </a:p>
        </p:txBody>
      </p:sp>
    </p:spTree>
    <p:extLst>
      <p:ext uri="{BB962C8B-B14F-4D97-AF65-F5344CB8AC3E}">
        <p14:creationId xmlns:p14="http://schemas.microsoft.com/office/powerpoint/2010/main" val="244441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966268" cy="3833280"/>
          </a:xfrm>
        </p:spPr>
        <p:txBody>
          <a:bodyPr>
            <a:normAutofit/>
          </a:bodyPr>
          <a:lstStyle/>
          <a:p>
            <a:r>
              <a:rPr lang="en-GB" dirty="0"/>
              <a:t>KMs Reading data was very dirty and contained values as high as 99,99,940.</a:t>
            </a:r>
          </a:p>
          <a:p>
            <a:r>
              <a:rPr lang="en-GB" dirty="0"/>
              <a:t>Domain knowledge indicates that on an average, non commercial vehicles are driven till about 1,00,000 KM and commercial vehicles are driven till about 2,50,000 – 3,00,000 KM.</a:t>
            </a:r>
          </a:p>
          <a:p>
            <a:r>
              <a:rPr lang="en-GB" dirty="0"/>
              <a:t>Adjusting for legitimate outliers, only values where KMs Reading was below 3,00,000 KM were used.</a:t>
            </a:r>
          </a:p>
        </p:txBody>
      </p:sp>
      <p:pic>
        <p:nvPicPr>
          <p:cNvPr id="7" name="Picture 6">
            <a:extLst>
              <a:ext uri="{FF2B5EF4-FFF2-40B4-BE49-F238E27FC236}">
                <a16:creationId xmlns:a16="http://schemas.microsoft.com/office/drawing/2014/main" id="{0907B412-003B-4679-A731-9772ED145B3E}"/>
              </a:ext>
            </a:extLst>
          </p:cNvPr>
          <p:cNvPicPr>
            <a:picLocks noChangeAspect="1"/>
          </p:cNvPicPr>
          <p:nvPr/>
        </p:nvPicPr>
        <p:blipFill>
          <a:blip r:embed="rId2"/>
          <a:stretch>
            <a:fillRect/>
          </a:stretch>
        </p:blipFill>
        <p:spPr>
          <a:xfrm>
            <a:off x="5856902" y="2848838"/>
            <a:ext cx="5525096" cy="2580180"/>
          </a:xfrm>
          <a:prstGeom prst="rect">
            <a:avLst/>
          </a:prstGeom>
          <a:solidFill>
            <a:schemeClr val="accent1"/>
          </a:solidFill>
        </p:spPr>
      </p:pic>
      <p:sp>
        <p:nvSpPr>
          <p:cNvPr id="5" name="Title 1">
            <a:extLst>
              <a:ext uri="{FF2B5EF4-FFF2-40B4-BE49-F238E27FC236}">
                <a16:creationId xmlns:a16="http://schemas.microsoft.com/office/drawing/2014/main" id="{AFC2D396-24DB-4D5F-8A3A-524F919F2BEF}"/>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KMs Reading</a:t>
            </a:r>
            <a:endParaRPr lang="en-GB" sz="2400" dirty="0"/>
          </a:p>
        </p:txBody>
      </p:sp>
    </p:spTree>
    <p:extLst>
      <p:ext uri="{BB962C8B-B14F-4D97-AF65-F5344CB8AC3E}">
        <p14:creationId xmlns:p14="http://schemas.microsoft.com/office/powerpoint/2010/main" val="52368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4900174"/>
            <a:ext cx="10098104" cy="1510638"/>
          </a:xfrm>
        </p:spPr>
        <p:txBody>
          <a:bodyPr numCol="2">
            <a:normAutofit lnSpcReduction="10000"/>
          </a:bodyPr>
          <a:lstStyle/>
          <a:p>
            <a:r>
              <a:rPr lang="en-GB" dirty="0"/>
              <a:t>Only 2.18% of customers own multiple cars but they account for 7.36% customer visits, indicating that they visit about 3.33 times more than customers who own a single car.</a:t>
            </a:r>
          </a:p>
          <a:p>
            <a:r>
              <a:rPr lang="en-GB" dirty="0"/>
              <a:t>Customers with multiple cars have an increased number of visits with higher KMs Reading</a:t>
            </a:r>
          </a:p>
        </p:txBody>
      </p:sp>
      <p:pic>
        <p:nvPicPr>
          <p:cNvPr id="6" name="Picture 5">
            <a:extLst>
              <a:ext uri="{FF2B5EF4-FFF2-40B4-BE49-F238E27FC236}">
                <a16:creationId xmlns:a16="http://schemas.microsoft.com/office/drawing/2014/main" id="{0DD08A4C-A57C-4E68-80B2-291F29358A39}"/>
              </a:ext>
            </a:extLst>
          </p:cNvPr>
          <p:cNvPicPr>
            <a:picLocks noChangeAspect="1"/>
          </p:cNvPicPr>
          <p:nvPr/>
        </p:nvPicPr>
        <p:blipFill>
          <a:blip r:embed="rId2"/>
          <a:stretch>
            <a:fillRect/>
          </a:stretch>
        </p:blipFill>
        <p:spPr>
          <a:xfrm>
            <a:off x="2090933" y="1591548"/>
            <a:ext cx="8010131" cy="3202380"/>
          </a:xfrm>
          <a:prstGeom prst="rect">
            <a:avLst/>
          </a:prstGeom>
          <a:solidFill>
            <a:srgbClr val="A2CE44"/>
          </a:solidFill>
        </p:spPr>
      </p:pic>
      <p:sp>
        <p:nvSpPr>
          <p:cNvPr id="4" name="Title 1">
            <a:extLst>
              <a:ext uri="{FF2B5EF4-FFF2-40B4-BE49-F238E27FC236}">
                <a16:creationId xmlns:a16="http://schemas.microsoft.com/office/drawing/2014/main" id="{02198421-4D37-4627-A035-C09E5536F692}"/>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Multiple car owners</a:t>
            </a:r>
            <a:endParaRPr lang="en-GB" sz="2400" dirty="0"/>
          </a:p>
        </p:txBody>
      </p:sp>
    </p:spTree>
    <p:extLst>
      <p:ext uri="{BB962C8B-B14F-4D97-AF65-F5344CB8AC3E}">
        <p14:creationId xmlns:p14="http://schemas.microsoft.com/office/powerpoint/2010/main" val="337740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4917166"/>
            <a:ext cx="10098104" cy="1147732"/>
          </a:xfrm>
        </p:spPr>
        <p:txBody>
          <a:bodyPr numCol="2">
            <a:normAutofit/>
          </a:bodyPr>
          <a:lstStyle/>
          <a:p>
            <a:r>
              <a:rPr lang="en-GB" dirty="0"/>
              <a:t>This may consist of customers that are fleet owners and loyal customers.</a:t>
            </a:r>
          </a:p>
          <a:p>
            <a:endParaRPr lang="en-GB" dirty="0"/>
          </a:p>
          <a:p>
            <a:r>
              <a:rPr lang="en-GB" dirty="0"/>
              <a:t>Note that the average revenue per visit by multiple car owners is about 4 times that of single car owners.</a:t>
            </a:r>
          </a:p>
        </p:txBody>
      </p:sp>
      <p:pic>
        <p:nvPicPr>
          <p:cNvPr id="4" name="Picture 3">
            <a:extLst>
              <a:ext uri="{FF2B5EF4-FFF2-40B4-BE49-F238E27FC236}">
                <a16:creationId xmlns:a16="http://schemas.microsoft.com/office/drawing/2014/main" id="{B7036C9A-79B1-4E44-B00D-D3176181E96B}"/>
              </a:ext>
            </a:extLst>
          </p:cNvPr>
          <p:cNvPicPr>
            <a:picLocks noChangeAspect="1"/>
          </p:cNvPicPr>
          <p:nvPr/>
        </p:nvPicPr>
        <p:blipFill>
          <a:blip r:embed="rId2"/>
          <a:stretch>
            <a:fillRect/>
          </a:stretch>
        </p:blipFill>
        <p:spPr>
          <a:xfrm>
            <a:off x="2090933" y="1591548"/>
            <a:ext cx="8010131" cy="3202380"/>
          </a:xfrm>
          <a:prstGeom prst="rect">
            <a:avLst/>
          </a:prstGeom>
          <a:solidFill>
            <a:srgbClr val="A2CE44"/>
          </a:solidFill>
        </p:spPr>
      </p:pic>
      <p:sp>
        <p:nvSpPr>
          <p:cNvPr id="6" name="Title 1">
            <a:extLst>
              <a:ext uri="{FF2B5EF4-FFF2-40B4-BE49-F238E27FC236}">
                <a16:creationId xmlns:a16="http://schemas.microsoft.com/office/drawing/2014/main" id="{3CA61C31-1960-440C-8BD9-B49FD746066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Multiple car owners</a:t>
            </a:r>
            <a:endParaRPr lang="en-GB" sz="2400" dirty="0"/>
          </a:p>
        </p:txBody>
      </p:sp>
    </p:spTree>
    <p:extLst>
      <p:ext uri="{BB962C8B-B14F-4D97-AF65-F5344CB8AC3E}">
        <p14:creationId xmlns:p14="http://schemas.microsoft.com/office/powerpoint/2010/main" val="87640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499737" cy="3833280"/>
          </a:xfrm>
        </p:spPr>
        <p:txBody>
          <a:bodyPr>
            <a:normAutofit/>
          </a:bodyPr>
          <a:lstStyle/>
          <a:p>
            <a:r>
              <a:rPr lang="en-GB" dirty="0"/>
              <a:t>Given is customer visits based on KMs Reading with respect to if a customer has multiple vehicles and if customer has second hand vehicles.</a:t>
            </a:r>
          </a:p>
          <a:p>
            <a:r>
              <a:rPr lang="en-GB" dirty="0"/>
              <a:t>Note that customers with first hand vehicles have a more uniform visits trend and visit more during lower KMs Readings.</a:t>
            </a:r>
          </a:p>
        </p:txBody>
      </p:sp>
      <p:pic>
        <p:nvPicPr>
          <p:cNvPr id="5" name="Picture 4">
            <a:extLst>
              <a:ext uri="{FF2B5EF4-FFF2-40B4-BE49-F238E27FC236}">
                <a16:creationId xmlns:a16="http://schemas.microsoft.com/office/drawing/2014/main" id="{D2B22635-4C00-498C-865D-A006C172667C}"/>
              </a:ext>
            </a:extLst>
          </p:cNvPr>
          <p:cNvPicPr>
            <a:picLocks noChangeAspect="1"/>
          </p:cNvPicPr>
          <p:nvPr/>
        </p:nvPicPr>
        <p:blipFill>
          <a:blip r:embed="rId2"/>
          <a:stretch>
            <a:fillRect/>
          </a:stretch>
        </p:blipFill>
        <p:spPr>
          <a:xfrm>
            <a:off x="5575249" y="2294410"/>
            <a:ext cx="6341290" cy="4116402"/>
          </a:xfrm>
          <a:prstGeom prst="rect">
            <a:avLst/>
          </a:prstGeom>
          <a:solidFill>
            <a:srgbClr val="A2CE44"/>
          </a:solidFill>
        </p:spPr>
      </p:pic>
      <p:sp>
        <p:nvSpPr>
          <p:cNvPr id="4" name="Title 1">
            <a:extLst>
              <a:ext uri="{FF2B5EF4-FFF2-40B4-BE49-F238E27FC236}">
                <a16:creationId xmlns:a16="http://schemas.microsoft.com/office/drawing/2014/main" id="{9E18479D-FE05-4F8D-9DF1-CDA08BE9976B}"/>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First-hand and multiple cars</a:t>
            </a:r>
            <a:endParaRPr lang="en-GB" sz="2400" dirty="0"/>
          </a:p>
        </p:txBody>
      </p:sp>
    </p:spTree>
    <p:extLst>
      <p:ext uri="{BB962C8B-B14F-4D97-AF65-F5344CB8AC3E}">
        <p14:creationId xmlns:p14="http://schemas.microsoft.com/office/powerpoint/2010/main" val="348989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4E9-A708-4C04-8C63-A9A907AA26D2}"/>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8D0CF094-6E6A-47CC-BB61-623BAA06CFA3}"/>
              </a:ext>
            </a:extLst>
          </p:cNvPr>
          <p:cNvSpPr>
            <a:spLocks noGrp="1"/>
          </p:cNvSpPr>
          <p:nvPr>
            <p:ph idx="1"/>
          </p:nvPr>
        </p:nvSpPr>
        <p:spPr>
          <a:xfrm>
            <a:off x="818712" y="2222288"/>
            <a:ext cx="4201157" cy="3833280"/>
          </a:xfrm>
        </p:spPr>
        <p:txBody>
          <a:bodyPr>
            <a:normAutofit/>
          </a:bodyPr>
          <a:lstStyle/>
          <a:p>
            <a:r>
              <a:rPr lang="en-US" dirty="0"/>
              <a:t>KMs Reading of cars sold the first time and second time onwards are plotted.</a:t>
            </a:r>
          </a:p>
          <a:p>
            <a:r>
              <a:rPr lang="en-US" dirty="0"/>
              <a:t>The given categories have a peak at 60,000 KM and 90,000 KM, respectively.</a:t>
            </a:r>
          </a:p>
          <a:p>
            <a:r>
              <a:rPr lang="en-US" dirty="0"/>
              <a:t>This may aid in offering better suited service packages to customers and buying good vehicles from willing customers to resell at competitive prices.</a:t>
            </a:r>
          </a:p>
        </p:txBody>
      </p:sp>
      <p:pic>
        <p:nvPicPr>
          <p:cNvPr id="5" name="Picture 4">
            <a:extLst>
              <a:ext uri="{FF2B5EF4-FFF2-40B4-BE49-F238E27FC236}">
                <a16:creationId xmlns:a16="http://schemas.microsoft.com/office/drawing/2014/main" id="{DA8A65F8-9DB9-4486-84DD-397B551BA8BC}"/>
              </a:ext>
            </a:extLst>
          </p:cNvPr>
          <p:cNvPicPr>
            <a:picLocks noChangeAspect="1"/>
          </p:cNvPicPr>
          <p:nvPr/>
        </p:nvPicPr>
        <p:blipFill>
          <a:blip r:embed="rId2"/>
          <a:srcRect/>
          <a:stretch/>
        </p:blipFill>
        <p:spPr>
          <a:xfrm>
            <a:off x="5131974" y="2784480"/>
            <a:ext cx="6354009" cy="2708895"/>
          </a:xfrm>
          <a:prstGeom prst="rect">
            <a:avLst/>
          </a:prstGeom>
          <a:solidFill>
            <a:srgbClr val="A2CE44"/>
          </a:solidFill>
        </p:spPr>
      </p:pic>
      <p:sp>
        <p:nvSpPr>
          <p:cNvPr id="4" name="Title 1">
            <a:extLst>
              <a:ext uri="{FF2B5EF4-FFF2-40B4-BE49-F238E27FC236}">
                <a16:creationId xmlns:a16="http://schemas.microsoft.com/office/drawing/2014/main" id="{A92263CA-7A16-4467-B273-4F4C8460A822}"/>
              </a:ext>
            </a:extLst>
          </p:cNvPr>
          <p:cNvSpPr txBox="1">
            <a:spLocks/>
          </p:cNvSpPr>
          <p:nvPr/>
        </p:nvSpPr>
        <p:spPr>
          <a:xfrm>
            <a:off x="810000" y="1375449"/>
            <a:ext cx="8577281" cy="44451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Second hand cars</a:t>
            </a:r>
            <a:endParaRPr lang="en-GB" sz="2400" dirty="0"/>
          </a:p>
        </p:txBody>
      </p:sp>
    </p:spTree>
    <p:extLst>
      <p:ext uri="{BB962C8B-B14F-4D97-AF65-F5344CB8AC3E}">
        <p14:creationId xmlns:p14="http://schemas.microsoft.com/office/powerpoint/2010/main" val="102318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535</TotalTime>
  <Words>1559</Words>
  <Application>Microsoft Office PowerPoint</Application>
  <PresentationFormat>Widescreen</PresentationFormat>
  <Paragraphs>148</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Century Gothic</vt:lpstr>
      <vt:lpstr>Wingdings 2</vt:lpstr>
      <vt:lpstr>Quotable</vt:lpstr>
      <vt:lpstr>Customer and Workshop Data Analysis</vt:lpstr>
      <vt:lpstr>Problem Statement</vt:lpstr>
      <vt:lpstr>Why solve this problem?</vt:lpstr>
      <vt:lpstr>Data</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Recommendations</vt:lpstr>
      <vt:lpstr>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and Workshop Data Analysis</dc:title>
  <dc:creator>Aditya Jagdev</dc:creator>
  <cp:lastModifiedBy>Aditya Jagdev</cp:lastModifiedBy>
  <cp:revision>94</cp:revision>
  <dcterms:created xsi:type="dcterms:W3CDTF">2020-08-17T08:11:26Z</dcterms:created>
  <dcterms:modified xsi:type="dcterms:W3CDTF">2020-08-19T14:53:12Z</dcterms:modified>
</cp:coreProperties>
</file>