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2" r:id="rId1"/>
  </p:sldMasterIdLst>
  <p:notesMasterIdLst>
    <p:notesMasterId r:id="rId27"/>
  </p:notesMasterIdLst>
  <p:sldIdLst>
    <p:sldId id="256" r:id="rId2"/>
    <p:sldId id="291" r:id="rId3"/>
    <p:sldId id="292" r:id="rId4"/>
    <p:sldId id="283" r:id="rId5"/>
    <p:sldId id="293" r:id="rId6"/>
    <p:sldId id="294" r:id="rId7"/>
    <p:sldId id="28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6" r:id="rId16"/>
    <p:sldId id="305" r:id="rId17"/>
    <p:sldId id="304" r:id="rId18"/>
    <p:sldId id="303" r:id="rId19"/>
    <p:sldId id="285" r:id="rId20"/>
    <p:sldId id="307" r:id="rId21"/>
    <p:sldId id="308" r:id="rId22"/>
    <p:sldId id="287" r:id="rId23"/>
    <p:sldId id="288" r:id="rId24"/>
    <p:sldId id="290" r:id="rId25"/>
    <p:sldId id="309" r:id="rId26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CC5C"/>
    <a:srgbClr val="009E40"/>
    <a:srgbClr val="00A844"/>
    <a:srgbClr val="008E39"/>
    <a:srgbClr val="00A242"/>
    <a:srgbClr val="00B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>
        <p:scale>
          <a:sx n="49" d="100"/>
          <a:sy n="49" d="100"/>
        </p:scale>
        <p:origin x="-3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C5A7F-89DD-4ACB-B988-E3E5D88BA07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9313"/>
            <a:ext cx="7540625" cy="4243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375275"/>
            <a:ext cx="16084550" cy="5091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7375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7375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DBC2A-D1E6-42CC-827F-AB2E59E7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defTabSz="1795333">
              <a:defRPr/>
            </a:pPr>
            <a:fld id="{F7021451-1387-4CA6-816F-3879F97B5CBC}" type="slidenum">
              <a:rPr lang="en-US" sz="3500">
                <a:solidFill>
                  <a:prstClr val="black"/>
                </a:solidFill>
                <a:latin typeface="Calibri" panose="020F0502020204030204"/>
              </a:rPr>
              <a:pPr algn="l" defTabSz="1795333">
                <a:defRPr/>
              </a:pPr>
              <a:t>25</a:t>
            </a:fld>
            <a:endParaRPr lang="en-US" sz="35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840757" y="0"/>
            <a:ext cx="21837335" cy="113157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028398" y="-35493"/>
            <a:ext cx="8088945" cy="10348536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21554" y="-35492"/>
            <a:ext cx="7706572" cy="3816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830" y="4468985"/>
            <a:ext cx="7284779" cy="2808564"/>
          </a:xfrm>
        </p:spPr>
        <p:txBody>
          <a:bodyPr>
            <a:normAutofit/>
          </a:bodyPr>
          <a:lstStyle>
            <a:lvl1pPr>
              <a:defRPr sz="7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6830" y="7294783"/>
            <a:ext cx="7276970" cy="2080038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424242"/>
                </a:solidFill>
              </a:defRPr>
            </a:lvl1pPr>
            <a:lvl2pPr marL="89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90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5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3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81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8655" y="2502767"/>
            <a:ext cx="4690957" cy="1239119"/>
          </a:xfrm>
        </p:spPr>
        <p:txBody>
          <a:bodyPr anchor="b"/>
          <a:lstStyle>
            <a:lvl1pPr algn="l">
              <a:defRPr sz="4700"/>
            </a:lvl1pPr>
          </a:lstStyle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225496" y="10045669"/>
            <a:ext cx="7706572" cy="134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60378" y="9437945"/>
            <a:ext cx="6225570" cy="602456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1554" y="9437945"/>
            <a:ext cx="1415171" cy="6024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25496" y="10045669"/>
            <a:ext cx="7706572" cy="134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4" y="1699742"/>
            <a:ext cx="3263735" cy="788756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5788" y="1699742"/>
            <a:ext cx="11924616" cy="78875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86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71" y="4786369"/>
            <a:ext cx="14593211" cy="2247424"/>
          </a:xfrm>
        </p:spPr>
        <p:txBody>
          <a:bodyPr anchor="b"/>
          <a:lstStyle>
            <a:lvl1pPr algn="l">
              <a:defRPr sz="79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7272" y="7040881"/>
            <a:ext cx="14593209" cy="2508681"/>
          </a:xfrm>
        </p:spPr>
        <p:txBody>
          <a:bodyPr anchor="t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66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533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299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9066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833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599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8366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8133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91868" y="3817163"/>
            <a:ext cx="7518933" cy="5763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212883" y="3817161"/>
            <a:ext cx="7518933" cy="5763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4683" y="3821415"/>
            <a:ext cx="6721480" cy="1055607"/>
          </a:xfrm>
        </p:spPr>
        <p:txBody>
          <a:bodyPr anchor="b"/>
          <a:lstStyle>
            <a:lvl1pPr marL="0" indent="0">
              <a:buNone/>
              <a:defRPr sz="4700" b="1">
                <a:solidFill>
                  <a:schemeClr val="accent1"/>
                </a:solidFill>
              </a:defRPr>
            </a:lvl1pPr>
            <a:lvl2pPr marL="897666" indent="0">
              <a:buNone/>
              <a:defRPr sz="3900" b="1"/>
            </a:lvl2pPr>
            <a:lvl3pPr marL="1795333" indent="0">
              <a:buNone/>
              <a:defRPr sz="3500" b="1"/>
            </a:lvl3pPr>
            <a:lvl4pPr marL="2692999" indent="0">
              <a:buNone/>
              <a:defRPr sz="3100" b="1"/>
            </a:lvl4pPr>
            <a:lvl5pPr marL="3590666" indent="0">
              <a:buNone/>
              <a:defRPr sz="3100" b="1"/>
            </a:lvl5pPr>
            <a:lvl6pPr marL="4488332" indent="0">
              <a:buNone/>
              <a:defRPr sz="3100" b="1"/>
            </a:lvl6pPr>
            <a:lvl7pPr marL="5385999" indent="0">
              <a:buNone/>
              <a:defRPr sz="3100" b="1"/>
            </a:lvl7pPr>
            <a:lvl8pPr marL="6283665" indent="0">
              <a:buNone/>
              <a:defRPr sz="3100" b="1"/>
            </a:lvl8pPr>
            <a:lvl9pPr marL="718133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0340" y="4908246"/>
            <a:ext cx="7518933" cy="4679065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19082" y="3821417"/>
            <a:ext cx="6718333" cy="1055607"/>
          </a:xfrm>
        </p:spPr>
        <p:txBody>
          <a:bodyPr anchor="b"/>
          <a:lstStyle>
            <a:lvl1pPr marL="0" indent="0">
              <a:buNone/>
              <a:defRPr sz="4700" b="1">
                <a:solidFill>
                  <a:schemeClr val="accent1"/>
                </a:solidFill>
              </a:defRPr>
            </a:lvl1pPr>
            <a:lvl2pPr marL="897666" indent="0">
              <a:buNone/>
              <a:defRPr sz="3900" b="1"/>
            </a:lvl2pPr>
            <a:lvl3pPr marL="1795333" indent="0">
              <a:buNone/>
              <a:defRPr sz="3500" b="1"/>
            </a:lvl3pPr>
            <a:lvl4pPr marL="2692999" indent="0">
              <a:buNone/>
              <a:defRPr sz="3100" b="1"/>
            </a:lvl4pPr>
            <a:lvl5pPr marL="3590666" indent="0">
              <a:buNone/>
              <a:defRPr sz="3100" b="1"/>
            </a:lvl5pPr>
            <a:lvl6pPr marL="4488332" indent="0">
              <a:buNone/>
              <a:defRPr sz="3100" b="1"/>
            </a:lvl6pPr>
            <a:lvl7pPr marL="5385999" indent="0">
              <a:buNone/>
              <a:defRPr sz="3100" b="1"/>
            </a:lvl7pPr>
            <a:lvl8pPr marL="6283665" indent="0">
              <a:buNone/>
              <a:defRPr sz="3100" b="1"/>
            </a:lvl8pPr>
            <a:lvl9pPr marL="718133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883" y="4908246"/>
            <a:ext cx="7518933" cy="4679065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840757" y="0"/>
            <a:ext cx="21837335" cy="113157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028398" y="-35493"/>
            <a:ext cx="8088945" cy="10348536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221554" y="-35492"/>
            <a:ext cx="7706572" cy="1029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90999" y="993108"/>
            <a:ext cx="7832018" cy="93199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75" y="1413270"/>
            <a:ext cx="6794676" cy="8498711"/>
          </a:xfrm>
        </p:spPr>
        <p:txBody>
          <a:bodyPr/>
          <a:lstStyle>
            <a:lvl1pPr>
              <a:defRPr sz="47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1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225496" y="10045669"/>
            <a:ext cx="7706572" cy="134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04739" y="9445979"/>
            <a:ext cx="7681208" cy="60245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1049" y="4384767"/>
            <a:ext cx="7265469" cy="2414202"/>
          </a:xfrm>
        </p:spPr>
        <p:txBody>
          <a:bodyPr anchor="b">
            <a:normAutofit/>
          </a:bodyPr>
          <a:lstStyle>
            <a:lvl1pPr algn="l">
              <a:defRPr sz="55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3924" y="6826040"/>
            <a:ext cx="7252743" cy="2504542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solidFill>
                  <a:srgbClr val="424242"/>
                </a:solidFill>
              </a:defRPr>
            </a:lvl1pPr>
            <a:lvl2pPr marL="897666" indent="0">
              <a:buNone/>
              <a:defRPr sz="2400"/>
            </a:lvl2pPr>
            <a:lvl3pPr marL="1795333" indent="0">
              <a:buNone/>
              <a:defRPr sz="2000"/>
            </a:lvl3pPr>
            <a:lvl4pPr marL="2692999" indent="0">
              <a:buNone/>
              <a:defRPr sz="1800"/>
            </a:lvl4pPr>
            <a:lvl5pPr marL="3590666" indent="0">
              <a:buNone/>
              <a:defRPr sz="1800"/>
            </a:lvl5pPr>
            <a:lvl6pPr marL="4488332" indent="0">
              <a:buNone/>
              <a:defRPr sz="1800"/>
            </a:lvl6pPr>
            <a:lvl7pPr marL="5385999" indent="0">
              <a:buNone/>
              <a:defRPr sz="1800"/>
            </a:lvl7pPr>
            <a:lvl8pPr marL="6283665" indent="0">
              <a:buNone/>
              <a:defRPr sz="1800"/>
            </a:lvl8pPr>
            <a:lvl9pPr marL="718133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840757" y="0"/>
            <a:ext cx="21837335" cy="113157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10028398" y="-35493"/>
            <a:ext cx="8088945" cy="10348536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221554" y="-35492"/>
            <a:ext cx="7706572" cy="1029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90999" y="993108"/>
            <a:ext cx="7832018" cy="93199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225496" y="10045669"/>
            <a:ext cx="7706572" cy="134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9157" y="4390492"/>
            <a:ext cx="7257580" cy="2414016"/>
          </a:xfrm>
        </p:spPr>
        <p:txBody>
          <a:bodyPr anchor="b">
            <a:normAutofit/>
          </a:bodyPr>
          <a:lstStyle>
            <a:lvl1pPr algn="l">
              <a:defRPr sz="55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10063" y="1144762"/>
            <a:ext cx="7386504" cy="9022385"/>
          </a:xfrm>
        </p:spPr>
        <p:txBody>
          <a:bodyPr/>
          <a:lstStyle>
            <a:lvl1pPr marL="0" indent="0">
              <a:buNone/>
              <a:defRPr sz="6300">
                <a:solidFill>
                  <a:schemeClr val="accent1"/>
                </a:solidFill>
              </a:defRPr>
            </a:lvl1pPr>
            <a:lvl2pPr marL="897666" indent="0">
              <a:buNone/>
              <a:defRPr sz="5500"/>
            </a:lvl2pPr>
            <a:lvl3pPr marL="1795333" indent="0">
              <a:buNone/>
              <a:defRPr sz="4700"/>
            </a:lvl3pPr>
            <a:lvl4pPr marL="2692999" indent="0">
              <a:buNone/>
              <a:defRPr sz="3900"/>
            </a:lvl4pPr>
            <a:lvl5pPr marL="3590666" indent="0">
              <a:buNone/>
              <a:defRPr sz="3900"/>
            </a:lvl5pPr>
            <a:lvl6pPr marL="4488332" indent="0">
              <a:buNone/>
              <a:defRPr sz="3900"/>
            </a:lvl6pPr>
            <a:lvl7pPr marL="5385999" indent="0">
              <a:buNone/>
              <a:defRPr sz="3900"/>
            </a:lvl7pPr>
            <a:lvl8pPr marL="6283665" indent="0">
              <a:buNone/>
              <a:defRPr sz="3900"/>
            </a:lvl8pPr>
            <a:lvl9pPr marL="7181332" indent="0">
              <a:buNone/>
              <a:defRPr sz="3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09611" y="6819596"/>
            <a:ext cx="7256676" cy="2507276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solidFill>
                  <a:srgbClr val="424242"/>
                </a:solidFill>
              </a:defRPr>
            </a:lvl1pPr>
            <a:lvl2pPr marL="897666" indent="0">
              <a:buNone/>
              <a:defRPr sz="2400"/>
            </a:lvl2pPr>
            <a:lvl3pPr marL="1795333" indent="0">
              <a:buNone/>
              <a:defRPr sz="2000"/>
            </a:lvl3pPr>
            <a:lvl4pPr marL="2692999" indent="0">
              <a:buNone/>
              <a:defRPr sz="1800"/>
            </a:lvl4pPr>
            <a:lvl5pPr marL="3590666" indent="0">
              <a:buNone/>
              <a:defRPr sz="1800"/>
            </a:lvl5pPr>
            <a:lvl6pPr marL="4488332" indent="0">
              <a:buNone/>
              <a:defRPr sz="1800"/>
            </a:lvl6pPr>
            <a:lvl7pPr marL="5385999" indent="0">
              <a:buNone/>
              <a:defRPr sz="1800"/>
            </a:lvl7pPr>
            <a:lvl8pPr marL="6283665" indent="0">
              <a:buNone/>
              <a:defRPr sz="1800"/>
            </a:lvl8pPr>
            <a:lvl9pPr marL="718133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04739" y="9445979"/>
            <a:ext cx="7681208" cy="60245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670136" y="0"/>
            <a:ext cx="21837335" cy="113157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05205" y="550254"/>
            <a:ext cx="18093690" cy="102063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028398" y="-35493"/>
            <a:ext cx="8088945" cy="11537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221554" y="-35492"/>
            <a:ext cx="7706572" cy="1029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533" tIns="89767" rIns="179533" bIns="8976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229" y="1695646"/>
            <a:ext cx="15444680" cy="1885950"/>
          </a:xfrm>
          <a:prstGeom prst="rect">
            <a:avLst/>
          </a:prstGeom>
        </p:spPr>
        <p:txBody>
          <a:bodyPr vert="horz" lIns="179533" tIns="89767" rIns="179533" bIns="89767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234" y="3834027"/>
            <a:ext cx="14900684" cy="5789812"/>
          </a:xfrm>
          <a:prstGeom prst="rect">
            <a:avLst/>
          </a:prstGeom>
        </p:spPr>
        <p:txBody>
          <a:bodyPr vert="horz" lIns="179533" tIns="89767" rIns="179533" bIns="897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85924" y="370413"/>
            <a:ext cx="4690957" cy="602456"/>
          </a:xfrm>
          <a:prstGeom prst="rect">
            <a:avLst/>
          </a:prstGeom>
        </p:spPr>
        <p:txBody>
          <a:bodyPr vert="horz" lIns="179533" tIns="89767" rIns="179533" bIns="89767" rtlCol="0" anchor="ctr"/>
          <a:lstStyle>
            <a:lvl1pPr algn="r">
              <a:defRPr sz="24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04739" y="9656065"/>
            <a:ext cx="7699870" cy="602456"/>
          </a:xfrm>
          <a:prstGeom prst="rect">
            <a:avLst/>
          </a:prstGeom>
        </p:spPr>
        <p:txBody>
          <a:bodyPr vert="horz" lIns="179533" tIns="89767" rIns="179533" bIns="89767" rtlCol="0" anchor="ctr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1554" y="370411"/>
            <a:ext cx="2928893" cy="602456"/>
          </a:xfrm>
          <a:prstGeom prst="rect">
            <a:avLst/>
          </a:prstGeom>
        </p:spPr>
        <p:txBody>
          <a:bodyPr vert="horz" lIns="179533" tIns="89767" rIns="179533" bIns="89767" rtlCol="0" anchor="ctr"/>
          <a:lstStyle>
            <a:lvl1pPr algn="l">
              <a:defRPr sz="24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1795333" rtl="0" eaLnBrk="1" latinLnBrk="0" hangingPunct="1">
        <a:spcBef>
          <a:spcPct val="0"/>
        </a:spcBef>
        <a:buNone/>
        <a:defRPr sz="79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73250" indent="-538600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4700" kern="1200">
          <a:solidFill>
            <a:schemeClr val="tx2"/>
          </a:solidFill>
          <a:latin typeface="+mn-lt"/>
          <a:ea typeface="+mn-ea"/>
          <a:cs typeface="+mn-cs"/>
        </a:defRPr>
      </a:lvl1pPr>
      <a:lvl2pPr marL="1256733" indent="-538600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4300" kern="1200">
          <a:solidFill>
            <a:schemeClr val="tx2"/>
          </a:solidFill>
          <a:latin typeface="+mn-lt"/>
          <a:ea typeface="+mn-ea"/>
          <a:cs typeface="+mn-cs"/>
        </a:defRPr>
      </a:lvl2pPr>
      <a:lvl3pPr marL="1795333" indent="-448833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900" kern="1200">
          <a:solidFill>
            <a:schemeClr val="tx2"/>
          </a:solidFill>
          <a:latin typeface="+mn-lt"/>
          <a:ea typeface="+mn-ea"/>
          <a:cs typeface="+mn-cs"/>
        </a:defRPr>
      </a:lvl3pPr>
      <a:lvl4pPr marL="2208260" indent="-448833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500" kern="1200">
          <a:solidFill>
            <a:schemeClr val="tx2"/>
          </a:solidFill>
          <a:latin typeface="+mn-lt"/>
          <a:ea typeface="+mn-ea"/>
          <a:cs typeface="+mn-cs"/>
        </a:defRPr>
      </a:lvl4pPr>
      <a:lvl5pPr marL="2603233" indent="-448833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1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980253" indent="-448833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700" kern="1200">
          <a:solidFill>
            <a:schemeClr val="tx2"/>
          </a:solidFill>
          <a:latin typeface="+mn-lt"/>
          <a:ea typeface="+mn-ea"/>
          <a:cs typeface="+mn-cs"/>
        </a:defRPr>
      </a:lvl6pPr>
      <a:lvl7pPr marL="3375226" indent="-448833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700" kern="1200">
          <a:solidFill>
            <a:schemeClr val="tx2"/>
          </a:solidFill>
          <a:latin typeface="+mn-lt"/>
          <a:ea typeface="+mn-ea"/>
          <a:cs typeface="+mn-cs"/>
        </a:defRPr>
      </a:lvl7pPr>
      <a:lvl8pPr marL="3770199" indent="-448833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700" kern="1200">
          <a:solidFill>
            <a:schemeClr val="tx2"/>
          </a:solidFill>
          <a:latin typeface="+mn-lt"/>
          <a:ea typeface="+mn-ea"/>
          <a:cs typeface="+mn-cs"/>
        </a:defRPr>
      </a:lvl8pPr>
      <a:lvl9pPr marL="4165172" indent="-448833" algn="l" defTabSz="179533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666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5333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2999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0666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332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5999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83665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81332" algn="l" defTabSz="179533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632809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" y="6328090"/>
            <a:ext cx="20104100" cy="4983480"/>
            <a:chOff x="-1" y="6328090"/>
            <a:chExt cx="20104100" cy="4983480"/>
          </a:xfrm>
          <a:solidFill>
            <a:srgbClr val="00CC5C"/>
          </a:solidFill>
        </p:grpSpPr>
        <p:sp>
          <p:nvSpPr>
            <p:cNvPr id="4" name="object 4"/>
            <p:cNvSpPr/>
            <p:nvPr/>
          </p:nvSpPr>
          <p:spPr>
            <a:xfrm>
              <a:off x="0" y="6718962"/>
              <a:ext cx="20104100" cy="4592955"/>
            </a:xfrm>
            <a:custGeom>
              <a:avLst/>
              <a:gdLst/>
              <a:ahLst/>
              <a:cxnLst/>
              <a:rect l="l" t="t" r="r" b="b"/>
              <a:pathLst>
                <a:path w="20104100" h="4592955">
                  <a:moveTo>
                    <a:pt x="0" y="4592416"/>
                  </a:moveTo>
                  <a:lnTo>
                    <a:pt x="20104097" y="4592416"/>
                  </a:lnTo>
                  <a:lnTo>
                    <a:pt x="20104097" y="0"/>
                  </a:lnTo>
                  <a:lnTo>
                    <a:pt x="0" y="0"/>
                  </a:lnTo>
                  <a:lnTo>
                    <a:pt x="0" y="4592416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" y="6328090"/>
              <a:ext cx="20104100" cy="391160"/>
            </a:xfrm>
            <a:custGeom>
              <a:avLst/>
              <a:gdLst/>
              <a:ahLst/>
              <a:cxnLst/>
              <a:rect l="l" t="t" r="r" b="b"/>
              <a:pathLst>
                <a:path w="20104100" h="391159">
                  <a:moveTo>
                    <a:pt x="20104099" y="0"/>
                  </a:moveTo>
                  <a:lnTo>
                    <a:pt x="0" y="0"/>
                  </a:lnTo>
                  <a:lnTo>
                    <a:pt x="0" y="390871"/>
                  </a:lnTo>
                  <a:lnTo>
                    <a:pt x="20104099" y="39087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0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4790" y="9071388"/>
            <a:ext cx="6310260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9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950" spc="-15" dirty="0" smtClean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29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790" y="9750280"/>
            <a:ext cx="338074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segmentation</a:t>
            </a:r>
            <a:r>
              <a:rPr sz="29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38450" y="9750280"/>
            <a:ext cx="3827565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346200" algn="l"/>
                <a:tab pos="1887855" algn="l"/>
              </a:tabLst>
            </a:pPr>
            <a:r>
              <a:rPr sz="2300" spc="2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300" spc="22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spc="2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spc="24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300" spc="2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2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	</a:t>
            </a:r>
            <a:r>
              <a:rPr sz="2300" spc="18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300" spc="7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lang="en-US" sz="2300" spc="245" dirty="0" smtClean="0">
                <a:solidFill>
                  <a:srgbClr val="FFFFFF"/>
                </a:solidFill>
                <a:latin typeface="Calibri"/>
                <a:cs typeface="Calibri"/>
              </a:rPr>
              <a:t>GROUP 11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056188"/>
            <a:ext cx="12680315" cy="2934970"/>
          </a:xfrm>
          <a:custGeom>
            <a:avLst/>
            <a:gdLst/>
            <a:ahLst/>
            <a:cxnLst/>
            <a:rect l="l" t="t" r="r" b="b"/>
            <a:pathLst>
              <a:path w="12680315" h="2934970">
                <a:moveTo>
                  <a:pt x="10689676" y="0"/>
                </a:moveTo>
                <a:lnTo>
                  <a:pt x="0" y="0"/>
                </a:lnTo>
                <a:lnTo>
                  <a:pt x="0" y="2934675"/>
                </a:lnTo>
                <a:lnTo>
                  <a:pt x="10689676" y="2934675"/>
                </a:lnTo>
                <a:lnTo>
                  <a:pt x="12680061" y="1467337"/>
                </a:lnTo>
                <a:lnTo>
                  <a:pt x="10689676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268" y="5353051"/>
            <a:ext cx="10798781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000" b="1" spc="-5" dirty="0" smtClean="0">
                <a:solidFill>
                  <a:srgbClr val="FFFFFF"/>
                </a:solidFill>
                <a:latin typeface="Ebrima"/>
                <a:cs typeface="Ebrima"/>
              </a:rPr>
              <a:t>CUSTOMER</a:t>
            </a:r>
            <a:r>
              <a:rPr sz="7000" b="1" spc="-65" dirty="0" smtClean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7000" b="1" spc="-5" dirty="0">
                <a:solidFill>
                  <a:srgbClr val="FFFFFF"/>
                </a:solidFill>
                <a:latin typeface="Ebrima"/>
                <a:cs typeface="Ebrima"/>
              </a:rPr>
              <a:t>SEGMENTATION</a:t>
            </a:r>
            <a:endParaRPr sz="7000" dirty="0">
              <a:latin typeface="Ebrima"/>
              <a:cs typeface="Ebri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541" y="1271980"/>
            <a:ext cx="634450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latin typeface="+mj-lt"/>
                <a:cs typeface="Ebrima"/>
              </a:rPr>
              <a:t>OVERALL</a:t>
            </a:r>
            <a:r>
              <a:rPr sz="4950" b="1" spc="-40" dirty="0">
                <a:solidFill>
                  <a:srgbClr val="363D47"/>
                </a:solidFill>
                <a:latin typeface="+mj-lt"/>
                <a:cs typeface="Ebrima"/>
              </a:rPr>
              <a:t> </a:t>
            </a:r>
            <a:r>
              <a:rPr sz="4950" b="1" spc="-10" dirty="0">
                <a:latin typeface="+mj-lt"/>
                <a:cs typeface="Ebrima"/>
              </a:rPr>
              <a:t>ANALYSIS</a:t>
            </a:r>
            <a:endParaRPr sz="4950" b="1" dirty="0">
              <a:latin typeface="+mj-lt"/>
              <a:cs typeface="Ebrima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2127250" y="4438650"/>
            <a:ext cx="7258684" cy="235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latin typeface="Calibri"/>
                <a:cs typeface="Calibri"/>
              </a:rPr>
              <a:t>The visual </a:t>
            </a:r>
            <a:r>
              <a:rPr sz="3800" spc="-15" dirty="0">
                <a:latin typeface="Calibri"/>
                <a:cs typeface="Calibri"/>
              </a:rPr>
              <a:t>shows </a:t>
            </a:r>
            <a:r>
              <a:rPr sz="3800" spc="-5" dirty="0">
                <a:latin typeface="Calibri"/>
                <a:cs typeface="Calibri"/>
              </a:rPr>
              <a:t>the </a:t>
            </a:r>
            <a:r>
              <a:rPr sz="3800" spc="-20" dirty="0">
                <a:latin typeface="Calibri"/>
                <a:cs typeface="Calibri"/>
              </a:rPr>
              <a:t>overall </a:t>
            </a:r>
            <a:r>
              <a:rPr sz="3800" spc="-10" dirty="0">
                <a:latin typeface="Calibri"/>
                <a:cs typeface="Calibri"/>
              </a:rPr>
              <a:t>analysis </a:t>
            </a:r>
            <a:r>
              <a:rPr sz="3800" spc="-5" dirty="0">
                <a:latin typeface="Calibri"/>
                <a:cs typeface="Calibri"/>
              </a:rPr>
              <a:t>and it </a:t>
            </a:r>
            <a:r>
              <a:rPr sz="3800" spc="-73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belongs </a:t>
            </a:r>
            <a:r>
              <a:rPr sz="3800" spc="-15" dirty="0">
                <a:latin typeface="Calibri"/>
                <a:cs typeface="Calibri"/>
              </a:rPr>
              <a:t>to</a:t>
            </a:r>
            <a:r>
              <a:rPr sz="3800" spc="-5" dirty="0">
                <a:latin typeface="Calibri"/>
                <a:cs typeface="Calibri"/>
              </a:rPr>
              <a:t> </a:t>
            </a:r>
            <a:r>
              <a:rPr sz="3800" spc="-20" dirty="0">
                <a:latin typeface="Calibri"/>
                <a:cs typeface="Calibri"/>
              </a:rPr>
              <a:t>Cluster</a:t>
            </a:r>
            <a:r>
              <a:rPr sz="380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2 and the</a:t>
            </a:r>
            <a:r>
              <a:rPr sz="3800" spc="-2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highest </a:t>
            </a:r>
            <a:r>
              <a:rPr sz="3800" spc="-10" dirty="0">
                <a:latin typeface="Calibri"/>
                <a:cs typeface="Calibri"/>
              </a:rPr>
              <a:t> frequency </a:t>
            </a:r>
            <a:r>
              <a:rPr sz="3800" spc="-5" dirty="0">
                <a:latin typeface="Calibri"/>
                <a:cs typeface="Calibri"/>
              </a:rPr>
              <a:t>is</a:t>
            </a:r>
            <a:r>
              <a:rPr sz="3800" dirty="0">
                <a:latin typeface="Calibri"/>
                <a:cs typeface="Calibri"/>
              </a:rPr>
              <a:t> </a:t>
            </a:r>
            <a:r>
              <a:rPr sz="3800" spc="-30" dirty="0">
                <a:latin typeface="Calibri"/>
                <a:cs typeface="Calibri"/>
              </a:rPr>
              <a:t>for</a:t>
            </a:r>
            <a:r>
              <a:rPr sz="3800" spc="-5" dirty="0">
                <a:latin typeface="Calibri"/>
                <a:cs typeface="Calibri"/>
              </a:rPr>
              <a:t> 7000 and </a:t>
            </a:r>
            <a:r>
              <a:rPr sz="3800" spc="-20" dirty="0">
                <a:latin typeface="Calibri"/>
                <a:cs typeface="Calibri"/>
              </a:rPr>
              <a:t>lowest</a:t>
            </a:r>
            <a:r>
              <a:rPr sz="3800" spc="-5" dirty="0">
                <a:latin typeface="Calibri"/>
                <a:cs typeface="Calibri"/>
              </a:rPr>
              <a:t> </a:t>
            </a:r>
            <a:r>
              <a:rPr sz="3800" spc="-30" dirty="0">
                <a:latin typeface="Calibri"/>
                <a:cs typeface="Calibri"/>
              </a:rPr>
              <a:t>for</a:t>
            </a:r>
            <a:r>
              <a:rPr sz="380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0.</a:t>
            </a:r>
            <a:endParaRPr sz="3800" dirty="0">
              <a:latin typeface="Calibri"/>
              <a:cs typeface="Calibri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11212120" y="2560103"/>
            <a:ext cx="5685155" cy="5691505"/>
            <a:chOff x="11212120" y="2560103"/>
            <a:chExt cx="5685155" cy="5691505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2120" y="2560103"/>
              <a:ext cx="5684549" cy="5690962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7832" y="2695879"/>
              <a:ext cx="5413125" cy="5419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38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365250" y="1224205"/>
            <a:ext cx="168402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US" sz="5500" b="1" spc="-5" dirty="0" smtClean="0">
                <a:solidFill>
                  <a:schemeClr val="tx1"/>
                </a:solidFill>
              </a:rPr>
              <a:t>PURCHASES</a:t>
            </a:r>
            <a:r>
              <a:rPr lang="en-US" sz="5500" b="1" spc="-15" dirty="0" smtClean="0">
                <a:solidFill>
                  <a:schemeClr val="tx1"/>
                </a:solidFill>
              </a:rPr>
              <a:t> </a:t>
            </a:r>
            <a:r>
              <a:rPr lang="en-US" sz="5500" b="1" spc="-5" dirty="0" smtClean="0">
                <a:solidFill>
                  <a:schemeClr val="tx1"/>
                </a:solidFill>
              </a:rPr>
              <a:t>&amp;</a:t>
            </a:r>
            <a:r>
              <a:rPr lang="en-US" sz="5500" b="1" spc="-15" dirty="0" smtClean="0">
                <a:solidFill>
                  <a:schemeClr val="tx1"/>
                </a:solidFill>
              </a:rPr>
              <a:t> </a:t>
            </a:r>
            <a:r>
              <a:rPr lang="en-US" sz="5500" b="1" spc="-5" dirty="0" smtClean="0">
                <a:solidFill>
                  <a:schemeClr val="tx1"/>
                </a:solidFill>
              </a:rPr>
              <a:t>ONE-OFF </a:t>
            </a:r>
            <a:r>
              <a:rPr lang="en-US" sz="5500" b="1" spc="-10" dirty="0" smtClean="0">
                <a:solidFill>
                  <a:schemeClr val="tx1"/>
                </a:solidFill>
              </a:rPr>
              <a:t>PURCHASES</a:t>
            </a:r>
            <a:endParaRPr lang="en-US" sz="5500" b="1" spc="-10" dirty="0">
              <a:solidFill>
                <a:schemeClr val="tx1"/>
              </a:solidFill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435512" y="9010650"/>
            <a:ext cx="76688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 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Purchases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that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it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spc="-5" dirty="0">
                <a:latin typeface="Calibri"/>
                <a:cs typeface="Calibri"/>
              </a:rPr>
              <a:t> 2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and has </a:t>
            </a:r>
            <a:r>
              <a:rPr sz="3300" spc="-10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2432050" y="2838450"/>
            <a:ext cx="5676265" cy="5621020"/>
            <a:chOff x="1873909" y="3295423"/>
            <a:chExt cx="5676265" cy="5621020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3909" y="3295423"/>
              <a:ext cx="5675820" cy="5620421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655" y="3431119"/>
              <a:ext cx="5404327" cy="5349027"/>
            </a:xfrm>
            <a:prstGeom prst="rect">
              <a:avLst/>
            </a:prstGeom>
          </p:spPr>
        </p:pic>
      </p:grpSp>
      <p:sp>
        <p:nvSpPr>
          <p:cNvPr id="8" name="object 9"/>
          <p:cNvSpPr txBox="1"/>
          <p:nvPr/>
        </p:nvSpPr>
        <p:spPr>
          <a:xfrm>
            <a:off x="11115396" y="9025616"/>
            <a:ext cx="67430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the</a:t>
            </a:r>
            <a:r>
              <a:rPr sz="3300" spc="-10" dirty="0">
                <a:latin typeface="Calibri"/>
                <a:cs typeface="Calibri"/>
              </a:rPr>
              <a:t> One-off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Purchases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which</a:t>
            </a:r>
            <a:r>
              <a:rPr sz="3300" spc="-10" dirty="0">
                <a:latin typeface="Calibri"/>
                <a:cs typeface="Calibri"/>
              </a:rPr>
              <a:t> 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 </a:t>
            </a:r>
            <a:r>
              <a:rPr sz="3300" spc="-5" dirty="0">
                <a:latin typeface="Calibri"/>
                <a:cs typeface="Calibri"/>
              </a:rPr>
              <a:t>of 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11575164" y="2814337"/>
            <a:ext cx="5683885" cy="5668645"/>
            <a:chOff x="11546429" y="3247584"/>
            <a:chExt cx="5683885" cy="5668645"/>
          </a:xfrm>
        </p:grpSpPr>
        <p:pic>
          <p:nvPicPr>
            <p:cNvPr id="10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6429" y="3247584"/>
              <a:ext cx="5683302" cy="5668339"/>
            </a:xfrm>
            <a:prstGeom prst="rect">
              <a:avLst/>
            </a:prstGeom>
          </p:spPr>
        </p:pic>
        <p:pic>
          <p:nvPicPr>
            <p:cNvPr id="11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2146" y="3383360"/>
              <a:ext cx="5411868" cy="5396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13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450448" y="1193192"/>
            <a:ext cx="17136002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US" sz="5500" b="1" spc="-10" dirty="0" smtClean="0">
                <a:solidFill>
                  <a:schemeClr val="tx1"/>
                </a:solidFill>
              </a:rPr>
              <a:t>INSTALLMENTS PURCHASES </a:t>
            </a:r>
            <a:r>
              <a:rPr lang="en-US" sz="5500" b="1" spc="-5" dirty="0" smtClean="0">
                <a:solidFill>
                  <a:schemeClr val="tx1"/>
                </a:solidFill>
              </a:rPr>
              <a:t>&amp; CASH ADVANCE</a:t>
            </a:r>
            <a:endParaRPr lang="en-US" sz="5500" b="1" spc="-5" dirty="0">
              <a:solidFill>
                <a:schemeClr val="tx1"/>
              </a:solidFill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450448" y="9202516"/>
            <a:ext cx="766889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 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Purchases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that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it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to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and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2454382" y="3026097"/>
            <a:ext cx="5661025" cy="5661025"/>
            <a:chOff x="1801043" y="3026442"/>
            <a:chExt cx="5661025" cy="5661025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043" y="3026442"/>
              <a:ext cx="5660679" cy="5660680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760" y="3162160"/>
              <a:ext cx="5389246" cy="5389246"/>
            </a:xfrm>
            <a:prstGeom prst="rect">
              <a:avLst/>
            </a:prstGeom>
          </p:spPr>
        </p:pic>
      </p:grpSp>
      <p:sp>
        <p:nvSpPr>
          <p:cNvPr id="8" name="object 9"/>
          <p:cNvSpPr txBox="1"/>
          <p:nvPr/>
        </p:nvSpPr>
        <p:spPr>
          <a:xfrm>
            <a:off x="11216990" y="8951373"/>
            <a:ext cx="677481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 visual </a:t>
            </a:r>
            <a:r>
              <a:rPr sz="3300" spc="-15" dirty="0">
                <a:latin typeface="Calibri"/>
                <a:cs typeface="Calibri"/>
              </a:rPr>
              <a:t>shows </a:t>
            </a:r>
            <a:r>
              <a:rPr sz="3300" spc="-5" dirty="0">
                <a:latin typeface="Calibri"/>
                <a:cs typeface="Calibri"/>
              </a:rPr>
              <a:t>the Cash </a:t>
            </a:r>
            <a:r>
              <a:rPr sz="3300" spc="-10" dirty="0">
                <a:latin typeface="Calibri"/>
                <a:cs typeface="Calibri"/>
              </a:rPr>
              <a:t>Advance that </a:t>
            </a:r>
            <a:r>
              <a:rPr sz="3300" spc="-73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to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and </a:t>
            </a:r>
            <a:r>
              <a:rPr sz="3300" spc="-10" dirty="0">
                <a:latin typeface="Calibri"/>
                <a:cs typeface="Calibri"/>
              </a:rPr>
              <a:t>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 </a:t>
            </a:r>
            <a:r>
              <a:rPr sz="3300" spc="-10" dirty="0">
                <a:latin typeface="Calibri"/>
                <a:cs typeface="Calibri"/>
              </a:rPr>
              <a:t> frequency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2500.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11654490" y="2948471"/>
            <a:ext cx="5699760" cy="5739130"/>
            <a:chOff x="11654490" y="2948471"/>
            <a:chExt cx="5699760" cy="5739130"/>
          </a:xfrm>
        </p:grpSpPr>
        <p:pic>
          <p:nvPicPr>
            <p:cNvPr id="10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4490" y="2948471"/>
              <a:ext cx="5699690" cy="5738701"/>
            </a:xfrm>
            <a:prstGeom prst="rect">
              <a:avLst/>
            </a:prstGeom>
          </p:spPr>
        </p:pic>
        <p:pic>
          <p:nvPicPr>
            <p:cNvPr id="11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0232" y="3084237"/>
              <a:ext cx="5428207" cy="5467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74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365250" y="1026754"/>
            <a:ext cx="17621885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GB" sz="5500" b="1" spc="-5" dirty="0" smtClean="0">
                <a:solidFill>
                  <a:schemeClr val="tx1"/>
                </a:solidFill>
              </a:rPr>
              <a:t>PURCHASES </a:t>
            </a:r>
            <a:r>
              <a:rPr lang="en-GB" sz="5500" b="1" spc="-10" dirty="0" smtClean="0">
                <a:solidFill>
                  <a:schemeClr val="tx1"/>
                </a:solidFill>
              </a:rPr>
              <a:t>FREQUENCY</a:t>
            </a:r>
            <a:r>
              <a:rPr lang="en-GB" sz="5500" b="1" spc="-15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&amp;</a:t>
            </a:r>
            <a:r>
              <a:rPr lang="en-GB" sz="5500" b="1" dirty="0" smtClean="0">
                <a:solidFill>
                  <a:schemeClr val="tx1"/>
                </a:solidFill>
              </a:rPr>
              <a:t> ONE-OFF</a:t>
            </a:r>
            <a:r>
              <a:rPr lang="en-GB" sz="5500" b="1" spc="5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PURCHASES</a:t>
            </a:r>
            <a:r>
              <a:rPr lang="en-GB" sz="5500" b="1" dirty="0" smtClean="0">
                <a:solidFill>
                  <a:schemeClr val="tx1"/>
                </a:solidFill>
              </a:rPr>
              <a:t> </a:t>
            </a:r>
            <a:r>
              <a:rPr lang="en-GB" sz="5500" b="1" spc="-10" dirty="0" smtClean="0">
                <a:solidFill>
                  <a:schemeClr val="tx1"/>
                </a:solidFill>
              </a:rPr>
              <a:t>FREQUENCY</a:t>
            </a:r>
            <a:endParaRPr lang="en-GB" sz="5500" b="1" spc="-10" dirty="0">
              <a:solidFill>
                <a:schemeClr val="tx1"/>
              </a:solidFill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670050" y="8858250"/>
            <a:ext cx="7671434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Purchases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that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it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to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spc="-5" dirty="0">
                <a:latin typeface="Calibri"/>
                <a:cs typeface="Calibri"/>
              </a:rPr>
              <a:t> 2 and </a:t>
            </a:r>
            <a:r>
              <a:rPr sz="3300" spc="-10" dirty="0">
                <a:latin typeface="Calibri"/>
                <a:cs typeface="Calibri"/>
              </a:rPr>
              <a:t>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 </a:t>
            </a:r>
            <a:r>
              <a:rPr sz="3300" spc="-10" dirty="0">
                <a:latin typeface="Calibri"/>
                <a:cs typeface="Calibri"/>
              </a:rPr>
              <a:t> frequency</a:t>
            </a:r>
            <a:r>
              <a:rPr sz="3300" spc="-5" dirty="0">
                <a:latin typeface="Calibri"/>
                <a:cs typeface="Calibri"/>
              </a:rPr>
              <a:t> of 2000.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2495199" y="2821522"/>
            <a:ext cx="5698490" cy="5668645"/>
            <a:chOff x="2330135" y="2821522"/>
            <a:chExt cx="5698490" cy="5668645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35" y="2821522"/>
              <a:ext cx="5698443" cy="5668339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881" y="2957298"/>
              <a:ext cx="5426950" cy="5396786"/>
            </a:xfrm>
            <a:prstGeom prst="rect">
              <a:avLst/>
            </a:prstGeom>
          </p:spPr>
        </p:pic>
      </p:grpSp>
      <p:sp>
        <p:nvSpPr>
          <p:cNvPr id="8" name="object 9"/>
          <p:cNvSpPr txBox="1"/>
          <p:nvPr/>
        </p:nvSpPr>
        <p:spPr>
          <a:xfrm>
            <a:off x="10833615" y="8858249"/>
            <a:ext cx="716915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the</a:t>
            </a:r>
            <a:r>
              <a:rPr sz="3300" spc="-10" dirty="0">
                <a:latin typeface="Calibri"/>
                <a:cs typeface="Calibri"/>
              </a:rPr>
              <a:t> One-off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Purchase 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 </a:t>
            </a:r>
            <a:r>
              <a:rPr sz="3300" spc="-5" dirty="0">
                <a:latin typeface="Calibri"/>
                <a:cs typeface="Calibri"/>
              </a:rPr>
              <a:t>which has </a:t>
            </a:r>
            <a:r>
              <a:rPr sz="3300" spc="-15" dirty="0">
                <a:latin typeface="Calibri"/>
                <a:cs typeface="Calibri"/>
              </a:rPr>
              <a:t>highest </a:t>
            </a:r>
            <a:r>
              <a:rPr sz="3300" spc="-10" dirty="0">
                <a:latin typeface="Calibri"/>
                <a:cs typeface="Calibri"/>
              </a:rPr>
              <a:t>frequency of </a:t>
            </a:r>
            <a:r>
              <a:rPr sz="3300" spc="-73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11395591" y="2821566"/>
            <a:ext cx="5723890" cy="5589270"/>
            <a:chOff x="11395591" y="2821566"/>
            <a:chExt cx="5723890" cy="5589270"/>
          </a:xfrm>
        </p:grpSpPr>
        <p:pic>
          <p:nvPicPr>
            <p:cNvPr id="10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5591" y="2821566"/>
              <a:ext cx="5723560" cy="5589070"/>
            </a:xfrm>
            <a:prstGeom prst="rect">
              <a:avLst/>
            </a:prstGeom>
          </p:spPr>
        </p:pic>
        <p:pic>
          <p:nvPicPr>
            <p:cNvPr id="11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1327" y="2957298"/>
              <a:ext cx="5452087" cy="5317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96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42239" y="1162050"/>
            <a:ext cx="17101566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 algn="ctr">
              <a:spcBef>
                <a:spcPts val="95"/>
              </a:spcBef>
            </a:pPr>
            <a:r>
              <a:rPr lang="en-GB" sz="5500" b="1" spc="-5" dirty="0" smtClean="0">
                <a:solidFill>
                  <a:schemeClr val="tx1"/>
                </a:solidFill>
              </a:rPr>
              <a:t>PURCHASES </a:t>
            </a:r>
            <a:r>
              <a:rPr lang="en-GB" sz="5500" b="1" spc="-10" dirty="0" smtClean="0">
                <a:solidFill>
                  <a:schemeClr val="tx1"/>
                </a:solidFill>
              </a:rPr>
              <a:t>INSTALLMENTS</a:t>
            </a:r>
            <a:r>
              <a:rPr lang="en-GB" sz="5500" b="1" spc="-15" dirty="0" smtClean="0">
                <a:solidFill>
                  <a:schemeClr val="tx1"/>
                </a:solidFill>
              </a:rPr>
              <a:t> </a:t>
            </a:r>
            <a:r>
              <a:rPr lang="en-GB" sz="5500" b="1" spc="-10" dirty="0" smtClean="0">
                <a:solidFill>
                  <a:schemeClr val="tx1"/>
                </a:solidFill>
              </a:rPr>
              <a:t>FREQUENCY</a:t>
            </a:r>
            <a:r>
              <a:rPr lang="en-GB" sz="5500" b="1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&amp;</a:t>
            </a:r>
            <a:r>
              <a:rPr lang="en-GB" sz="5500" b="1" spc="-20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CASH</a:t>
            </a:r>
            <a:r>
              <a:rPr lang="en-GB" sz="5500" b="1" spc="5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ADVANCE </a:t>
            </a:r>
            <a:r>
              <a:rPr lang="en-GB" sz="5500" b="1" spc="-1340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FREQUENCY</a:t>
            </a:r>
            <a:endParaRPr lang="en-GB" sz="5500" b="1" spc="-5" dirty="0">
              <a:solidFill>
                <a:schemeClr val="tx1"/>
              </a:solidFill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542239" y="8859677"/>
            <a:ext cx="711708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latin typeface="Calibri"/>
                <a:cs typeface="Calibri"/>
              </a:rPr>
              <a:t>The visual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Purchases</a:t>
            </a:r>
            <a:r>
              <a:rPr sz="3300" spc="-15" dirty="0">
                <a:latin typeface="Calibri"/>
                <a:cs typeface="Calibri"/>
              </a:rPr>
              <a:t> Installments </a:t>
            </a:r>
            <a:r>
              <a:rPr sz="3300" spc="-10" dirty="0">
                <a:latin typeface="Calibri"/>
                <a:cs typeface="Calibri"/>
              </a:rPr>
              <a:t> Frequency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that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it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 </a:t>
            </a:r>
            <a:r>
              <a:rPr sz="3300" spc="-15" dirty="0">
                <a:latin typeface="Calibri"/>
                <a:cs typeface="Calibri"/>
              </a:rPr>
              <a:t>to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and </a:t>
            </a:r>
            <a:r>
              <a:rPr sz="3300" spc="-73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has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2346498" y="3339020"/>
            <a:ext cx="5636895" cy="5180965"/>
            <a:chOff x="2346498" y="3266476"/>
            <a:chExt cx="5636895" cy="5180965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498" y="3266476"/>
              <a:ext cx="5636809" cy="5180613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220" y="3402212"/>
              <a:ext cx="5365366" cy="4909140"/>
            </a:xfrm>
            <a:prstGeom prst="rect">
              <a:avLst/>
            </a:prstGeom>
          </p:spPr>
        </p:pic>
      </p:grpSp>
      <p:sp>
        <p:nvSpPr>
          <p:cNvPr id="8" name="object 9"/>
          <p:cNvSpPr txBox="1"/>
          <p:nvPr/>
        </p:nvSpPr>
        <p:spPr>
          <a:xfrm>
            <a:off x="10838897" y="8892606"/>
            <a:ext cx="731202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 visual </a:t>
            </a:r>
            <a:r>
              <a:rPr sz="3300" spc="-15" dirty="0">
                <a:latin typeface="Calibri"/>
                <a:cs typeface="Calibri"/>
              </a:rPr>
              <a:t>shows </a:t>
            </a:r>
            <a:r>
              <a:rPr sz="3300" spc="-5" dirty="0">
                <a:latin typeface="Calibri"/>
                <a:cs typeface="Calibri"/>
              </a:rPr>
              <a:t>the Cash </a:t>
            </a:r>
            <a:r>
              <a:rPr sz="3300" spc="-10" dirty="0">
                <a:latin typeface="Calibri"/>
                <a:cs typeface="Calibri"/>
              </a:rPr>
              <a:t>Advance 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which </a:t>
            </a:r>
            <a:r>
              <a:rPr sz="3300" spc="-10" dirty="0">
                <a:latin typeface="Calibri"/>
                <a:cs typeface="Calibri"/>
              </a:rPr>
              <a:t>belong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to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which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has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2500.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11434572" y="3057884"/>
            <a:ext cx="5661025" cy="5598160"/>
            <a:chOff x="11434572" y="3057884"/>
            <a:chExt cx="5661025" cy="5598160"/>
          </a:xfrm>
        </p:grpSpPr>
        <p:pic>
          <p:nvPicPr>
            <p:cNvPr id="10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4572" y="3057884"/>
              <a:ext cx="5660679" cy="5597797"/>
            </a:xfrm>
            <a:prstGeom prst="rect">
              <a:avLst/>
            </a:prstGeom>
          </p:spPr>
        </p:pic>
        <p:pic>
          <p:nvPicPr>
            <p:cNvPr id="11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0289" y="3193580"/>
              <a:ext cx="5389246" cy="5326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585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450448" y="1193192"/>
            <a:ext cx="16526402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GB" sz="5500" b="1" spc="-5" dirty="0" smtClean="0">
                <a:solidFill>
                  <a:schemeClr val="tx1"/>
                </a:solidFill>
              </a:rPr>
              <a:t>CASH</a:t>
            </a:r>
            <a:r>
              <a:rPr lang="en-GB" sz="5500" b="1" spc="-10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ADVANCE</a:t>
            </a:r>
            <a:r>
              <a:rPr lang="en-GB" sz="5500" b="1" spc="-30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TRX</a:t>
            </a:r>
            <a:r>
              <a:rPr lang="en-GB" sz="5500" b="1" spc="-25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&amp;</a:t>
            </a:r>
            <a:r>
              <a:rPr lang="en-GB" sz="5500" b="1" spc="-15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PURCHASES</a:t>
            </a:r>
            <a:r>
              <a:rPr lang="en-GB" sz="5500" b="1" spc="-10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TRX</a:t>
            </a:r>
            <a:endParaRPr lang="en-GB" sz="5500" b="1" spc="-5" dirty="0">
              <a:solidFill>
                <a:schemeClr val="tx1"/>
              </a:solidFill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450448" y="8840134"/>
            <a:ext cx="7185659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Cash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Advance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TRX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that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it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to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and </a:t>
            </a:r>
            <a:r>
              <a:rPr sz="3300" spc="-10" dirty="0">
                <a:latin typeface="Calibri"/>
                <a:cs typeface="Calibri"/>
              </a:rPr>
              <a:t>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 </a:t>
            </a:r>
            <a:r>
              <a:rPr sz="3300" spc="-10" dirty="0">
                <a:latin typeface="Calibri"/>
                <a:cs typeface="Calibri"/>
              </a:rPr>
              <a:t> frequency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2500.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2284929" y="3015132"/>
            <a:ext cx="5731510" cy="5683885"/>
            <a:chOff x="2284929" y="3015132"/>
            <a:chExt cx="5731510" cy="5683885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4929" y="3015132"/>
              <a:ext cx="5731041" cy="5683302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636" y="3150848"/>
              <a:ext cx="5459628" cy="5411868"/>
            </a:xfrm>
            <a:prstGeom prst="rect">
              <a:avLst/>
            </a:prstGeom>
          </p:spPr>
        </p:pic>
      </p:grpSp>
      <p:sp>
        <p:nvSpPr>
          <p:cNvPr id="8" name="object 9"/>
          <p:cNvSpPr txBox="1"/>
          <p:nvPr/>
        </p:nvSpPr>
        <p:spPr>
          <a:xfrm>
            <a:off x="10941223" y="8928530"/>
            <a:ext cx="71888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the </a:t>
            </a:r>
            <a:r>
              <a:rPr sz="3300" spc="-10" dirty="0">
                <a:latin typeface="Calibri"/>
                <a:cs typeface="Calibri"/>
              </a:rPr>
              <a:t>Purchases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TRX</a:t>
            </a:r>
            <a:r>
              <a:rPr sz="3300" spc="-5" dirty="0">
                <a:latin typeface="Calibri"/>
                <a:cs typeface="Calibri"/>
              </a:rPr>
              <a:t> which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has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11607983" y="2991257"/>
            <a:ext cx="5676265" cy="5685155"/>
            <a:chOff x="11607983" y="2991257"/>
            <a:chExt cx="5676265" cy="5685155"/>
          </a:xfrm>
        </p:grpSpPr>
        <p:pic>
          <p:nvPicPr>
            <p:cNvPr id="10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7983" y="2991257"/>
              <a:ext cx="5675820" cy="5684549"/>
            </a:xfrm>
            <a:prstGeom prst="rect">
              <a:avLst/>
            </a:prstGeom>
          </p:spPr>
        </p:pic>
        <p:pic>
          <p:nvPicPr>
            <p:cNvPr id="11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3730" y="3126969"/>
              <a:ext cx="5404327" cy="541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133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450448" y="1193192"/>
            <a:ext cx="16450202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US" sz="5500" b="1" spc="-10" dirty="0" smtClean="0">
                <a:solidFill>
                  <a:schemeClr val="tx1"/>
                </a:solidFill>
              </a:rPr>
              <a:t>CREDIT</a:t>
            </a:r>
            <a:r>
              <a:rPr lang="en-US" sz="5500" b="1" spc="-15" dirty="0" smtClean="0">
                <a:solidFill>
                  <a:schemeClr val="tx1"/>
                </a:solidFill>
              </a:rPr>
              <a:t> </a:t>
            </a:r>
            <a:r>
              <a:rPr lang="en-US" sz="5500" b="1" spc="-5" dirty="0" smtClean="0">
                <a:solidFill>
                  <a:schemeClr val="tx1"/>
                </a:solidFill>
              </a:rPr>
              <a:t>LIMIT &amp;</a:t>
            </a:r>
            <a:r>
              <a:rPr lang="en-US" sz="5500" b="1" spc="-25" dirty="0" smtClean="0">
                <a:solidFill>
                  <a:schemeClr val="tx1"/>
                </a:solidFill>
              </a:rPr>
              <a:t> </a:t>
            </a:r>
            <a:r>
              <a:rPr lang="en-US" sz="5500" b="1" spc="-10" dirty="0" smtClean="0">
                <a:solidFill>
                  <a:schemeClr val="tx1"/>
                </a:solidFill>
              </a:rPr>
              <a:t>PAYMENTS</a:t>
            </a:r>
            <a:endParaRPr lang="en-US" sz="5500" b="1" spc="-10" dirty="0">
              <a:solidFill>
                <a:schemeClr val="tx1"/>
              </a:solidFill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450448" y="8840134"/>
            <a:ext cx="747331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Credit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Limit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that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it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 </a:t>
            </a:r>
            <a:r>
              <a:rPr sz="3300" spc="-73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to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and </a:t>
            </a:r>
            <a:r>
              <a:rPr sz="3300" spc="-10" dirty="0">
                <a:latin typeface="Calibri"/>
                <a:cs typeface="Calibri"/>
              </a:rPr>
              <a:t>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 of </a:t>
            </a:r>
            <a:r>
              <a:rPr sz="3300" spc="-5" dirty="0">
                <a:latin typeface="Calibri"/>
                <a:cs typeface="Calibri"/>
              </a:rPr>
              <a:t> 1500.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0941223" y="8928530"/>
            <a:ext cx="74517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the </a:t>
            </a:r>
            <a:r>
              <a:rPr sz="3300" spc="-25" dirty="0">
                <a:latin typeface="Calibri"/>
                <a:cs typeface="Calibri"/>
              </a:rPr>
              <a:t>Payments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30" dirty="0">
                <a:latin typeface="Calibri"/>
                <a:cs typeface="Calibri"/>
              </a:rPr>
              <a:t>for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</a:t>
            </a:r>
            <a:r>
              <a:rPr sz="3300" spc="-73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which</a:t>
            </a:r>
            <a:r>
              <a:rPr sz="3300" spc="-10" dirty="0">
                <a:latin typeface="Calibri"/>
                <a:cs typeface="Calibri"/>
              </a:rPr>
              <a:t> 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 </a:t>
            </a:r>
            <a:r>
              <a:rPr sz="3300" spc="-5" dirty="0">
                <a:latin typeface="Calibri"/>
                <a:cs typeface="Calibri"/>
              </a:rPr>
              <a:t>of 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6" name="object 7"/>
          <p:cNvGrpSpPr/>
          <p:nvPr/>
        </p:nvGrpSpPr>
        <p:grpSpPr>
          <a:xfrm>
            <a:off x="1954360" y="2891968"/>
            <a:ext cx="5770245" cy="5707380"/>
            <a:chOff x="1954360" y="2891968"/>
            <a:chExt cx="5770245" cy="5707380"/>
          </a:xfrm>
        </p:grpSpPr>
        <p:pic>
          <p:nvPicPr>
            <p:cNvPr id="7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360" y="2891968"/>
              <a:ext cx="5770052" cy="5707172"/>
            </a:xfrm>
            <a:prstGeom prst="rect">
              <a:avLst/>
            </a:prstGeom>
          </p:spPr>
        </p:pic>
        <p:pic>
          <p:nvPicPr>
            <p:cNvPr id="8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092" y="3027679"/>
              <a:ext cx="5498589" cy="5435749"/>
            </a:xfrm>
            <a:prstGeom prst="rect">
              <a:avLst/>
            </a:prstGeom>
          </p:spPr>
        </p:pic>
      </p:grpSp>
      <p:grpSp>
        <p:nvGrpSpPr>
          <p:cNvPr id="9" name="object 10"/>
          <p:cNvGrpSpPr/>
          <p:nvPr/>
        </p:nvGrpSpPr>
        <p:grpSpPr>
          <a:xfrm>
            <a:off x="11837957" y="2914591"/>
            <a:ext cx="5692775" cy="5685155"/>
            <a:chOff x="11837957" y="2914591"/>
            <a:chExt cx="5692775" cy="5685155"/>
          </a:xfrm>
        </p:grpSpPr>
        <p:pic>
          <p:nvPicPr>
            <p:cNvPr id="10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37957" y="2914591"/>
              <a:ext cx="5692209" cy="5684549"/>
            </a:xfrm>
            <a:prstGeom prst="rect">
              <a:avLst/>
            </a:prstGeom>
          </p:spPr>
        </p:pic>
        <p:pic>
          <p:nvPicPr>
            <p:cNvPr id="11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73728" y="3050303"/>
              <a:ext cx="5420666" cy="541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25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450448" y="1193192"/>
            <a:ext cx="17136002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GB" sz="5500" b="1" spc="-5" dirty="0" smtClean="0">
                <a:solidFill>
                  <a:schemeClr val="tx1"/>
                </a:solidFill>
              </a:rPr>
              <a:t>MINIMUM </a:t>
            </a:r>
            <a:r>
              <a:rPr lang="en-GB" sz="5500" b="1" spc="-10" dirty="0" smtClean="0">
                <a:solidFill>
                  <a:schemeClr val="tx1"/>
                </a:solidFill>
              </a:rPr>
              <a:t>PAYMENTS</a:t>
            </a:r>
            <a:r>
              <a:rPr lang="en-GB" sz="5500" b="1" spc="-5" dirty="0" smtClean="0">
                <a:solidFill>
                  <a:schemeClr val="tx1"/>
                </a:solidFill>
              </a:rPr>
              <a:t> &amp; PRC</a:t>
            </a:r>
            <a:r>
              <a:rPr lang="en-GB" sz="5500" b="1" spc="-20" dirty="0" smtClean="0">
                <a:solidFill>
                  <a:schemeClr val="tx1"/>
                </a:solidFill>
              </a:rPr>
              <a:t> </a:t>
            </a:r>
            <a:r>
              <a:rPr lang="en-GB" sz="5500" b="1" spc="-5" dirty="0" smtClean="0">
                <a:solidFill>
                  <a:schemeClr val="tx1"/>
                </a:solidFill>
              </a:rPr>
              <a:t>FULL</a:t>
            </a:r>
            <a:r>
              <a:rPr lang="en-GB" sz="5500" b="1" spc="-10" dirty="0" smtClean="0">
                <a:solidFill>
                  <a:schemeClr val="tx1"/>
                </a:solidFill>
              </a:rPr>
              <a:t> PAYMENT</a:t>
            </a:r>
            <a:endParaRPr lang="en-GB" sz="5500" b="1" spc="-10" dirty="0">
              <a:solidFill>
                <a:schemeClr val="tx1"/>
              </a:solidFill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450448" y="8840134"/>
            <a:ext cx="749554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Minimum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Payments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that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it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belongs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to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and </a:t>
            </a:r>
            <a:r>
              <a:rPr sz="3300" spc="-10" dirty="0">
                <a:latin typeface="Calibri"/>
                <a:cs typeface="Calibri"/>
              </a:rPr>
              <a:t>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 </a:t>
            </a:r>
            <a:r>
              <a:rPr sz="3300" spc="-10" dirty="0">
                <a:latin typeface="Calibri"/>
                <a:cs typeface="Calibri"/>
              </a:rPr>
              <a:t> frequency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4000.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0941223" y="8928530"/>
            <a:ext cx="65741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the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PRC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Full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30" dirty="0">
                <a:latin typeface="Calibri"/>
                <a:cs typeface="Calibri"/>
              </a:rPr>
              <a:t>Payment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which</a:t>
            </a:r>
            <a:r>
              <a:rPr sz="3300" spc="-10" dirty="0">
                <a:latin typeface="Calibri"/>
                <a:cs typeface="Calibri"/>
              </a:rPr>
              <a:t> 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 </a:t>
            </a:r>
            <a:r>
              <a:rPr sz="3300" spc="-5" dirty="0">
                <a:latin typeface="Calibri"/>
                <a:cs typeface="Calibri"/>
              </a:rPr>
              <a:t>of 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6" name="object 7"/>
          <p:cNvGrpSpPr/>
          <p:nvPr/>
        </p:nvGrpSpPr>
        <p:grpSpPr>
          <a:xfrm>
            <a:off x="2506055" y="2907015"/>
            <a:ext cx="5667375" cy="5676265"/>
            <a:chOff x="2506055" y="2907015"/>
            <a:chExt cx="5667375" cy="5676265"/>
          </a:xfrm>
        </p:grpSpPr>
        <p:pic>
          <p:nvPicPr>
            <p:cNvPr id="7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6055" y="2907015"/>
              <a:ext cx="5667092" cy="5675820"/>
            </a:xfrm>
            <a:prstGeom prst="rect">
              <a:avLst/>
            </a:prstGeom>
          </p:spPr>
        </p:pic>
        <p:pic>
          <p:nvPicPr>
            <p:cNvPr id="8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1836" y="3042762"/>
              <a:ext cx="5395530" cy="5404327"/>
            </a:xfrm>
            <a:prstGeom prst="rect">
              <a:avLst/>
            </a:prstGeom>
          </p:spPr>
        </p:pic>
      </p:grpSp>
      <p:grpSp>
        <p:nvGrpSpPr>
          <p:cNvPr id="9" name="object 10"/>
          <p:cNvGrpSpPr/>
          <p:nvPr/>
        </p:nvGrpSpPr>
        <p:grpSpPr>
          <a:xfrm>
            <a:off x="11409411" y="2907025"/>
            <a:ext cx="5699760" cy="5655945"/>
            <a:chOff x="11409411" y="2907025"/>
            <a:chExt cx="5699760" cy="5655945"/>
          </a:xfrm>
        </p:grpSpPr>
        <p:pic>
          <p:nvPicPr>
            <p:cNvPr id="10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9411" y="2907025"/>
              <a:ext cx="5699690" cy="5655691"/>
            </a:xfrm>
            <a:prstGeom prst="rect">
              <a:avLst/>
            </a:prstGeom>
          </p:spPr>
        </p:pic>
        <p:pic>
          <p:nvPicPr>
            <p:cNvPr id="11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45152" y="3042762"/>
              <a:ext cx="5428207" cy="5384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36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448" y="1271980"/>
            <a:ext cx="7534802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500" b="1" spc="-5" dirty="0">
                <a:latin typeface="Ebrima"/>
                <a:cs typeface="Ebrima"/>
              </a:rPr>
              <a:t>TENURE</a:t>
            </a:r>
            <a:endParaRPr sz="5500" b="1" dirty="0">
              <a:latin typeface="Ebrima"/>
              <a:cs typeface="Ebrima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0501336" y="5275267"/>
            <a:ext cx="69183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alibri"/>
                <a:cs typeface="Calibri"/>
              </a:rPr>
              <a:t>The visual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shows</a:t>
            </a:r>
            <a:r>
              <a:rPr sz="3300" spc="-5" dirty="0">
                <a:latin typeface="Calibri"/>
                <a:cs typeface="Calibri"/>
              </a:rPr>
              <a:t> the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60" dirty="0">
                <a:latin typeface="Calibri"/>
                <a:cs typeface="Calibri"/>
              </a:rPr>
              <a:t>Tenure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30" dirty="0">
                <a:latin typeface="Calibri"/>
                <a:cs typeface="Calibri"/>
              </a:rPr>
              <a:t>for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cluster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2 </a:t>
            </a:r>
            <a:r>
              <a:rPr sz="3300" spc="-73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which</a:t>
            </a:r>
            <a:r>
              <a:rPr sz="3300" spc="-10" dirty="0">
                <a:latin typeface="Calibri"/>
                <a:cs typeface="Calibri"/>
              </a:rPr>
              <a:t> has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highest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frequency </a:t>
            </a:r>
            <a:r>
              <a:rPr sz="3300" spc="-5" dirty="0">
                <a:latin typeface="Calibri"/>
                <a:cs typeface="Calibri"/>
              </a:rPr>
              <a:t>of 3000.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2449567" y="3379609"/>
            <a:ext cx="5685155" cy="5661025"/>
            <a:chOff x="2449567" y="3379609"/>
            <a:chExt cx="5685155" cy="5661025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9567" y="3379609"/>
              <a:ext cx="5684549" cy="5660679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5279" y="3515326"/>
              <a:ext cx="5413125" cy="5389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7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9003E2-7651-9000-5518-87D8D170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0" y="2762250"/>
            <a:ext cx="6305730" cy="6305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4403" y="1085850"/>
            <a:ext cx="971804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0" b="1" spc="-10" dirty="0" smtClean="0"/>
              <a:t>RESULTS &amp; ANALYSIS</a:t>
            </a:r>
            <a:endParaRPr lang="en-US" sz="6500" dirty="0"/>
          </a:p>
        </p:txBody>
      </p:sp>
      <p:sp>
        <p:nvSpPr>
          <p:cNvPr id="6" name="Rectangle 5"/>
          <p:cNvSpPr/>
          <p:nvPr/>
        </p:nvSpPr>
        <p:spPr>
          <a:xfrm>
            <a:off x="1663700" y="3067050"/>
            <a:ext cx="992632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4600" b="1" dirty="0">
                <a:latin typeface="Calibri" pitchFamily="34" charset="0"/>
                <a:cs typeface="Calibri" pitchFamily="34" charset="0"/>
              </a:rPr>
              <a:t>Cluster Analysis </a:t>
            </a:r>
            <a:r>
              <a:rPr lang="en-US" sz="4600" b="1" dirty="0" smtClean="0">
                <a:latin typeface="Calibri" pitchFamily="34" charset="0"/>
                <a:cs typeface="Calibri" pitchFamily="34" charset="0"/>
              </a:rPr>
              <a:t>Results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4000" dirty="0">
                <a:latin typeface="Calibri" pitchFamily="34" charset="0"/>
                <a:cs typeface="Calibri" pitchFamily="34" charset="0"/>
              </a:rPr>
              <a:t>The clustering model identified 4 distinct customer segments based on the data</a:t>
            </a:r>
            <a:r>
              <a:rPr lang="en-GB" sz="4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4000" dirty="0">
                <a:latin typeface="Calibri" pitchFamily="34" charset="0"/>
                <a:cs typeface="Calibri" pitchFamily="34" charset="0"/>
              </a:rPr>
              <a:t>Each segment was derived using patterns in customer demographics, purchase behavior, and preferences</a:t>
            </a:r>
            <a:r>
              <a:rPr lang="en-GB" sz="4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3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50" y="4972050"/>
            <a:ext cx="14325600" cy="5606480"/>
          </a:xfrm>
          <a:prstGeom prst="rect">
            <a:avLst/>
          </a:prstGeom>
        </p:spPr>
      </p:pic>
      <p:sp>
        <p:nvSpPr>
          <p:cNvPr id="3" name="object 5"/>
          <p:cNvSpPr txBox="1">
            <a:spLocks/>
          </p:cNvSpPr>
          <p:nvPr/>
        </p:nvSpPr>
        <p:spPr>
          <a:xfrm>
            <a:off x="1212850" y="2152650"/>
            <a:ext cx="17526000" cy="307816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>
            <a:lvl1pPr marL="673250" indent="-538600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4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56733" indent="-538600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4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5333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3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208260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3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603233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3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80253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375226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770199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65172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547" indent="0">
              <a:spcBef>
                <a:spcPts val="320"/>
              </a:spcBef>
              <a:buFont typeface="Wingdings 2" pitchFamily="18" charset="2"/>
              <a:buNone/>
            </a:pPr>
            <a:endParaRPr lang="en-GB" sz="4200" spc="5" dirty="0" smtClean="0"/>
          </a:p>
          <a:p>
            <a:pPr marL="650240" marR="5080">
              <a:spcBef>
                <a:spcPts val="360"/>
              </a:spcBef>
            </a:pP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5" dirty="0" smtClean="0">
                <a:solidFill>
                  <a:schemeClr val="tx1"/>
                </a:solidFill>
                <a:latin typeface="Calibri"/>
                <a:cs typeface="Calibri"/>
              </a:rPr>
              <a:t>marketing,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40" dirty="0" smtClean="0">
                <a:solidFill>
                  <a:schemeClr val="tx1"/>
                </a:solidFill>
                <a:latin typeface="Calibri"/>
                <a:cs typeface="Calibri"/>
              </a:rPr>
              <a:t>customer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0" dirty="0" smtClean="0">
                <a:solidFill>
                  <a:schemeClr val="tx1"/>
                </a:solidFill>
                <a:latin typeface="Calibri"/>
                <a:cs typeface="Calibri"/>
              </a:rPr>
              <a:t>segmentation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is 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0" dirty="0" smtClean="0">
                <a:solidFill>
                  <a:schemeClr val="tx1"/>
                </a:solidFill>
                <a:latin typeface="Calibri"/>
                <a:cs typeface="Calibri"/>
              </a:rPr>
              <a:t>process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 of 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dividing</a:t>
            </a:r>
            <a:r>
              <a:rPr lang="en-GB" sz="3800" spc="-3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a </a:t>
            </a:r>
            <a:r>
              <a:rPr lang="en-GB" sz="3800" spc="-25" dirty="0" smtClean="0">
                <a:solidFill>
                  <a:schemeClr val="tx1"/>
                </a:solidFill>
                <a:latin typeface="Calibri"/>
                <a:cs typeface="Calibri"/>
              </a:rPr>
              <a:t>broad </a:t>
            </a:r>
            <a:r>
              <a:rPr lang="en-GB" sz="3800" spc="-15" dirty="0" smtClean="0">
                <a:solidFill>
                  <a:schemeClr val="tx1"/>
                </a:solidFill>
                <a:latin typeface="Calibri"/>
                <a:cs typeface="Calibri"/>
              </a:rPr>
              <a:t>consumer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 or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business </a:t>
            </a:r>
            <a:r>
              <a:rPr lang="en-GB" sz="3800" spc="-40" dirty="0" smtClean="0">
                <a:solidFill>
                  <a:schemeClr val="tx1"/>
                </a:solidFill>
                <a:latin typeface="Calibri"/>
                <a:cs typeface="Calibri"/>
              </a:rPr>
              <a:t>market,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normally </a:t>
            </a:r>
            <a:r>
              <a:rPr lang="en-GB" sz="3800" spc="-121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0" dirty="0" smtClean="0">
                <a:solidFill>
                  <a:schemeClr val="tx1"/>
                </a:solidFill>
                <a:latin typeface="Calibri"/>
                <a:cs typeface="Calibri"/>
              </a:rPr>
              <a:t>consisting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5" dirty="0" smtClean="0">
                <a:solidFill>
                  <a:schemeClr val="tx1"/>
                </a:solidFill>
                <a:latin typeface="Calibri"/>
                <a:cs typeface="Calibri"/>
              </a:rPr>
              <a:t>existing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15" dirty="0" smtClean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0" dirty="0" smtClean="0">
                <a:solidFill>
                  <a:schemeClr val="tx1"/>
                </a:solidFill>
                <a:latin typeface="Calibri"/>
                <a:cs typeface="Calibri"/>
              </a:rPr>
              <a:t>potential </a:t>
            </a:r>
            <a:r>
              <a:rPr lang="en-GB" sz="3800" spc="-30" dirty="0" smtClean="0">
                <a:solidFill>
                  <a:schemeClr val="tx1"/>
                </a:solidFill>
                <a:latin typeface="Calibri"/>
                <a:cs typeface="Calibri"/>
              </a:rPr>
              <a:t>customers,</a:t>
            </a:r>
            <a:r>
              <a:rPr lang="en-GB" sz="3800" spc="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35" dirty="0" smtClean="0">
                <a:solidFill>
                  <a:schemeClr val="tx1"/>
                </a:solidFill>
                <a:latin typeface="Calibri"/>
                <a:cs typeface="Calibri"/>
              </a:rPr>
              <a:t>into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sub- </a:t>
            </a:r>
            <a:r>
              <a:rPr lang="en-GB" sz="3800" spc="-121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5" dirty="0" smtClean="0">
                <a:solidFill>
                  <a:schemeClr val="tx1"/>
                </a:solidFill>
                <a:latin typeface="Calibri"/>
                <a:cs typeface="Calibri"/>
              </a:rPr>
              <a:t>groups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 of </a:t>
            </a:r>
            <a:r>
              <a:rPr lang="en-GB" sz="3800" spc="-25" dirty="0" smtClean="0">
                <a:solidFill>
                  <a:schemeClr val="tx1"/>
                </a:solidFill>
                <a:latin typeface="Calibri"/>
                <a:cs typeface="Calibri"/>
              </a:rPr>
              <a:t>consumers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based</a:t>
            </a:r>
            <a:r>
              <a:rPr lang="en-GB" sz="3800" spc="-1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on </a:t>
            </a:r>
            <a:r>
              <a:rPr lang="en-GB" sz="3800" spc="-15" dirty="0" smtClean="0">
                <a:solidFill>
                  <a:schemeClr val="tx1"/>
                </a:solidFill>
                <a:latin typeface="Calibri"/>
                <a:cs typeface="Calibri"/>
              </a:rPr>
              <a:t>some</a:t>
            </a:r>
            <a:r>
              <a:rPr lang="en-GB" sz="3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5" dirty="0" smtClean="0">
                <a:solidFill>
                  <a:schemeClr val="tx1"/>
                </a:solidFill>
                <a:latin typeface="Calibri"/>
                <a:cs typeface="Calibri"/>
              </a:rPr>
              <a:t>type </a:t>
            </a:r>
            <a:r>
              <a:rPr lang="en-GB" sz="3800" spc="-10" dirty="0" smtClean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GB" sz="3800" spc="-1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0" dirty="0" smtClean="0">
                <a:solidFill>
                  <a:schemeClr val="tx1"/>
                </a:solidFill>
                <a:latin typeface="Calibri"/>
                <a:cs typeface="Calibri"/>
              </a:rPr>
              <a:t>shared </a:t>
            </a:r>
            <a:r>
              <a:rPr lang="en-GB" sz="3800" spc="-1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3800" spc="-20" dirty="0" smtClean="0">
                <a:solidFill>
                  <a:schemeClr val="tx1"/>
                </a:solidFill>
                <a:latin typeface="Calibri"/>
                <a:cs typeface="Calibri"/>
              </a:rPr>
              <a:t>characteristics. The Objectives of this segmentation are:-</a:t>
            </a:r>
            <a:endParaRPr lang="en-GB" sz="3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212850" y="1085850"/>
            <a:ext cx="17476787" cy="1704975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GB" sz="5500" b="1" spc="-5" dirty="0" smtClean="0">
                <a:solidFill>
                  <a:schemeClr val="tx1"/>
                </a:solidFill>
              </a:rPr>
              <a:t>CUSTOMER</a:t>
            </a:r>
            <a:r>
              <a:rPr lang="en-GB" sz="5500" b="1" dirty="0" smtClean="0">
                <a:solidFill>
                  <a:schemeClr val="tx1"/>
                </a:solidFill>
              </a:rPr>
              <a:t> </a:t>
            </a:r>
            <a:r>
              <a:rPr lang="en-GB" sz="5500" b="1" spc="-10" dirty="0" smtClean="0">
                <a:solidFill>
                  <a:schemeClr val="tx1"/>
                </a:solidFill>
              </a:rPr>
              <a:t>SEGMENTATION </a:t>
            </a:r>
            <a:r>
              <a:rPr lang="en-GB" sz="5500" b="1" spc="-10" dirty="0" smtClean="0">
                <a:solidFill>
                  <a:schemeClr val="tx1"/>
                </a:solidFill>
              </a:rPr>
              <a:t>&amp; IT’S</a:t>
            </a:r>
            <a:r>
              <a:rPr lang="en-GB" sz="5500" b="1" spc="-10" dirty="0" smtClean="0">
                <a:solidFill>
                  <a:schemeClr val="tx1"/>
                </a:solidFill>
              </a:rPr>
              <a:t/>
            </a:r>
            <a:br>
              <a:rPr lang="en-GB" sz="5500" b="1" spc="-10" dirty="0" smtClean="0">
                <a:solidFill>
                  <a:schemeClr val="tx1"/>
                </a:solidFill>
              </a:rPr>
            </a:br>
            <a:r>
              <a:rPr lang="en-GB" sz="5500" b="1" spc="-10" dirty="0" smtClean="0">
                <a:solidFill>
                  <a:schemeClr val="tx1"/>
                </a:solidFill>
              </a:rPr>
              <a:t>OBJECTIVES</a:t>
            </a:r>
            <a:endParaRPr lang="en-GB" sz="5500" b="1" spc="-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2450" y="1543050"/>
            <a:ext cx="16383000" cy="781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4600" b="1" dirty="0">
                <a:latin typeface="Calibri" pitchFamily="34" charset="0"/>
                <a:cs typeface="Calibri" pitchFamily="34" charset="0"/>
              </a:rPr>
              <a:t>Description of Clusters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800" b="1" u="sng" dirty="0">
                <a:latin typeface="Calibri" pitchFamily="34" charset="0"/>
                <a:cs typeface="Calibri" pitchFamily="34" charset="0"/>
              </a:rPr>
              <a:t>CLUSTER 1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3800" i="1" dirty="0">
                <a:latin typeface="Calibri" pitchFamily="34" charset="0"/>
                <a:cs typeface="Calibri" pitchFamily="34" charset="0"/>
              </a:rPr>
              <a:t> Loyal High-Spenders</a:t>
            </a:r>
          </a:p>
          <a:p>
            <a:pPr marL="1657350" lvl="2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Characteristics: Customers with frequent transactions and high    average spend.</a:t>
            </a:r>
          </a:p>
          <a:p>
            <a:pPr marL="1657350" lvl="2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Strategic Approach: Offer loyalty programs, early access to new products, and VIP treatment</a:t>
            </a:r>
            <a:r>
              <a:rPr lang="en-GB" sz="3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800" dirty="0" smtClean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800" b="1" u="sng" dirty="0" smtClean="0">
                <a:latin typeface="Calibri" pitchFamily="34" charset="0"/>
                <a:cs typeface="Calibri" pitchFamily="34" charset="0"/>
              </a:rPr>
              <a:t>CLUSTER 2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3800" i="1" dirty="0">
                <a:latin typeface="Calibri" pitchFamily="34" charset="0"/>
                <a:cs typeface="Calibri" pitchFamily="34" charset="0"/>
              </a:rPr>
              <a:t>Budget-Oriented </a:t>
            </a:r>
            <a:r>
              <a:rPr lang="en-US" sz="3800" i="1" dirty="0" smtClean="0">
                <a:latin typeface="Calibri" pitchFamily="34" charset="0"/>
                <a:cs typeface="Calibri" pitchFamily="34" charset="0"/>
              </a:rPr>
              <a:t>Buyers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Characteristics: Low-frequency buyers with moderate to low spending</a:t>
            </a:r>
            <a:r>
              <a:rPr lang="en-GB" sz="3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Strategic Approach: Provide targeted discounts and bundle deals</a:t>
            </a:r>
            <a:r>
              <a:rPr lang="en-GB" sz="3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800" b="1" u="sng" dirty="0" smtClean="0">
                <a:latin typeface="Calibri" pitchFamily="34" charset="0"/>
                <a:cs typeface="Calibri" pitchFamily="34" charset="0"/>
              </a:rPr>
              <a:t>CLUSTER 3</a:t>
            </a:r>
            <a:r>
              <a:rPr lang="en-US" sz="3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3800" i="1" dirty="0">
                <a:latin typeface="Calibri" pitchFamily="34" charset="0"/>
                <a:cs typeface="Calibri" pitchFamily="34" charset="0"/>
              </a:rPr>
              <a:t>Seasonal </a:t>
            </a:r>
            <a:r>
              <a:rPr lang="en-US" sz="3800" i="1" dirty="0" smtClean="0">
                <a:latin typeface="Calibri" pitchFamily="34" charset="0"/>
                <a:cs typeface="Calibri" pitchFamily="34" charset="0"/>
              </a:rPr>
              <a:t>Purchasers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Characteristics: Activity spikes during festive seasons, with mid-range spending</a:t>
            </a:r>
            <a:r>
              <a:rPr lang="en-GB" sz="3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Strategic Approach: Design holiday-specific campaigns and promotions</a:t>
            </a:r>
            <a:r>
              <a:rPr lang="en-GB" sz="38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1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050" y="2000250"/>
            <a:ext cx="153162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en-US" sz="3800" b="1" u="sng" dirty="0">
                <a:latin typeface="Calibri" pitchFamily="34" charset="0"/>
                <a:cs typeface="Calibri" pitchFamily="34" charset="0"/>
              </a:rPr>
              <a:t>CLUSTER 4</a:t>
            </a:r>
            <a:r>
              <a:rPr lang="en-US" sz="3800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3800" i="1" dirty="0">
                <a:latin typeface="Calibri" pitchFamily="34" charset="0"/>
                <a:cs typeface="Calibri" pitchFamily="34" charset="0"/>
              </a:rPr>
              <a:t>New/One-Time Buyers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Characteristics: Customers with limited transaction history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Strategic Approach: Focus on engagement through email campaigns and personalized offers to convert them into repeat buyers</a:t>
            </a:r>
            <a:r>
              <a:rPr lang="en-GB" sz="3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800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en-US" sz="4600" b="1" dirty="0">
              <a:latin typeface="Calibri" pitchFamily="34" charset="0"/>
              <a:cs typeface="Calibri" pitchFamily="34" charset="0"/>
            </a:endParaRPr>
          </a:p>
          <a:p>
            <a:pPr marL="742950" indent="-742950">
              <a:buFont typeface="+mj-lt"/>
              <a:buAutoNum type="arabicPeriod" startAt="3"/>
            </a:pPr>
            <a:r>
              <a:rPr lang="en-US" sz="4600" b="1" dirty="0" smtClean="0">
                <a:latin typeface="Calibri" pitchFamily="34" charset="0"/>
                <a:cs typeface="Calibri" pitchFamily="34" charset="0"/>
              </a:rPr>
              <a:t>Key </a:t>
            </a:r>
            <a:r>
              <a:rPr lang="en-US" sz="4600" b="1" dirty="0">
                <a:latin typeface="Calibri" pitchFamily="34" charset="0"/>
                <a:cs typeface="Calibri" pitchFamily="34" charset="0"/>
              </a:rPr>
              <a:t>Insights from </a:t>
            </a:r>
            <a:r>
              <a:rPr lang="en-US" sz="4600" b="1" dirty="0" smtClean="0">
                <a:latin typeface="Calibri" pitchFamily="34" charset="0"/>
                <a:cs typeface="Calibri" pitchFamily="34" charset="0"/>
              </a:rPr>
              <a:t>Clustering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Identified high-value customers to target for loyalty-building strategies</a:t>
            </a:r>
            <a:r>
              <a:rPr lang="en-GB" sz="3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>
                <a:latin typeface="Calibri" pitchFamily="34" charset="0"/>
                <a:cs typeface="Calibri" pitchFamily="34" charset="0"/>
              </a:rPr>
              <a:t>Uncovered opportunities to engage low-frequency and one-time buyers. </a:t>
            </a:r>
            <a:endParaRPr lang="en-GB" sz="3800" dirty="0" smtClean="0">
              <a:latin typeface="Calibri" pitchFamily="34" charset="0"/>
              <a:cs typeface="Calibri" pitchFamily="34" charset="0"/>
            </a:endParaRPr>
          </a:p>
          <a:p>
            <a:pPr marL="2114550" lvl="3" indent="-742950">
              <a:buFont typeface="Arial" pitchFamily="34" charset="0"/>
              <a:buChar char="•"/>
            </a:pPr>
            <a:r>
              <a:rPr lang="en-GB" sz="3800" dirty="0" smtClean="0">
                <a:latin typeface="Calibri" pitchFamily="34" charset="0"/>
                <a:cs typeface="Calibri" pitchFamily="34" charset="0"/>
              </a:rPr>
              <a:t>Revealed </a:t>
            </a:r>
            <a:r>
              <a:rPr lang="en-GB" sz="3800" dirty="0">
                <a:latin typeface="Calibri" pitchFamily="34" charset="0"/>
                <a:cs typeface="Calibri" pitchFamily="34" charset="0"/>
              </a:rPr>
              <a:t>seasonality trends, aiding in tailored marketing</a:t>
            </a:r>
            <a:r>
              <a:rPr lang="en-GB" sz="4600" dirty="0">
                <a:latin typeface="Calibri" pitchFamily="34" charset="0"/>
                <a:cs typeface="Calibri" pitchFamily="34" charset="0"/>
              </a:rPr>
              <a:t>.</a:t>
            </a:r>
            <a:endParaRPr lang="en-US" sz="4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6650" y="1390650"/>
            <a:ext cx="97369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INSIGHTS &amp; APPLICATIONS</a:t>
            </a:r>
            <a:endParaRPr lang="en-US" sz="6000" b="1" dirty="0"/>
          </a:p>
        </p:txBody>
      </p:sp>
      <p:sp>
        <p:nvSpPr>
          <p:cNvPr id="3" name="Rectangle 2"/>
          <p:cNvSpPr/>
          <p:nvPr/>
        </p:nvSpPr>
        <p:spPr>
          <a:xfrm>
            <a:off x="8070850" y="3067050"/>
            <a:ext cx="10896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4500" b="1" dirty="0">
                <a:latin typeface="Calibri" pitchFamily="34" charset="0"/>
                <a:cs typeface="Calibri" pitchFamily="34" charset="0"/>
              </a:rPr>
              <a:t>Marketing Strategies</a:t>
            </a:r>
            <a:r>
              <a:rPr lang="en-GB" sz="4500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GB" sz="3500" dirty="0" smtClean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Target high-frequency clusters for premium loyalty </a:t>
            </a:r>
            <a:r>
              <a:rPr lang="en-GB" sz="3500" dirty="0" smtClean="0">
                <a:latin typeface="Calibri" pitchFamily="34" charset="0"/>
                <a:cs typeface="Calibri" pitchFamily="34" charset="0"/>
              </a:rPr>
              <a:t>programs.</a:t>
            </a:r>
          </a:p>
          <a:p>
            <a:pPr marL="1371600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Offer installment plans to clusters with higher one-off purchases</a:t>
            </a:r>
            <a:r>
              <a:rPr lang="en-GB" sz="35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4500" b="1" dirty="0">
                <a:latin typeface="Calibri" pitchFamily="34" charset="0"/>
                <a:cs typeface="Calibri" pitchFamily="34" charset="0"/>
              </a:rPr>
              <a:t>Business </a:t>
            </a:r>
            <a:r>
              <a:rPr lang="en-GB" sz="4500" b="1" dirty="0" smtClean="0">
                <a:latin typeface="Calibri" pitchFamily="34" charset="0"/>
                <a:cs typeface="Calibri" pitchFamily="34" charset="0"/>
              </a:rPr>
              <a:t>Impact:</a:t>
            </a:r>
          </a:p>
          <a:p>
            <a:pPr marL="1371600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Enhanced personalized marketing</a:t>
            </a:r>
            <a:r>
              <a:rPr lang="en-GB" sz="35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371600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Increased customer retention and satisfaction.</a:t>
            </a:r>
            <a:endParaRPr lang="en-GB" sz="35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E:\College\5th Sem\ML\Market Segmentation\jpg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50" y="3341969"/>
            <a:ext cx="6553700" cy="64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53222" y="1390650"/>
            <a:ext cx="8007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/>
              <a:t>CHALLENGES &amp; FUTURE SCOPE</a:t>
            </a:r>
            <a:endParaRPr lang="en-US" sz="6000" b="1" dirty="0"/>
          </a:p>
        </p:txBody>
      </p:sp>
      <p:sp>
        <p:nvSpPr>
          <p:cNvPr id="3" name="Rectangle 2"/>
          <p:cNvSpPr/>
          <p:nvPr/>
        </p:nvSpPr>
        <p:spPr>
          <a:xfrm>
            <a:off x="1136649" y="1162050"/>
            <a:ext cx="10066641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4500" b="1" dirty="0" smtClean="0">
                <a:latin typeface="Calibri" pitchFamily="34" charset="0"/>
                <a:cs typeface="Calibri" pitchFamily="34" charset="0"/>
              </a:rPr>
              <a:t>Issues Faced:</a:t>
            </a:r>
            <a:endParaRPr lang="en-GB" sz="3500" dirty="0" smtClean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Lack of real-time adaptability due to limited time and resources.</a:t>
            </a:r>
            <a:endParaRPr lang="en-GB" sz="3500" dirty="0" smtClean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Data inconsistency across different datasets.</a:t>
            </a:r>
            <a:endParaRPr lang="en-GB" sz="35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4500" b="1" dirty="0" smtClean="0">
                <a:latin typeface="Calibri" pitchFamily="34" charset="0"/>
                <a:cs typeface="Calibri" pitchFamily="34" charset="0"/>
              </a:rPr>
              <a:t>Lessons Learned: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Importance of integrated data pipelines and consistent variable definitions</a:t>
            </a:r>
            <a:r>
              <a:rPr lang="en-GB" sz="35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4500" b="1" dirty="0" smtClean="0">
                <a:latin typeface="Calibri" pitchFamily="34" charset="0"/>
                <a:cs typeface="Calibri" pitchFamily="34" charset="0"/>
              </a:rPr>
              <a:t>Planned Improvements: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GB" sz="3500" dirty="0" smtClean="0">
                <a:latin typeface="Calibri" pitchFamily="34" charset="0"/>
                <a:cs typeface="Calibri" pitchFamily="34" charset="0"/>
              </a:rPr>
              <a:t>Real – time integration for updated segmentations.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GB" sz="3500" dirty="0" smtClean="0">
                <a:latin typeface="Calibri" pitchFamily="34" charset="0"/>
                <a:cs typeface="Calibri" pitchFamily="34" charset="0"/>
              </a:rPr>
              <a:t>Inclusion of psychographic and behavioural data.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GB" sz="3500" dirty="0" smtClean="0">
                <a:latin typeface="Calibri" pitchFamily="34" charset="0"/>
                <a:cs typeface="Calibri" pitchFamily="34" charset="0"/>
              </a:rPr>
              <a:t>Expanding segments to cover global costumer bases.</a:t>
            </a:r>
            <a:endParaRPr lang="en-GB" sz="3500" dirty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GB" sz="3500" b="1" dirty="0" smtClean="0">
                <a:latin typeface="Calibri" pitchFamily="34" charset="0"/>
                <a:cs typeface="Calibri" pitchFamily="34" charset="0"/>
              </a:rPr>
              <a:t>Tools considered : </a:t>
            </a:r>
            <a:r>
              <a:rPr lang="en-GB" sz="3500" dirty="0" smtClean="0">
                <a:latin typeface="Calibri" pitchFamily="34" charset="0"/>
                <a:cs typeface="Calibri" pitchFamily="34" charset="0"/>
              </a:rPr>
              <a:t>Streaming frameworks like Apache Kafka</a:t>
            </a:r>
          </a:p>
        </p:txBody>
      </p:sp>
      <p:pic>
        <p:nvPicPr>
          <p:cNvPr id="2050" name="Picture 2" descr="E:\College\5th Sem\ML\Market Segmentation\jpeg 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897" y="3905250"/>
            <a:ext cx="6858000" cy="58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250" y="1301884"/>
            <a:ext cx="10864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/>
              <a:t>CONCLUSION</a:t>
            </a:r>
            <a:endParaRPr lang="en-US" sz="6000" b="1" dirty="0"/>
          </a:p>
        </p:txBody>
      </p:sp>
      <p:sp>
        <p:nvSpPr>
          <p:cNvPr id="3" name="Rectangle 2"/>
          <p:cNvSpPr/>
          <p:nvPr/>
        </p:nvSpPr>
        <p:spPr>
          <a:xfrm>
            <a:off x="1136650" y="3069887"/>
            <a:ext cx="173736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4500" b="1" dirty="0" smtClean="0">
                <a:latin typeface="Calibri" pitchFamily="34" charset="0"/>
                <a:cs typeface="Calibri" pitchFamily="34" charset="0"/>
              </a:rPr>
              <a:t>Summary:</a:t>
            </a:r>
            <a:endParaRPr lang="en-GB" sz="3500" dirty="0" smtClean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Successfully segmented customers into actionable clusters based on purchasing behavior and transaction patterns</a:t>
            </a:r>
            <a:r>
              <a:rPr lang="en-GB" sz="35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4500" b="1" dirty="0" smtClean="0">
                <a:latin typeface="Calibri" pitchFamily="34" charset="0"/>
                <a:cs typeface="Calibri" pitchFamily="34" charset="0"/>
              </a:rPr>
              <a:t>Impact:</a:t>
            </a:r>
          </a:p>
          <a:p>
            <a:pPr marL="1371600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500" dirty="0">
                <a:latin typeface="Calibri" pitchFamily="34" charset="0"/>
                <a:cs typeface="Calibri" pitchFamily="34" charset="0"/>
              </a:rPr>
              <a:t>Data-driven segmentation enables better-targeted marketing and customer engagement.</a:t>
            </a:r>
            <a:endParaRPr lang="en-GB" sz="35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1357" y="4027453"/>
            <a:ext cx="17132332" cy="1066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1256717">
              <a:lnSpc>
                <a:spcPts val="7077"/>
              </a:lnSpc>
            </a:pPr>
            <a:r>
              <a:rPr lang="en-US" sz="5600" b="1" dirty="0">
                <a:latin typeface="Aptos" panose="020B0004020202020204" pitchFamily="34" charset="0"/>
                <a:ea typeface="PT Serif" pitchFamily="34" charset="-122"/>
                <a:cs typeface="PT Serif" pitchFamily="34" charset="-120"/>
              </a:rPr>
              <a:t>Novelty of the Project</a:t>
            </a:r>
            <a:endParaRPr lang="en-US" sz="5600" b="1" dirty="0">
              <a:latin typeface="Aptos" panose="020B00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7" y="5506582"/>
            <a:ext cx="6060352" cy="10994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69285" y="7018289"/>
            <a:ext cx="6060352" cy="902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1256717">
              <a:lnSpc>
                <a:spcPts val="3505"/>
              </a:lnSpc>
            </a:pPr>
            <a:r>
              <a:rPr lang="en-US" sz="3300" b="1" u="sng" dirty="0">
                <a:latin typeface="Aptos" panose="020B0004020202020204" pitchFamily="34" charset="0"/>
                <a:ea typeface="PT Serif" pitchFamily="34" charset="-122"/>
                <a:cs typeface="PT Serif" pitchFamily="34" charset="-120"/>
              </a:rPr>
              <a:t>Unsupervised Learning for Supervised Problems:</a:t>
            </a:r>
            <a:endParaRPr lang="en-US" sz="3300" b="1" u="sng" dirty="0">
              <a:latin typeface="Aptos" panose="020B00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869283" y="8085193"/>
            <a:ext cx="6060352" cy="2198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1256717">
              <a:lnSpc>
                <a:spcPts val="3435"/>
              </a:lnSpc>
            </a:pPr>
            <a:r>
              <a:rPr lang="en-US" sz="2500" dirty="0">
                <a:latin typeface="Aptos" panose="020B0004020202020204" pitchFamily="34" charset="0"/>
                <a:ea typeface="DM Sans" pitchFamily="34" charset="-122"/>
                <a:cs typeface="DM Sans" pitchFamily="34" charset="-120"/>
              </a:rPr>
              <a:t>Our approach introduces unsupervised learning (K-Means and Hierarchical Clustering) to solve traditionally supervised problems like customer classification.</a:t>
            </a:r>
            <a:endParaRPr lang="en-US" sz="2500" dirty="0">
              <a:latin typeface="Aptos" panose="020B00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944" y="5506582"/>
            <a:ext cx="6060516" cy="10994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1300945" y="7018289"/>
            <a:ext cx="5511121" cy="902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1256717">
              <a:lnSpc>
                <a:spcPts val="3505"/>
              </a:lnSpc>
            </a:pPr>
            <a:r>
              <a:rPr lang="en-US" sz="3300" b="1" u="sng" dirty="0">
                <a:latin typeface="Aptos" panose="020B0004020202020204" pitchFamily="34" charset="0"/>
                <a:ea typeface="PT Serif" pitchFamily="34" charset="-122"/>
                <a:cs typeface="PT Serif" pitchFamily="34" charset="-120"/>
              </a:rPr>
              <a:t>Future Extensions:</a:t>
            </a:r>
            <a:endParaRPr lang="en-US" sz="3300" b="1" u="sng" dirty="0">
              <a:latin typeface="Aptos" panose="020B00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1300945" y="8085194"/>
            <a:ext cx="5511121" cy="1758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1256717">
              <a:lnSpc>
                <a:spcPts val="3435"/>
              </a:lnSpc>
            </a:pPr>
            <a:r>
              <a:rPr lang="en-US" sz="2500" dirty="0">
                <a:latin typeface="Aptos" panose="020B0004020202020204" pitchFamily="34" charset="0"/>
                <a:ea typeface="DM Sans" pitchFamily="34" charset="-122"/>
                <a:cs typeface="DM Sans" pitchFamily="34" charset="-120"/>
              </a:rPr>
              <a:t>Implementing attention models and exploring ensemble techniques to further enhance the predictive power of the model.</a:t>
            </a:r>
            <a:endParaRPr lang="en-US" sz="2500" dirty="0">
              <a:latin typeface="Aptos" panose="020B0004020202020204" pitchFamily="34" charset="0"/>
            </a:endParaRPr>
          </a:p>
          <a:p>
            <a:pPr defTabSz="1256717">
              <a:lnSpc>
                <a:spcPts val="3435"/>
              </a:lnSpc>
            </a:pPr>
            <a:r>
              <a:rPr lang="en-US" sz="2500" dirty="0">
                <a:latin typeface="Aptos" panose="020B0004020202020204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2500" dirty="0">
              <a:latin typeface="Aptos" panose="020B00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8975648-89CF-9FF3-13F2-4DAF89171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7" y="552450"/>
            <a:ext cx="18158493" cy="30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92899" y="1162050"/>
            <a:ext cx="10085651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500" b="1" spc="-5" dirty="0">
                <a:solidFill>
                  <a:schemeClr val="tx1"/>
                </a:solidFill>
              </a:rPr>
              <a:t>TECH</a:t>
            </a:r>
            <a:r>
              <a:rPr sz="5500" b="1" spc="-20" dirty="0">
                <a:solidFill>
                  <a:schemeClr val="tx1"/>
                </a:solidFill>
              </a:rPr>
              <a:t> </a:t>
            </a:r>
            <a:r>
              <a:rPr sz="5500" b="1" spc="-5" dirty="0">
                <a:solidFill>
                  <a:schemeClr val="tx1"/>
                </a:solidFill>
              </a:rPr>
              <a:t>TOOLKITS</a:t>
            </a:r>
            <a:r>
              <a:rPr sz="5500" b="1" spc="-45" dirty="0">
                <a:solidFill>
                  <a:schemeClr val="tx1"/>
                </a:solidFill>
              </a:rPr>
              <a:t> </a:t>
            </a:r>
            <a:r>
              <a:rPr sz="5500" b="1" spc="-10" dirty="0">
                <a:solidFill>
                  <a:schemeClr val="tx1"/>
                </a:solidFill>
              </a:rPr>
              <a:t>USED</a:t>
            </a:r>
          </a:p>
        </p:txBody>
      </p:sp>
      <p:grpSp>
        <p:nvGrpSpPr>
          <p:cNvPr id="7" name="object 5"/>
          <p:cNvGrpSpPr/>
          <p:nvPr/>
        </p:nvGrpSpPr>
        <p:grpSpPr>
          <a:xfrm>
            <a:off x="4762092" y="4548433"/>
            <a:ext cx="10546080" cy="3947795"/>
            <a:chOff x="4762092" y="4548433"/>
            <a:chExt cx="10546080" cy="3947795"/>
          </a:xfrm>
        </p:grpSpPr>
        <p:sp>
          <p:nvSpPr>
            <p:cNvPr id="8" name="object 6"/>
            <p:cNvSpPr/>
            <p:nvPr/>
          </p:nvSpPr>
          <p:spPr>
            <a:xfrm>
              <a:off x="11370454" y="6526668"/>
              <a:ext cx="3937635" cy="1969770"/>
            </a:xfrm>
            <a:custGeom>
              <a:avLst/>
              <a:gdLst/>
              <a:ahLst/>
              <a:cxnLst/>
              <a:rect l="l" t="t" r="r" b="b"/>
              <a:pathLst>
                <a:path w="3937634" h="1969770">
                  <a:moveTo>
                    <a:pt x="3937618" y="0"/>
                  </a:moveTo>
                  <a:lnTo>
                    <a:pt x="3302609" y="0"/>
                  </a:lnTo>
                  <a:lnTo>
                    <a:pt x="3302609" y="471412"/>
                  </a:lnTo>
                  <a:lnTo>
                    <a:pt x="1971008" y="1242471"/>
                  </a:lnTo>
                  <a:lnTo>
                    <a:pt x="635008" y="471412"/>
                  </a:lnTo>
                  <a:lnTo>
                    <a:pt x="635008" y="0"/>
                  </a:lnTo>
                  <a:lnTo>
                    <a:pt x="0" y="0"/>
                  </a:lnTo>
                  <a:lnTo>
                    <a:pt x="0" y="841546"/>
                  </a:lnTo>
                  <a:lnTo>
                    <a:pt x="1971008" y="1969437"/>
                  </a:lnTo>
                  <a:lnTo>
                    <a:pt x="3937618" y="841546"/>
                  </a:lnTo>
                  <a:lnTo>
                    <a:pt x="3937618" y="0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4762092" y="6526668"/>
              <a:ext cx="3937635" cy="1969770"/>
            </a:xfrm>
            <a:custGeom>
              <a:avLst/>
              <a:gdLst/>
              <a:ahLst/>
              <a:cxnLst/>
              <a:rect l="l" t="t" r="r" b="b"/>
              <a:pathLst>
                <a:path w="3937634" h="1969770">
                  <a:moveTo>
                    <a:pt x="3937618" y="0"/>
                  </a:moveTo>
                  <a:lnTo>
                    <a:pt x="3302609" y="0"/>
                  </a:lnTo>
                  <a:lnTo>
                    <a:pt x="3302609" y="471412"/>
                  </a:lnTo>
                  <a:lnTo>
                    <a:pt x="1971008" y="1238072"/>
                  </a:lnTo>
                  <a:lnTo>
                    <a:pt x="630504" y="471412"/>
                  </a:lnTo>
                  <a:lnTo>
                    <a:pt x="630504" y="0"/>
                  </a:lnTo>
                  <a:lnTo>
                    <a:pt x="0" y="0"/>
                  </a:lnTo>
                  <a:lnTo>
                    <a:pt x="0" y="832748"/>
                  </a:lnTo>
                  <a:lnTo>
                    <a:pt x="1971008" y="1969437"/>
                  </a:lnTo>
                  <a:lnTo>
                    <a:pt x="3937618" y="832748"/>
                  </a:lnTo>
                  <a:lnTo>
                    <a:pt x="3937618" y="0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8068787" y="4548433"/>
              <a:ext cx="3934460" cy="1973580"/>
            </a:xfrm>
            <a:custGeom>
              <a:avLst/>
              <a:gdLst/>
              <a:ahLst/>
              <a:cxnLst/>
              <a:rect l="l" t="t" r="r" b="b"/>
              <a:pathLst>
                <a:path w="3934459" h="1973579">
                  <a:moveTo>
                    <a:pt x="1966924" y="0"/>
                  </a:moveTo>
                  <a:lnTo>
                    <a:pt x="0" y="1136375"/>
                  </a:lnTo>
                  <a:lnTo>
                    <a:pt x="0" y="1973208"/>
                  </a:lnTo>
                  <a:lnTo>
                    <a:pt x="635008" y="1973208"/>
                  </a:lnTo>
                  <a:lnTo>
                    <a:pt x="635008" y="1501900"/>
                  </a:lnTo>
                  <a:lnTo>
                    <a:pt x="1966924" y="731155"/>
                  </a:lnTo>
                  <a:lnTo>
                    <a:pt x="3298734" y="1501900"/>
                  </a:lnTo>
                  <a:lnTo>
                    <a:pt x="3298734" y="1973208"/>
                  </a:lnTo>
                  <a:lnTo>
                    <a:pt x="3933848" y="1973208"/>
                  </a:lnTo>
                  <a:lnTo>
                    <a:pt x="3933848" y="1136375"/>
                  </a:lnTo>
                  <a:lnTo>
                    <a:pt x="1966924" y="0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9731560" y="7626386"/>
              <a:ext cx="608330" cy="370840"/>
            </a:xfrm>
            <a:custGeom>
              <a:avLst/>
              <a:gdLst/>
              <a:ahLst/>
              <a:cxnLst/>
              <a:rect l="l" t="t" r="r" b="b"/>
              <a:pathLst>
                <a:path w="608329" h="370840">
                  <a:moveTo>
                    <a:pt x="608301" y="0"/>
                  </a:moveTo>
                  <a:lnTo>
                    <a:pt x="304150" y="177002"/>
                  </a:lnTo>
                  <a:lnTo>
                    <a:pt x="0" y="0"/>
                  </a:lnTo>
                  <a:lnTo>
                    <a:pt x="0" y="193759"/>
                  </a:lnTo>
                  <a:lnTo>
                    <a:pt x="304150" y="370762"/>
                  </a:lnTo>
                  <a:lnTo>
                    <a:pt x="608301" y="193759"/>
                  </a:lnTo>
                  <a:lnTo>
                    <a:pt x="60830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/>
          <p:cNvSpPr/>
          <p:nvPr/>
        </p:nvSpPr>
        <p:spPr>
          <a:xfrm>
            <a:off x="13034324" y="5093673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305721" y="0"/>
                </a:moveTo>
                <a:lnTo>
                  <a:pt x="0" y="176688"/>
                </a:lnTo>
                <a:lnTo>
                  <a:pt x="0" y="368248"/>
                </a:lnTo>
                <a:lnTo>
                  <a:pt x="305721" y="191560"/>
                </a:lnTo>
                <a:lnTo>
                  <a:pt x="609557" y="368248"/>
                </a:lnTo>
                <a:lnTo>
                  <a:pt x="609557" y="176688"/>
                </a:lnTo>
                <a:lnTo>
                  <a:pt x="30572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6426109" y="5186295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305721" y="0"/>
                </a:moveTo>
                <a:lnTo>
                  <a:pt x="0" y="176688"/>
                </a:lnTo>
                <a:lnTo>
                  <a:pt x="0" y="368248"/>
                </a:lnTo>
                <a:lnTo>
                  <a:pt x="305721" y="191560"/>
                </a:lnTo>
                <a:lnTo>
                  <a:pt x="609557" y="368248"/>
                </a:lnTo>
                <a:lnTo>
                  <a:pt x="609557" y="176688"/>
                </a:lnTo>
                <a:lnTo>
                  <a:pt x="30572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7689481" y="7929596"/>
            <a:ext cx="4902835" cy="2843086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R="277495" algn="ctr">
              <a:lnSpc>
                <a:spcPct val="100000"/>
              </a:lnSpc>
              <a:spcBef>
                <a:spcPts val="1610"/>
              </a:spcBef>
            </a:pPr>
            <a:r>
              <a:rPr sz="3800" b="1" spc="5" dirty="0">
                <a:latin typeface="Ebrima"/>
                <a:cs typeface="Ebrima"/>
              </a:rPr>
              <a:t>Jupyter</a:t>
            </a:r>
            <a:r>
              <a:rPr sz="3800" b="1" spc="-30" dirty="0">
                <a:latin typeface="Ebrima"/>
                <a:cs typeface="Ebrima"/>
              </a:rPr>
              <a:t> </a:t>
            </a:r>
            <a:r>
              <a:rPr sz="3800" b="1" spc="5" dirty="0">
                <a:latin typeface="Ebrima"/>
                <a:cs typeface="Ebrima"/>
              </a:rPr>
              <a:t>Notebook</a:t>
            </a:r>
            <a:endParaRPr sz="3800" b="1" dirty="0">
              <a:latin typeface="Ebrima"/>
              <a:cs typeface="Ebrima"/>
            </a:endParaRPr>
          </a:p>
          <a:p>
            <a:pPr marL="12700" marR="5080" indent="4445" algn="ctr">
              <a:lnSpc>
                <a:spcPct val="128400"/>
              </a:lnSpc>
              <a:spcBef>
                <a:spcPts val="380"/>
              </a:spcBef>
            </a:pPr>
            <a:r>
              <a:rPr sz="2500" spc="-5" dirty="0">
                <a:latin typeface="Calibri"/>
                <a:cs typeface="Calibri"/>
              </a:rPr>
              <a:t>Jupyter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notebook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 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effective </a:t>
            </a:r>
            <a:r>
              <a:rPr sz="2500" dirty="0">
                <a:latin typeface="Calibri"/>
                <a:cs typeface="Calibri"/>
              </a:rPr>
              <a:t>IDE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coding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 Python.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 is </a:t>
            </a:r>
            <a:r>
              <a:rPr sz="2500" spc="-5" dirty="0">
                <a:latin typeface="Calibri"/>
                <a:cs typeface="Calibri"/>
              </a:rPr>
              <a:t>very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easy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use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widely </a:t>
            </a:r>
            <a:r>
              <a:rPr sz="2500" spc="-5" dirty="0">
                <a:latin typeface="Calibri"/>
                <a:cs typeface="Calibri"/>
              </a:rPr>
              <a:t>used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over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industry</a:t>
            </a:r>
            <a:r>
              <a:rPr sz="2300" spc="-25" dirty="0"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10645137" y="2376653"/>
            <a:ext cx="5387975" cy="2878352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50800" algn="ctr">
              <a:lnSpc>
                <a:spcPct val="100000"/>
              </a:lnSpc>
              <a:spcBef>
                <a:spcPts val="1785"/>
              </a:spcBef>
            </a:pPr>
            <a:r>
              <a:rPr sz="3800" b="1" dirty="0">
                <a:latin typeface="Ebrima"/>
                <a:cs typeface="Ebrima"/>
              </a:rPr>
              <a:t>Streamlit</a:t>
            </a:r>
          </a:p>
          <a:p>
            <a:pPr marL="12065" marR="5080" indent="-635" algn="ctr">
              <a:lnSpc>
                <a:spcPct val="128499"/>
              </a:lnSpc>
              <a:spcBef>
                <a:spcPts val="515"/>
              </a:spcBef>
            </a:pPr>
            <a:r>
              <a:rPr sz="2500" spc="-5" dirty="0">
                <a:latin typeface="Calibri"/>
                <a:cs typeface="Calibri"/>
              </a:rPr>
              <a:t>Streamlit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 </a:t>
            </a:r>
            <a:r>
              <a:rPr sz="2500" spc="5" dirty="0">
                <a:latin typeface="Calibri"/>
                <a:cs typeface="Calibri"/>
              </a:rPr>
              <a:t>an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open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framework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Machine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learning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Science.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used </a:t>
            </a:r>
            <a:r>
              <a:rPr sz="2500" spc="-50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prototype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deployment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purpose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 the </a:t>
            </a:r>
            <a:r>
              <a:rPr sz="2500" spc="-5" dirty="0">
                <a:latin typeface="Calibri"/>
                <a:cs typeface="Calibri"/>
              </a:rPr>
              <a:t>models.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4576474" y="2498655"/>
            <a:ext cx="4184650" cy="2728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800" b="1" dirty="0">
                <a:latin typeface="Ebrima"/>
                <a:cs typeface="Ebrima"/>
              </a:rPr>
              <a:t>Python</a:t>
            </a:r>
          </a:p>
          <a:p>
            <a:pPr marL="12700" marR="5080" indent="-1270" algn="ctr">
              <a:lnSpc>
                <a:spcPct val="128499"/>
              </a:lnSpc>
              <a:spcBef>
                <a:spcPts val="990"/>
              </a:spcBef>
            </a:pPr>
            <a:r>
              <a:rPr sz="2500" dirty="0">
                <a:latin typeface="Calibri"/>
                <a:cs typeface="Calibri"/>
              </a:rPr>
              <a:t>Python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programming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language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which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5" dirty="0">
                <a:latin typeface="Calibri"/>
                <a:cs typeface="Calibri"/>
              </a:rPr>
              <a:t> used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code</a:t>
            </a:r>
            <a:r>
              <a:rPr sz="2500" dirty="0">
                <a:latin typeface="Calibri"/>
                <a:cs typeface="Calibri"/>
              </a:rPr>
              <a:t> the </a:t>
            </a:r>
            <a:r>
              <a:rPr sz="2500" spc="-50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project.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Various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algorithms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used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 Python</a:t>
            </a:r>
          </a:p>
        </p:txBody>
      </p:sp>
      <p:grpSp>
        <p:nvGrpSpPr>
          <p:cNvPr id="17" name="object 15"/>
          <p:cNvGrpSpPr/>
          <p:nvPr/>
        </p:nvGrpSpPr>
        <p:grpSpPr>
          <a:xfrm>
            <a:off x="5855526" y="5590337"/>
            <a:ext cx="8297545" cy="1783714"/>
            <a:chOff x="5855526" y="5590337"/>
            <a:chExt cx="8297545" cy="1783714"/>
          </a:xfrm>
        </p:grpSpPr>
        <p:pic>
          <p:nvPicPr>
            <p:cNvPr id="18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8996" y="5748696"/>
              <a:ext cx="1625068" cy="1625068"/>
            </a:xfrm>
            <a:prstGeom prst="rect">
              <a:avLst/>
            </a:prstGeom>
          </p:spPr>
        </p:pic>
        <p:pic>
          <p:nvPicPr>
            <p:cNvPr id="19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5526" y="5721046"/>
              <a:ext cx="1625068" cy="1625068"/>
            </a:xfrm>
            <a:prstGeom prst="rect">
              <a:avLst/>
            </a:prstGeom>
          </p:spPr>
        </p:pic>
        <p:pic>
          <p:nvPicPr>
            <p:cNvPr id="20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6729" y="5590337"/>
              <a:ext cx="1626325" cy="162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0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355850" y="1847850"/>
            <a:ext cx="15214600" cy="868363"/>
          </a:xfrm>
        </p:spPr>
        <p:txBody>
          <a:bodyPr>
            <a:noAutofit/>
          </a:bodyPr>
          <a:lstStyle/>
          <a:p>
            <a:pPr algn="ctr"/>
            <a:r>
              <a:rPr lang="en-US" sz="5500" b="1" spc="-5" dirty="0" smtClean="0">
                <a:solidFill>
                  <a:schemeClr val="tx1"/>
                </a:solidFill>
              </a:rPr>
              <a:t>MODEL SELECTIONS IN THE PROJECT</a:t>
            </a:r>
            <a:endParaRPr lang="en-US" sz="5500" dirty="0">
              <a:solidFill>
                <a:schemeClr val="tx1"/>
              </a:solidFill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2575225" y="5654435"/>
            <a:ext cx="13620750" cy="1396365"/>
            <a:chOff x="2575225" y="5654435"/>
            <a:chExt cx="13620750" cy="1396365"/>
          </a:xfrm>
        </p:grpSpPr>
        <p:sp>
          <p:nvSpPr>
            <p:cNvPr id="6" name="object 3"/>
            <p:cNvSpPr/>
            <p:nvPr/>
          </p:nvSpPr>
          <p:spPr>
            <a:xfrm>
              <a:off x="15101954" y="5665746"/>
              <a:ext cx="1089025" cy="1380490"/>
            </a:xfrm>
            <a:custGeom>
              <a:avLst/>
              <a:gdLst/>
              <a:ahLst/>
              <a:cxnLst/>
              <a:rect l="l" t="t" r="r" b="b"/>
              <a:pathLst>
                <a:path w="1089025" h="1380490">
                  <a:moveTo>
                    <a:pt x="507441" y="0"/>
                  </a:moveTo>
                  <a:lnTo>
                    <a:pt x="0" y="0"/>
                  </a:lnTo>
                  <a:lnTo>
                    <a:pt x="580965" y="689994"/>
                  </a:lnTo>
                  <a:lnTo>
                    <a:pt x="0" y="1379988"/>
                  </a:lnTo>
                  <a:lnTo>
                    <a:pt x="507441" y="1379988"/>
                  </a:lnTo>
                  <a:lnTo>
                    <a:pt x="1088406" y="689994"/>
                  </a:lnTo>
                  <a:lnTo>
                    <a:pt x="507441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15101954" y="5665746"/>
              <a:ext cx="1089025" cy="1380490"/>
            </a:xfrm>
            <a:custGeom>
              <a:avLst/>
              <a:gdLst/>
              <a:ahLst/>
              <a:cxnLst/>
              <a:rect l="l" t="t" r="r" b="b"/>
              <a:pathLst>
                <a:path w="1089025" h="1380490">
                  <a:moveTo>
                    <a:pt x="0" y="0"/>
                  </a:moveTo>
                  <a:lnTo>
                    <a:pt x="507441" y="0"/>
                  </a:lnTo>
                  <a:lnTo>
                    <a:pt x="1088406" y="689994"/>
                  </a:lnTo>
                  <a:lnTo>
                    <a:pt x="507441" y="1379988"/>
                  </a:lnTo>
                  <a:lnTo>
                    <a:pt x="0" y="1379988"/>
                  </a:lnTo>
                  <a:lnTo>
                    <a:pt x="580965" y="689994"/>
                  </a:lnTo>
                  <a:lnTo>
                    <a:pt x="0" y="0"/>
                  </a:lnTo>
                  <a:close/>
                </a:path>
              </a:pathLst>
            </a:custGeom>
            <a:ln w="10054">
              <a:solidFill>
                <a:srgbClr val="AE3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2903775" y="5665746"/>
              <a:ext cx="2602230" cy="368300"/>
            </a:xfrm>
            <a:custGeom>
              <a:avLst/>
              <a:gdLst/>
              <a:ahLst/>
              <a:cxnLst/>
              <a:rect l="l" t="t" r="r" b="b"/>
              <a:pathLst>
                <a:path w="2602230" h="368300">
                  <a:moveTo>
                    <a:pt x="2601618" y="0"/>
                  </a:moveTo>
                  <a:lnTo>
                    <a:pt x="0" y="0"/>
                  </a:lnTo>
                  <a:lnTo>
                    <a:pt x="0" y="368248"/>
                  </a:lnTo>
                  <a:lnTo>
                    <a:pt x="2601618" y="368248"/>
                  </a:lnTo>
                  <a:lnTo>
                    <a:pt x="2601618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2903775" y="5665746"/>
              <a:ext cx="2602230" cy="368300"/>
            </a:xfrm>
            <a:custGeom>
              <a:avLst/>
              <a:gdLst/>
              <a:ahLst/>
              <a:cxnLst/>
              <a:rect l="l" t="t" r="r" b="b"/>
              <a:pathLst>
                <a:path w="2602230" h="368300">
                  <a:moveTo>
                    <a:pt x="0" y="368248"/>
                  </a:moveTo>
                  <a:lnTo>
                    <a:pt x="2601618" y="368248"/>
                  </a:lnTo>
                  <a:lnTo>
                    <a:pt x="2601618" y="0"/>
                  </a:lnTo>
                  <a:lnTo>
                    <a:pt x="0" y="0"/>
                  </a:lnTo>
                  <a:lnTo>
                    <a:pt x="0" y="368248"/>
                  </a:lnTo>
                  <a:close/>
                </a:path>
              </a:pathLst>
            </a:custGeom>
            <a:ln w="10054">
              <a:solidFill>
                <a:srgbClr val="AE3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10373792" y="5654435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82" y="690003"/>
                  </a:moveTo>
                  <a:lnTo>
                    <a:pt x="2704985" y="0"/>
                  </a:lnTo>
                  <a:lnTo>
                    <a:pt x="2196922" y="0"/>
                  </a:lnTo>
                  <a:lnTo>
                    <a:pt x="2778518" y="690003"/>
                  </a:lnTo>
                  <a:lnTo>
                    <a:pt x="2506256" y="1013002"/>
                  </a:lnTo>
                  <a:lnTo>
                    <a:pt x="0" y="1013002"/>
                  </a:lnTo>
                  <a:lnTo>
                    <a:pt x="0" y="1379994"/>
                  </a:lnTo>
                  <a:lnTo>
                    <a:pt x="2196922" y="1379994"/>
                  </a:lnTo>
                  <a:lnTo>
                    <a:pt x="2600363" y="1379994"/>
                  </a:lnTo>
                  <a:lnTo>
                    <a:pt x="2704985" y="1379994"/>
                  </a:lnTo>
                  <a:lnTo>
                    <a:pt x="3286582" y="690003"/>
                  </a:lnTo>
                  <a:close/>
                </a:path>
              </a:pathLst>
            </a:custGeom>
            <a:solidFill>
              <a:srgbClr val="FF9A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7711846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82" y="689991"/>
                  </a:moveTo>
                  <a:lnTo>
                    <a:pt x="2704985" y="0"/>
                  </a:lnTo>
                  <a:lnTo>
                    <a:pt x="2601620" y="0"/>
                  </a:lnTo>
                  <a:lnTo>
                    <a:pt x="2196922" y="0"/>
                  </a:lnTo>
                  <a:lnTo>
                    <a:pt x="0" y="0"/>
                  </a:lnTo>
                  <a:lnTo>
                    <a:pt x="0" y="368249"/>
                  </a:lnTo>
                  <a:lnTo>
                    <a:pt x="2507310" y="368249"/>
                  </a:lnTo>
                  <a:lnTo>
                    <a:pt x="2778518" y="689991"/>
                  </a:lnTo>
                  <a:lnTo>
                    <a:pt x="2196922" y="1379994"/>
                  </a:lnTo>
                  <a:lnTo>
                    <a:pt x="2704985" y="1379994"/>
                  </a:lnTo>
                  <a:lnTo>
                    <a:pt x="3286582" y="689991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5093881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95" y="689991"/>
                  </a:moveTo>
                  <a:lnTo>
                    <a:pt x="2705620" y="0"/>
                  </a:lnTo>
                  <a:lnTo>
                    <a:pt x="2198179" y="0"/>
                  </a:lnTo>
                  <a:lnTo>
                    <a:pt x="2779153" y="689991"/>
                  </a:lnTo>
                  <a:lnTo>
                    <a:pt x="2508237" y="1011745"/>
                  </a:lnTo>
                  <a:lnTo>
                    <a:pt x="0" y="1011745"/>
                  </a:lnTo>
                  <a:lnTo>
                    <a:pt x="0" y="1379994"/>
                  </a:lnTo>
                  <a:lnTo>
                    <a:pt x="2198179" y="1379994"/>
                  </a:lnTo>
                  <a:lnTo>
                    <a:pt x="2601620" y="1379994"/>
                  </a:lnTo>
                  <a:lnTo>
                    <a:pt x="2705620" y="1379994"/>
                  </a:lnTo>
                  <a:lnTo>
                    <a:pt x="3286595" y="689991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575217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60" h="1380490">
                  <a:moveTo>
                    <a:pt x="3286582" y="689991"/>
                  </a:moveTo>
                  <a:lnTo>
                    <a:pt x="2704998" y="0"/>
                  </a:lnTo>
                  <a:lnTo>
                    <a:pt x="2600363" y="0"/>
                  </a:lnTo>
                  <a:lnTo>
                    <a:pt x="2196922" y="0"/>
                  </a:lnTo>
                  <a:lnTo>
                    <a:pt x="0" y="0"/>
                  </a:lnTo>
                  <a:lnTo>
                    <a:pt x="0" y="368249"/>
                  </a:lnTo>
                  <a:lnTo>
                    <a:pt x="2507310" y="368249"/>
                  </a:lnTo>
                  <a:lnTo>
                    <a:pt x="2778518" y="689991"/>
                  </a:lnTo>
                  <a:lnTo>
                    <a:pt x="2196922" y="1379994"/>
                  </a:lnTo>
                  <a:lnTo>
                    <a:pt x="2704998" y="1379994"/>
                  </a:lnTo>
                  <a:lnTo>
                    <a:pt x="3286582" y="689991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22"/>
          <p:cNvGrpSpPr/>
          <p:nvPr/>
        </p:nvGrpSpPr>
        <p:grpSpPr>
          <a:xfrm>
            <a:off x="2595334" y="4183955"/>
            <a:ext cx="1163955" cy="1275715"/>
            <a:chOff x="2595334" y="4183955"/>
            <a:chExt cx="1163955" cy="1275715"/>
          </a:xfrm>
        </p:grpSpPr>
        <p:sp>
          <p:nvSpPr>
            <p:cNvPr id="15" name="object 23"/>
            <p:cNvSpPr/>
            <p:nvPr/>
          </p:nvSpPr>
          <p:spPr>
            <a:xfrm>
              <a:off x="2595334" y="4183965"/>
              <a:ext cx="1163955" cy="1275715"/>
            </a:xfrm>
            <a:custGeom>
              <a:avLst/>
              <a:gdLst/>
              <a:ahLst/>
              <a:cxnLst/>
              <a:rect l="l" t="t" r="r" b="b"/>
              <a:pathLst>
                <a:path w="1163954" h="1275714">
                  <a:moveTo>
                    <a:pt x="1163815" y="581901"/>
                  </a:moveTo>
                  <a:lnTo>
                    <a:pt x="1161884" y="534187"/>
                  </a:lnTo>
                  <a:lnTo>
                    <a:pt x="1156195" y="487527"/>
                  </a:lnTo>
                  <a:lnTo>
                    <a:pt x="1146898" y="442087"/>
                  </a:lnTo>
                  <a:lnTo>
                    <a:pt x="1134135" y="397992"/>
                  </a:lnTo>
                  <a:lnTo>
                    <a:pt x="1118069" y="355422"/>
                  </a:lnTo>
                  <a:lnTo>
                    <a:pt x="1098842" y="314502"/>
                  </a:lnTo>
                  <a:lnTo>
                    <a:pt x="1076617" y="275399"/>
                  </a:lnTo>
                  <a:lnTo>
                    <a:pt x="1051521" y="238264"/>
                  </a:lnTo>
                  <a:lnTo>
                    <a:pt x="1023721" y="203225"/>
                  </a:lnTo>
                  <a:lnTo>
                    <a:pt x="993355" y="170446"/>
                  </a:lnTo>
                  <a:lnTo>
                    <a:pt x="960577" y="140093"/>
                  </a:lnTo>
                  <a:lnTo>
                    <a:pt x="925550" y="112280"/>
                  </a:lnTo>
                  <a:lnTo>
                    <a:pt x="888403" y="87185"/>
                  </a:lnTo>
                  <a:lnTo>
                    <a:pt x="849299" y="64960"/>
                  </a:lnTo>
                  <a:lnTo>
                    <a:pt x="808380" y="45732"/>
                  </a:lnTo>
                  <a:lnTo>
                    <a:pt x="765810" y="29667"/>
                  </a:lnTo>
                  <a:lnTo>
                    <a:pt x="721728" y="16916"/>
                  </a:lnTo>
                  <a:lnTo>
                    <a:pt x="676275" y="7607"/>
                  </a:lnTo>
                  <a:lnTo>
                    <a:pt x="629615" y="1930"/>
                  </a:lnTo>
                  <a:lnTo>
                    <a:pt x="581901" y="0"/>
                  </a:lnTo>
                  <a:lnTo>
                    <a:pt x="534187" y="1930"/>
                  </a:lnTo>
                  <a:lnTo>
                    <a:pt x="487527" y="7607"/>
                  </a:lnTo>
                  <a:lnTo>
                    <a:pt x="442074" y="16916"/>
                  </a:lnTo>
                  <a:lnTo>
                    <a:pt x="397992" y="29667"/>
                  </a:lnTo>
                  <a:lnTo>
                    <a:pt x="355422" y="45732"/>
                  </a:lnTo>
                  <a:lnTo>
                    <a:pt x="314502" y="64960"/>
                  </a:lnTo>
                  <a:lnTo>
                    <a:pt x="275399" y="87185"/>
                  </a:lnTo>
                  <a:lnTo>
                    <a:pt x="238252" y="112280"/>
                  </a:lnTo>
                  <a:lnTo>
                    <a:pt x="203225" y="140093"/>
                  </a:lnTo>
                  <a:lnTo>
                    <a:pt x="170446" y="170446"/>
                  </a:lnTo>
                  <a:lnTo>
                    <a:pt x="140081" y="203225"/>
                  </a:lnTo>
                  <a:lnTo>
                    <a:pt x="112280" y="238264"/>
                  </a:lnTo>
                  <a:lnTo>
                    <a:pt x="87185" y="275399"/>
                  </a:lnTo>
                  <a:lnTo>
                    <a:pt x="64960" y="314502"/>
                  </a:lnTo>
                  <a:lnTo>
                    <a:pt x="45732" y="355422"/>
                  </a:lnTo>
                  <a:lnTo>
                    <a:pt x="29667" y="397992"/>
                  </a:lnTo>
                  <a:lnTo>
                    <a:pt x="16903" y="442087"/>
                  </a:lnTo>
                  <a:lnTo>
                    <a:pt x="7607" y="487527"/>
                  </a:lnTo>
                  <a:lnTo>
                    <a:pt x="1917" y="534187"/>
                  </a:lnTo>
                  <a:lnTo>
                    <a:pt x="0" y="581901"/>
                  </a:lnTo>
                  <a:lnTo>
                    <a:pt x="1917" y="629627"/>
                  </a:lnTo>
                  <a:lnTo>
                    <a:pt x="7607" y="676275"/>
                  </a:lnTo>
                  <a:lnTo>
                    <a:pt x="16903" y="721728"/>
                  </a:lnTo>
                  <a:lnTo>
                    <a:pt x="29667" y="765810"/>
                  </a:lnTo>
                  <a:lnTo>
                    <a:pt x="45732" y="808380"/>
                  </a:lnTo>
                  <a:lnTo>
                    <a:pt x="64960" y="849299"/>
                  </a:lnTo>
                  <a:lnTo>
                    <a:pt x="87185" y="888403"/>
                  </a:lnTo>
                  <a:lnTo>
                    <a:pt x="112280" y="925550"/>
                  </a:lnTo>
                  <a:lnTo>
                    <a:pt x="140081" y="960577"/>
                  </a:lnTo>
                  <a:lnTo>
                    <a:pt x="170446" y="993355"/>
                  </a:lnTo>
                  <a:lnTo>
                    <a:pt x="203225" y="1023721"/>
                  </a:lnTo>
                  <a:lnTo>
                    <a:pt x="238252" y="1051521"/>
                  </a:lnTo>
                  <a:lnTo>
                    <a:pt x="275399" y="1076617"/>
                  </a:lnTo>
                  <a:lnTo>
                    <a:pt x="314502" y="1098854"/>
                  </a:lnTo>
                  <a:lnTo>
                    <a:pt x="355422" y="1118069"/>
                  </a:lnTo>
                  <a:lnTo>
                    <a:pt x="397992" y="1134135"/>
                  </a:lnTo>
                  <a:lnTo>
                    <a:pt x="442074" y="1146898"/>
                  </a:lnTo>
                  <a:lnTo>
                    <a:pt x="484593" y="1155598"/>
                  </a:lnTo>
                  <a:lnTo>
                    <a:pt x="554253" y="1275664"/>
                  </a:lnTo>
                  <a:lnTo>
                    <a:pt x="620026" y="1162278"/>
                  </a:lnTo>
                  <a:lnTo>
                    <a:pt x="629615" y="1161884"/>
                  </a:lnTo>
                  <a:lnTo>
                    <a:pt x="676275" y="1156195"/>
                  </a:lnTo>
                  <a:lnTo>
                    <a:pt x="721728" y="1146898"/>
                  </a:lnTo>
                  <a:lnTo>
                    <a:pt x="765810" y="1134135"/>
                  </a:lnTo>
                  <a:lnTo>
                    <a:pt x="808380" y="1118069"/>
                  </a:lnTo>
                  <a:lnTo>
                    <a:pt x="849299" y="1098854"/>
                  </a:lnTo>
                  <a:lnTo>
                    <a:pt x="888403" y="1076617"/>
                  </a:lnTo>
                  <a:lnTo>
                    <a:pt x="925550" y="1051521"/>
                  </a:lnTo>
                  <a:lnTo>
                    <a:pt x="960577" y="1023721"/>
                  </a:lnTo>
                  <a:lnTo>
                    <a:pt x="993355" y="993355"/>
                  </a:lnTo>
                  <a:lnTo>
                    <a:pt x="1023721" y="960577"/>
                  </a:lnTo>
                  <a:lnTo>
                    <a:pt x="1051521" y="925550"/>
                  </a:lnTo>
                  <a:lnTo>
                    <a:pt x="1076617" y="888403"/>
                  </a:lnTo>
                  <a:lnTo>
                    <a:pt x="1098842" y="849299"/>
                  </a:lnTo>
                  <a:lnTo>
                    <a:pt x="1118069" y="808380"/>
                  </a:lnTo>
                  <a:lnTo>
                    <a:pt x="1134135" y="765810"/>
                  </a:lnTo>
                  <a:lnTo>
                    <a:pt x="1146898" y="721728"/>
                  </a:lnTo>
                  <a:lnTo>
                    <a:pt x="1156195" y="676275"/>
                  </a:lnTo>
                  <a:lnTo>
                    <a:pt x="1161884" y="629627"/>
                  </a:lnTo>
                  <a:lnTo>
                    <a:pt x="1163815" y="581901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2834119" y="4457942"/>
              <a:ext cx="631825" cy="589280"/>
            </a:xfrm>
            <a:custGeom>
              <a:avLst/>
              <a:gdLst/>
              <a:ahLst/>
              <a:cxnLst/>
              <a:rect l="l" t="t" r="r" b="b"/>
              <a:pathLst>
                <a:path w="631825" h="589279">
                  <a:moveTo>
                    <a:pt x="503466" y="307403"/>
                  </a:moveTo>
                  <a:lnTo>
                    <a:pt x="500837" y="294487"/>
                  </a:lnTo>
                  <a:lnTo>
                    <a:pt x="493598" y="284048"/>
                  </a:lnTo>
                  <a:lnTo>
                    <a:pt x="482701" y="277063"/>
                  </a:lnTo>
                  <a:lnTo>
                    <a:pt x="471906" y="275043"/>
                  </a:lnTo>
                  <a:lnTo>
                    <a:pt x="469112" y="274510"/>
                  </a:lnTo>
                  <a:lnTo>
                    <a:pt x="466598" y="274510"/>
                  </a:lnTo>
                  <a:lnTo>
                    <a:pt x="466598" y="311378"/>
                  </a:lnTo>
                  <a:lnTo>
                    <a:pt x="466598" y="333375"/>
                  </a:lnTo>
                  <a:lnTo>
                    <a:pt x="444182" y="333375"/>
                  </a:lnTo>
                  <a:lnTo>
                    <a:pt x="444182" y="311378"/>
                  </a:lnTo>
                  <a:lnTo>
                    <a:pt x="466598" y="311378"/>
                  </a:lnTo>
                  <a:lnTo>
                    <a:pt x="466598" y="274510"/>
                  </a:lnTo>
                  <a:lnTo>
                    <a:pt x="434759" y="274510"/>
                  </a:lnTo>
                  <a:lnTo>
                    <a:pt x="410362" y="250113"/>
                  </a:lnTo>
                  <a:lnTo>
                    <a:pt x="410883" y="248018"/>
                  </a:lnTo>
                  <a:lnTo>
                    <a:pt x="411822" y="245605"/>
                  </a:lnTo>
                  <a:lnTo>
                    <a:pt x="411822" y="239115"/>
                  </a:lnTo>
                  <a:lnTo>
                    <a:pt x="411822" y="217639"/>
                  </a:lnTo>
                  <a:lnTo>
                    <a:pt x="411822" y="214185"/>
                  </a:lnTo>
                  <a:lnTo>
                    <a:pt x="409130" y="200990"/>
                  </a:lnTo>
                  <a:lnTo>
                    <a:pt x="401815" y="190004"/>
                  </a:lnTo>
                  <a:lnTo>
                    <a:pt x="391058" y="182511"/>
                  </a:lnTo>
                  <a:lnTo>
                    <a:pt x="377990" y="179730"/>
                  </a:lnTo>
                  <a:lnTo>
                    <a:pt x="374015" y="179730"/>
                  </a:lnTo>
                  <a:lnTo>
                    <a:pt x="374015" y="217639"/>
                  </a:lnTo>
                  <a:lnTo>
                    <a:pt x="374015" y="239115"/>
                  </a:lnTo>
                  <a:lnTo>
                    <a:pt x="353060" y="239115"/>
                  </a:lnTo>
                  <a:lnTo>
                    <a:pt x="353060" y="217639"/>
                  </a:lnTo>
                  <a:lnTo>
                    <a:pt x="374015" y="217639"/>
                  </a:lnTo>
                  <a:lnTo>
                    <a:pt x="374015" y="179730"/>
                  </a:lnTo>
                  <a:lnTo>
                    <a:pt x="349084" y="179730"/>
                  </a:lnTo>
                  <a:lnTo>
                    <a:pt x="336092" y="182511"/>
                  </a:lnTo>
                  <a:lnTo>
                    <a:pt x="325462" y="190004"/>
                  </a:lnTo>
                  <a:lnTo>
                    <a:pt x="318300" y="200990"/>
                  </a:lnTo>
                  <a:lnTo>
                    <a:pt x="315671" y="214185"/>
                  </a:lnTo>
                  <a:lnTo>
                    <a:pt x="315671" y="248018"/>
                  </a:lnTo>
                  <a:lnTo>
                    <a:pt x="316725" y="250532"/>
                  </a:lnTo>
                  <a:lnTo>
                    <a:pt x="292315" y="275043"/>
                  </a:lnTo>
                  <a:lnTo>
                    <a:pt x="290334" y="274510"/>
                  </a:lnTo>
                  <a:lnTo>
                    <a:pt x="280898" y="274510"/>
                  </a:lnTo>
                  <a:lnTo>
                    <a:pt x="280898" y="311378"/>
                  </a:lnTo>
                  <a:lnTo>
                    <a:pt x="280898" y="333375"/>
                  </a:lnTo>
                  <a:lnTo>
                    <a:pt x="258914" y="333375"/>
                  </a:lnTo>
                  <a:lnTo>
                    <a:pt x="258914" y="311378"/>
                  </a:lnTo>
                  <a:lnTo>
                    <a:pt x="280898" y="311378"/>
                  </a:lnTo>
                  <a:lnTo>
                    <a:pt x="280898" y="274510"/>
                  </a:lnTo>
                  <a:lnTo>
                    <a:pt x="250952" y="274510"/>
                  </a:lnTo>
                  <a:lnTo>
                    <a:pt x="248958" y="275043"/>
                  </a:lnTo>
                  <a:lnTo>
                    <a:pt x="224561" y="250532"/>
                  </a:lnTo>
                  <a:lnTo>
                    <a:pt x="224561" y="248018"/>
                  </a:lnTo>
                  <a:lnTo>
                    <a:pt x="225082" y="245605"/>
                  </a:lnTo>
                  <a:lnTo>
                    <a:pt x="225082" y="239115"/>
                  </a:lnTo>
                  <a:lnTo>
                    <a:pt x="225082" y="217639"/>
                  </a:lnTo>
                  <a:lnTo>
                    <a:pt x="225082" y="214185"/>
                  </a:lnTo>
                  <a:lnTo>
                    <a:pt x="222389" y="200990"/>
                  </a:lnTo>
                  <a:lnTo>
                    <a:pt x="215074" y="190004"/>
                  </a:lnTo>
                  <a:lnTo>
                    <a:pt x="204317" y="182511"/>
                  </a:lnTo>
                  <a:lnTo>
                    <a:pt x="191249" y="179730"/>
                  </a:lnTo>
                  <a:lnTo>
                    <a:pt x="188214" y="179730"/>
                  </a:lnTo>
                  <a:lnTo>
                    <a:pt x="188214" y="217639"/>
                  </a:lnTo>
                  <a:lnTo>
                    <a:pt x="188214" y="239115"/>
                  </a:lnTo>
                  <a:lnTo>
                    <a:pt x="165798" y="239115"/>
                  </a:lnTo>
                  <a:lnTo>
                    <a:pt x="165798" y="217639"/>
                  </a:lnTo>
                  <a:lnTo>
                    <a:pt x="188214" y="217639"/>
                  </a:lnTo>
                  <a:lnTo>
                    <a:pt x="188214" y="179730"/>
                  </a:lnTo>
                  <a:lnTo>
                    <a:pt x="162344" y="179730"/>
                  </a:lnTo>
                  <a:lnTo>
                    <a:pt x="149428" y="182511"/>
                  </a:lnTo>
                  <a:lnTo>
                    <a:pt x="138988" y="190004"/>
                  </a:lnTo>
                  <a:lnTo>
                    <a:pt x="132003" y="200990"/>
                  </a:lnTo>
                  <a:lnTo>
                    <a:pt x="129451" y="214185"/>
                  </a:lnTo>
                  <a:lnTo>
                    <a:pt x="129451" y="242570"/>
                  </a:lnTo>
                  <a:lnTo>
                    <a:pt x="132003" y="255574"/>
                  </a:lnTo>
                  <a:lnTo>
                    <a:pt x="138988" y="266192"/>
                  </a:lnTo>
                  <a:lnTo>
                    <a:pt x="149428" y="273354"/>
                  </a:lnTo>
                  <a:lnTo>
                    <a:pt x="162344" y="275983"/>
                  </a:lnTo>
                  <a:lnTo>
                    <a:pt x="197218" y="275983"/>
                  </a:lnTo>
                  <a:lnTo>
                    <a:pt x="223088" y="301434"/>
                  </a:lnTo>
                  <a:lnTo>
                    <a:pt x="222046" y="303428"/>
                  </a:lnTo>
                  <a:lnTo>
                    <a:pt x="222046" y="336308"/>
                  </a:lnTo>
                  <a:lnTo>
                    <a:pt x="224675" y="349427"/>
                  </a:lnTo>
                  <a:lnTo>
                    <a:pt x="231838" y="360222"/>
                  </a:lnTo>
                  <a:lnTo>
                    <a:pt x="242455" y="367550"/>
                  </a:lnTo>
                  <a:lnTo>
                    <a:pt x="255447" y="370243"/>
                  </a:lnTo>
                  <a:lnTo>
                    <a:pt x="284365" y="370243"/>
                  </a:lnTo>
                  <a:lnTo>
                    <a:pt x="297421" y="367550"/>
                  </a:lnTo>
                  <a:lnTo>
                    <a:pt x="308190" y="360222"/>
                  </a:lnTo>
                  <a:lnTo>
                    <a:pt x="315493" y="349427"/>
                  </a:lnTo>
                  <a:lnTo>
                    <a:pt x="318185" y="336308"/>
                  </a:lnTo>
                  <a:lnTo>
                    <a:pt x="318185" y="333375"/>
                  </a:lnTo>
                  <a:lnTo>
                    <a:pt x="318185" y="311378"/>
                  </a:lnTo>
                  <a:lnTo>
                    <a:pt x="318185" y="305943"/>
                  </a:lnTo>
                  <a:lnTo>
                    <a:pt x="317246" y="303949"/>
                  </a:lnTo>
                  <a:lnTo>
                    <a:pt x="317246" y="302475"/>
                  </a:lnTo>
                  <a:lnTo>
                    <a:pt x="344157" y="275983"/>
                  </a:lnTo>
                  <a:lnTo>
                    <a:pt x="383959" y="275983"/>
                  </a:lnTo>
                  <a:lnTo>
                    <a:pt x="408368" y="300494"/>
                  </a:lnTo>
                  <a:lnTo>
                    <a:pt x="407314" y="302475"/>
                  </a:lnTo>
                  <a:lnTo>
                    <a:pt x="407314" y="336308"/>
                  </a:lnTo>
                  <a:lnTo>
                    <a:pt x="409943" y="349427"/>
                  </a:lnTo>
                  <a:lnTo>
                    <a:pt x="417106" y="360222"/>
                  </a:lnTo>
                  <a:lnTo>
                    <a:pt x="427736" y="367550"/>
                  </a:lnTo>
                  <a:lnTo>
                    <a:pt x="440728" y="370243"/>
                  </a:lnTo>
                  <a:lnTo>
                    <a:pt x="469112" y="370243"/>
                  </a:lnTo>
                  <a:lnTo>
                    <a:pt x="482701" y="367550"/>
                  </a:lnTo>
                  <a:lnTo>
                    <a:pt x="493598" y="360222"/>
                  </a:lnTo>
                  <a:lnTo>
                    <a:pt x="500837" y="349427"/>
                  </a:lnTo>
                  <a:lnTo>
                    <a:pt x="503466" y="336308"/>
                  </a:lnTo>
                  <a:lnTo>
                    <a:pt x="503466" y="333375"/>
                  </a:lnTo>
                  <a:lnTo>
                    <a:pt x="503466" y="311378"/>
                  </a:lnTo>
                  <a:lnTo>
                    <a:pt x="503466" y="307403"/>
                  </a:lnTo>
                  <a:close/>
                </a:path>
                <a:path w="631825" h="589279">
                  <a:moveTo>
                    <a:pt x="631659" y="257543"/>
                  </a:moveTo>
                  <a:lnTo>
                    <a:pt x="625436" y="206654"/>
                  </a:lnTo>
                  <a:lnTo>
                    <a:pt x="607199" y="158292"/>
                  </a:lnTo>
                  <a:lnTo>
                    <a:pt x="594271" y="138747"/>
                  </a:lnTo>
                  <a:lnTo>
                    <a:pt x="594271" y="257543"/>
                  </a:lnTo>
                  <a:lnTo>
                    <a:pt x="589788" y="297421"/>
                  </a:lnTo>
                  <a:lnTo>
                    <a:pt x="576846" y="334949"/>
                  </a:lnTo>
                  <a:lnTo>
                    <a:pt x="556247" y="369493"/>
                  </a:lnTo>
                  <a:lnTo>
                    <a:pt x="528777" y="400443"/>
                  </a:lnTo>
                  <a:lnTo>
                    <a:pt x="495198" y="427151"/>
                  </a:lnTo>
                  <a:lnTo>
                    <a:pt x="456298" y="449021"/>
                  </a:lnTo>
                  <a:lnTo>
                    <a:pt x="412877" y="465416"/>
                  </a:lnTo>
                  <a:lnTo>
                    <a:pt x="365709" y="475703"/>
                  </a:lnTo>
                  <a:lnTo>
                    <a:pt x="315569" y="479272"/>
                  </a:lnTo>
                  <a:lnTo>
                    <a:pt x="305358" y="479171"/>
                  </a:lnTo>
                  <a:lnTo>
                    <a:pt x="294995" y="478815"/>
                  </a:lnTo>
                  <a:lnTo>
                    <a:pt x="284695" y="478078"/>
                  </a:lnTo>
                  <a:lnTo>
                    <a:pt x="266763" y="475818"/>
                  </a:lnTo>
                  <a:lnTo>
                    <a:pt x="260273" y="478853"/>
                  </a:lnTo>
                  <a:lnTo>
                    <a:pt x="212877" y="516229"/>
                  </a:lnTo>
                  <a:lnTo>
                    <a:pt x="165481" y="537400"/>
                  </a:lnTo>
                  <a:lnTo>
                    <a:pt x="118440" y="547814"/>
                  </a:lnTo>
                  <a:lnTo>
                    <a:pt x="100761" y="549757"/>
                  </a:lnTo>
                  <a:lnTo>
                    <a:pt x="107556" y="544220"/>
                  </a:lnTo>
                  <a:lnTo>
                    <a:pt x="113868" y="538099"/>
                  </a:lnTo>
                  <a:lnTo>
                    <a:pt x="142671" y="493877"/>
                  </a:lnTo>
                  <a:lnTo>
                    <a:pt x="148628" y="460946"/>
                  </a:lnTo>
                  <a:lnTo>
                    <a:pt x="148513" y="454456"/>
                  </a:lnTo>
                  <a:lnTo>
                    <a:pt x="147574" y="450049"/>
                  </a:lnTo>
                  <a:lnTo>
                    <a:pt x="147053" y="445020"/>
                  </a:lnTo>
                  <a:lnTo>
                    <a:pt x="146113" y="437591"/>
                  </a:lnTo>
                  <a:lnTo>
                    <a:pt x="142544" y="431723"/>
                  </a:lnTo>
                  <a:lnTo>
                    <a:pt x="136499" y="427151"/>
                  </a:lnTo>
                  <a:lnTo>
                    <a:pt x="94094" y="392328"/>
                  </a:lnTo>
                  <a:lnTo>
                    <a:pt x="62801" y="351294"/>
                  </a:lnTo>
                  <a:lnTo>
                    <a:pt x="43484" y="305816"/>
                  </a:lnTo>
                  <a:lnTo>
                    <a:pt x="36868" y="257543"/>
                  </a:lnTo>
                  <a:lnTo>
                    <a:pt x="41351" y="217817"/>
                  </a:lnTo>
                  <a:lnTo>
                    <a:pt x="54292" y="180441"/>
                  </a:lnTo>
                  <a:lnTo>
                    <a:pt x="74891" y="146037"/>
                  </a:lnTo>
                  <a:lnTo>
                    <a:pt x="102374" y="115227"/>
                  </a:lnTo>
                  <a:lnTo>
                    <a:pt x="135953" y="88633"/>
                  </a:lnTo>
                  <a:lnTo>
                    <a:pt x="174840" y="66865"/>
                  </a:lnTo>
                  <a:lnTo>
                    <a:pt x="218262" y="50558"/>
                  </a:lnTo>
                  <a:lnTo>
                    <a:pt x="265442" y="40322"/>
                  </a:lnTo>
                  <a:lnTo>
                    <a:pt x="315569" y="36766"/>
                  </a:lnTo>
                  <a:lnTo>
                    <a:pt x="365709" y="40322"/>
                  </a:lnTo>
                  <a:lnTo>
                    <a:pt x="412877" y="50558"/>
                  </a:lnTo>
                  <a:lnTo>
                    <a:pt x="456298" y="66865"/>
                  </a:lnTo>
                  <a:lnTo>
                    <a:pt x="495198" y="88633"/>
                  </a:lnTo>
                  <a:lnTo>
                    <a:pt x="528777" y="115227"/>
                  </a:lnTo>
                  <a:lnTo>
                    <a:pt x="556247" y="146037"/>
                  </a:lnTo>
                  <a:lnTo>
                    <a:pt x="576846" y="180441"/>
                  </a:lnTo>
                  <a:lnTo>
                    <a:pt x="589788" y="217817"/>
                  </a:lnTo>
                  <a:lnTo>
                    <a:pt x="594271" y="257543"/>
                  </a:lnTo>
                  <a:lnTo>
                    <a:pt x="594271" y="138747"/>
                  </a:lnTo>
                  <a:lnTo>
                    <a:pt x="577672" y="113652"/>
                  </a:lnTo>
                  <a:lnTo>
                    <a:pt x="537502" y="73952"/>
                  </a:lnTo>
                  <a:lnTo>
                    <a:pt x="499465" y="47955"/>
                  </a:lnTo>
                  <a:lnTo>
                    <a:pt x="476770" y="36766"/>
                  </a:lnTo>
                  <a:lnTo>
                    <a:pt x="457631" y="27330"/>
                  </a:lnTo>
                  <a:lnTo>
                    <a:pt x="412635" y="12306"/>
                  </a:lnTo>
                  <a:lnTo>
                    <a:pt x="365074" y="3124"/>
                  </a:lnTo>
                  <a:lnTo>
                    <a:pt x="315569" y="0"/>
                  </a:lnTo>
                  <a:lnTo>
                    <a:pt x="266052" y="3124"/>
                  </a:lnTo>
                  <a:lnTo>
                    <a:pt x="218414" y="12306"/>
                  </a:lnTo>
                  <a:lnTo>
                    <a:pt x="173329" y="27330"/>
                  </a:lnTo>
                  <a:lnTo>
                    <a:pt x="131546" y="47955"/>
                  </a:lnTo>
                  <a:lnTo>
                    <a:pt x="93738" y="73952"/>
                  </a:lnTo>
                  <a:lnTo>
                    <a:pt x="53644" y="113652"/>
                  </a:lnTo>
                  <a:lnTo>
                    <a:pt x="24244" y="158292"/>
                  </a:lnTo>
                  <a:lnTo>
                    <a:pt x="6172" y="206654"/>
                  </a:lnTo>
                  <a:lnTo>
                    <a:pt x="0" y="257543"/>
                  </a:lnTo>
                  <a:lnTo>
                    <a:pt x="4724" y="302628"/>
                  </a:lnTo>
                  <a:lnTo>
                    <a:pt x="18580" y="345694"/>
                  </a:lnTo>
                  <a:lnTo>
                    <a:pt x="41160" y="385914"/>
                  </a:lnTo>
                  <a:lnTo>
                    <a:pt x="72009" y="422440"/>
                  </a:lnTo>
                  <a:lnTo>
                    <a:pt x="110705" y="454456"/>
                  </a:lnTo>
                  <a:lnTo>
                    <a:pt x="111226" y="456438"/>
                  </a:lnTo>
                  <a:lnTo>
                    <a:pt x="111226" y="460946"/>
                  </a:lnTo>
                  <a:lnTo>
                    <a:pt x="108280" y="478815"/>
                  </a:lnTo>
                  <a:lnTo>
                    <a:pt x="108165" y="479272"/>
                  </a:lnTo>
                  <a:lnTo>
                    <a:pt x="98437" y="499071"/>
                  </a:lnTo>
                  <a:lnTo>
                    <a:pt x="80695" y="518909"/>
                  </a:lnTo>
                  <a:lnTo>
                    <a:pt x="53835" y="536879"/>
                  </a:lnTo>
                  <a:lnTo>
                    <a:pt x="48006" y="541274"/>
                  </a:lnTo>
                  <a:lnTo>
                    <a:pt x="43434" y="546950"/>
                  </a:lnTo>
                  <a:lnTo>
                    <a:pt x="40449" y="553656"/>
                  </a:lnTo>
                  <a:lnTo>
                    <a:pt x="39382" y="561174"/>
                  </a:lnTo>
                  <a:lnTo>
                    <a:pt x="39382" y="569137"/>
                  </a:lnTo>
                  <a:lnTo>
                    <a:pt x="42418" y="576567"/>
                  </a:lnTo>
                  <a:lnTo>
                    <a:pt x="47866" y="581494"/>
                  </a:lnTo>
                  <a:lnTo>
                    <a:pt x="53314" y="586943"/>
                  </a:lnTo>
                  <a:lnTo>
                    <a:pt x="59804" y="588924"/>
                  </a:lnTo>
                  <a:lnTo>
                    <a:pt x="68821" y="588924"/>
                  </a:lnTo>
                  <a:lnTo>
                    <a:pt x="108826" y="586282"/>
                  </a:lnTo>
                  <a:lnTo>
                    <a:pt x="150456" y="579412"/>
                  </a:lnTo>
                  <a:lnTo>
                    <a:pt x="192824" y="566394"/>
                  </a:lnTo>
                  <a:lnTo>
                    <a:pt x="226021" y="549757"/>
                  </a:lnTo>
                  <a:lnTo>
                    <a:pt x="235026" y="545249"/>
                  </a:lnTo>
                  <a:lnTo>
                    <a:pt x="276186" y="514045"/>
                  </a:lnTo>
                  <a:lnTo>
                    <a:pt x="285711" y="515061"/>
                  </a:lnTo>
                  <a:lnTo>
                    <a:pt x="295529" y="515848"/>
                  </a:lnTo>
                  <a:lnTo>
                    <a:pt x="305511" y="516369"/>
                  </a:lnTo>
                  <a:lnTo>
                    <a:pt x="315569" y="516559"/>
                  </a:lnTo>
                  <a:lnTo>
                    <a:pt x="354863" y="514045"/>
                  </a:lnTo>
                  <a:lnTo>
                    <a:pt x="365125" y="513384"/>
                  </a:lnTo>
                  <a:lnTo>
                    <a:pt x="412788" y="504075"/>
                  </a:lnTo>
                  <a:lnTo>
                    <a:pt x="457860" y="488886"/>
                  </a:lnTo>
                  <a:lnTo>
                    <a:pt x="477227" y="479272"/>
                  </a:lnTo>
                  <a:lnTo>
                    <a:pt x="499668" y="468134"/>
                  </a:lnTo>
                  <a:lnTo>
                    <a:pt x="537502" y="442087"/>
                  </a:lnTo>
                  <a:lnTo>
                    <a:pt x="577672" y="402374"/>
                  </a:lnTo>
                  <a:lnTo>
                    <a:pt x="607199" y="357632"/>
                  </a:lnTo>
                  <a:lnTo>
                    <a:pt x="625436" y="308991"/>
                  </a:lnTo>
                  <a:lnTo>
                    <a:pt x="631659" y="257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9"/>
          <p:cNvGrpSpPr/>
          <p:nvPr/>
        </p:nvGrpSpPr>
        <p:grpSpPr>
          <a:xfrm>
            <a:off x="5022254" y="7254367"/>
            <a:ext cx="1163955" cy="1274445"/>
            <a:chOff x="5022254" y="7254367"/>
            <a:chExt cx="1163955" cy="1274445"/>
          </a:xfrm>
        </p:grpSpPr>
        <p:sp>
          <p:nvSpPr>
            <p:cNvPr id="18" name="object 20"/>
            <p:cNvSpPr/>
            <p:nvPr/>
          </p:nvSpPr>
          <p:spPr>
            <a:xfrm>
              <a:off x="5022253" y="7254368"/>
              <a:ext cx="1163955" cy="1274445"/>
            </a:xfrm>
            <a:custGeom>
              <a:avLst/>
              <a:gdLst/>
              <a:ahLst/>
              <a:cxnLst/>
              <a:rect l="l" t="t" r="r" b="b"/>
              <a:pathLst>
                <a:path w="1163954" h="1274445">
                  <a:moveTo>
                    <a:pt x="1163815" y="691883"/>
                  </a:moveTo>
                  <a:lnTo>
                    <a:pt x="1161884" y="644105"/>
                  </a:lnTo>
                  <a:lnTo>
                    <a:pt x="1156195" y="597395"/>
                  </a:lnTo>
                  <a:lnTo>
                    <a:pt x="1146898" y="551891"/>
                  </a:lnTo>
                  <a:lnTo>
                    <a:pt x="1134135" y="507746"/>
                  </a:lnTo>
                  <a:lnTo>
                    <a:pt x="1118069" y="465124"/>
                  </a:lnTo>
                  <a:lnTo>
                    <a:pt x="1098854" y="424167"/>
                  </a:lnTo>
                  <a:lnTo>
                    <a:pt x="1076617" y="385025"/>
                  </a:lnTo>
                  <a:lnTo>
                    <a:pt x="1051521" y="347840"/>
                  </a:lnTo>
                  <a:lnTo>
                    <a:pt x="1023721" y="312762"/>
                  </a:lnTo>
                  <a:lnTo>
                    <a:pt x="993355" y="279958"/>
                  </a:lnTo>
                  <a:lnTo>
                    <a:pt x="960577" y="249567"/>
                  </a:lnTo>
                  <a:lnTo>
                    <a:pt x="925550" y="221742"/>
                  </a:lnTo>
                  <a:lnTo>
                    <a:pt x="888403" y="196621"/>
                  </a:lnTo>
                  <a:lnTo>
                    <a:pt x="849299" y="174371"/>
                  </a:lnTo>
                  <a:lnTo>
                    <a:pt x="808380" y="155130"/>
                  </a:lnTo>
                  <a:lnTo>
                    <a:pt x="765810" y="139039"/>
                  </a:lnTo>
                  <a:lnTo>
                    <a:pt x="721728" y="126276"/>
                  </a:lnTo>
                  <a:lnTo>
                    <a:pt x="676275" y="116967"/>
                  </a:lnTo>
                  <a:lnTo>
                    <a:pt x="647738" y="113499"/>
                  </a:lnTo>
                  <a:lnTo>
                    <a:pt x="581901" y="0"/>
                  </a:lnTo>
                  <a:lnTo>
                    <a:pt x="516051" y="113499"/>
                  </a:lnTo>
                  <a:lnTo>
                    <a:pt x="487527" y="116967"/>
                  </a:lnTo>
                  <a:lnTo>
                    <a:pt x="442074" y="126276"/>
                  </a:lnTo>
                  <a:lnTo>
                    <a:pt x="397992" y="139039"/>
                  </a:lnTo>
                  <a:lnTo>
                    <a:pt x="355422" y="155130"/>
                  </a:lnTo>
                  <a:lnTo>
                    <a:pt x="314502" y="174371"/>
                  </a:lnTo>
                  <a:lnTo>
                    <a:pt x="275399" y="196621"/>
                  </a:lnTo>
                  <a:lnTo>
                    <a:pt x="238252" y="221742"/>
                  </a:lnTo>
                  <a:lnTo>
                    <a:pt x="203225" y="249567"/>
                  </a:lnTo>
                  <a:lnTo>
                    <a:pt x="170446" y="279958"/>
                  </a:lnTo>
                  <a:lnTo>
                    <a:pt x="140093" y="312762"/>
                  </a:lnTo>
                  <a:lnTo>
                    <a:pt x="112280" y="347840"/>
                  </a:lnTo>
                  <a:lnTo>
                    <a:pt x="87185" y="385025"/>
                  </a:lnTo>
                  <a:lnTo>
                    <a:pt x="64960" y="424167"/>
                  </a:lnTo>
                  <a:lnTo>
                    <a:pt x="45732" y="465124"/>
                  </a:lnTo>
                  <a:lnTo>
                    <a:pt x="29667" y="507746"/>
                  </a:lnTo>
                  <a:lnTo>
                    <a:pt x="16903" y="551891"/>
                  </a:lnTo>
                  <a:lnTo>
                    <a:pt x="7607" y="597395"/>
                  </a:lnTo>
                  <a:lnTo>
                    <a:pt x="1930" y="644105"/>
                  </a:lnTo>
                  <a:lnTo>
                    <a:pt x="0" y="691883"/>
                  </a:lnTo>
                  <a:lnTo>
                    <a:pt x="1930" y="739660"/>
                  </a:lnTo>
                  <a:lnTo>
                    <a:pt x="7607" y="786384"/>
                  </a:lnTo>
                  <a:lnTo>
                    <a:pt x="16903" y="831875"/>
                  </a:lnTo>
                  <a:lnTo>
                    <a:pt x="29667" y="876020"/>
                  </a:lnTo>
                  <a:lnTo>
                    <a:pt x="45732" y="918641"/>
                  </a:lnTo>
                  <a:lnTo>
                    <a:pt x="64960" y="959599"/>
                  </a:lnTo>
                  <a:lnTo>
                    <a:pt x="87185" y="998753"/>
                  </a:lnTo>
                  <a:lnTo>
                    <a:pt x="112280" y="1035926"/>
                  </a:lnTo>
                  <a:lnTo>
                    <a:pt x="140093" y="1071003"/>
                  </a:lnTo>
                  <a:lnTo>
                    <a:pt x="170446" y="1103807"/>
                  </a:lnTo>
                  <a:lnTo>
                    <a:pt x="203225" y="1134198"/>
                  </a:lnTo>
                  <a:lnTo>
                    <a:pt x="238252" y="1162037"/>
                  </a:lnTo>
                  <a:lnTo>
                    <a:pt x="275399" y="1187145"/>
                  </a:lnTo>
                  <a:lnTo>
                    <a:pt x="314502" y="1209408"/>
                  </a:lnTo>
                  <a:lnTo>
                    <a:pt x="355422" y="1228648"/>
                  </a:lnTo>
                  <a:lnTo>
                    <a:pt x="397992" y="1244727"/>
                  </a:lnTo>
                  <a:lnTo>
                    <a:pt x="442074" y="1257490"/>
                  </a:lnTo>
                  <a:lnTo>
                    <a:pt x="487527" y="1266799"/>
                  </a:lnTo>
                  <a:lnTo>
                    <a:pt x="534187" y="1272489"/>
                  </a:lnTo>
                  <a:lnTo>
                    <a:pt x="581901" y="1274419"/>
                  </a:lnTo>
                  <a:lnTo>
                    <a:pt x="629615" y="1272489"/>
                  </a:lnTo>
                  <a:lnTo>
                    <a:pt x="676275" y="1266799"/>
                  </a:lnTo>
                  <a:lnTo>
                    <a:pt x="721728" y="1257490"/>
                  </a:lnTo>
                  <a:lnTo>
                    <a:pt x="765810" y="1244727"/>
                  </a:lnTo>
                  <a:lnTo>
                    <a:pt x="808380" y="1228648"/>
                  </a:lnTo>
                  <a:lnTo>
                    <a:pt x="849299" y="1209408"/>
                  </a:lnTo>
                  <a:lnTo>
                    <a:pt x="888403" y="1187145"/>
                  </a:lnTo>
                  <a:lnTo>
                    <a:pt x="925550" y="1162037"/>
                  </a:lnTo>
                  <a:lnTo>
                    <a:pt x="960577" y="1134198"/>
                  </a:lnTo>
                  <a:lnTo>
                    <a:pt x="993355" y="1103807"/>
                  </a:lnTo>
                  <a:lnTo>
                    <a:pt x="1023721" y="1071003"/>
                  </a:lnTo>
                  <a:lnTo>
                    <a:pt x="1051521" y="1035926"/>
                  </a:lnTo>
                  <a:lnTo>
                    <a:pt x="1076617" y="998753"/>
                  </a:lnTo>
                  <a:lnTo>
                    <a:pt x="1098854" y="959599"/>
                  </a:lnTo>
                  <a:lnTo>
                    <a:pt x="1118069" y="918641"/>
                  </a:lnTo>
                  <a:lnTo>
                    <a:pt x="1134135" y="876020"/>
                  </a:lnTo>
                  <a:lnTo>
                    <a:pt x="1146898" y="831875"/>
                  </a:lnTo>
                  <a:lnTo>
                    <a:pt x="1156195" y="786384"/>
                  </a:lnTo>
                  <a:lnTo>
                    <a:pt x="1161884" y="739660"/>
                  </a:lnTo>
                  <a:lnTo>
                    <a:pt x="1163815" y="691883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5331432" y="7562288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278909" y="0"/>
                  </a:moveTo>
                  <a:lnTo>
                    <a:pt x="236065" y="5780"/>
                  </a:lnTo>
                  <a:lnTo>
                    <a:pt x="197580" y="22083"/>
                  </a:lnTo>
                  <a:lnTo>
                    <a:pt x="164983" y="47353"/>
                  </a:lnTo>
                  <a:lnTo>
                    <a:pt x="139805" y="80033"/>
                  </a:lnTo>
                  <a:lnTo>
                    <a:pt x="123576" y="118566"/>
                  </a:lnTo>
                  <a:lnTo>
                    <a:pt x="117826" y="161396"/>
                  </a:lnTo>
                  <a:lnTo>
                    <a:pt x="122839" y="201358"/>
                  </a:lnTo>
                  <a:lnTo>
                    <a:pt x="137032" y="237656"/>
                  </a:lnTo>
                  <a:lnTo>
                    <a:pt x="159139" y="269105"/>
                  </a:lnTo>
                  <a:lnTo>
                    <a:pt x="187894" y="294514"/>
                  </a:lnTo>
                  <a:lnTo>
                    <a:pt x="159051" y="306307"/>
                  </a:lnTo>
                  <a:lnTo>
                    <a:pt x="105842" y="339789"/>
                  </a:lnTo>
                  <a:lnTo>
                    <a:pt x="46747" y="403642"/>
                  </a:lnTo>
                  <a:lnTo>
                    <a:pt x="21051" y="451538"/>
                  </a:lnTo>
                  <a:lnTo>
                    <a:pt x="5331" y="503638"/>
                  </a:lnTo>
                  <a:lnTo>
                    <a:pt x="0" y="558761"/>
                  </a:lnTo>
                  <a:lnTo>
                    <a:pt x="43779" y="558761"/>
                  </a:lnTo>
                  <a:lnTo>
                    <a:pt x="49189" y="508298"/>
                  </a:lnTo>
                  <a:lnTo>
                    <a:pt x="64666" y="461552"/>
                  </a:lnTo>
                  <a:lnTo>
                    <a:pt x="89082" y="419688"/>
                  </a:lnTo>
                  <a:lnTo>
                    <a:pt x="121308" y="383872"/>
                  </a:lnTo>
                  <a:lnTo>
                    <a:pt x="160216" y="355270"/>
                  </a:lnTo>
                  <a:lnTo>
                    <a:pt x="204677" y="335045"/>
                  </a:lnTo>
                  <a:lnTo>
                    <a:pt x="253563" y="324364"/>
                  </a:lnTo>
                  <a:lnTo>
                    <a:pt x="431330" y="324364"/>
                  </a:lnTo>
                  <a:lnTo>
                    <a:pt x="427253" y="321458"/>
                  </a:lnTo>
                  <a:lnTo>
                    <a:pt x="399945" y="306307"/>
                  </a:lnTo>
                  <a:lnTo>
                    <a:pt x="371390" y="294514"/>
                  </a:lnTo>
                  <a:lnTo>
                    <a:pt x="388629" y="279118"/>
                  </a:lnTo>
                  <a:lnTo>
                    <a:pt x="278909" y="279118"/>
                  </a:lnTo>
                  <a:lnTo>
                    <a:pt x="233236" y="269812"/>
                  </a:lnTo>
                  <a:lnTo>
                    <a:pt x="195762" y="244490"/>
                  </a:lnTo>
                  <a:lnTo>
                    <a:pt x="170405" y="207052"/>
                  </a:lnTo>
                  <a:lnTo>
                    <a:pt x="161082" y="161396"/>
                  </a:lnTo>
                  <a:lnTo>
                    <a:pt x="170405" y="115784"/>
                  </a:lnTo>
                  <a:lnTo>
                    <a:pt x="195762" y="78341"/>
                  </a:lnTo>
                  <a:lnTo>
                    <a:pt x="233236" y="52995"/>
                  </a:lnTo>
                  <a:lnTo>
                    <a:pt x="278909" y="43674"/>
                  </a:lnTo>
                  <a:lnTo>
                    <a:pt x="388527" y="43674"/>
                  </a:lnTo>
                  <a:lnTo>
                    <a:pt x="360482" y="22083"/>
                  </a:lnTo>
                  <a:lnTo>
                    <a:pt x="321822" y="5780"/>
                  </a:lnTo>
                  <a:lnTo>
                    <a:pt x="278909" y="0"/>
                  </a:lnTo>
                  <a:close/>
                </a:path>
                <a:path w="558800" h="558800">
                  <a:moveTo>
                    <a:pt x="305721" y="324364"/>
                  </a:moveTo>
                  <a:lnTo>
                    <a:pt x="253563" y="324364"/>
                  </a:lnTo>
                  <a:lnTo>
                    <a:pt x="211250" y="490788"/>
                  </a:lnTo>
                  <a:lnTo>
                    <a:pt x="278909" y="558761"/>
                  </a:lnTo>
                  <a:lnTo>
                    <a:pt x="341591" y="496653"/>
                  </a:lnTo>
                  <a:lnTo>
                    <a:pt x="278909" y="496653"/>
                  </a:lnTo>
                  <a:lnTo>
                    <a:pt x="260057" y="477801"/>
                  </a:lnTo>
                  <a:lnTo>
                    <a:pt x="278909" y="399354"/>
                  </a:lnTo>
                  <a:lnTo>
                    <a:pt x="324551" y="399354"/>
                  </a:lnTo>
                  <a:lnTo>
                    <a:pt x="305721" y="324364"/>
                  </a:lnTo>
                  <a:close/>
                </a:path>
                <a:path w="558800" h="558800">
                  <a:moveTo>
                    <a:pt x="431330" y="324364"/>
                  </a:moveTo>
                  <a:lnTo>
                    <a:pt x="305721" y="324364"/>
                  </a:lnTo>
                  <a:lnTo>
                    <a:pt x="354442" y="335045"/>
                  </a:lnTo>
                  <a:lnTo>
                    <a:pt x="398839" y="355270"/>
                  </a:lnTo>
                  <a:lnTo>
                    <a:pt x="437756" y="383872"/>
                  </a:lnTo>
                  <a:lnTo>
                    <a:pt x="470037" y="419688"/>
                  </a:lnTo>
                  <a:lnTo>
                    <a:pt x="494527" y="461552"/>
                  </a:lnTo>
                  <a:lnTo>
                    <a:pt x="510068" y="508298"/>
                  </a:lnTo>
                  <a:lnTo>
                    <a:pt x="515505" y="558761"/>
                  </a:lnTo>
                  <a:lnTo>
                    <a:pt x="558761" y="558761"/>
                  </a:lnTo>
                  <a:lnTo>
                    <a:pt x="553356" y="503638"/>
                  </a:lnTo>
                  <a:lnTo>
                    <a:pt x="537513" y="451538"/>
                  </a:lnTo>
                  <a:lnTo>
                    <a:pt x="511792" y="403642"/>
                  </a:lnTo>
                  <a:lnTo>
                    <a:pt x="476753" y="361126"/>
                  </a:lnTo>
                  <a:lnTo>
                    <a:pt x="452970" y="339789"/>
                  </a:lnTo>
                  <a:lnTo>
                    <a:pt x="431330" y="324364"/>
                  </a:lnTo>
                  <a:close/>
                </a:path>
                <a:path w="558800" h="558800">
                  <a:moveTo>
                    <a:pt x="324551" y="399354"/>
                  </a:moveTo>
                  <a:lnTo>
                    <a:pt x="278909" y="399354"/>
                  </a:lnTo>
                  <a:lnTo>
                    <a:pt x="298809" y="477801"/>
                  </a:lnTo>
                  <a:lnTo>
                    <a:pt x="278909" y="496653"/>
                  </a:lnTo>
                  <a:lnTo>
                    <a:pt x="341591" y="496653"/>
                  </a:lnTo>
                  <a:lnTo>
                    <a:pt x="347510" y="490788"/>
                  </a:lnTo>
                  <a:lnTo>
                    <a:pt x="324551" y="399354"/>
                  </a:lnTo>
                  <a:close/>
                </a:path>
                <a:path w="558800" h="558800">
                  <a:moveTo>
                    <a:pt x="388527" y="43674"/>
                  </a:moveTo>
                  <a:lnTo>
                    <a:pt x="278909" y="43674"/>
                  </a:lnTo>
                  <a:lnTo>
                    <a:pt x="325127" y="52995"/>
                  </a:lnTo>
                  <a:lnTo>
                    <a:pt x="362880" y="78341"/>
                  </a:lnTo>
                  <a:lnTo>
                    <a:pt x="388341" y="115784"/>
                  </a:lnTo>
                  <a:lnTo>
                    <a:pt x="397678" y="161396"/>
                  </a:lnTo>
                  <a:lnTo>
                    <a:pt x="388341" y="207052"/>
                  </a:lnTo>
                  <a:lnTo>
                    <a:pt x="362880" y="244490"/>
                  </a:lnTo>
                  <a:lnTo>
                    <a:pt x="325127" y="269812"/>
                  </a:lnTo>
                  <a:lnTo>
                    <a:pt x="278909" y="279118"/>
                  </a:lnTo>
                  <a:lnTo>
                    <a:pt x="388629" y="279118"/>
                  </a:lnTo>
                  <a:lnTo>
                    <a:pt x="399842" y="269105"/>
                  </a:lnTo>
                  <a:lnTo>
                    <a:pt x="421794" y="237656"/>
                  </a:lnTo>
                  <a:lnTo>
                    <a:pt x="435930" y="201358"/>
                  </a:lnTo>
                  <a:lnTo>
                    <a:pt x="440934" y="161396"/>
                  </a:lnTo>
                  <a:lnTo>
                    <a:pt x="435114" y="118566"/>
                  </a:lnTo>
                  <a:lnTo>
                    <a:pt x="418711" y="80033"/>
                  </a:lnTo>
                  <a:lnTo>
                    <a:pt x="393306" y="47353"/>
                  </a:lnTo>
                  <a:lnTo>
                    <a:pt x="388527" y="43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14"/>
          <p:cNvGrpSpPr/>
          <p:nvPr/>
        </p:nvGrpSpPr>
        <p:grpSpPr>
          <a:xfrm>
            <a:off x="7902886" y="4108546"/>
            <a:ext cx="1163955" cy="1280795"/>
            <a:chOff x="7902886" y="4108546"/>
            <a:chExt cx="1163955" cy="1280795"/>
          </a:xfrm>
        </p:grpSpPr>
        <p:sp>
          <p:nvSpPr>
            <p:cNvPr id="21" name="object 15"/>
            <p:cNvSpPr/>
            <p:nvPr/>
          </p:nvSpPr>
          <p:spPr>
            <a:xfrm>
              <a:off x="7902879" y="4108553"/>
              <a:ext cx="1163955" cy="1280795"/>
            </a:xfrm>
            <a:custGeom>
              <a:avLst/>
              <a:gdLst/>
              <a:ahLst/>
              <a:cxnLst/>
              <a:rect l="l" t="t" r="r" b="b"/>
              <a:pathLst>
                <a:path w="1163954" h="1280795">
                  <a:moveTo>
                    <a:pt x="1163815" y="582536"/>
                  </a:moveTo>
                  <a:lnTo>
                    <a:pt x="1161884" y="534758"/>
                  </a:lnTo>
                  <a:lnTo>
                    <a:pt x="1156195" y="488035"/>
                  </a:lnTo>
                  <a:lnTo>
                    <a:pt x="1146898" y="442544"/>
                  </a:lnTo>
                  <a:lnTo>
                    <a:pt x="1134148" y="398399"/>
                  </a:lnTo>
                  <a:lnTo>
                    <a:pt x="1118082" y="355777"/>
                  </a:lnTo>
                  <a:lnTo>
                    <a:pt x="1098854" y="314820"/>
                  </a:lnTo>
                  <a:lnTo>
                    <a:pt x="1076617" y="275666"/>
                  </a:lnTo>
                  <a:lnTo>
                    <a:pt x="1051521" y="238493"/>
                  </a:lnTo>
                  <a:lnTo>
                    <a:pt x="1023721" y="203415"/>
                  </a:lnTo>
                  <a:lnTo>
                    <a:pt x="993355" y="170611"/>
                  </a:lnTo>
                  <a:lnTo>
                    <a:pt x="960589" y="140220"/>
                  </a:lnTo>
                  <a:lnTo>
                    <a:pt x="925550" y="112395"/>
                  </a:lnTo>
                  <a:lnTo>
                    <a:pt x="888415" y="87274"/>
                  </a:lnTo>
                  <a:lnTo>
                    <a:pt x="849299" y="65011"/>
                  </a:lnTo>
                  <a:lnTo>
                    <a:pt x="808393" y="45770"/>
                  </a:lnTo>
                  <a:lnTo>
                    <a:pt x="765822" y="29692"/>
                  </a:lnTo>
                  <a:lnTo>
                    <a:pt x="721728" y="16929"/>
                  </a:lnTo>
                  <a:lnTo>
                    <a:pt x="676287" y="7620"/>
                  </a:lnTo>
                  <a:lnTo>
                    <a:pt x="629627" y="1930"/>
                  </a:lnTo>
                  <a:lnTo>
                    <a:pt x="581914" y="0"/>
                  </a:lnTo>
                  <a:lnTo>
                    <a:pt x="534187" y="1930"/>
                  </a:lnTo>
                  <a:lnTo>
                    <a:pt x="487527" y="7620"/>
                  </a:lnTo>
                  <a:lnTo>
                    <a:pt x="442087" y="16929"/>
                  </a:lnTo>
                  <a:lnTo>
                    <a:pt x="398005" y="29692"/>
                  </a:lnTo>
                  <a:lnTo>
                    <a:pt x="355422" y="45770"/>
                  </a:lnTo>
                  <a:lnTo>
                    <a:pt x="314515" y="65011"/>
                  </a:lnTo>
                  <a:lnTo>
                    <a:pt x="275412" y="87274"/>
                  </a:lnTo>
                  <a:lnTo>
                    <a:pt x="238264" y="112395"/>
                  </a:lnTo>
                  <a:lnTo>
                    <a:pt x="203225" y="140220"/>
                  </a:lnTo>
                  <a:lnTo>
                    <a:pt x="170459" y="170611"/>
                  </a:lnTo>
                  <a:lnTo>
                    <a:pt x="140093" y="203415"/>
                  </a:lnTo>
                  <a:lnTo>
                    <a:pt x="112293" y="238493"/>
                  </a:lnTo>
                  <a:lnTo>
                    <a:pt x="87198" y="275666"/>
                  </a:lnTo>
                  <a:lnTo>
                    <a:pt x="64960" y="314820"/>
                  </a:lnTo>
                  <a:lnTo>
                    <a:pt x="45732" y="355777"/>
                  </a:lnTo>
                  <a:lnTo>
                    <a:pt x="29667" y="398399"/>
                  </a:lnTo>
                  <a:lnTo>
                    <a:pt x="16916" y="442544"/>
                  </a:lnTo>
                  <a:lnTo>
                    <a:pt x="7620" y="488035"/>
                  </a:lnTo>
                  <a:lnTo>
                    <a:pt x="1930" y="534758"/>
                  </a:lnTo>
                  <a:lnTo>
                    <a:pt x="0" y="582536"/>
                  </a:lnTo>
                  <a:lnTo>
                    <a:pt x="1930" y="630313"/>
                  </a:lnTo>
                  <a:lnTo>
                    <a:pt x="7620" y="677024"/>
                  </a:lnTo>
                  <a:lnTo>
                    <a:pt x="16916" y="722528"/>
                  </a:lnTo>
                  <a:lnTo>
                    <a:pt x="29667" y="766673"/>
                  </a:lnTo>
                  <a:lnTo>
                    <a:pt x="45732" y="809294"/>
                  </a:lnTo>
                  <a:lnTo>
                    <a:pt x="64960" y="850252"/>
                  </a:lnTo>
                  <a:lnTo>
                    <a:pt x="87198" y="889393"/>
                  </a:lnTo>
                  <a:lnTo>
                    <a:pt x="112293" y="926579"/>
                  </a:lnTo>
                  <a:lnTo>
                    <a:pt x="140093" y="961656"/>
                  </a:lnTo>
                  <a:lnTo>
                    <a:pt x="170459" y="994460"/>
                  </a:lnTo>
                  <a:lnTo>
                    <a:pt x="203225" y="1024851"/>
                  </a:lnTo>
                  <a:lnTo>
                    <a:pt x="238264" y="1052677"/>
                  </a:lnTo>
                  <a:lnTo>
                    <a:pt x="275412" y="1077798"/>
                  </a:lnTo>
                  <a:lnTo>
                    <a:pt x="314515" y="1100048"/>
                  </a:lnTo>
                  <a:lnTo>
                    <a:pt x="355422" y="1119301"/>
                  </a:lnTo>
                  <a:lnTo>
                    <a:pt x="398005" y="1135380"/>
                  </a:lnTo>
                  <a:lnTo>
                    <a:pt x="442087" y="1148143"/>
                  </a:lnTo>
                  <a:lnTo>
                    <a:pt x="483527" y="1156639"/>
                  </a:lnTo>
                  <a:lnTo>
                    <a:pt x="555510" y="1280693"/>
                  </a:lnTo>
                  <a:lnTo>
                    <a:pt x="623557" y="1163396"/>
                  </a:lnTo>
                  <a:lnTo>
                    <a:pt x="629627" y="1163142"/>
                  </a:lnTo>
                  <a:lnTo>
                    <a:pt x="676287" y="1157452"/>
                  </a:lnTo>
                  <a:lnTo>
                    <a:pt x="721728" y="1148143"/>
                  </a:lnTo>
                  <a:lnTo>
                    <a:pt x="765822" y="1135380"/>
                  </a:lnTo>
                  <a:lnTo>
                    <a:pt x="808393" y="1119301"/>
                  </a:lnTo>
                  <a:lnTo>
                    <a:pt x="849299" y="1100048"/>
                  </a:lnTo>
                  <a:lnTo>
                    <a:pt x="888415" y="1077798"/>
                  </a:lnTo>
                  <a:lnTo>
                    <a:pt x="925550" y="1052677"/>
                  </a:lnTo>
                  <a:lnTo>
                    <a:pt x="960589" y="1024851"/>
                  </a:lnTo>
                  <a:lnTo>
                    <a:pt x="993355" y="994460"/>
                  </a:lnTo>
                  <a:lnTo>
                    <a:pt x="1023721" y="961656"/>
                  </a:lnTo>
                  <a:lnTo>
                    <a:pt x="1051521" y="926579"/>
                  </a:lnTo>
                  <a:lnTo>
                    <a:pt x="1076617" y="889393"/>
                  </a:lnTo>
                  <a:lnTo>
                    <a:pt x="1098854" y="850252"/>
                  </a:lnTo>
                  <a:lnTo>
                    <a:pt x="1118082" y="809294"/>
                  </a:lnTo>
                  <a:lnTo>
                    <a:pt x="1134148" y="766673"/>
                  </a:lnTo>
                  <a:lnTo>
                    <a:pt x="1146898" y="722528"/>
                  </a:lnTo>
                  <a:lnTo>
                    <a:pt x="1156195" y="677024"/>
                  </a:lnTo>
                  <a:lnTo>
                    <a:pt x="1161884" y="630313"/>
                  </a:lnTo>
                  <a:lnTo>
                    <a:pt x="1163815" y="582536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/>
            <p:cNvSpPr/>
            <p:nvPr/>
          </p:nvSpPr>
          <p:spPr>
            <a:xfrm>
              <a:off x="8263593" y="4331003"/>
              <a:ext cx="523875" cy="631825"/>
            </a:xfrm>
            <a:custGeom>
              <a:avLst/>
              <a:gdLst/>
              <a:ahLst/>
              <a:cxnLst/>
              <a:rect l="l" t="t" r="r" b="b"/>
              <a:pathLst>
                <a:path w="523875" h="631825">
                  <a:moveTo>
                    <a:pt x="351071" y="0"/>
                  </a:moveTo>
                  <a:lnTo>
                    <a:pt x="87034" y="0"/>
                  </a:lnTo>
                  <a:lnTo>
                    <a:pt x="53287" y="6819"/>
                  </a:lnTo>
                  <a:lnTo>
                    <a:pt x="25607" y="25411"/>
                  </a:lnTo>
                  <a:lnTo>
                    <a:pt x="6883" y="52977"/>
                  </a:lnTo>
                  <a:lnTo>
                    <a:pt x="0" y="86720"/>
                  </a:lnTo>
                  <a:lnTo>
                    <a:pt x="0" y="459682"/>
                  </a:lnTo>
                  <a:lnTo>
                    <a:pt x="6883" y="493506"/>
                  </a:lnTo>
                  <a:lnTo>
                    <a:pt x="25607" y="521253"/>
                  </a:lnTo>
                  <a:lnTo>
                    <a:pt x="53287" y="540025"/>
                  </a:lnTo>
                  <a:lnTo>
                    <a:pt x="87034" y="546926"/>
                  </a:lnTo>
                  <a:lnTo>
                    <a:pt x="282889" y="546926"/>
                  </a:lnTo>
                  <a:lnTo>
                    <a:pt x="300180" y="580976"/>
                  </a:lnTo>
                  <a:lnTo>
                    <a:pt x="326799" y="607790"/>
                  </a:lnTo>
                  <a:lnTo>
                    <a:pt x="360684" y="625354"/>
                  </a:lnTo>
                  <a:lnTo>
                    <a:pt x="399773" y="631656"/>
                  </a:lnTo>
                  <a:lnTo>
                    <a:pt x="448058" y="621941"/>
                  </a:lnTo>
                  <a:lnTo>
                    <a:pt x="487397" y="595405"/>
                  </a:lnTo>
                  <a:lnTo>
                    <a:pt x="487810" y="594790"/>
                  </a:lnTo>
                  <a:lnTo>
                    <a:pt x="399773" y="594790"/>
                  </a:lnTo>
                  <a:lnTo>
                    <a:pt x="366189" y="587889"/>
                  </a:lnTo>
                  <a:lnTo>
                    <a:pt x="338870" y="569117"/>
                  </a:lnTo>
                  <a:lnTo>
                    <a:pt x="320505" y="541370"/>
                  </a:lnTo>
                  <a:lnTo>
                    <a:pt x="314181" y="509535"/>
                  </a:lnTo>
                  <a:lnTo>
                    <a:pt x="87034" y="509535"/>
                  </a:lnTo>
                  <a:lnTo>
                    <a:pt x="67811" y="505678"/>
                  </a:lnTo>
                  <a:lnTo>
                    <a:pt x="52171" y="495095"/>
                  </a:lnTo>
                  <a:lnTo>
                    <a:pt x="41656" y="479269"/>
                  </a:lnTo>
                  <a:lnTo>
                    <a:pt x="37809" y="459682"/>
                  </a:lnTo>
                  <a:lnTo>
                    <a:pt x="37809" y="86720"/>
                  </a:lnTo>
                  <a:lnTo>
                    <a:pt x="41656" y="67095"/>
                  </a:lnTo>
                  <a:lnTo>
                    <a:pt x="52171" y="51084"/>
                  </a:lnTo>
                  <a:lnTo>
                    <a:pt x="67811" y="40296"/>
                  </a:lnTo>
                  <a:lnTo>
                    <a:pt x="87034" y="36343"/>
                  </a:lnTo>
                  <a:lnTo>
                    <a:pt x="420042" y="36343"/>
                  </a:lnTo>
                  <a:lnTo>
                    <a:pt x="412656" y="25411"/>
                  </a:lnTo>
                  <a:lnTo>
                    <a:pt x="384996" y="6819"/>
                  </a:lnTo>
                  <a:lnTo>
                    <a:pt x="351071" y="0"/>
                  </a:lnTo>
                  <a:close/>
                </a:path>
                <a:path w="523875" h="631825">
                  <a:moveTo>
                    <a:pt x="486296" y="421244"/>
                  </a:moveTo>
                  <a:lnTo>
                    <a:pt x="399773" y="421244"/>
                  </a:lnTo>
                  <a:lnTo>
                    <a:pt x="433742" y="427998"/>
                  </a:lnTo>
                  <a:lnTo>
                    <a:pt x="461397" y="446446"/>
                  </a:lnTo>
                  <a:lnTo>
                    <a:pt x="479999" y="473868"/>
                  </a:lnTo>
                  <a:lnTo>
                    <a:pt x="486808" y="507545"/>
                  </a:lnTo>
                  <a:lnTo>
                    <a:pt x="479999" y="541370"/>
                  </a:lnTo>
                  <a:lnTo>
                    <a:pt x="461397" y="569117"/>
                  </a:lnTo>
                  <a:lnTo>
                    <a:pt x="433742" y="587889"/>
                  </a:lnTo>
                  <a:lnTo>
                    <a:pt x="399773" y="594790"/>
                  </a:lnTo>
                  <a:lnTo>
                    <a:pt x="487810" y="594790"/>
                  </a:lnTo>
                  <a:lnTo>
                    <a:pt x="513874" y="555967"/>
                  </a:lnTo>
                  <a:lnTo>
                    <a:pt x="523570" y="507545"/>
                  </a:lnTo>
                  <a:lnTo>
                    <a:pt x="517139" y="468253"/>
                  </a:lnTo>
                  <a:lnTo>
                    <a:pt x="499298" y="434126"/>
                  </a:lnTo>
                  <a:lnTo>
                    <a:pt x="486296" y="421244"/>
                  </a:lnTo>
                  <a:close/>
                </a:path>
                <a:path w="523875" h="631825">
                  <a:moveTo>
                    <a:pt x="420042" y="36343"/>
                  </a:moveTo>
                  <a:lnTo>
                    <a:pt x="351071" y="36343"/>
                  </a:lnTo>
                  <a:lnTo>
                    <a:pt x="370377" y="40296"/>
                  </a:lnTo>
                  <a:lnTo>
                    <a:pt x="386197" y="51084"/>
                  </a:lnTo>
                  <a:lnTo>
                    <a:pt x="396891" y="67095"/>
                  </a:lnTo>
                  <a:lnTo>
                    <a:pt x="400820" y="86720"/>
                  </a:lnTo>
                  <a:lnTo>
                    <a:pt x="400820" y="383434"/>
                  </a:lnTo>
                  <a:lnTo>
                    <a:pt x="399773" y="383434"/>
                  </a:lnTo>
                  <a:lnTo>
                    <a:pt x="351968" y="393298"/>
                  </a:lnTo>
                  <a:lnTo>
                    <a:pt x="312764" y="420079"/>
                  </a:lnTo>
                  <a:lnTo>
                    <a:pt x="286247" y="459565"/>
                  </a:lnTo>
                  <a:lnTo>
                    <a:pt x="276500" y="507545"/>
                  </a:lnTo>
                  <a:lnTo>
                    <a:pt x="276500" y="509535"/>
                  </a:lnTo>
                  <a:lnTo>
                    <a:pt x="314181" y="509535"/>
                  </a:lnTo>
                  <a:lnTo>
                    <a:pt x="313786" y="507545"/>
                  </a:lnTo>
                  <a:lnTo>
                    <a:pt x="320505" y="473868"/>
                  </a:lnTo>
                  <a:lnTo>
                    <a:pt x="338870" y="446446"/>
                  </a:lnTo>
                  <a:lnTo>
                    <a:pt x="366189" y="427998"/>
                  </a:lnTo>
                  <a:lnTo>
                    <a:pt x="399773" y="421244"/>
                  </a:lnTo>
                  <a:lnTo>
                    <a:pt x="486296" y="421244"/>
                  </a:lnTo>
                  <a:lnTo>
                    <a:pt x="472227" y="407304"/>
                  </a:lnTo>
                  <a:lnTo>
                    <a:pt x="438106" y="389928"/>
                  </a:lnTo>
                  <a:lnTo>
                    <a:pt x="438106" y="86720"/>
                  </a:lnTo>
                  <a:lnTo>
                    <a:pt x="431282" y="52977"/>
                  </a:lnTo>
                  <a:lnTo>
                    <a:pt x="420042" y="3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9767" y="4792753"/>
              <a:ext cx="120183" cy="94497"/>
            </a:xfrm>
            <a:prstGeom prst="rect">
              <a:avLst/>
            </a:prstGeom>
          </p:spPr>
        </p:pic>
        <p:sp>
          <p:nvSpPr>
            <p:cNvPr id="24" name="object 18"/>
            <p:cNvSpPr/>
            <p:nvPr/>
          </p:nvSpPr>
          <p:spPr>
            <a:xfrm>
              <a:off x="8340255" y="4402647"/>
              <a:ext cx="285115" cy="401955"/>
            </a:xfrm>
            <a:custGeom>
              <a:avLst/>
              <a:gdLst/>
              <a:ahLst/>
              <a:cxnLst/>
              <a:rect l="l" t="t" r="r" b="b"/>
              <a:pathLst>
                <a:path w="285115" h="401954">
                  <a:moveTo>
                    <a:pt x="96253" y="383120"/>
                  </a:moveTo>
                  <a:lnTo>
                    <a:pt x="94856" y="375742"/>
                  </a:lnTo>
                  <a:lnTo>
                    <a:pt x="91020" y="369836"/>
                  </a:lnTo>
                  <a:lnTo>
                    <a:pt x="85242" y="365899"/>
                  </a:lnTo>
                  <a:lnTo>
                    <a:pt x="78028" y="364477"/>
                  </a:lnTo>
                  <a:lnTo>
                    <a:pt x="18224" y="364477"/>
                  </a:lnTo>
                  <a:lnTo>
                    <a:pt x="11226" y="365899"/>
                  </a:lnTo>
                  <a:lnTo>
                    <a:pt x="5422" y="369836"/>
                  </a:lnTo>
                  <a:lnTo>
                    <a:pt x="1460" y="375742"/>
                  </a:lnTo>
                  <a:lnTo>
                    <a:pt x="0" y="383120"/>
                  </a:lnTo>
                  <a:lnTo>
                    <a:pt x="1460" y="390258"/>
                  </a:lnTo>
                  <a:lnTo>
                    <a:pt x="5422" y="396163"/>
                  </a:lnTo>
                  <a:lnTo>
                    <a:pt x="11226" y="400177"/>
                  </a:lnTo>
                  <a:lnTo>
                    <a:pt x="18224" y="401662"/>
                  </a:lnTo>
                  <a:lnTo>
                    <a:pt x="78028" y="401662"/>
                  </a:lnTo>
                  <a:lnTo>
                    <a:pt x="85242" y="400177"/>
                  </a:lnTo>
                  <a:lnTo>
                    <a:pt x="91020" y="396163"/>
                  </a:lnTo>
                  <a:lnTo>
                    <a:pt x="94856" y="390258"/>
                  </a:lnTo>
                  <a:lnTo>
                    <a:pt x="96253" y="383120"/>
                  </a:lnTo>
                  <a:close/>
                </a:path>
                <a:path w="285115" h="401954">
                  <a:moveTo>
                    <a:pt x="249580" y="82740"/>
                  </a:moveTo>
                  <a:lnTo>
                    <a:pt x="248170" y="75361"/>
                  </a:lnTo>
                  <a:lnTo>
                    <a:pt x="244297" y="69456"/>
                  </a:lnTo>
                  <a:lnTo>
                    <a:pt x="238442" y="65519"/>
                  </a:lnTo>
                  <a:lnTo>
                    <a:pt x="231152" y="64096"/>
                  </a:lnTo>
                  <a:lnTo>
                    <a:pt x="18427" y="64096"/>
                  </a:lnTo>
                  <a:lnTo>
                    <a:pt x="11353" y="65519"/>
                  </a:lnTo>
                  <a:lnTo>
                    <a:pt x="5486" y="69456"/>
                  </a:lnTo>
                  <a:lnTo>
                    <a:pt x="1485" y="75361"/>
                  </a:lnTo>
                  <a:lnTo>
                    <a:pt x="0" y="82740"/>
                  </a:lnTo>
                  <a:lnTo>
                    <a:pt x="1485" y="90055"/>
                  </a:lnTo>
                  <a:lnTo>
                    <a:pt x="5486" y="95935"/>
                  </a:lnTo>
                  <a:lnTo>
                    <a:pt x="11353" y="99860"/>
                  </a:lnTo>
                  <a:lnTo>
                    <a:pt x="18427" y="101282"/>
                  </a:lnTo>
                  <a:lnTo>
                    <a:pt x="231152" y="101282"/>
                  </a:lnTo>
                  <a:lnTo>
                    <a:pt x="238442" y="99860"/>
                  </a:lnTo>
                  <a:lnTo>
                    <a:pt x="244297" y="95935"/>
                  </a:lnTo>
                  <a:lnTo>
                    <a:pt x="248170" y="90055"/>
                  </a:lnTo>
                  <a:lnTo>
                    <a:pt x="249580" y="82740"/>
                  </a:lnTo>
                  <a:close/>
                </a:path>
                <a:path w="285115" h="401954">
                  <a:moveTo>
                    <a:pt x="284772" y="146215"/>
                  </a:moveTo>
                  <a:lnTo>
                    <a:pt x="283362" y="139280"/>
                  </a:lnTo>
                  <a:lnTo>
                    <a:pt x="279488" y="133553"/>
                  </a:lnTo>
                  <a:lnTo>
                    <a:pt x="273634" y="129641"/>
                  </a:lnTo>
                  <a:lnTo>
                    <a:pt x="266344" y="128193"/>
                  </a:lnTo>
                  <a:lnTo>
                    <a:pt x="18427" y="128193"/>
                  </a:lnTo>
                  <a:lnTo>
                    <a:pt x="11353" y="129641"/>
                  </a:lnTo>
                  <a:lnTo>
                    <a:pt x="5486" y="133553"/>
                  </a:lnTo>
                  <a:lnTo>
                    <a:pt x="1485" y="139280"/>
                  </a:lnTo>
                  <a:lnTo>
                    <a:pt x="0" y="146215"/>
                  </a:lnTo>
                  <a:lnTo>
                    <a:pt x="1485" y="153301"/>
                  </a:lnTo>
                  <a:lnTo>
                    <a:pt x="5486" y="158978"/>
                  </a:lnTo>
                  <a:lnTo>
                    <a:pt x="11353" y="162750"/>
                  </a:lnTo>
                  <a:lnTo>
                    <a:pt x="18427" y="164122"/>
                  </a:lnTo>
                  <a:lnTo>
                    <a:pt x="266344" y="164122"/>
                  </a:lnTo>
                  <a:lnTo>
                    <a:pt x="273634" y="162750"/>
                  </a:lnTo>
                  <a:lnTo>
                    <a:pt x="279488" y="158978"/>
                  </a:lnTo>
                  <a:lnTo>
                    <a:pt x="283362" y="153301"/>
                  </a:lnTo>
                  <a:lnTo>
                    <a:pt x="284772" y="146215"/>
                  </a:lnTo>
                  <a:close/>
                </a:path>
                <a:path w="285115" h="401954">
                  <a:moveTo>
                    <a:pt x="284772" y="18643"/>
                  </a:moveTo>
                  <a:lnTo>
                    <a:pt x="283362" y="11264"/>
                  </a:lnTo>
                  <a:lnTo>
                    <a:pt x="279501" y="5359"/>
                  </a:lnTo>
                  <a:lnTo>
                    <a:pt x="273685" y="1422"/>
                  </a:lnTo>
                  <a:lnTo>
                    <a:pt x="266446" y="0"/>
                  </a:lnTo>
                  <a:lnTo>
                    <a:pt x="18326" y="0"/>
                  </a:lnTo>
                  <a:lnTo>
                    <a:pt x="11315" y="1422"/>
                  </a:lnTo>
                  <a:lnTo>
                    <a:pt x="5473" y="5359"/>
                  </a:lnTo>
                  <a:lnTo>
                    <a:pt x="1473" y="11264"/>
                  </a:lnTo>
                  <a:lnTo>
                    <a:pt x="0" y="18643"/>
                  </a:lnTo>
                  <a:lnTo>
                    <a:pt x="1473" y="25958"/>
                  </a:lnTo>
                  <a:lnTo>
                    <a:pt x="5473" y="31838"/>
                  </a:lnTo>
                  <a:lnTo>
                    <a:pt x="11315" y="35763"/>
                  </a:lnTo>
                  <a:lnTo>
                    <a:pt x="18326" y="37185"/>
                  </a:lnTo>
                  <a:lnTo>
                    <a:pt x="266446" y="37185"/>
                  </a:lnTo>
                  <a:lnTo>
                    <a:pt x="273685" y="35763"/>
                  </a:lnTo>
                  <a:lnTo>
                    <a:pt x="279501" y="31838"/>
                  </a:lnTo>
                  <a:lnTo>
                    <a:pt x="283362" y="25958"/>
                  </a:lnTo>
                  <a:lnTo>
                    <a:pt x="284772" y="18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0255654" y="7210378"/>
            <a:ext cx="1163955" cy="1318895"/>
            <a:chOff x="10255654" y="7210378"/>
            <a:chExt cx="1163955" cy="1318895"/>
          </a:xfrm>
        </p:grpSpPr>
        <p:sp>
          <p:nvSpPr>
            <p:cNvPr id="26" name="object 26"/>
            <p:cNvSpPr/>
            <p:nvPr/>
          </p:nvSpPr>
          <p:spPr>
            <a:xfrm>
              <a:off x="10255643" y="7210388"/>
              <a:ext cx="1163955" cy="1318895"/>
            </a:xfrm>
            <a:custGeom>
              <a:avLst/>
              <a:gdLst/>
              <a:ahLst/>
              <a:cxnLst/>
              <a:rect l="l" t="t" r="r" b="b"/>
              <a:pathLst>
                <a:path w="1163954" h="1318895">
                  <a:moveTo>
                    <a:pt x="1163815" y="735863"/>
                  </a:moveTo>
                  <a:lnTo>
                    <a:pt x="1161884" y="688086"/>
                  </a:lnTo>
                  <a:lnTo>
                    <a:pt x="1156208" y="641375"/>
                  </a:lnTo>
                  <a:lnTo>
                    <a:pt x="1146911" y="595871"/>
                  </a:lnTo>
                  <a:lnTo>
                    <a:pt x="1134148" y="551726"/>
                  </a:lnTo>
                  <a:lnTo>
                    <a:pt x="1118082" y="509104"/>
                  </a:lnTo>
                  <a:lnTo>
                    <a:pt x="1098854" y="468147"/>
                  </a:lnTo>
                  <a:lnTo>
                    <a:pt x="1076629" y="429006"/>
                  </a:lnTo>
                  <a:lnTo>
                    <a:pt x="1051534" y="391820"/>
                  </a:lnTo>
                  <a:lnTo>
                    <a:pt x="1023721" y="356743"/>
                  </a:lnTo>
                  <a:lnTo>
                    <a:pt x="993368" y="323938"/>
                  </a:lnTo>
                  <a:lnTo>
                    <a:pt x="960589" y="293547"/>
                  </a:lnTo>
                  <a:lnTo>
                    <a:pt x="925563" y="265722"/>
                  </a:lnTo>
                  <a:lnTo>
                    <a:pt x="888415" y="240601"/>
                  </a:lnTo>
                  <a:lnTo>
                    <a:pt x="849312" y="218351"/>
                  </a:lnTo>
                  <a:lnTo>
                    <a:pt x="808393" y="199110"/>
                  </a:lnTo>
                  <a:lnTo>
                    <a:pt x="765822" y="183019"/>
                  </a:lnTo>
                  <a:lnTo>
                    <a:pt x="721728" y="170256"/>
                  </a:lnTo>
                  <a:lnTo>
                    <a:pt x="693699" y="164515"/>
                  </a:lnTo>
                  <a:lnTo>
                    <a:pt x="598881" y="0"/>
                  </a:lnTo>
                  <a:lnTo>
                    <a:pt x="507517" y="158521"/>
                  </a:lnTo>
                  <a:lnTo>
                    <a:pt x="487540" y="160947"/>
                  </a:lnTo>
                  <a:lnTo>
                    <a:pt x="442087" y="170256"/>
                  </a:lnTo>
                  <a:lnTo>
                    <a:pt x="398005" y="183019"/>
                  </a:lnTo>
                  <a:lnTo>
                    <a:pt x="355434" y="199110"/>
                  </a:lnTo>
                  <a:lnTo>
                    <a:pt x="314515" y="218351"/>
                  </a:lnTo>
                  <a:lnTo>
                    <a:pt x="275412" y="240601"/>
                  </a:lnTo>
                  <a:lnTo>
                    <a:pt x="238264" y="265722"/>
                  </a:lnTo>
                  <a:lnTo>
                    <a:pt x="203238" y="293547"/>
                  </a:lnTo>
                  <a:lnTo>
                    <a:pt x="170459" y="323938"/>
                  </a:lnTo>
                  <a:lnTo>
                    <a:pt x="140093" y="356743"/>
                  </a:lnTo>
                  <a:lnTo>
                    <a:pt x="112293" y="391820"/>
                  </a:lnTo>
                  <a:lnTo>
                    <a:pt x="87198" y="429006"/>
                  </a:lnTo>
                  <a:lnTo>
                    <a:pt x="64960" y="468147"/>
                  </a:lnTo>
                  <a:lnTo>
                    <a:pt x="45745" y="509104"/>
                  </a:lnTo>
                  <a:lnTo>
                    <a:pt x="29679" y="551726"/>
                  </a:lnTo>
                  <a:lnTo>
                    <a:pt x="16916" y="595871"/>
                  </a:lnTo>
                  <a:lnTo>
                    <a:pt x="7620" y="641375"/>
                  </a:lnTo>
                  <a:lnTo>
                    <a:pt x="1930" y="688086"/>
                  </a:lnTo>
                  <a:lnTo>
                    <a:pt x="0" y="735863"/>
                  </a:lnTo>
                  <a:lnTo>
                    <a:pt x="1930" y="783640"/>
                  </a:lnTo>
                  <a:lnTo>
                    <a:pt x="7620" y="830364"/>
                  </a:lnTo>
                  <a:lnTo>
                    <a:pt x="16916" y="875855"/>
                  </a:lnTo>
                  <a:lnTo>
                    <a:pt x="29679" y="920000"/>
                  </a:lnTo>
                  <a:lnTo>
                    <a:pt x="45745" y="962621"/>
                  </a:lnTo>
                  <a:lnTo>
                    <a:pt x="64960" y="1003579"/>
                  </a:lnTo>
                  <a:lnTo>
                    <a:pt x="87198" y="1042733"/>
                  </a:lnTo>
                  <a:lnTo>
                    <a:pt x="112293" y="1079906"/>
                  </a:lnTo>
                  <a:lnTo>
                    <a:pt x="140093" y="1114983"/>
                  </a:lnTo>
                  <a:lnTo>
                    <a:pt x="170459" y="1147787"/>
                  </a:lnTo>
                  <a:lnTo>
                    <a:pt x="203238" y="1178179"/>
                  </a:lnTo>
                  <a:lnTo>
                    <a:pt x="238264" y="1206017"/>
                  </a:lnTo>
                  <a:lnTo>
                    <a:pt x="275412" y="1231125"/>
                  </a:lnTo>
                  <a:lnTo>
                    <a:pt x="314515" y="1253388"/>
                  </a:lnTo>
                  <a:lnTo>
                    <a:pt x="355434" y="1272628"/>
                  </a:lnTo>
                  <a:lnTo>
                    <a:pt x="398005" y="1288707"/>
                  </a:lnTo>
                  <a:lnTo>
                    <a:pt x="442087" y="1301470"/>
                  </a:lnTo>
                  <a:lnTo>
                    <a:pt x="487540" y="1310779"/>
                  </a:lnTo>
                  <a:lnTo>
                    <a:pt x="534200" y="1316469"/>
                  </a:lnTo>
                  <a:lnTo>
                    <a:pt x="581914" y="1318399"/>
                  </a:lnTo>
                  <a:lnTo>
                    <a:pt x="629627" y="1316469"/>
                  </a:lnTo>
                  <a:lnTo>
                    <a:pt x="676287" y="1310779"/>
                  </a:lnTo>
                  <a:lnTo>
                    <a:pt x="721728" y="1301470"/>
                  </a:lnTo>
                  <a:lnTo>
                    <a:pt x="765822" y="1288707"/>
                  </a:lnTo>
                  <a:lnTo>
                    <a:pt x="808393" y="1272628"/>
                  </a:lnTo>
                  <a:lnTo>
                    <a:pt x="849312" y="1253388"/>
                  </a:lnTo>
                  <a:lnTo>
                    <a:pt x="888415" y="1231125"/>
                  </a:lnTo>
                  <a:lnTo>
                    <a:pt x="925563" y="1206017"/>
                  </a:lnTo>
                  <a:lnTo>
                    <a:pt x="960589" y="1178179"/>
                  </a:lnTo>
                  <a:lnTo>
                    <a:pt x="993368" y="1147787"/>
                  </a:lnTo>
                  <a:lnTo>
                    <a:pt x="1023721" y="1114983"/>
                  </a:lnTo>
                  <a:lnTo>
                    <a:pt x="1051534" y="1079906"/>
                  </a:lnTo>
                  <a:lnTo>
                    <a:pt x="1076629" y="1042733"/>
                  </a:lnTo>
                  <a:lnTo>
                    <a:pt x="1098854" y="1003579"/>
                  </a:lnTo>
                  <a:lnTo>
                    <a:pt x="1118082" y="962621"/>
                  </a:lnTo>
                  <a:lnTo>
                    <a:pt x="1134148" y="920000"/>
                  </a:lnTo>
                  <a:lnTo>
                    <a:pt x="1146911" y="875855"/>
                  </a:lnTo>
                  <a:lnTo>
                    <a:pt x="1156208" y="830364"/>
                  </a:lnTo>
                  <a:lnTo>
                    <a:pt x="1161884" y="783640"/>
                  </a:lnTo>
                  <a:lnTo>
                    <a:pt x="1163815" y="735863"/>
                  </a:lnTo>
                  <a:close/>
                </a:path>
              </a:pathLst>
            </a:custGeom>
            <a:solidFill>
              <a:srgbClr val="FF9A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7289" y="7808625"/>
              <a:ext cx="133956" cy="1352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68602" y="7638954"/>
              <a:ext cx="571500" cy="572770"/>
            </a:xfrm>
            <a:custGeom>
              <a:avLst/>
              <a:gdLst/>
              <a:ahLst/>
              <a:cxnLst/>
              <a:rect l="l" t="t" r="r" b="b"/>
              <a:pathLst>
                <a:path w="571500" h="572770">
                  <a:moveTo>
                    <a:pt x="66925" y="438316"/>
                  </a:moveTo>
                  <a:lnTo>
                    <a:pt x="41003" y="443621"/>
                  </a:lnTo>
                  <a:lnTo>
                    <a:pt x="19716" y="458058"/>
                  </a:lnTo>
                  <a:lnTo>
                    <a:pt x="5302" y="479408"/>
                  </a:lnTo>
                  <a:lnTo>
                    <a:pt x="0" y="505451"/>
                  </a:lnTo>
                  <a:lnTo>
                    <a:pt x="5302" y="531891"/>
                  </a:lnTo>
                  <a:lnTo>
                    <a:pt x="19716" y="553197"/>
                  </a:lnTo>
                  <a:lnTo>
                    <a:pt x="41003" y="567413"/>
                  </a:lnTo>
                  <a:lnTo>
                    <a:pt x="66925" y="572586"/>
                  </a:lnTo>
                  <a:lnTo>
                    <a:pt x="93150" y="567413"/>
                  </a:lnTo>
                  <a:lnTo>
                    <a:pt x="114593" y="553197"/>
                  </a:lnTo>
                  <a:lnTo>
                    <a:pt x="124045" y="539280"/>
                  </a:lnTo>
                  <a:lnTo>
                    <a:pt x="66925" y="539280"/>
                  </a:lnTo>
                  <a:lnTo>
                    <a:pt x="54005" y="536587"/>
                  </a:lnTo>
                  <a:lnTo>
                    <a:pt x="43451" y="529278"/>
                  </a:lnTo>
                  <a:lnTo>
                    <a:pt x="36334" y="518513"/>
                  </a:lnTo>
                  <a:lnTo>
                    <a:pt x="33724" y="505451"/>
                  </a:lnTo>
                  <a:lnTo>
                    <a:pt x="36334" y="492536"/>
                  </a:lnTo>
                  <a:lnTo>
                    <a:pt x="43451" y="482095"/>
                  </a:lnTo>
                  <a:lnTo>
                    <a:pt x="54005" y="475110"/>
                  </a:lnTo>
                  <a:lnTo>
                    <a:pt x="66925" y="472564"/>
                  </a:lnTo>
                  <a:lnTo>
                    <a:pt x="125422" y="472564"/>
                  </a:lnTo>
                  <a:lnTo>
                    <a:pt x="124948" y="471621"/>
                  </a:lnTo>
                  <a:lnTo>
                    <a:pt x="148248" y="448265"/>
                  </a:lnTo>
                  <a:lnTo>
                    <a:pt x="101174" y="448265"/>
                  </a:lnTo>
                  <a:lnTo>
                    <a:pt x="93377" y="444192"/>
                  </a:lnTo>
                  <a:lnTo>
                    <a:pt x="84992" y="441052"/>
                  </a:lnTo>
                  <a:lnTo>
                    <a:pt x="76135" y="439031"/>
                  </a:lnTo>
                  <a:lnTo>
                    <a:pt x="66925" y="438316"/>
                  </a:lnTo>
                  <a:close/>
                </a:path>
                <a:path w="571500" h="572770">
                  <a:moveTo>
                    <a:pt x="450351" y="428366"/>
                  </a:moveTo>
                  <a:lnTo>
                    <a:pt x="403229" y="428366"/>
                  </a:lnTo>
                  <a:lnTo>
                    <a:pt x="446380" y="471621"/>
                  </a:lnTo>
                  <a:lnTo>
                    <a:pt x="442389" y="479573"/>
                  </a:lnTo>
                  <a:lnTo>
                    <a:pt x="439428" y="487790"/>
                  </a:lnTo>
                  <a:lnTo>
                    <a:pt x="437587" y="496380"/>
                  </a:lnTo>
                  <a:lnTo>
                    <a:pt x="436954" y="505451"/>
                  </a:lnTo>
                  <a:lnTo>
                    <a:pt x="442264" y="531891"/>
                  </a:lnTo>
                  <a:lnTo>
                    <a:pt x="456736" y="553197"/>
                  </a:lnTo>
                  <a:lnTo>
                    <a:pt x="478179" y="567413"/>
                  </a:lnTo>
                  <a:lnTo>
                    <a:pt x="504403" y="572586"/>
                  </a:lnTo>
                  <a:lnTo>
                    <a:pt x="530325" y="567413"/>
                  </a:lnTo>
                  <a:lnTo>
                    <a:pt x="551613" y="553197"/>
                  </a:lnTo>
                  <a:lnTo>
                    <a:pt x="561028" y="539280"/>
                  </a:lnTo>
                  <a:lnTo>
                    <a:pt x="504403" y="539280"/>
                  </a:lnTo>
                  <a:lnTo>
                    <a:pt x="491181" y="536587"/>
                  </a:lnTo>
                  <a:lnTo>
                    <a:pt x="480471" y="529278"/>
                  </a:lnTo>
                  <a:lnTo>
                    <a:pt x="473297" y="518513"/>
                  </a:lnTo>
                  <a:lnTo>
                    <a:pt x="470679" y="505451"/>
                  </a:lnTo>
                  <a:lnTo>
                    <a:pt x="473297" y="492536"/>
                  </a:lnTo>
                  <a:lnTo>
                    <a:pt x="480471" y="482095"/>
                  </a:lnTo>
                  <a:lnTo>
                    <a:pt x="491181" y="475110"/>
                  </a:lnTo>
                  <a:lnTo>
                    <a:pt x="504403" y="472564"/>
                  </a:lnTo>
                  <a:lnTo>
                    <a:pt x="561406" y="472564"/>
                  </a:lnTo>
                  <a:lnTo>
                    <a:pt x="551613" y="458058"/>
                  </a:lnTo>
                  <a:lnTo>
                    <a:pt x="537173" y="448265"/>
                  </a:lnTo>
                  <a:lnTo>
                    <a:pt x="470155" y="448265"/>
                  </a:lnTo>
                  <a:lnTo>
                    <a:pt x="450351" y="428366"/>
                  </a:lnTo>
                  <a:close/>
                </a:path>
                <a:path w="571500" h="572770">
                  <a:moveTo>
                    <a:pt x="125422" y="472564"/>
                  </a:moveTo>
                  <a:lnTo>
                    <a:pt x="66925" y="472564"/>
                  </a:lnTo>
                  <a:lnTo>
                    <a:pt x="80148" y="475110"/>
                  </a:lnTo>
                  <a:lnTo>
                    <a:pt x="90857" y="482095"/>
                  </a:lnTo>
                  <a:lnTo>
                    <a:pt x="98031" y="492536"/>
                  </a:lnTo>
                  <a:lnTo>
                    <a:pt x="100650" y="505451"/>
                  </a:lnTo>
                  <a:lnTo>
                    <a:pt x="98031" y="518513"/>
                  </a:lnTo>
                  <a:lnTo>
                    <a:pt x="90857" y="529278"/>
                  </a:lnTo>
                  <a:lnTo>
                    <a:pt x="80148" y="536587"/>
                  </a:lnTo>
                  <a:lnTo>
                    <a:pt x="66925" y="539280"/>
                  </a:lnTo>
                  <a:lnTo>
                    <a:pt x="124045" y="539280"/>
                  </a:lnTo>
                  <a:lnTo>
                    <a:pt x="129064" y="531891"/>
                  </a:lnTo>
                  <a:lnTo>
                    <a:pt x="134375" y="505451"/>
                  </a:lnTo>
                  <a:lnTo>
                    <a:pt x="133741" y="496380"/>
                  </a:lnTo>
                  <a:lnTo>
                    <a:pt x="131900" y="487790"/>
                  </a:lnTo>
                  <a:lnTo>
                    <a:pt x="128940" y="479573"/>
                  </a:lnTo>
                  <a:lnTo>
                    <a:pt x="125422" y="472564"/>
                  </a:lnTo>
                  <a:close/>
                </a:path>
                <a:path w="571500" h="572770">
                  <a:moveTo>
                    <a:pt x="561406" y="472564"/>
                  </a:moveTo>
                  <a:lnTo>
                    <a:pt x="504403" y="472564"/>
                  </a:lnTo>
                  <a:lnTo>
                    <a:pt x="517323" y="475110"/>
                  </a:lnTo>
                  <a:lnTo>
                    <a:pt x="527877" y="482095"/>
                  </a:lnTo>
                  <a:lnTo>
                    <a:pt x="534994" y="492536"/>
                  </a:lnTo>
                  <a:lnTo>
                    <a:pt x="537604" y="505451"/>
                  </a:lnTo>
                  <a:lnTo>
                    <a:pt x="534994" y="518513"/>
                  </a:lnTo>
                  <a:lnTo>
                    <a:pt x="527877" y="529278"/>
                  </a:lnTo>
                  <a:lnTo>
                    <a:pt x="517323" y="536587"/>
                  </a:lnTo>
                  <a:lnTo>
                    <a:pt x="504403" y="539280"/>
                  </a:lnTo>
                  <a:lnTo>
                    <a:pt x="561028" y="539280"/>
                  </a:lnTo>
                  <a:lnTo>
                    <a:pt x="566027" y="531891"/>
                  </a:lnTo>
                  <a:lnTo>
                    <a:pt x="571329" y="505451"/>
                  </a:lnTo>
                  <a:lnTo>
                    <a:pt x="566027" y="479408"/>
                  </a:lnTo>
                  <a:lnTo>
                    <a:pt x="561406" y="472564"/>
                  </a:lnTo>
                  <a:close/>
                </a:path>
                <a:path w="571500" h="572770">
                  <a:moveTo>
                    <a:pt x="234232" y="428366"/>
                  </a:moveTo>
                  <a:lnTo>
                    <a:pt x="168099" y="428366"/>
                  </a:lnTo>
                  <a:lnTo>
                    <a:pt x="193576" y="446493"/>
                  </a:lnTo>
                  <a:lnTo>
                    <a:pt x="222038" y="459721"/>
                  </a:lnTo>
                  <a:lnTo>
                    <a:pt x="252935" y="467823"/>
                  </a:lnTo>
                  <a:lnTo>
                    <a:pt x="285717" y="470574"/>
                  </a:lnTo>
                  <a:lnTo>
                    <a:pt x="316877" y="467956"/>
                  </a:lnTo>
                  <a:lnTo>
                    <a:pt x="347419" y="460074"/>
                  </a:lnTo>
                  <a:lnTo>
                    <a:pt x="376488" y="446891"/>
                  </a:lnTo>
                  <a:lnTo>
                    <a:pt x="389622" y="437792"/>
                  </a:lnTo>
                  <a:lnTo>
                    <a:pt x="285717" y="437792"/>
                  </a:lnTo>
                  <a:lnTo>
                    <a:pt x="267791" y="436695"/>
                  </a:lnTo>
                  <a:lnTo>
                    <a:pt x="250552" y="433498"/>
                  </a:lnTo>
                  <a:lnTo>
                    <a:pt x="234232" y="428366"/>
                  </a:lnTo>
                  <a:close/>
                </a:path>
                <a:path w="571500" h="572770">
                  <a:moveTo>
                    <a:pt x="149001" y="125367"/>
                  </a:moveTo>
                  <a:lnTo>
                    <a:pt x="101174" y="125367"/>
                  </a:lnTo>
                  <a:lnTo>
                    <a:pt x="144324" y="168623"/>
                  </a:lnTo>
                  <a:lnTo>
                    <a:pt x="126271" y="194178"/>
                  </a:lnTo>
                  <a:lnTo>
                    <a:pt x="112694" y="222719"/>
                  </a:lnTo>
                  <a:lnTo>
                    <a:pt x="104145" y="253694"/>
                  </a:lnTo>
                  <a:lnTo>
                    <a:pt x="101174" y="286555"/>
                  </a:lnTo>
                  <a:lnTo>
                    <a:pt x="104145" y="319651"/>
                  </a:lnTo>
                  <a:lnTo>
                    <a:pt x="112694" y="350705"/>
                  </a:lnTo>
                  <a:lnTo>
                    <a:pt x="126271" y="379167"/>
                  </a:lnTo>
                  <a:lnTo>
                    <a:pt x="144324" y="404486"/>
                  </a:lnTo>
                  <a:lnTo>
                    <a:pt x="101174" y="448265"/>
                  </a:lnTo>
                  <a:lnTo>
                    <a:pt x="148248" y="448265"/>
                  </a:lnTo>
                  <a:lnTo>
                    <a:pt x="168099" y="428366"/>
                  </a:lnTo>
                  <a:lnTo>
                    <a:pt x="234232" y="428366"/>
                  </a:lnTo>
                  <a:lnTo>
                    <a:pt x="218686" y="421349"/>
                  </a:lnTo>
                  <a:lnTo>
                    <a:pt x="218686" y="403963"/>
                  </a:lnTo>
                  <a:lnTo>
                    <a:pt x="219603" y="399459"/>
                  </a:lnTo>
                  <a:lnTo>
                    <a:pt x="186009" y="399459"/>
                  </a:lnTo>
                  <a:lnTo>
                    <a:pt x="164717" y="376294"/>
                  </a:lnTo>
                  <a:lnTo>
                    <a:pt x="148815" y="349173"/>
                  </a:lnTo>
                  <a:lnTo>
                    <a:pt x="138863" y="318968"/>
                  </a:lnTo>
                  <a:lnTo>
                    <a:pt x="135422" y="286555"/>
                  </a:lnTo>
                  <a:lnTo>
                    <a:pt x="143099" y="238987"/>
                  </a:lnTo>
                  <a:lnTo>
                    <a:pt x="164466" y="197624"/>
                  </a:lnTo>
                  <a:lnTo>
                    <a:pt x="197024" y="164972"/>
                  </a:lnTo>
                  <a:lnTo>
                    <a:pt x="235961" y="144743"/>
                  </a:lnTo>
                  <a:lnTo>
                    <a:pt x="168099" y="144743"/>
                  </a:lnTo>
                  <a:lnTo>
                    <a:pt x="149001" y="125367"/>
                  </a:lnTo>
                  <a:close/>
                </a:path>
                <a:path w="571500" h="572770">
                  <a:moveTo>
                    <a:pt x="504403" y="438316"/>
                  </a:moveTo>
                  <a:lnTo>
                    <a:pt x="495311" y="439031"/>
                  </a:lnTo>
                  <a:lnTo>
                    <a:pt x="486572" y="441052"/>
                  </a:lnTo>
                  <a:lnTo>
                    <a:pt x="478187" y="444192"/>
                  </a:lnTo>
                  <a:lnTo>
                    <a:pt x="470155" y="448265"/>
                  </a:lnTo>
                  <a:lnTo>
                    <a:pt x="537173" y="448265"/>
                  </a:lnTo>
                  <a:lnTo>
                    <a:pt x="530325" y="443621"/>
                  </a:lnTo>
                  <a:lnTo>
                    <a:pt x="504403" y="438316"/>
                  </a:lnTo>
                  <a:close/>
                </a:path>
                <a:path w="571500" h="572770">
                  <a:moveTo>
                    <a:pt x="358734" y="336827"/>
                  </a:moveTo>
                  <a:lnTo>
                    <a:pt x="285717" y="336827"/>
                  </a:lnTo>
                  <a:lnTo>
                    <a:pt x="311639" y="342133"/>
                  </a:lnTo>
                  <a:lnTo>
                    <a:pt x="332926" y="356570"/>
                  </a:lnTo>
                  <a:lnTo>
                    <a:pt x="347340" y="377920"/>
                  </a:lnTo>
                  <a:lnTo>
                    <a:pt x="352642" y="403963"/>
                  </a:lnTo>
                  <a:lnTo>
                    <a:pt x="352642" y="421349"/>
                  </a:lnTo>
                  <a:lnTo>
                    <a:pt x="337114" y="428366"/>
                  </a:lnTo>
                  <a:lnTo>
                    <a:pt x="320829" y="433498"/>
                  </a:lnTo>
                  <a:lnTo>
                    <a:pt x="303626" y="436695"/>
                  </a:lnTo>
                  <a:lnTo>
                    <a:pt x="285717" y="437792"/>
                  </a:lnTo>
                  <a:lnTo>
                    <a:pt x="389622" y="437792"/>
                  </a:lnTo>
                  <a:lnTo>
                    <a:pt x="403229" y="428366"/>
                  </a:lnTo>
                  <a:lnTo>
                    <a:pt x="450351" y="428366"/>
                  </a:lnTo>
                  <a:lnTo>
                    <a:pt x="426585" y="404486"/>
                  </a:lnTo>
                  <a:lnTo>
                    <a:pt x="430189" y="399459"/>
                  </a:lnTo>
                  <a:lnTo>
                    <a:pt x="385843" y="399459"/>
                  </a:lnTo>
                  <a:lnTo>
                    <a:pt x="376709" y="361867"/>
                  </a:lnTo>
                  <a:lnTo>
                    <a:pt x="358734" y="336827"/>
                  </a:lnTo>
                  <a:close/>
                </a:path>
                <a:path w="571500" h="572770">
                  <a:moveTo>
                    <a:pt x="285717" y="303941"/>
                  </a:moveTo>
                  <a:lnTo>
                    <a:pt x="247794" y="311310"/>
                  </a:lnTo>
                  <a:lnTo>
                    <a:pt x="216500" y="331551"/>
                  </a:lnTo>
                  <a:lnTo>
                    <a:pt x="194887" y="361867"/>
                  </a:lnTo>
                  <a:lnTo>
                    <a:pt x="186009" y="399459"/>
                  </a:lnTo>
                  <a:lnTo>
                    <a:pt x="219603" y="399459"/>
                  </a:lnTo>
                  <a:lnTo>
                    <a:pt x="223990" y="377920"/>
                  </a:lnTo>
                  <a:lnTo>
                    <a:pt x="238416" y="356570"/>
                  </a:lnTo>
                  <a:lnTo>
                    <a:pt x="259734" y="342133"/>
                  </a:lnTo>
                  <a:lnTo>
                    <a:pt x="285717" y="336827"/>
                  </a:lnTo>
                  <a:lnTo>
                    <a:pt x="358734" y="336827"/>
                  </a:lnTo>
                  <a:lnTo>
                    <a:pt x="354947" y="331551"/>
                  </a:lnTo>
                  <a:lnTo>
                    <a:pt x="323601" y="311310"/>
                  </a:lnTo>
                  <a:lnTo>
                    <a:pt x="285717" y="303941"/>
                  </a:lnTo>
                  <a:close/>
                </a:path>
                <a:path w="571500" h="572770">
                  <a:moveTo>
                    <a:pt x="390658" y="135841"/>
                  </a:moveTo>
                  <a:lnTo>
                    <a:pt x="285717" y="135841"/>
                  </a:lnTo>
                  <a:lnTo>
                    <a:pt x="333163" y="143542"/>
                  </a:lnTo>
                  <a:lnTo>
                    <a:pt x="374512" y="164972"/>
                  </a:lnTo>
                  <a:lnTo>
                    <a:pt x="407208" y="197624"/>
                  </a:lnTo>
                  <a:lnTo>
                    <a:pt x="428699" y="238987"/>
                  </a:lnTo>
                  <a:lnTo>
                    <a:pt x="436430" y="286555"/>
                  </a:lnTo>
                  <a:lnTo>
                    <a:pt x="432783" y="318968"/>
                  </a:lnTo>
                  <a:lnTo>
                    <a:pt x="422488" y="349173"/>
                  </a:lnTo>
                  <a:lnTo>
                    <a:pt x="406517" y="376294"/>
                  </a:lnTo>
                  <a:lnTo>
                    <a:pt x="385843" y="399459"/>
                  </a:lnTo>
                  <a:lnTo>
                    <a:pt x="430189" y="399459"/>
                  </a:lnTo>
                  <a:lnTo>
                    <a:pt x="444734" y="379167"/>
                  </a:lnTo>
                  <a:lnTo>
                    <a:pt x="458111" y="350705"/>
                  </a:lnTo>
                  <a:lnTo>
                    <a:pt x="466381" y="319651"/>
                  </a:lnTo>
                  <a:lnTo>
                    <a:pt x="469212" y="286555"/>
                  </a:lnTo>
                  <a:lnTo>
                    <a:pt x="466381" y="253694"/>
                  </a:lnTo>
                  <a:lnTo>
                    <a:pt x="458111" y="222719"/>
                  </a:lnTo>
                  <a:lnTo>
                    <a:pt x="444734" y="194178"/>
                  </a:lnTo>
                  <a:lnTo>
                    <a:pt x="426585" y="168623"/>
                  </a:lnTo>
                  <a:lnTo>
                    <a:pt x="450638" y="144743"/>
                  </a:lnTo>
                  <a:lnTo>
                    <a:pt x="403229" y="144743"/>
                  </a:lnTo>
                  <a:lnTo>
                    <a:pt x="390658" y="135841"/>
                  </a:lnTo>
                  <a:close/>
                </a:path>
                <a:path w="571500" h="572770">
                  <a:moveTo>
                    <a:pt x="285717" y="102011"/>
                  </a:moveTo>
                  <a:lnTo>
                    <a:pt x="252935" y="104918"/>
                  </a:lnTo>
                  <a:lnTo>
                    <a:pt x="222038" y="113323"/>
                  </a:lnTo>
                  <a:lnTo>
                    <a:pt x="193576" y="126755"/>
                  </a:lnTo>
                  <a:lnTo>
                    <a:pt x="168099" y="144743"/>
                  </a:lnTo>
                  <a:lnTo>
                    <a:pt x="235961" y="144743"/>
                  </a:lnTo>
                  <a:lnTo>
                    <a:pt x="238273" y="143542"/>
                  </a:lnTo>
                  <a:lnTo>
                    <a:pt x="285717" y="135841"/>
                  </a:lnTo>
                  <a:lnTo>
                    <a:pt x="390658" y="135841"/>
                  </a:lnTo>
                  <a:lnTo>
                    <a:pt x="377828" y="126755"/>
                  </a:lnTo>
                  <a:lnTo>
                    <a:pt x="349500" y="113323"/>
                  </a:lnTo>
                  <a:lnTo>
                    <a:pt x="318659" y="104918"/>
                  </a:lnTo>
                  <a:lnTo>
                    <a:pt x="285717" y="102011"/>
                  </a:lnTo>
                  <a:close/>
                </a:path>
                <a:path w="571500" h="572770">
                  <a:moveTo>
                    <a:pt x="504403" y="0"/>
                  </a:moveTo>
                  <a:lnTo>
                    <a:pt x="478179" y="5320"/>
                  </a:lnTo>
                  <a:lnTo>
                    <a:pt x="456736" y="19781"/>
                  </a:lnTo>
                  <a:lnTo>
                    <a:pt x="442264" y="41136"/>
                  </a:lnTo>
                  <a:lnTo>
                    <a:pt x="436954" y="67135"/>
                  </a:lnTo>
                  <a:lnTo>
                    <a:pt x="437587" y="76353"/>
                  </a:lnTo>
                  <a:lnTo>
                    <a:pt x="439428" y="85188"/>
                  </a:lnTo>
                  <a:lnTo>
                    <a:pt x="442389" y="93454"/>
                  </a:lnTo>
                  <a:lnTo>
                    <a:pt x="446380" y="100964"/>
                  </a:lnTo>
                  <a:lnTo>
                    <a:pt x="403229" y="144743"/>
                  </a:lnTo>
                  <a:lnTo>
                    <a:pt x="450638" y="144743"/>
                  </a:lnTo>
                  <a:lnTo>
                    <a:pt x="470155" y="125367"/>
                  </a:lnTo>
                  <a:lnTo>
                    <a:pt x="535629" y="125367"/>
                  </a:lnTo>
                  <a:lnTo>
                    <a:pt x="551613" y="114527"/>
                  </a:lnTo>
                  <a:lnTo>
                    <a:pt x="560770" y="100964"/>
                  </a:lnTo>
                  <a:lnTo>
                    <a:pt x="504403" y="100964"/>
                  </a:lnTo>
                  <a:lnTo>
                    <a:pt x="491181" y="98270"/>
                  </a:lnTo>
                  <a:lnTo>
                    <a:pt x="480471" y="90962"/>
                  </a:lnTo>
                  <a:lnTo>
                    <a:pt x="473297" y="80197"/>
                  </a:lnTo>
                  <a:lnTo>
                    <a:pt x="470679" y="67135"/>
                  </a:lnTo>
                  <a:lnTo>
                    <a:pt x="473297" y="54154"/>
                  </a:lnTo>
                  <a:lnTo>
                    <a:pt x="480471" y="43569"/>
                  </a:lnTo>
                  <a:lnTo>
                    <a:pt x="491181" y="36441"/>
                  </a:lnTo>
                  <a:lnTo>
                    <a:pt x="504403" y="33829"/>
                  </a:lnTo>
                  <a:lnTo>
                    <a:pt x="561095" y="33829"/>
                  </a:lnTo>
                  <a:lnTo>
                    <a:pt x="551613" y="19781"/>
                  </a:lnTo>
                  <a:lnTo>
                    <a:pt x="530325" y="5320"/>
                  </a:lnTo>
                  <a:lnTo>
                    <a:pt x="504403" y="0"/>
                  </a:lnTo>
                  <a:close/>
                </a:path>
                <a:path w="571500" h="572770">
                  <a:moveTo>
                    <a:pt x="66925" y="0"/>
                  </a:moveTo>
                  <a:lnTo>
                    <a:pt x="41003" y="5320"/>
                  </a:lnTo>
                  <a:lnTo>
                    <a:pt x="19716" y="19781"/>
                  </a:lnTo>
                  <a:lnTo>
                    <a:pt x="5302" y="41136"/>
                  </a:lnTo>
                  <a:lnTo>
                    <a:pt x="0" y="67135"/>
                  </a:lnTo>
                  <a:lnTo>
                    <a:pt x="5302" y="93178"/>
                  </a:lnTo>
                  <a:lnTo>
                    <a:pt x="19716" y="114527"/>
                  </a:lnTo>
                  <a:lnTo>
                    <a:pt x="41003" y="128964"/>
                  </a:lnTo>
                  <a:lnTo>
                    <a:pt x="66925" y="134270"/>
                  </a:lnTo>
                  <a:lnTo>
                    <a:pt x="76135" y="133718"/>
                  </a:lnTo>
                  <a:lnTo>
                    <a:pt x="84992" y="132057"/>
                  </a:lnTo>
                  <a:lnTo>
                    <a:pt x="93377" y="129277"/>
                  </a:lnTo>
                  <a:lnTo>
                    <a:pt x="101174" y="125367"/>
                  </a:lnTo>
                  <a:lnTo>
                    <a:pt x="149001" y="125367"/>
                  </a:lnTo>
                  <a:lnTo>
                    <a:pt x="124948" y="100964"/>
                  </a:lnTo>
                  <a:lnTo>
                    <a:pt x="66925" y="100964"/>
                  </a:lnTo>
                  <a:lnTo>
                    <a:pt x="54005" y="98270"/>
                  </a:lnTo>
                  <a:lnTo>
                    <a:pt x="43451" y="90962"/>
                  </a:lnTo>
                  <a:lnTo>
                    <a:pt x="36334" y="80197"/>
                  </a:lnTo>
                  <a:lnTo>
                    <a:pt x="33724" y="67135"/>
                  </a:lnTo>
                  <a:lnTo>
                    <a:pt x="36334" y="54154"/>
                  </a:lnTo>
                  <a:lnTo>
                    <a:pt x="43451" y="43569"/>
                  </a:lnTo>
                  <a:lnTo>
                    <a:pt x="54005" y="36441"/>
                  </a:lnTo>
                  <a:lnTo>
                    <a:pt x="66925" y="33829"/>
                  </a:lnTo>
                  <a:lnTo>
                    <a:pt x="124112" y="33829"/>
                  </a:lnTo>
                  <a:lnTo>
                    <a:pt x="114593" y="19781"/>
                  </a:lnTo>
                  <a:lnTo>
                    <a:pt x="93150" y="5320"/>
                  </a:lnTo>
                  <a:lnTo>
                    <a:pt x="66925" y="0"/>
                  </a:lnTo>
                  <a:close/>
                </a:path>
                <a:path w="571500" h="572770">
                  <a:moveTo>
                    <a:pt x="535629" y="125367"/>
                  </a:moveTo>
                  <a:lnTo>
                    <a:pt x="470155" y="125367"/>
                  </a:lnTo>
                  <a:lnTo>
                    <a:pt x="478187" y="129277"/>
                  </a:lnTo>
                  <a:lnTo>
                    <a:pt x="486572" y="132057"/>
                  </a:lnTo>
                  <a:lnTo>
                    <a:pt x="495311" y="133718"/>
                  </a:lnTo>
                  <a:lnTo>
                    <a:pt x="504403" y="134270"/>
                  </a:lnTo>
                  <a:lnTo>
                    <a:pt x="530325" y="128964"/>
                  </a:lnTo>
                  <a:lnTo>
                    <a:pt x="535629" y="125367"/>
                  </a:lnTo>
                  <a:close/>
                </a:path>
                <a:path w="571500" h="572770">
                  <a:moveTo>
                    <a:pt x="124112" y="33829"/>
                  </a:moveTo>
                  <a:lnTo>
                    <a:pt x="66925" y="33829"/>
                  </a:lnTo>
                  <a:lnTo>
                    <a:pt x="80148" y="36441"/>
                  </a:lnTo>
                  <a:lnTo>
                    <a:pt x="90857" y="43569"/>
                  </a:lnTo>
                  <a:lnTo>
                    <a:pt x="98031" y="54154"/>
                  </a:lnTo>
                  <a:lnTo>
                    <a:pt x="100650" y="67135"/>
                  </a:lnTo>
                  <a:lnTo>
                    <a:pt x="98031" y="80197"/>
                  </a:lnTo>
                  <a:lnTo>
                    <a:pt x="90857" y="90962"/>
                  </a:lnTo>
                  <a:lnTo>
                    <a:pt x="80148" y="98270"/>
                  </a:lnTo>
                  <a:lnTo>
                    <a:pt x="66925" y="100964"/>
                  </a:lnTo>
                  <a:lnTo>
                    <a:pt x="124948" y="100964"/>
                  </a:lnTo>
                  <a:lnTo>
                    <a:pt x="128940" y="93454"/>
                  </a:lnTo>
                  <a:lnTo>
                    <a:pt x="131900" y="85188"/>
                  </a:lnTo>
                  <a:lnTo>
                    <a:pt x="133741" y="76353"/>
                  </a:lnTo>
                  <a:lnTo>
                    <a:pt x="134375" y="67135"/>
                  </a:lnTo>
                  <a:lnTo>
                    <a:pt x="129064" y="41136"/>
                  </a:lnTo>
                  <a:lnTo>
                    <a:pt x="124112" y="33829"/>
                  </a:lnTo>
                  <a:close/>
                </a:path>
                <a:path w="571500" h="572770">
                  <a:moveTo>
                    <a:pt x="561095" y="33829"/>
                  </a:moveTo>
                  <a:lnTo>
                    <a:pt x="504403" y="33829"/>
                  </a:lnTo>
                  <a:lnTo>
                    <a:pt x="517323" y="36441"/>
                  </a:lnTo>
                  <a:lnTo>
                    <a:pt x="527877" y="43569"/>
                  </a:lnTo>
                  <a:lnTo>
                    <a:pt x="534994" y="54154"/>
                  </a:lnTo>
                  <a:lnTo>
                    <a:pt x="537604" y="67135"/>
                  </a:lnTo>
                  <a:lnTo>
                    <a:pt x="534994" y="80197"/>
                  </a:lnTo>
                  <a:lnTo>
                    <a:pt x="527877" y="90962"/>
                  </a:lnTo>
                  <a:lnTo>
                    <a:pt x="517323" y="98270"/>
                  </a:lnTo>
                  <a:lnTo>
                    <a:pt x="504403" y="100964"/>
                  </a:lnTo>
                  <a:lnTo>
                    <a:pt x="560770" y="100964"/>
                  </a:lnTo>
                  <a:lnTo>
                    <a:pt x="566027" y="93178"/>
                  </a:lnTo>
                  <a:lnTo>
                    <a:pt x="571329" y="67135"/>
                  </a:lnTo>
                  <a:lnTo>
                    <a:pt x="566027" y="41136"/>
                  </a:lnTo>
                  <a:lnTo>
                    <a:pt x="561095" y="33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33"/>
          <p:cNvGrpSpPr/>
          <p:nvPr/>
        </p:nvGrpSpPr>
        <p:grpSpPr>
          <a:xfrm>
            <a:off x="12954048" y="4222916"/>
            <a:ext cx="1163955" cy="1292225"/>
            <a:chOff x="12954048" y="4222916"/>
            <a:chExt cx="1163955" cy="1292225"/>
          </a:xfrm>
        </p:grpSpPr>
        <p:sp>
          <p:nvSpPr>
            <p:cNvPr id="30" name="object 34"/>
            <p:cNvSpPr/>
            <p:nvPr/>
          </p:nvSpPr>
          <p:spPr>
            <a:xfrm>
              <a:off x="12954048" y="4222916"/>
              <a:ext cx="1163955" cy="1163955"/>
            </a:xfrm>
            <a:custGeom>
              <a:avLst/>
              <a:gdLst/>
              <a:ahLst/>
              <a:cxnLst/>
              <a:rect l="l" t="t" r="r" b="b"/>
              <a:pathLst>
                <a:path w="1163955" h="1163954">
                  <a:moveTo>
                    <a:pt x="581907" y="0"/>
                  </a:moveTo>
                  <a:lnTo>
                    <a:pt x="534175" y="1929"/>
                  </a:lnTo>
                  <a:lnTo>
                    <a:pt x="487506" y="7617"/>
                  </a:lnTo>
                  <a:lnTo>
                    <a:pt x="442051" y="16914"/>
                  </a:lnTo>
                  <a:lnTo>
                    <a:pt x="397959" y="29671"/>
                  </a:lnTo>
                  <a:lnTo>
                    <a:pt x="355380" y="45736"/>
                  </a:lnTo>
                  <a:lnTo>
                    <a:pt x="314464" y="64961"/>
                  </a:lnTo>
                  <a:lnTo>
                    <a:pt x="275360" y="87195"/>
                  </a:lnTo>
                  <a:lnTo>
                    <a:pt x="238217" y="112289"/>
                  </a:lnTo>
                  <a:lnTo>
                    <a:pt x="203186" y="140092"/>
                  </a:lnTo>
                  <a:lnTo>
                    <a:pt x="170416" y="170456"/>
                  </a:lnTo>
                  <a:lnTo>
                    <a:pt x="140057" y="203229"/>
                  </a:lnTo>
                  <a:lnTo>
                    <a:pt x="112259" y="238262"/>
                  </a:lnTo>
                  <a:lnTo>
                    <a:pt x="87170" y="275406"/>
                  </a:lnTo>
                  <a:lnTo>
                    <a:pt x="64941" y="314510"/>
                  </a:lnTo>
                  <a:lnTo>
                    <a:pt x="45721" y="355424"/>
                  </a:lnTo>
                  <a:lnTo>
                    <a:pt x="29660" y="397999"/>
                  </a:lnTo>
                  <a:lnTo>
                    <a:pt x="16908" y="442085"/>
                  </a:lnTo>
                  <a:lnTo>
                    <a:pt x="7614" y="487531"/>
                  </a:lnTo>
                  <a:lnTo>
                    <a:pt x="1928" y="534189"/>
                  </a:lnTo>
                  <a:lnTo>
                    <a:pt x="0" y="581907"/>
                  </a:lnTo>
                  <a:lnTo>
                    <a:pt x="1928" y="629626"/>
                  </a:lnTo>
                  <a:lnTo>
                    <a:pt x="7614" y="676283"/>
                  </a:lnTo>
                  <a:lnTo>
                    <a:pt x="16908" y="721730"/>
                  </a:lnTo>
                  <a:lnTo>
                    <a:pt x="29660" y="765815"/>
                  </a:lnTo>
                  <a:lnTo>
                    <a:pt x="45721" y="808390"/>
                  </a:lnTo>
                  <a:lnTo>
                    <a:pt x="64941" y="849305"/>
                  </a:lnTo>
                  <a:lnTo>
                    <a:pt x="87170" y="888409"/>
                  </a:lnTo>
                  <a:lnTo>
                    <a:pt x="112259" y="925552"/>
                  </a:lnTo>
                  <a:lnTo>
                    <a:pt x="140057" y="960586"/>
                  </a:lnTo>
                  <a:lnTo>
                    <a:pt x="170416" y="993359"/>
                  </a:lnTo>
                  <a:lnTo>
                    <a:pt x="203186" y="1023722"/>
                  </a:lnTo>
                  <a:lnTo>
                    <a:pt x="238217" y="1051526"/>
                  </a:lnTo>
                  <a:lnTo>
                    <a:pt x="275360" y="1076620"/>
                  </a:lnTo>
                  <a:lnTo>
                    <a:pt x="314464" y="1098854"/>
                  </a:lnTo>
                  <a:lnTo>
                    <a:pt x="355380" y="1118079"/>
                  </a:lnTo>
                  <a:lnTo>
                    <a:pt x="397959" y="1134144"/>
                  </a:lnTo>
                  <a:lnTo>
                    <a:pt x="442051" y="1146900"/>
                  </a:lnTo>
                  <a:lnTo>
                    <a:pt x="487506" y="1156198"/>
                  </a:lnTo>
                  <a:lnTo>
                    <a:pt x="534175" y="1161886"/>
                  </a:lnTo>
                  <a:lnTo>
                    <a:pt x="581907" y="1163815"/>
                  </a:lnTo>
                  <a:lnTo>
                    <a:pt x="629626" y="1161886"/>
                  </a:lnTo>
                  <a:lnTo>
                    <a:pt x="676283" y="1156198"/>
                  </a:lnTo>
                  <a:lnTo>
                    <a:pt x="721730" y="1146900"/>
                  </a:lnTo>
                  <a:lnTo>
                    <a:pt x="765815" y="1134144"/>
                  </a:lnTo>
                  <a:lnTo>
                    <a:pt x="808390" y="1118079"/>
                  </a:lnTo>
                  <a:lnTo>
                    <a:pt x="849305" y="1098854"/>
                  </a:lnTo>
                  <a:lnTo>
                    <a:pt x="888409" y="1076620"/>
                  </a:lnTo>
                  <a:lnTo>
                    <a:pt x="925552" y="1051526"/>
                  </a:lnTo>
                  <a:lnTo>
                    <a:pt x="960586" y="1023722"/>
                  </a:lnTo>
                  <a:lnTo>
                    <a:pt x="993359" y="993359"/>
                  </a:lnTo>
                  <a:lnTo>
                    <a:pt x="1023722" y="960586"/>
                  </a:lnTo>
                  <a:lnTo>
                    <a:pt x="1051526" y="925552"/>
                  </a:lnTo>
                  <a:lnTo>
                    <a:pt x="1076620" y="888409"/>
                  </a:lnTo>
                  <a:lnTo>
                    <a:pt x="1098854" y="849305"/>
                  </a:lnTo>
                  <a:lnTo>
                    <a:pt x="1118079" y="808390"/>
                  </a:lnTo>
                  <a:lnTo>
                    <a:pt x="1134144" y="765815"/>
                  </a:lnTo>
                  <a:lnTo>
                    <a:pt x="1146900" y="721730"/>
                  </a:lnTo>
                  <a:lnTo>
                    <a:pt x="1156198" y="676283"/>
                  </a:lnTo>
                  <a:lnTo>
                    <a:pt x="1161886" y="629626"/>
                  </a:lnTo>
                  <a:lnTo>
                    <a:pt x="1163815" y="581907"/>
                  </a:lnTo>
                  <a:lnTo>
                    <a:pt x="1161886" y="534189"/>
                  </a:lnTo>
                  <a:lnTo>
                    <a:pt x="1156198" y="487531"/>
                  </a:lnTo>
                  <a:lnTo>
                    <a:pt x="1146900" y="442085"/>
                  </a:lnTo>
                  <a:lnTo>
                    <a:pt x="1134144" y="397999"/>
                  </a:lnTo>
                  <a:lnTo>
                    <a:pt x="1118079" y="355424"/>
                  </a:lnTo>
                  <a:lnTo>
                    <a:pt x="1098854" y="314510"/>
                  </a:lnTo>
                  <a:lnTo>
                    <a:pt x="1076620" y="275406"/>
                  </a:lnTo>
                  <a:lnTo>
                    <a:pt x="1051526" y="238262"/>
                  </a:lnTo>
                  <a:lnTo>
                    <a:pt x="1023722" y="203229"/>
                  </a:lnTo>
                  <a:lnTo>
                    <a:pt x="993359" y="170456"/>
                  </a:lnTo>
                  <a:lnTo>
                    <a:pt x="960586" y="140092"/>
                  </a:lnTo>
                  <a:lnTo>
                    <a:pt x="925552" y="112289"/>
                  </a:lnTo>
                  <a:lnTo>
                    <a:pt x="888409" y="87195"/>
                  </a:lnTo>
                  <a:lnTo>
                    <a:pt x="849305" y="64961"/>
                  </a:lnTo>
                  <a:lnTo>
                    <a:pt x="808390" y="45736"/>
                  </a:lnTo>
                  <a:lnTo>
                    <a:pt x="765815" y="29671"/>
                  </a:lnTo>
                  <a:lnTo>
                    <a:pt x="721730" y="16914"/>
                  </a:lnTo>
                  <a:lnTo>
                    <a:pt x="676283" y="7617"/>
                  </a:lnTo>
                  <a:lnTo>
                    <a:pt x="629626" y="1929"/>
                  </a:lnTo>
                  <a:lnTo>
                    <a:pt x="581907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5"/>
            <p:cNvSpPr/>
            <p:nvPr/>
          </p:nvSpPr>
          <p:spPr>
            <a:xfrm>
              <a:off x="13314755" y="4444117"/>
              <a:ext cx="523875" cy="631825"/>
            </a:xfrm>
            <a:custGeom>
              <a:avLst/>
              <a:gdLst/>
              <a:ahLst/>
              <a:cxnLst/>
              <a:rect l="l" t="t" r="r" b="b"/>
              <a:pathLst>
                <a:path w="523875" h="631825">
                  <a:moveTo>
                    <a:pt x="351071" y="0"/>
                  </a:moveTo>
                  <a:lnTo>
                    <a:pt x="87034" y="0"/>
                  </a:lnTo>
                  <a:lnTo>
                    <a:pt x="53287" y="6819"/>
                  </a:lnTo>
                  <a:lnTo>
                    <a:pt x="25607" y="25411"/>
                  </a:lnTo>
                  <a:lnTo>
                    <a:pt x="6883" y="52977"/>
                  </a:lnTo>
                  <a:lnTo>
                    <a:pt x="0" y="86720"/>
                  </a:lnTo>
                  <a:lnTo>
                    <a:pt x="0" y="459682"/>
                  </a:lnTo>
                  <a:lnTo>
                    <a:pt x="6883" y="493506"/>
                  </a:lnTo>
                  <a:lnTo>
                    <a:pt x="25607" y="521253"/>
                  </a:lnTo>
                  <a:lnTo>
                    <a:pt x="53287" y="540025"/>
                  </a:lnTo>
                  <a:lnTo>
                    <a:pt x="87034" y="546926"/>
                  </a:lnTo>
                  <a:lnTo>
                    <a:pt x="282889" y="546926"/>
                  </a:lnTo>
                  <a:lnTo>
                    <a:pt x="300180" y="580976"/>
                  </a:lnTo>
                  <a:lnTo>
                    <a:pt x="326799" y="607790"/>
                  </a:lnTo>
                  <a:lnTo>
                    <a:pt x="360684" y="625354"/>
                  </a:lnTo>
                  <a:lnTo>
                    <a:pt x="399773" y="631656"/>
                  </a:lnTo>
                  <a:lnTo>
                    <a:pt x="448058" y="621941"/>
                  </a:lnTo>
                  <a:lnTo>
                    <a:pt x="487397" y="595405"/>
                  </a:lnTo>
                  <a:lnTo>
                    <a:pt x="487810" y="594790"/>
                  </a:lnTo>
                  <a:lnTo>
                    <a:pt x="399773" y="594790"/>
                  </a:lnTo>
                  <a:lnTo>
                    <a:pt x="366189" y="587889"/>
                  </a:lnTo>
                  <a:lnTo>
                    <a:pt x="338870" y="569117"/>
                  </a:lnTo>
                  <a:lnTo>
                    <a:pt x="320505" y="541370"/>
                  </a:lnTo>
                  <a:lnTo>
                    <a:pt x="314181" y="509535"/>
                  </a:lnTo>
                  <a:lnTo>
                    <a:pt x="87034" y="509535"/>
                  </a:lnTo>
                  <a:lnTo>
                    <a:pt x="67811" y="505678"/>
                  </a:lnTo>
                  <a:lnTo>
                    <a:pt x="52171" y="495095"/>
                  </a:lnTo>
                  <a:lnTo>
                    <a:pt x="41656" y="479269"/>
                  </a:lnTo>
                  <a:lnTo>
                    <a:pt x="37809" y="459682"/>
                  </a:lnTo>
                  <a:lnTo>
                    <a:pt x="37809" y="86720"/>
                  </a:lnTo>
                  <a:lnTo>
                    <a:pt x="41656" y="67095"/>
                  </a:lnTo>
                  <a:lnTo>
                    <a:pt x="52171" y="51084"/>
                  </a:lnTo>
                  <a:lnTo>
                    <a:pt x="67811" y="40296"/>
                  </a:lnTo>
                  <a:lnTo>
                    <a:pt x="87034" y="36343"/>
                  </a:lnTo>
                  <a:lnTo>
                    <a:pt x="420042" y="36343"/>
                  </a:lnTo>
                  <a:lnTo>
                    <a:pt x="412656" y="25411"/>
                  </a:lnTo>
                  <a:lnTo>
                    <a:pt x="384996" y="6819"/>
                  </a:lnTo>
                  <a:lnTo>
                    <a:pt x="351071" y="0"/>
                  </a:lnTo>
                  <a:close/>
                </a:path>
                <a:path w="523875" h="631825">
                  <a:moveTo>
                    <a:pt x="486296" y="421244"/>
                  </a:moveTo>
                  <a:lnTo>
                    <a:pt x="399773" y="421244"/>
                  </a:lnTo>
                  <a:lnTo>
                    <a:pt x="433742" y="427998"/>
                  </a:lnTo>
                  <a:lnTo>
                    <a:pt x="461397" y="446446"/>
                  </a:lnTo>
                  <a:lnTo>
                    <a:pt x="479999" y="473868"/>
                  </a:lnTo>
                  <a:lnTo>
                    <a:pt x="486808" y="507545"/>
                  </a:lnTo>
                  <a:lnTo>
                    <a:pt x="479999" y="541370"/>
                  </a:lnTo>
                  <a:lnTo>
                    <a:pt x="461397" y="569117"/>
                  </a:lnTo>
                  <a:lnTo>
                    <a:pt x="433742" y="587889"/>
                  </a:lnTo>
                  <a:lnTo>
                    <a:pt x="399773" y="594790"/>
                  </a:lnTo>
                  <a:lnTo>
                    <a:pt x="487810" y="594790"/>
                  </a:lnTo>
                  <a:lnTo>
                    <a:pt x="513874" y="555967"/>
                  </a:lnTo>
                  <a:lnTo>
                    <a:pt x="523570" y="507545"/>
                  </a:lnTo>
                  <a:lnTo>
                    <a:pt x="517139" y="468253"/>
                  </a:lnTo>
                  <a:lnTo>
                    <a:pt x="499298" y="434126"/>
                  </a:lnTo>
                  <a:lnTo>
                    <a:pt x="486296" y="421244"/>
                  </a:lnTo>
                  <a:close/>
                </a:path>
                <a:path w="523875" h="631825">
                  <a:moveTo>
                    <a:pt x="420042" y="36343"/>
                  </a:moveTo>
                  <a:lnTo>
                    <a:pt x="351071" y="36343"/>
                  </a:lnTo>
                  <a:lnTo>
                    <a:pt x="370377" y="40296"/>
                  </a:lnTo>
                  <a:lnTo>
                    <a:pt x="386197" y="51084"/>
                  </a:lnTo>
                  <a:lnTo>
                    <a:pt x="396891" y="67095"/>
                  </a:lnTo>
                  <a:lnTo>
                    <a:pt x="400820" y="86720"/>
                  </a:lnTo>
                  <a:lnTo>
                    <a:pt x="400820" y="383434"/>
                  </a:lnTo>
                  <a:lnTo>
                    <a:pt x="399773" y="383434"/>
                  </a:lnTo>
                  <a:lnTo>
                    <a:pt x="351968" y="393298"/>
                  </a:lnTo>
                  <a:lnTo>
                    <a:pt x="312764" y="420079"/>
                  </a:lnTo>
                  <a:lnTo>
                    <a:pt x="286247" y="459565"/>
                  </a:lnTo>
                  <a:lnTo>
                    <a:pt x="276500" y="507545"/>
                  </a:lnTo>
                  <a:lnTo>
                    <a:pt x="276500" y="509535"/>
                  </a:lnTo>
                  <a:lnTo>
                    <a:pt x="314181" y="509535"/>
                  </a:lnTo>
                  <a:lnTo>
                    <a:pt x="313786" y="507545"/>
                  </a:lnTo>
                  <a:lnTo>
                    <a:pt x="320505" y="473868"/>
                  </a:lnTo>
                  <a:lnTo>
                    <a:pt x="338870" y="446446"/>
                  </a:lnTo>
                  <a:lnTo>
                    <a:pt x="366189" y="427998"/>
                  </a:lnTo>
                  <a:lnTo>
                    <a:pt x="399773" y="421244"/>
                  </a:lnTo>
                  <a:lnTo>
                    <a:pt x="486296" y="421244"/>
                  </a:lnTo>
                  <a:lnTo>
                    <a:pt x="472227" y="407304"/>
                  </a:lnTo>
                  <a:lnTo>
                    <a:pt x="438106" y="389928"/>
                  </a:lnTo>
                  <a:lnTo>
                    <a:pt x="438106" y="86720"/>
                  </a:lnTo>
                  <a:lnTo>
                    <a:pt x="431282" y="52977"/>
                  </a:lnTo>
                  <a:lnTo>
                    <a:pt x="420042" y="3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0928" y="4907124"/>
              <a:ext cx="120183" cy="94497"/>
            </a:xfrm>
            <a:prstGeom prst="rect">
              <a:avLst/>
            </a:prstGeom>
          </p:spPr>
        </p:pic>
        <p:sp>
          <p:nvSpPr>
            <p:cNvPr id="33" name="object 37"/>
            <p:cNvSpPr/>
            <p:nvPr/>
          </p:nvSpPr>
          <p:spPr>
            <a:xfrm>
              <a:off x="13391413" y="4517023"/>
              <a:ext cx="285115" cy="401955"/>
            </a:xfrm>
            <a:custGeom>
              <a:avLst/>
              <a:gdLst/>
              <a:ahLst/>
              <a:cxnLst/>
              <a:rect l="l" t="t" r="r" b="b"/>
              <a:pathLst>
                <a:path w="285115" h="401954">
                  <a:moveTo>
                    <a:pt x="96253" y="383120"/>
                  </a:moveTo>
                  <a:lnTo>
                    <a:pt x="94869" y="375742"/>
                  </a:lnTo>
                  <a:lnTo>
                    <a:pt x="91033" y="369824"/>
                  </a:lnTo>
                  <a:lnTo>
                    <a:pt x="85255" y="365899"/>
                  </a:lnTo>
                  <a:lnTo>
                    <a:pt x="78028" y="364477"/>
                  </a:lnTo>
                  <a:lnTo>
                    <a:pt x="18224" y="364477"/>
                  </a:lnTo>
                  <a:lnTo>
                    <a:pt x="11226" y="365899"/>
                  </a:lnTo>
                  <a:lnTo>
                    <a:pt x="5422" y="369824"/>
                  </a:lnTo>
                  <a:lnTo>
                    <a:pt x="1460" y="375742"/>
                  </a:lnTo>
                  <a:lnTo>
                    <a:pt x="0" y="383120"/>
                  </a:lnTo>
                  <a:lnTo>
                    <a:pt x="1460" y="390258"/>
                  </a:lnTo>
                  <a:lnTo>
                    <a:pt x="5422" y="396151"/>
                  </a:lnTo>
                  <a:lnTo>
                    <a:pt x="11226" y="400177"/>
                  </a:lnTo>
                  <a:lnTo>
                    <a:pt x="18224" y="401650"/>
                  </a:lnTo>
                  <a:lnTo>
                    <a:pt x="78028" y="401650"/>
                  </a:lnTo>
                  <a:lnTo>
                    <a:pt x="85255" y="400177"/>
                  </a:lnTo>
                  <a:lnTo>
                    <a:pt x="91033" y="396151"/>
                  </a:lnTo>
                  <a:lnTo>
                    <a:pt x="94869" y="390258"/>
                  </a:lnTo>
                  <a:lnTo>
                    <a:pt x="96253" y="383120"/>
                  </a:lnTo>
                  <a:close/>
                </a:path>
                <a:path w="285115" h="401954">
                  <a:moveTo>
                    <a:pt x="249580" y="82105"/>
                  </a:moveTo>
                  <a:lnTo>
                    <a:pt x="248183" y="74968"/>
                  </a:lnTo>
                  <a:lnTo>
                    <a:pt x="244297" y="69253"/>
                  </a:lnTo>
                  <a:lnTo>
                    <a:pt x="238455" y="65468"/>
                  </a:lnTo>
                  <a:lnTo>
                    <a:pt x="231152" y="64096"/>
                  </a:lnTo>
                  <a:lnTo>
                    <a:pt x="18440" y="64096"/>
                  </a:lnTo>
                  <a:lnTo>
                    <a:pt x="11353" y="65468"/>
                  </a:lnTo>
                  <a:lnTo>
                    <a:pt x="5486" y="69253"/>
                  </a:lnTo>
                  <a:lnTo>
                    <a:pt x="1485" y="74968"/>
                  </a:lnTo>
                  <a:lnTo>
                    <a:pt x="0" y="82105"/>
                  </a:lnTo>
                  <a:lnTo>
                    <a:pt x="1485" y="89192"/>
                  </a:lnTo>
                  <a:lnTo>
                    <a:pt x="5486" y="94869"/>
                  </a:lnTo>
                  <a:lnTo>
                    <a:pt x="11353" y="98653"/>
                  </a:lnTo>
                  <a:lnTo>
                    <a:pt x="18440" y="100012"/>
                  </a:lnTo>
                  <a:lnTo>
                    <a:pt x="231152" y="100012"/>
                  </a:lnTo>
                  <a:lnTo>
                    <a:pt x="238455" y="98653"/>
                  </a:lnTo>
                  <a:lnTo>
                    <a:pt x="244297" y="94869"/>
                  </a:lnTo>
                  <a:lnTo>
                    <a:pt x="248183" y="89192"/>
                  </a:lnTo>
                  <a:lnTo>
                    <a:pt x="249580" y="82105"/>
                  </a:lnTo>
                  <a:close/>
                </a:path>
                <a:path w="285115" h="401954">
                  <a:moveTo>
                    <a:pt x="284772" y="145580"/>
                  </a:moveTo>
                  <a:lnTo>
                    <a:pt x="283375" y="138417"/>
                  </a:lnTo>
                  <a:lnTo>
                    <a:pt x="279488" y="132486"/>
                  </a:lnTo>
                  <a:lnTo>
                    <a:pt x="273646" y="128435"/>
                  </a:lnTo>
                  <a:lnTo>
                    <a:pt x="266344" y="126936"/>
                  </a:lnTo>
                  <a:lnTo>
                    <a:pt x="18440" y="126936"/>
                  </a:lnTo>
                  <a:lnTo>
                    <a:pt x="11353" y="128435"/>
                  </a:lnTo>
                  <a:lnTo>
                    <a:pt x="5486" y="132486"/>
                  </a:lnTo>
                  <a:lnTo>
                    <a:pt x="1485" y="138417"/>
                  </a:lnTo>
                  <a:lnTo>
                    <a:pt x="0" y="145580"/>
                  </a:lnTo>
                  <a:lnTo>
                    <a:pt x="1485" y="152895"/>
                  </a:lnTo>
                  <a:lnTo>
                    <a:pt x="5486" y="158775"/>
                  </a:lnTo>
                  <a:lnTo>
                    <a:pt x="11353" y="162687"/>
                  </a:lnTo>
                  <a:lnTo>
                    <a:pt x="18440" y="164109"/>
                  </a:lnTo>
                  <a:lnTo>
                    <a:pt x="266344" y="164109"/>
                  </a:lnTo>
                  <a:lnTo>
                    <a:pt x="273646" y="162687"/>
                  </a:lnTo>
                  <a:lnTo>
                    <a:pt x="279488" y="158775"/>
                  </a:lnTo>
                  <a:lnTo>
                    <a:pt x="283375" y="152895"/>
                  </a:lnTo>
                  <a:lnTo>
                    <a:pt x="284772" y="145580"/>
                  </a:lnTo>
                  <a:close/>
                </a:path>
                <a:path w="285115" h="401954">
                  <a:moveTo>
                    <a:pt x="284772" y="18643"/>
                  </a:moveTo>
                  <a:lnTo>
                    <a:pt x="283375" y="11264"/>
                  </a:lnTo>
                  <a:lnTo>
                    <a:pt x="279501" y="5346"/>
                  </a:lnTo>
                  <a:lnTo>
                    <a:pt x="273685" y="1422"/>
                  </a:lnTo>
                  <a:lnTo>
                    <a:pt x="266446" y="0"/>
                  </a:lnTo>
                  <a:lnTo>
                    <a:pt x="18326" y="0"/>
                  </a:lnTo>
                  <a:lnTo>
                    <a:pt x="11315" y="1422"/>
                  </a:lnTo>
                  <a:lnTo>
                    <a:pt x="5473" y="5346"/>
                  </a:lnTo>
                  <a:lnTo>
                    <a:pt x="1485" y="11264"/>
                  </a:lnTo>
                  <a:lnTo>
                    <a:pt x="0" y="18643"/>
                  </a:lnTo>
                  <a:lnTo>
                    <a:pt x="1485" y="25958"/>
                  </a:lnTo>
                  <a:lnTo>
                    <a:pt x="5473" y="31838"/>
                  </a:lnTo>
                  <a:lnTo>
                    <a:pt x="11315" y="35750"/>
                  </a:lnTo>
                  <a:lnTo>
                    <a:pt x="18326" y="37172"/>
                  </a:lnTo>
                  <a:lnTo>
                    <a:pt x="266446" y="37172"/>
                  </a:lnTo>
                  <a:lnTo>
                    <a:pt x="273685" y="35750"/>
                  </a:lnTo>
                  <a:lnTo>
                    <a:pt x="279501" y="31838"/>
                  </a:lnTo>
                  <a:lnTo>
                    <a:pt x="283375" y="25958"/>
                  </a:lnTo>
                  <a:lnTo>
                    <a:pt x="284772" y="18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8"/>
            <p:cNvSpPr/>
            <p:nvPr/>
          </p:nvSpPr>
          <p:spPr>
            <a:xfrm>
              <a:off x="13444208" y="5350284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4" h="165100">
                  <a:moveTo>
                    <a:pt x="191036" y="0"/>
                  </a:moveTo>
                  <a:lnTo>
                    <a:pt x="0" y="0"/>
                  </a:lnTo>
                  <a:lnTo>
                    <a:pt x="95518" y="164643"/>
                  </a:lnTo>
                  <a:lnTo>
                    <a:pt x="191036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759289" y="4490972"/>
            <a:ext cx="5793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800" spc="5" dirty="0" smtClean="0">
                <a:latin typeface="Ebrima"/>
                <a:cs typeface="Ebrima"/>
              </a:rPr>
              <a:t>K-means</a:t>
            </a:r>
            <a:r>
              <a:rPr lang="en-US" sz="2800" spc="-70" dirty="0" smtClean="0">
                <a:latin typeface="Ebrima"/>
                <a:cs typeface="Ebrima"/>
              </a:rPr>
              <a:t> </a:t>
            </a:r>
            <a:r>
              <a:rPr lang="en-US" sz="2800" spc="5" dirty="0" smtClean="0">
                <a:latin typeface="Ebrima"/>
                <a:cs typeface="Ebrima"/>
              </a:rPr>
              <a:t>clustering</a:t>
            </a:r>
            <a:endParaRPr lang="en-US" sz="2800" dirty="0">
              <a:latin typeface="Ebrima"/>
              <a:cs typeface="Ebr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66834" y="4478401"/>
            <a:ext cx="3166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800" dirty="0" smtClean="0">
                <a:latin typeface="Ebrima"/>
                <a:cs typeface="Ebrima"/>
              </a:rPr>
              <a:t>Spectral</a:t>
            </a:r>
            <a:r>
              <a:rPr lang="en-US" sz="2800" spc="-10" dirty="0" smtClean="0">
                <a:latin typeface="Ebrima"/>
                <a:cs typeface="Ebrima"/>
              </a:rPr>
              <a:t> </a:t>
            </a:r>
            <a:r>
              <a:rPr lang="en-US" sz="2800" dirty="0" smtClean="0">
                <a:latin typeface="Ebrima"/>
                <a:cs typeface="Ebrima"/>
              </a:rPr>
              <a:t>Clustering</a:t>
            </a:r>
            <a:endParaRPr lang="en-US" sz="2800" dirty="0">
              <a:latin typeface="Ebrima"/>
              <a:cs typeface="Ebrim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87964" y="7629980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800" spc="5" dirty="0" smtClean="0">
                <a:latin typeface="Ebrima"/>
                <a:cs typeface="Ebrima"/>
              </a:rPr>
              <a:t>DBSCAN</a:t>
            </a:r>
            <a:r>
              <a:rPr lang="en-US" sz="2800" spc="-30" dirty="0" smtClean="0">
                <a:latin typeface="Ebrima"/>
                <a:cs typeface="Ebrima"/>
              </a:rPr>
              <a:t> </a:t>
            </a:r>
            <a:r>
              <a:rPr lang="en-US" sz="2800" dirty="0" smtClean="0">
                <a:latin typeface="Ebrima"/>
                <a:cs typeface="Ebrima"/>
              </a:rPr>
              <a:t>Clustering</a:t>
            </a:r>
            <a:endParaRPr lang="en-US" sz="2800" dirty="0">
              <a:latin typeface="Ebrima"/>
              <a:cs typeface="Ebri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19598" y="7693304"/>
            <a:ext cx="4225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800" spc="5" dirty="0" smtClean="0">
                <a:latin typeface="Ebrima"/>
                <a:cs typeface="Ebrima"/>
              </a:rPr>
              <a:t>Agglomerative</a:t>
            </a:r>
            <a:r>
              <a:rPr lang="en-US" sz="2800" spc="-20" dirty="0" smtClean="0">
                <a:latin typeface="Ebrima"/>
                <a:cs typeface="Ebrima"/>
              </a:rPr>
              <a:t> </a:t>
            </a:r>
            <a:r>
              <a:rPr lang="en-US" sz="2800" dirty="0" smtClean="0">
                <a:latin typeface="Ebrima"/>
                <a:cs typeface="Ebrima"/>
              </a:rPr>
              <a:t>Clustering</a:t>
            </a:r>
            <a:endParaRPr lang="en-US" sz="2800" dirty="0">
              <a:latin typeface="Ebrima"/>
              <a:cs typeface="Ebrim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118003" y="4402647"/>
            <a:ext cx="4544647" cy="96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95"/>
              </a:spcBef>
            </a:pPr>
            <a:r>
              <a:rPr lang="en-GB" sz="2800" spc="5" dirty="0" smtClean="0">
                <a:latin typeface="Ebrima"/>
                <a:cs typeface="Ebrima"/>
              </a:rPr>
              <a:t>Gaussian</a:t>
            </a:r>
            <a:r>
              <a:rPr lang="en-GB" sz="2800" spc="-25" dirty="0" smtClean="0">
                <a:latin typeface="Ebrima"/>
                <a:cs typeface="Ebrima"/>
              </a:rPr>
              <a:t> </a:t>
            </a:r>
            <a:r>
              <a:rPr lang="en-GB" sz="2800" spc="5" dirty="0" smtClean="0">
                <a:latin typeface="Ebrima"/>
                <a:cs typeface="Ebrima"/>
              </a:rPr>
              <a:t>Mixture</a:t>
            </a:r>
            <a:r>
              <a:rPr lang="en-GB" sz="2800" spc="-20" dirty="0" smtClean="0">
                <a:latin typeface="Ebrima"/>
                <a:cs typeface="Ebrima"/>
              </a:rPr>
              <a:t> </a:t>
            </a:r>
            <a:r>
              <a:rPr lang="en-GB" sz="2800" spc="10" dirty="0" smtClean="0">
                <a:latin typeface="Ebrima"/>
                <a:cs typeface="Ebrima"/>
              </a:rPr>
              <a:t>Model </a:t>
            </a:r>
            <a:r>
              <a:rPr lang="en-GB" sz="2800" spc="-790" dirty="0" smtClean="0">
                <a:latin typeface="Ebrima"/>
                <a:cs typeface="Ebrima"/>
              </a:rPr>
              <a:t> </a:t>
            </a:r>
            <a:r>
              <a:rPr lang="en-GB" sz="2800" spc="5" dirty="0" smtClean="0">
                <a:latin typeface="Ebrima"/>
                <a:cs typeface="Ebrima"/>
              </a:rPr>
              <a:t>based</a:t>
            </a:r>
            <a:r>
              <a:rPr lang="en-GB" sz="2800" dirty="0" smtClean="0">
                <a:latin typeface="Ebrima"/>
                <a:cs typeface="Ebrima"/>
              </a:rPr>
              <a:t> </a:t>
            </a:r>
            <a:r>
              <a:rPr lang="en-GB" sz="2800" spc="5" dirty="0" smtClean="0">
                <a:latin typeface="Ebrima"/>
                <a:cs typeface="Ebrima"/>
              </a:rPr>
              <a:t>clustering</a:t>
            </a:r>
            <a:endParaRPr lang="en-GB" sz="2800" dirty="0">
              <a:latin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37942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6178397" y="5005972"/>
            <a:ext cx="12245975" cy="13227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u="sng" spc="5" dirty="0" smtClean="0">
                <a:latin typeface="Ebrima"/>
                <a:cs typeface="Ebrima"/>
              </a:rPr>
              <a:t>Data</a:t>
            </a:r>
            <a:r>
              <a:rPr sz="3200" b="1" u="sng" spc="-5" dirty="0" smtClean="0">
                <a:latin typeface="Ebrima"/>
                <a:cs typeface="Ebrima"/>
              </a:rPr>
              <a:t> </a:t>
            </a:r>
            <a:r>
              <a:rPr sz="3200" b="1" u="sng" spc="5" dirty="0" smtClean="0">
                <a:latin typeface="Ebrima"/>
                <a:cs typeface="Ebrima"/>
              </a:rPr>
              <a:t>pre-processing</a:t>
            </a:r>
            <a:endParaRPr sz="3200" b="1" u="sng" dirty="0" smtClean="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50" spc="-15" dirty="0" smtClean="0">
                <a:latin typeface="Calibri"/>
                <a:cs typeface="Calibri"/>
              </a:rPr>
              <a:t>Data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preprocessing</a:t>
            </a:r>
            <a:r>
              <a:rPr sz="2650" spc="3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can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spc="-25" dirty="0" smtClean="0">
                <a:latin typeface="Calibri"/>
                <a:cs typeface="Calibri"/>
              </a:rPr>
              <a:t>refer</a:t>
            </a:r>
            <a:r>
              <a:rPr sz="2650" spc="5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to</a:t>
            </a:r>
            <a:r>
              <a:rPr sz="265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manipulation</a:t>
            </a:r>
            <a:r>
              <a:rPr sz="2650" spc="2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or </a:t>
            </a:r>
            <a:r>
              <a:rPr sz="2650" spc="-10" dirty="0" smtClean="0">
                <a:latin typeface="Calibri"/>
                <a:cs typeface="Calibri"/>
              </a:rPr>
              <a:t>dropping</a:t>
            </a:r>
            <a:r>
              <a:rPr sz="2650" spc="4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of</a:t>
            </a:r>
            <a:r>
              <a:rPr sz="2650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data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20" dirty="0" smtClean="0">
                <a:latin typeface="Calibri"/>
                <a:cs typeface="Calibri"/>
              </a:rPr>
              <a:t>before</a:t>
            </a:r>
            <a:r>
              <a:rPr sz="2650" spc="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it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is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used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in</a:t>
            </a:r>
            <a:r>
              <a:rPr sz="2650" spc="5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order</a:t>
            </a:r>
            <a:r>
              <a:rPr sz="265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to</a:t>
            </a:r>
            <a:r>
              <a:rPr sz="265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ensure</a:t>
            </a:r>
            <a:r>
              <a:rPr lang="en-US" sz="2650" spc="-5" dirty="0" smtClean="0">
                <a:latin typeface="Calibri"/>
                <a:cs typeface="Calibri"/>
              </a:rPr>
              <a:t> and </a:t>
            </a:r>
            <a:r>
              <a:rPr sz="2650" dirty="0" smtClean="0">
                <a:latin typeface="Calibri"/>
                <a:cs typeface="Calibri"/>
              </a:rPr>
              <a:t>enhance</a:t>
            </a:r>
            <a:r>
              <a:rPr sz="2650" spc="25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performance,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and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is</a:t>
            </a:r>
            <a:r>
              <a:rPr sz="2650" spc="5" dirty="0" smtClean="0">
                <a:latin typeface="Calibri"/>
                <a:cs typeface="Calibri"/>
              </a:rPr>
              <a:t> an</a:t>
            </a:r>
            <a:r>
              <a:rPr sz="2650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important</a:t>
            </a:r>
            <a:r>
              <a:rPr sz="2650" spc="35" dirty="0" smtClean="0">
                <a:latin typeface="Calibri"/>
                <a:cs typeface="Calibri"/>
              </a:rPr>
              <a:t> </a:t>
            </a:r>
            <a:r>
              <a:rPr sz="2650" spc="-15" dirty="0" smtClean="0">
                <a:latin typeface="Calibri"/>
                <a:cs typeface="Calibri"/>
              </a:rPr>
              <a:t>step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in</a:t>
            </a:r>
            <a:r>
              <a:rPr sz="2650" spc="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the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15" dirty="0" smtClean="0">
                <a:latin typeface="Calibri"/>
                <a:cs typeface="Calibri"/>
              </a:rPr>
              <a:t>data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mining</a:t>
            </a:r>
            <a:r>
              <a:rPr sz="2650" spc="30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process.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3" name="object 5"/>
          <p:cNvSpPr/>
          <p:nvPr/>
        </p:nvSpPr>
        <p:spPr>
          <a:xfrm>
            <a:off x="4547176" y="3217460"/>
            <a:ext cx="1165225" cy="1165225"/>
          </a:xfrm>
          <a:custGeom>
            <a:avLst/>
            <a:gdLst/>
            <a:ahLst/>
            <a:cxnLst/>
            <a:rect l="l" t="t" r="r" b="b"/>
            <a:pathLst>
              <a:path w="1165225" h="1165225">
                <a:moveTo>
                  <a:pt x="582536" y="0"/>
                </a:moveTo>
                <a:lnTo>
                  <a:pt x="534756" y="1930"/>
                </a:lnTo>
                <a:lnTo>
                  <a:pt x="488040" y="7623"/>
                </a:lnTo>
                <a:lnTo>
                  <a:pt x="442539" y="16928"/>
                </a:lnTo>
                <a:lnTo>
                  <a:pt x="398402" y="29696"/>
                </a:lnTo>
                <a:lnTo>
                  <a:pt x="355778" y="45775"/>
                </a:lnTo>
                <a:lnTo>
                  <a:pt x="314818" y="65017"/>
                </a:lnTo>
                <a:lnTo>
                  <a:pt x="275672" y="87272"/>
                </a:lnTo>
                <a:lnTo>
                  <a:pt x="238489" y="112389"/>
                </a:lnTo>
                <a:lnTo>
                  <a:pt x="203419" y="140220"/>
                </a:lnTo>
                <a:lnTo>
                  <a:pt x="170613" y="170613"/>
                </a:lnTo>
                <a:lnTo>
                  <a:pt x="140220" y="203419"/>
                </a:lnTo>
                <a:lnTo>
                  <a:pt x="112389" y="238489"/>
                </a:lnTo>
                <a:lnTo>
                  <a:pt x="87272" y="275672"/>
                </a:lnTo>
                <a:lnTo>
                  <a:pt x="65017" y="314818"/>
                </a:lnTo>
                <a:lnTo>
                  <a:pt x="45775" y="355778"/>
                </a:lnTo>
                <a:lnTo>
                  <a:pt x="29696" y="398402"/>
                </a:lnTo>
                <a:lnTo>
                  <a:pt x="16928" y="442539"/>
                </a:lnTo>
                <a:lnTo>
                  <a:pt x="7623" y="488040"/>
                </a:lnTo>
                <a:lnTo>
                  <a:pt x="1930" y="534756"/>
                </a:lnTo>
                <a:lnTo>
                  <a:pt x="0" y="582536"/>
                </a:lnTo>
                <a:lnTo>
                  <a:pt x="1930" y="630316"/>
                </a:lnTo>
                <a:lnTo>
                  <a:pt x="7623" y="677031"/>
                </a:lnTo>
                <a:lnTo>
                  <a:pt x="16928" y="722533"/>
                </a:lnTo>
                <a:lnTo>
                  <a:pt x="29696" y="766670"/>
                </a:lnTo>
                <a:lnTo>
                  <a:pt x="45775" y="809294"/>
                </a:lnTo>
                <a:lnTo>
                  <a:pt x="65017" y="850254"/>
                </a:lnTo>
                <a:lnTo>
                  <a:pt x="87272" y="889400"/>
                </a:lnTo>
                <a:lnTo>
                  <a:pt x="112389" y="926583"/>
                </a:lnTo>
                <a:lnTo>
                  <a:pt x="140220" y="961652"/>
                </a:lnTo>
                <a:lnTo>
                  <a:pt x="170613" y="994459"/>
                </a:lnTo>
                <a:lnTo>
                  <a:pt x="203419" y="1024852"/>
                </a:lnTo>
                <a:lnTo>
                  <a:pt x="238489" y="1052682"/>
                </a:lnTo>
                <a:lnTo>
                  <a:pt x="275672" y="1077800"/>
                </a:lnTo>
                <a:lnTo>
                  <a:pt x="314818" y="1100054"/>
                </a:lnTo>
                <a:lnTo>
                  <a:pt x="355778" y="1119296"/>
                </a:lnTo>
                <a:lnTo>
                  <a:pt x="398402" y="1135376"/>
                </a:lnTo>
                <a:lnTo>
                  <a:pt x="442539" y="1148143"/>
                </a:lnTo>
                <a:lnTo>
                  <a:pt x="488040" y="1157448"/>
                </a:lnTo>
                <a:lnTo>
                  <a:pt x="534756" y="1163141"/>
                </a:lnTo>
                <a:lnTo>
                  <a:pt x="582536" y="1165072"/>
                </a:lnTo>
                <a:lnTo>
                  <a:pt x="630316" y="1163141"/>
                </a:lnTo>
                <a:lnTo>
                  <a:pt x="677031" y="1157448"/>
                </a:lnTo>
                <a:lnTo>
                  <a:pt x="722533" y="1148143"/>
                </a:lnTo>
                <a:lnTo>
                  <a:pt x="766670" y="1135376"/>
                </a:lnTo>
                <a:lnTo>
                  <a:pt x="809294" y="1119296"/>
                </a:lnTo>
                <a:lnTo>
                  <a:pt x="850254" y="1100054"/>
                </a:lnTo>
                <a:lnTo>
                  <a:pt x="889400" y="1077800"/>
                </a:lnTo>
                <a:lnTo>
                  <a:pt x="926583" y="1052682"/>
                </a:lnTo>
                <a:lnTo>
                  <a:pt x="961652" y="1024852"/>
                </a:lnTo>
                <a:lnTo>
                  <a:pt x="994459" y="994459"/>
                </a:lnTo>
                <a:lnTo>
                  <a:pt x="1024852" y="961652"/>
                </a:lnTo>
                <a:lnTo>
                  <a:pt x="1052682" y="926583"/>
                </a:lnTo>
                <a:lnTo>
                  <a:pt x="1077800" y="889400"/>
                </a:lnTo>
                <a:lnTo>
                  <a:pt x="1100054" y="850254"/>
                </a:lnTo>
                <a:lnTo>
                  <a:pt x="1119296" y="809294"/>
                </a:lnTo>
                <a:lnTo>
                  <a:pt x="1135376" y="766670"/>
                </a:lnTo>
                <a:lnTo>
                  <a:pt x="1148143" y="722533"/>
                </a:lnTo>
                <a:lnTo>
                  <a:pt x="1157448" y="677031"/>
                </a:lnTo>
                <a:lnTo>
                  <a:pt x="1163141" y="630316"/>
                </a:lnTo>
                <a:lnTo>
                  <a:pt x="1165072" y="582536"/>
                </a:lnTo>
                <a:lnTo>
                  <a:pt x="1163141" y="534756"/>
                </a:lnTo>
                <a:lnTo>
                  <a:pt x="1157448" y="488040"/>
                </a:lnTo>
                <a:lnTo>
                  <a:pt x="1148143" y="442539"/>
                </a:lnTo>
                <a:lnTo>
                  <a:pt x="1135376" y="398402"/>
                </a:lnTo>
                <a:lnTo>
                  <a:pt x="1119296" y="355778"/>
                </a:lnTo>
                <a:lnTo>
                  <a:pt x="1100054" y="314818"/>
                </a:lnTo>
                <a:lnTo>
                  <a:pt x="1077800" y="275672"/>
                </a:lnTo>
                <a:lnTo>
                  <a:pt x="1052682" y="238489"/>
                </a:lnTo>
                <a:lnTo>
                  <a:pt x="1024852" y="203419"/>
                </a:lnTo>
                <a:lnTo>
                  <a:pt x="994459" y="170613"/>
                </a:lnTo>
                <a:lnTo>
                  <a:pt x="961652" y="140220"/>
                </a:lnTo>
                <a:lnTo>
                  <a:pt x="926583" y="112389"/>
                </a:lnTo>
                <a:lnTo>
                  <a:pt x="889400" y="87272"/>
                </a:lnTo>
                <a:lnTo>
                  <a:pt x="850254" y="65017"/>
                </a:lnTo>
                <a:lnTo>
                  <a:pt x="809294" y="45775"/>
                </a:lnTo>
                <a:lnTo>
                  <a:pt x="766670" y="29696"/>
                </a:lnTo>
                <a:lnTo>
                  <a:pt x="722533" y="16928"/>
                </a:lnTo>
                <a:lnTo>
                  <a:pt x="677031" y="7623"/>
                </a:lnTo>
                <a:lnTo>
                  <a:pt x="630316" y="1930"/>
                </a:lnTo>
                <a:lnTo>
                  <a:pt x="582536" y="0"/>
                </a:lnTo>
                <a:close/>
              </a:path>
            </a:pathLst>
          </a:custGeom>
          <a:solidFill>
            <a:srgbClr val="AE3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/>
          <p:cNvSpPr txBox="1"/>
          <p:nvPr/>
        </p:nvSpPr>
        <p:spPr>
          <a:xfrm>
            <a:off x="5002746" y="3516242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Roboto Lt"/>
                <a:cs typeface="Roboto Lt"/>
              </a:rPr>
              <a:t>2</a:t>
            </a:r>
            <a:endParaRPr sz="3300">
              <a:latin typeface="Roboto Lt"/>
              <a:cs typeface="Roboto Lt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5659462" y="3664888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10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AE3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4584880" y="5105204"/>
            <a:ext cx="1163955" cy="1163955"/>
          </a:xfrm>
          <a:custGeom>
            <a:avLst/>
            <a:gdLst/>
            <a:ahLst/>
            <a:cxnLst/>
            <a:rect l="l" t="t" r="r" b="b"/>
            <a:pathLst>
              <a:path w="1163954" h="1163954">
                <a:moveTo>
                  <a:pt x="581907" y="0"/>
                </a:moveTo>
                <a:lnTo>
                  <a:pt x="534189" y="1928"/>
                </a:lnTo>
                <a:lnTo>
                  <a:pt x="487531" y="7614"/>
                </a:lnTo>
                <a:lnTo>
                  <a:pt x="442085" y="16908"/>
                </a:lnTo>
                <a:lnTo>
                  <a:pt x="397999" y="29660"/>
                </a:lnTo>
                <a:lnTo>
                  <a:pt x="355424" y="45721"/>
                </a:lnTo>
                <a:lnTo>
                  <a:pt x="314510" y="64941"/>
                </a:lnTo>
                <a:lnTo>
                  <a:pt x="275406" y="87170"/>
                </a:lnTo>
                <a:lnTo>
                  <a:pt x="238262" y="112259"/>
                </a:lnTo>
                <a:lnTo>
                  <a:pt x="203229" y="140057"/>
                </a:lnTo>
                <a:lnTo>
                  <a:pt x="170456" y="170416"/>
                </a:lnTo>
                <a:lnTo>
                  <a:pt x="140092" y="203186"/>
                </a:lnTo>
                <a:lnTo>
                  <a:pt x="112289" y="238217"/>
                </a:lnTo>
                <a:lnTo>
                  <a:pt x="87195" y="275360"/>
                </a:lnTo>
                <a:lnTo>
                  <a:pt x="64961" y="314464"/>
                </a:lnTo>
                <a:lnTo>
                  <a:pt x="45736" y="355380"/>
                </a:lnTo>
                <a:lnTo>
                  <a:pt x="29671" y="397959"/>
                </a:lnTo>
                <a:lnTo>
                  <a:pt x="16914" y="442051"/>
                </a:lnTo>
                <a:lnTo>
                  <a:pt x="7617" y="487506"/>
                </a:lnTo>
                <a:lnTo>
                  <a:pt x="1929" y="534175"/>
                </a:lnTo>
                <a:lnTo>
                  <a:pt x="0" y="581907"/>
                </a:lnTo>
                <a:lnTo>
                  <a:pt x="1929" y="629626"/>
                </a:lnTo>
                <a:lnTo>
                  <a:pt x="7617" y="676283"/>
                </a:lnTo>
                <a:lnTo>
                  <a:pt x="16914" y="721730"/>
                </a:lnTo>
                <a:lnTo>
                  <a:pt x="29671" y="765815"/>
                </a:lnTo>
                <a:lnTo>
                  <a:pt x="45736" y="808390"/>
                </a:lnTo>
                <a:lnTo>
                  <a:pt x="64961" y="849305"/>
                </a:lnTo>
                <a:lnTo>
                  <a:pt x="87195" y="888409"/>
                </a:lnTo>
                <a:lnTo>
                  <a:pt x="112289" y="925552"/>
                </a:lnTo>
                <a:lnTo>
                  <a:pt x="140092" y="960586"/>
                </a:lnTo>
                <a:lnTo>
                  <a:pt x="170456" y="993359"/>
                </a:lnTo>
                <a:lnTo>
                  <a:pt x="203229" y="1023722"/>
                </a:lnTo>
                <a:lnTo>
                  <a:pt x="238262" y="1051526"/>
                </a:lnTo>
                <a:lnTo>
                  <a:pt x="275406" y="1076620"/>
                </a:lnTo>
                <a:lnTo>
                  <a:pt x="314510" y="1098854"/>
                </a:lnTo>
                <a:lnTo>
                  <a:pt x="355424" y="1118079"/>
                </a:lnTo>
                <a:lnTo>
                  <a:pt x="397999" y="1134144"/>
                </a:lnTo>
                <a:lnTo>
                  <a:pt x="442085" y="1146900"/>
                </a:lnTo>
                <a:lnTo>
                  <a:pt x="487531" y="1156198"/>
                </a:lnTo>
                <a:lnTo>
                  <a:pt x="534189" y="1161886"/>
                </a:lnTo>
                <a:lnTo>
                  <a:pt x="581907" y="1163815"/>
                </a:lnTo>
                <a:lnTo>
                  <a:pt x="629626" y="1161886"/>
                </a:lnTo>
                <a:lnTo>
                  <a:pt x="676283" y="1156198"/>
                </a:lnTo>
                <a:lnTo>
                  <a:pt x="721730" y="1146900"/>
                </a:lnTo>
                <a:lnTo>
                  <a:pt x="765815" y="1134144"/>
                </a:lnTo>
                <a:lnTo>
                  <a:pt x="808390" y="1118079"/>
                </a:lnTo>
                <a:lnTo>
                  <a:pt x="849305" y="1098854"/>
                </a:lnTo>
                <a:lnTo>
                  <a:pt x="888409" y="1076620"/>
                </a:lnTo>
                <a:lnTo>
                  <a:pt x="925552" y="1051526"/>
                </a:lnTo>
                <a:lnTo>
                  <a:pt x="960586" y="1023722"/>
                </a:lnTo>
                <a:lnTo>
                  <a:pt x="993359" y="993359"/>
                </a:lnTo>
                <a:lnTo>
                  <a:pt x="1023722" y="960586"/>
                </a:lnTo>
                <a:lnTo>
                  <a:pt x="1051526" y="925552"/>
                </a:lnTo>
                <a:lnTo>
                  <a:pt x="1076620" y="888409"/>
                </a:lnTo>
                <a:lnTo>
                  <a:pt x="1098854" y="849305"/>
                </a:lnTo>
                <a:lnTo>
                  <a:pt x="1118079" y="808390"/>
                </a:lnTo>
                <a:lnTo>
                  <a:pt x="1134144" y="765815"/>
                </a:lnTo>
                <a:lnTo>
                  <a:pt x="1146900" y="721730"/>
                </a:lnTo>
                <a:lnTo>
                  <a:pt x="1156198" y="676283"/>
                </a:lnTo>
                <a:lnTo>
                  <a:pt x="1161886" y="629626"/>
                </a:lnTo>
                <a:lnTo>
                  <a:pt x="1163815" y="581907"/>
                </a:lnTo>
                <a:lnTo>
                  <a:pt x="1161886" y="534175"/>
                </a:lnTo>
                <a:lnTo>
                  <a:pt x="1156198" y="487506"/>
                </a:lnTo>
                <a:lnTo>
                  <a:pt x="1146900" y="442051"/>
                </a:lnTo>
                <a:lnTo>
                  <a:pt x="1134144" y="397959"/>
                </a:lnTo>
                <a:lnTo>
                  <a:pt x="1118079" y="355380"/>
                </a:lnTo>
                <a:lnTo>
                  <a:pt x="1098854" y="314464"/>
                </a:lnTo>
                <a:lnTo>
                  <a:pt x="1076620" y="275360"/>
                </a:lnTo>
                <a:lnTo>
                  <a:pt x="1051526" y="238217"/>
                </a:lnTo>
                <a:lnTo>
                  <a:pt x="1023722" y="203186"/>
                </a:lnTo>
                <a:lnTo>
                  <a:pt x="993359" y="170416"/>
                </a:lnTo>
                <a:lnTo>
                  <a:pt x="960586" y="140057"/>
                </a:lnTo>
                <a:lnTo>
                  <a:pt x="925552" y="112259"/>
                </a:lnTo>
                <a:lnTo>
                  <a:pt x="888409" y="87170"/>
                </a:lnTo>
                <a:lnTo>
                  <a:pt x="849305" y="64941"/>
                </a:lnTo>
                <a:lnTo>
                  <a:pt x="808390" y="45721"/>
                </a:lnTo>
                <a:lnTo>
                  <a:pt x="765815" y="29660"/>
                </a:lnTo>
                <a:lnTo>
                  <a:pt x="721730" y="16908"/>
                </a:lnTo>
                <a:lnTo>
                  <a:pt x="676283" y="7614"/>
                </a:lnTo>
                <a:lnTo>
                  <a:pt x="629626" y="1928"/>
                </a:lnTo>
                <a:lnTo>
                  <a:pt x="581907" y="0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5040241" y="5403211"/>
            <a:ext cx="25781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Roboto Lt"/>
                <a:cs typeface="Roboto Lt"/>
              </a:rPr>
              <a:t>3</a:t>
            </a:r>
            <a:endParaRPr sz="3300" dirty="0">
              <a:latin typeface="Roboto Lt"/>
              <a:cs typeface="Roboto Lt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5697166" y="5552632"/>
            <a:ext cx="251460" cy="269240"/>
          </a:xfrm>
          <a:custGeom>
            <a:avLst/>
            <a:gdLst/>
            <a:ahLst/>
            <a:cxnLst/>
            <a:rect l="l" t="t" r="r" b="b"/>
            <a:pathLst>
              <a:path w="251460" h="269239">
                <a:moveTo>
                  <a:pt x="0" y="0"/>
                </a:moveTo>
                <a:lnTo>
                  <a:pt x="0" y="268959"/>
                </a:lnTo>
                <a:lnTo>
                  <a:pt x="251364" y="134479"/>
                </a:lnTo>
                <a:lnTo>
                  <a:pt x="0" y="0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6164362" y="3217460"/>
            <a:ext cx="12915900" cy="13227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u="sng" spc="5" dirty="0" smtClean="0">
                <a:latin typeface="Ebrima"/>
                <a:cs typeface="Ebrima"/>
              </a:rPr>
              <a:t>Exploratory</a:t>
            </a:r>
            <a:r>
              <a:rPr sz="3200" b="1" u="sng" spc="-5" dirty="0" smtClean="0">
                <a:latin typeface="Ebrima"/>
                <a:cs typeface="Ebrima"/>
              </a:rPr>
              <a:t> </a:t>
            </a:r>
            <a:r>
              <a:rPr sz="3200" b="1" u="sng" spc="5" dirty="0" smtClean="0">
                <a:latin typeface="Ebrima"/>
                <a:cs typeface="Ebrima"/>
              </a:rPr>
              <a:t>Data analysis</a:t>
            </a:r>
            <a:endParaRPr sz="3200" b="1" u="sng" dirty="0" smtClean="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50" spc="-10" dirty="0" smtClean="0">
                <a:latin typeface="Calibri"/>
                <a:cs typeface="Calibri"/>
              </a:rPr>
              <a:t>Exploratory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spc="-15" dirty="0" smtClean="0">
                <a:latin typeface="Calibri"/>
                <a:cs typeface="Calibri"/>
              </a:rPr>
              <a:t>data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analysis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is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5" dirty="0" smtClean="0">
                <a:latin typeface="Calibri"/>
                <a:cs typeface="Calibri"/>
              </a:rPr>
              <a:t>an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approach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of</a:t>
            </a:r>
            <a:r>
              <a:rPr sz="2650" spc="5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analyzing</a:t>
            </a:r>
            <a:r>
              <a:rPr sz="2650" spc="5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data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sets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to</a:t>
            </a:r>
            <a:r>
              <a:rPr sz="2650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summarize</a:t>
            </a:r>
            <a:r>
              <a:rPr sz="2650" spc="2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their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main</a:t>
            </a:r>
            <a:r>
              <a:rPr sz="2650" spc="5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characteristics,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often</a:t>
            </a:r>
            <a:r>
              <a:rPr lang="en-US" sz="265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using</a:t>
            </a:r>
            <a:r>
              <a:rPr sz="2650" spc="25" dirty="0" smtClean="0">
                <a:latin typeface="Calibri"/>
                <a:cs typeface="Calibri"/>
              </a:rPr>
              <a:t> </a:t>
            </a:r>
            <a:r>
              <a:rPr sz="2650" spc="-15" dirty="0" smtClean="0">
                <a:latin typeface="Calibri"/>
                <a:cs typeface="Calibri"/>
              </a:rPr>
              <a:t>statistical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graphics</a:t>
            </a:r>
            <a:r>
              <a:rPr sz="2650" spc="30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and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other</a:t>
            </a:r>
            <a:r>
              <a:rPr sz="2650" spc="10" dirty="0" smtClean="0">
                <a:latin typeface="Calibri"/>
                <a:cs typeface="Calibri"/>
              </a:rPr>
              <a:t> </a:t>
            </a:r>
            <a:r>
              <a:rPr sz="2650" spc="-15" dirty="0" smtClean="0">
                <a:latin typeface="Calibri"/>
                <a:cs typeface="Calibri"/>
              </a:rPr>
              <a:t>data</a:t>
            </a:r>
            <a:r>
              <a:rPr sz="2650" spc="20" dirty="0" smtClean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visualization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methods.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4584880" y="6982894"/>
            <a:ext cx="1163955" cy="1163955"/>
          </a:xfrm>
          <a:custGeom>
            <a:avLst/>
            <a:gdLst/>
            <a:ahLst/>
            <a:cxnLst/>
            <a:rect l="l" t="t" r="r" b="b"/>
            <a:pathLst>
              <a:path w="1163954" h="1163954">
                <a:moveTo>
                  <a:pt x="581907" y="0"/>
                </a:moveTo>
                <a:lnTo>
                  <a:pt x="534189" y="1929"/>
                </a:lnTo>
                <a:lnTo>
                  <a:pt x="487531" y="7617"/>
                </a:lnTo>
                <a:lnTo>
                  <a:pt x="442085" y="16914"/>
                </a:lnTo>
                <a:lnTo>
                  <a:pt x="397999" y="29671"/>
                </a:lnTo>
                <a:lnTo>
                  <a:pt x="355424" y="45736"/>
                </a:lnTo>
                <a:lnTo>
                  <a:pt x="314510" y="64961"/>
                </a:lnTo>
                <a:lnTo>
                  <a:pt x="275406" y="87195"/>
                </a:lnTo>
                <a:lnTo>
                  <a:pt x="238262" y="112289"/>
                </a:lnTo>
                <a:lnTo>
                  <a:pt x="203229" y="140092"/>
                </a:lnTo>
                <a:lnTo>
                  <a:pt x="170456" y="170456"/>
                </a:lnTo>
                <a:lnTo>
                  <a:pt x="140092" y="203229"/>
                </a:lnTo>
                <a:lnTo>
                  <a:pt x="112289" y="238262"/>
                </a:lnTo>
                <a:lnTo>
                  <a:pt x="87195" y="275406"/>
                </a:lnTo>
                <a:lnTo>
                  <a:pt x="64961" y="314510"/>
                </a:lnTo>
                <a:lnTo>
                  <a:pt x="45736" y="355424"/>
                </a:lnTo>
                <a:lnTo>
                  <a:pt x="29671" y="397999"/>
                </a:lnTo>
                <a:lnTo>
                  <a:pt x="16914" y="442085"/>
                </a:lnTo>
                <a:lnTo>
                  <a:pt x="7617" y="487531"/>
                </a:lnTo>
                <a:lnTo>
                  <a:pt x="1929" y="534189"/>
                </a:lnTo>
                <a:lnTo>
                  <a:pt x="0" y="581907"/>
                </a:lnTo>
                <a:lnTo>
                  <a:pt x="1929" y="629626"/>
                </a:lnTo>
                <a:lnTo>
                  <a:pt x="7617" y="676283"/>
                </a:lnTo>
                <a:lnTo>
                  <a:pt x="16914" y="721730"/>
                </a:lnTo>
                <a:lnTo>
                  <a:pt x="29671" y="765815"/>
                </a:lnTo>
                <a:lnTo>
                  <a:pt x="45736" y="808390"/>
                </a:lnTo>
                <a:lnTo>
                  <a:pt x="64961" y="849305"/>
                </a:lnTo>
                <a:lnTo>
                  <a:pt x="87195" y="888409"/>
                </a:lnTo>
                <a:lnTo>
                  <a:pt x="112289" y="925552"/>
                </a:lnTo>
                <a:lnTo>
                  <a:pt x="140092" y="960586"/>
                </a:lnTo>
                <a:lnTo>
                  <a:pt x="170456" y="993359"/>
                </a:lnTo>
                <a:lnTo>
                  <a:pt x="203229" y="1023722"/>
                </a:lnTo>
                <a:lnTo>
                  <a:pt x="238262" y="1051526"/>
                </a:lnTo>
                <a:lnTo>
                  <a:pt x="275406" y="1076620"/>
                </a:lnTo>
                <a:lnTo>
                  <a:pt x="314510" y="1098854"/>
                </a:lnTo>
                <a:lnTo>
                  <a:pt x="355424" y="1118079"/>
                </a:lnTo>
                <a:lnTo>
                  <a:pt x="397999" y="1134144"/>
                </a:lnTo>
                <a:lnTo>
                  <a:pt x="442085" y="1146900"/>
                </a:lnTo>
                <a:lnTo>
                  <a:pt x="487531" y="1156198"/>
                </a:lnTo>
                <a:lnTo>
                  <a:pt x="534189" y="1161886"/>
                </a:lnTo>
                <a:lnTo>
                  <a:pt x="581907" y="1163815"/>
                </a:lnTo>
                <a:lnTo>
                  <a:pt x="629626" y="1161886"/>
                </a:lnTo>
                <a:lnTo>
                  <a:pt x="676283" y="1156198"/>
                </a:lnTo>
                <a:lnTo>
                  <a:pt x="721730" y="1146900"/>
                </a:lnTo>
                <a:lnTo>
                  <a:pt x="765815" y="1134144"/>
                </a:lnTo>
                <a:lnTo>
                  <a:pt x="808390" y="1118079"/>
                </a:lnTo>
                <a:lnTo>
                  <a:pt x="849305" y="1098854"/>
                </a:lnTo>
                <a:lnTo>
                  <a:pt x="888409" y="1076620"/>
                </a:lnTo>
                <a:lnTo>
                  <a:pt x="925552" y="1051526"/>
                </a:lnTo>
                <a:lnTo>
                  <a:pt x="960586" y="1023722"/>
                </a:lnTo>
                <a:lnTo>
                  <a:pt x="993359" y="993359"/>
                </a:lnTo>
                <a:lnTo>
                  <a:pt x="1023722" y="960586"/>
                </a:lnTo>
                <a:lnTo>
                  <a:pt x="1051526" y="925552"/>
                </a:lnTo>
                <a:lnTo>
                  <a:pt x="1076620" y="888409"/>
                </a:lnTo>
                <a:lnTo>
                  <a:pt x="1098854" y="849305"/>
                </a:lnTo>
                <a:lnTo>
                  <a:pt x="1118079" y="808390"/>
                </a:lnTo>
                <a:lnTo>
                  <a:pt x="1134144" y="765815"/>
                </a:lnTo>
                <a:lnTo>
                  <a:pt x="1146900" y="721730"/>
                </a:lnTo>
                <a:lnTo>
                  <a:pt x="1156198" y="676283"/>
                </a:lnTo>
                <a:lnTo>
                  <a:pt x="1161886" y="629626"/>
                </a:lnTo>
                <a:lnTo>
                  <a:pt x="1163815" y="581907"/>
                </a:lnTo>
                <a:lnTo>
                  <a:pt x="1161886" y="534189"/>
                </a:lnTo>
                <a:lnTo>
                  <a:pt x="1156198" y="487531"/>
                </a:lnTo>
                <a:lnTo>
                  <a:pt x="1146900" y="442085"/>
                </a:lnTo>
                <a:lnTo>
                  <a:pt x="1134144" y="397999"/>
                </a:lnTo>
                <a:lnTo>
                  <a:pt x="1118079" y="355424"/>
                </a:lnTo>
                <a:lnTo>
                  <a:pt x="1098854" y="314510"/>
                </a:lnTo>
                <a:lnTo>
                  <a:pt x="1076620" y="275406"/>
                </a:lnTo>
                <a:lnTo>
                  <a:pt x="1051526" y="238262"/>
                </a:lnTo>
                <a:lnTo>
                  <a:pt x="1023722" y="203229"/>
                </a:lnTo>
                <a:lnTo>
                  <a:pt x="993359" y="170456"/>
                </a:lnTo>
                <a:lnTo>
                  <a:pt x="960586" y="140092"/>
                </a:lnTo>
                <a:lnTo>
                  <a:pt x="925552" y="112289"/>
                </a:lnTo>
                <a:lnTo>
                  <a:pt x="888409" y="87195"/>
                </a:lnTo>
                <a:lnTo>
                  <a:pt x="849305" y="64961"/>
                </a:lnTo>
                <a:lnTo>
                  <a:pt x="808390" y="45736"/>
                </a:lnTo>
                <a:lnTo>
                  <a:pt x="765815" y="29671"/>
                </a:lnTo>
                <a:lnTo>
                  <a:pt x="721730" y="16914"/>
                </a:lnTo>
                <a:lnTo>
                  <a:pt x="676283" y="7617"/>
                </a:lnTo>
                <a:lnTo>
                  <a:pt x="629626" y="1929"/>
                </a:lnTo>
                <a:lnTo>
                  <a:pt x="5819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5040241" y="7281676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Roboto Lt"/>
                <a:cs typeface="Roboto Lt"/>
              </a:rPr>
              <a:t>4</a:t>
            </a:r>
            <a:endParaRPr sz="3300">
              <a:latin typeface="Roboto Lt"/>
              <a:cs typeface="Roboto Lt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5697166" y="7430322"/>
            <a:ext cx="251460" cy="269240"/>
          </a:xfrm>
          <a:custGeom>
            <a:avLst/>
            <a:gdLst/>
            <a:ahLst/>
            <a:cxnLst/>
            <a:rect l="l" t="t" r="r" b="b"/>
            <a:pathLst>
              <a:path w="251460" h="269240">
                <a:moveTo>
                  <a:pt x="0" y="0"/>
                </a:moveTo>
                <a:lnTo>
                  <a:pt x="0" y="268959"/>
                </a:lnTo>
                <a:lnTo>
                  <a:pt x="251364" y="134479"/>
                </a:lnTo>
                <a:lnTo>
                  <a:pt x="0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6178397" y="6776392"/>
            <a:ext cx="12454890" cy="132343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u="sng" spc="10" dirty="0">
                <a:latin typeface="Ebrima"/>
                <a:cs typeface="Ebrima"/>
              </a:rPr>
              <a:t>Model</a:t>
            </a:r>
            <a:r>
              <a:rPr sz="3200" b="1" u="sng" spc="-30" dirty="0">
                <a:latin typeface="Ebrima"/>
                <a:cs typeface="Ebrima"/>
              </a:rPr>
              <a:t> </a:t>
            </a:r>
            <a:r>
              <a:rPr sz="3200" b="1" u="sng" spc="5" dirty="0">
                <a:latin typeface="Ebrima"/>
                <a:cs typeface="Ebrima"/>
              </a:rPr>
              <a:t>Building</a:t>
            </a:r>
            <a:endParaRPr sz="3200" b="1" u="sng" dirty="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50" dirty="0">
                <a:latin typeface="Calibri"/>
                <a:cs typeface="Calibri"/>
              </a:rPr>
              <a:t>Model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building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process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where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different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machine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learning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algorithms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are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used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to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make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different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dirty="0" smtClean="0">
                <a:latin typeface="Calibri"/>
                <a:cs typeface="Calibri"/>
              </a:rPr>
              <a:t>machine</a:t>
            </a:r>
            <a:r>
              <a:rPr lang="en-US" sz="2650" dirty="0" smtClean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learning</a:t>
            </a:r>
            <a:r>
              <a:rPr sz="2650" spc="15" dirty="0" smtClean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models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for</a:t>
            </a:r>
            <a:r>
              <a:rPr sz="2650" spc="-5" dirty="0">
                <a:latin typeface="Calibri"/>
                <a:cs typeface="Calibri"/>
              </a:rPr>
              <a:t> various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applications.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6164362" y="1170491"/>
            <a:ext cx="13038455" cy="13227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u="sng" spc="5" dirty="0">
                <a:latin typeface="Ebrima"/>
                <a:cs typeface="Ebrima"/>
              </a:rPr>
              <a:t>Research</a:t>
            </a:r>
            <a:r>
              <a:rPr sz="3200" b="1" u="sng" spc="-15" dirty="0">
                <a:latin typeface="Ebrima"/>
                <a:cs typeface="Ebrima"/>
              </a:rPr>
              <a:t> </a:t>
            </a:r>
            <a:r>
              <a:rPr sz="3200" b="1" u="sng" spc="10" dirty="0">
                <a:latin typeface="Ebrima"/>
                <a:cs typeface="Ebrima"/>
              </a:rPr>
              <a:t>and</a:t>
            </a:r>
            <a:r>
              <a:rPr sz="3200" b="1" u="sng" spc="-10" dirty="0">
                <a:latin typeface="Ebrima"/>
                <a:cs typeface="Ebrima"/>
              </a:rPr>
              <a:t> </a:t>
            </a:r>
            <a:r>
              <a:rPr sz="3200" b="1" u="sng" spc="5" dirty="0">
                <a:latin typeface="Ebrima"/>
                <a:cs typeface="Ebrima"/>
              </a:rPr>
              <a:t>business</a:t>
            </a:r>
            <a:r>
              <a:rPr sz="3200" b="1" u="sng" spc="-10" dirty="0">
                <a:latin typeface="Ebrima"/>
                <a:cs typeface="Ebrima"/>
              </a:rPr>
              <a:t> </a:t>
            </a:r>
            <a:r>
              <a:rPr sz="3200" b="1" u="sng" spc="10" dirty="0">
                <a:latin typeface="Ebrima"/>
                <a:cs typeface="Ebrima"/>
              </a:rPr>
              <a:t>understanding</a:t>
            </a:r>
            <a:endParaRPr sz="3200" b="1" u="sng" dirty="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50" spc="-5" dirty="0">
                <a:latin typeface="Calibri"/>
                <a:cs typeface="Calibri"/>
              </a:rPr>
              <a:t>The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first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thing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you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have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to</a:t>
            </a:r>
            <a:r>
              <a:rPr sz="2650" dirty="0">
                <a:latin typeface="Calibri"/>
                <a:cs typeface="Calibri"/>
              </a:rPr>
              <a:t> do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before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you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solve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problem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to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define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exactly </a:t>
            </a:r>
            <a:r>
              <a:rPr sz="2650" spc="-5" dirty="0">
                <a:latin typeface="Calibri"/>
                <a:cs typeface="Calibri"/>
              </a:rPr>
              <a:t>what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it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is.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55" dirty="0">
                <a:latin typeface="Calibri"/>
                <a:cs typeface="Calibri"/>
              </a:rPr>
              <a:t>You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need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to</a:t>
            </a:r>
            <a:r>
              <a:rPr sz="2650" dirty="0">
                <a:latin typeface="Calibri"/>
                <a:cs typeface="Calibri"/>
              </a:rPr>
              <a:t> be </a:t>
            </a:r>
            <a:r>
              <a:rPr sz="2650" spc="-5" dirty="0">
                <a:latin typeface="Calibri"/>
                <a:cs typeface="Calibri"/>
              </a:rPr>
              <a:t>able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to</a:t>
            </a:r>
            <a:r>
              <a:rPr lang="en-US" sz="2650" dirty="0">
                <a:latin typeface="Calibri"/>
                <a:cs typeface="Calibri"/>
              </a:rPr>
              <a:t> </a:t>
            </a:r>
            <a:r>
              <a:rPr sz="2650" spc="-10" dirty="0" smtClean="0">
                <a:latin typeface="Calibri"/>
                <a:cs typeface="Calibri"/>
              </a:rPr>
              <a:t>translate</a:t>
            </a:r>
            <a:r>
              <a:rPr sz="2650" spc="-5" dirty="0" smtClean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data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questions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into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something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actionable.</a:t>
            </a:r>
          </a:p>
        </p:txBody>
      </p:sp>
      <p:sp>
        <p:nvSpPr>
          <p:cNvPr id="15" name="object 17"/>
          <p:cNvSpPr/>
          <p:nvPr/>
        </p:nvSpPr>
        <p:spPr>
          <a:xfrm>
            <a:off x="4547176" y="1314634"/>
            <a:ext cx="1165225" cy="1163955"/>
          </a:xfrm>
          <a:custGeom>
            <a:avLst/>
            <a:gdLst/>
            <a:ahLst/>
            <a:cxnLst/>
            <a:rect l="l" t="t" r="r" b="b"/>
            <a:pathLst>
              <a:path w="1165225" h="1163955">
                <a:moveTo>
                  <a:pt x="582536" y="0"/>
                </a:moveTo>
                <a:lnTo>
                  <a:pt x="534756" y="1929"/>
                </a:lnTo>
                <a:lnTo>
                  <a:pt x="488040" y="7617"/>
                </a:lnTo>
                <a:lnTo>
                  <a:pt x="442539" y="16914"/>
                </a:lnTo>
                <a:lnTo>
                  <a:pt x="398402" y="29671"/>
                </a:lnTo>
                <a:lnTo>
                  <a:pt x="355778" y="45736"/>
                </a:lnTo>
                <a:lnTo>
                  <a:pt x="314818" y="64961"/>
                </a:lnTo>
                <a:lnTo>
                  <a:pt x="275672" y="87195"/>
                </a:lnTo>
                <a:lnTo>
                  <a:pt x="238489" y="112289"/>
                </a:lnTo>
                <a:lnTo>
                  <a:pt x="203419" y="140092"/>
                </a:lnTo>
                <a:lnTo>
                  <a:pt x="170613" y="170456"/>
                </a:lnTo>
                <a:lnTo>
                  <a:pt x="140220" y="203229"/>
                </a:lnTo>
                <a:lnTo>
                  <a:pt x="112389" y="238262"/>
                </a:lnTo>
                <a:lnTo>
                  <a:pt x="87272" y="275406"/>
                </a:lnTo>
                <a:lnTo>
                  <a:pt x="65017" y="314510"/>
                </a:lnTo>
                <a:lnTo>
                  <a:pt x="45775" y="355424"/>
                </a:lnTo>
                <a:lnTo>
                  <a:pt x="29696" y="397999"/>
                </a:lnTo>
                <a:lnTo>
                  <a:pt x="16928" y="442085"/>
                </a:lnTo>
                <a:lnTo>
                  <a:pt x="7623" y="487531"/>
                </a:lnTo>
                <a:lnTo>
                  <a:pt x="1930" y="534189"/>
                </a:lnTo>
                <a:lnTo>
                  <a:pt x="0" y="581907"/>
                </a:lnTo>
                <a:lnTo>
                  <a:pt x="1930" y="629626"/>
                </a:lnTo>
                <a:lnTo>
                  <a:pt x="7623" y="676283"/>
                </a:lnTo>
                <a:lnTo>
                  <a:pt x="16928" y="721730"/>
                </a:lnTo>
                <a:lnTo>
                  <a:pt x="29696" y="765815"/>
                </a:lnTo>
                <a:lnTo>
                  <a:pt x="45775" y="808390"/>
                </a:lnTo>
                <a:lnTo>
                  <a:pt x="65017" y="849305"/>
                </a:lnTo>
                <a:lnTo>
                  <a:pt x="87272" y="888409"/>
                </a:lnTo>
                <a:lnTo>
                  <a:pt x="112389" y="925552"/>
                </a:lnTo>
                <a:lnTo>
                  <a:pt x="140220" y="960586"/>
                </a:lnTo>
                <a:lnTo>
                  <a:pt x="170613" y="993359"/>
                </a:lnTo>
                <a:lnTo>
                  <a:pt x="203419" y="1023722"/>
                </a:lnTo>
                <a:lnTo>
                  <a:pt x="238489" y="1051526"/>
                </a:lnTo>
                <a:lnTo>
                  <a:pt x="275672" y="1076620"/>
                </a:lnTo>
                <a:lnTo>
                  <a:pt x="314818" y="1098854"/>
                </a:lnTo>
                <a:lnTo>
                  <a:pt x="355778" y="1118079"/>
                </a:lnTo>
                <a:lnTo>
                  <a:pt x="398402" y="1134144"/>
                </a:lnTo>
                <a:lnTo>
                  <a:pt x="442539" y="1146900"/>
                </a:lnTo>
                <a:lnTo>
                  <a:pt x="488040" y="1156198"/>
                </a:lnTo>
                <a:lnTo>
                  <a:pt x="534756" y="1161886"/>
                </a:lnTo>
                <a:lnTo>
                  <a:pt x="582536" y="1163815"/>
                </a:lnTo>
                <a:lnTo>
                  <a:pt x="630316" y="1161886"/>
                </a:lnTo>
                <a:lnTo>
                  <a:pt x="677031" y="1156198"/>
                </a:lnTo>
                <a:lnTo>
                  <a:pt x="722533" y="1146900"/>
                </a:lnTo>
                <a:lnTo>
                  <a:pt x="766670" y="1134144"/>
                </a:lnTo>
                <a:lnTo>
                  <a:pt x="809294" y="1118079"/>
                </a:lnTo>
                <a:lnTo>
                  <a:pt x="850254" y="1098854"/>
                </a:lnTo>
                <a:lnTo>
                  <a:pt x="889400" y="1076620"/>
                </a:lnTo>
                <a:lnTo>
                  <a:pt x="926583" y="1051526"/>
                </a:lnTo>
                <a:lnTo>
                  <a:pt x="961652" y="1023722"/>
                </a:lnTo>
                <a:lnTo>
                  <a:pt x="994459" y="993359"/>
                </a:lnTo>
                <a:lnTo>
                  <a:pt x="1024852" y="960586"/>
                </a:lnTo>
                <a:lnTo>
                  <a:pt x="1052682" y="925552"/>
                </a:lnTo>
                <a:lnTo>
                  <a:pt x="1077800" y="888409"/>
                </a:lnTo>
                <a:lnTo>
                  <a:pt x="1100054" y="849305"/>
                </a:lnTo>
                <a:lnTo>
                  <a:pt x="1119296" y="808390"/>
                </a:lnTo>
                <a:lnTo>
                  <a:pt x="1135376" y="765815"/>
                </a:lnTo>
                <a:lnTo>
                  <a:pt x="1148143" y="721730"/>
                </a:lnTo>
                <a:lnTo>
                  <a:pt x="1157448" y="676283"/>
                </a:lnTo>
                <a:lnTo>
                  <a:pt x="1163141" y="629626"/>
                </a:lnTo>
                <a:lnTo>
                  <a:pt x="1165072" y="581907"/>
                </a:lnTo>
                <a:lnTo>
                  <a:pt x="1163141" y="534189"/>
                </a:lnTo>
                <a:lnTo>
                  <a:pt x="1157448" y="487531"/>
                </a:lnTo>
                <a:lnTo>
                  <a:pt x="1148143" y="442085"/>
                </a:lnTo>
                <a:lnTo>
                  <a:pt x="1135376" y="397999"/>
                </a:lnTo>
                <a:lnTo>
                  <a:pt x="1119296" y="355424"/>
                </a:lnTo>
                <a:lnTo>
                  <a:pt x="1100054" y="314510"/>
                </a:lnTo>
                <a:lnTo>
                  <a:pt x="1077800" y="275406"/>
                </a:lnTo>
                <a:lnTo>
                  <a:pt x="1052682" y="238262"/>
                </a:lnTo>
                <a:lnTo>
                  <a:pt x="1024852" y="203229"/>
                </a:lnTo>
                <a:lnTo>
                  <a:pt x="994459" y="170456"/>
                </a:lnTo>
                <a:lnTo>
                  <a:pt x="961652" y="140092"/>
                </a:lnTo>
                <a:lnTo>
                  <a:pt x="926583" y="112289"/>
                </a:lnTo>
                <a:lnTo>
                  <a:pt x="889400" y="87195"/>
                </a:lnTo>
                <a:lnTo>
                  <a:pt x="850254" y="64961"/>
                </a:lnTo>
                <a:lnTo>
                  <a:pt x="809294" y="45736"/>
                </a:lnTo>
                <a:lnTo>
                  <a:pt x="766670" y="29671"/>
                </a:lnTo>
                <a:lnTo>
                  <a:pt x="722533" y="16914"/>
                </a:lnTo>
                <a:lnTo>
                  <a:pt x="677031" y="7617"/>
                </a:lnTo>
                <a:lnTo>
                  <a:pt x="630316" y="1929"/>
                </a:lnTo>
                <a:lnTo>
                  <a:pt x="582536" y="0"/>
                </a:lnTo>
                <a:close/>
              </a:path>
            </a:pathLst>
          </a:custGeom>
          <a:solidFill>
            <a:srgbClr val="FF9A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 txBox="1"/>
          <p:nvPr/>
        </p:nvSpPr>
        <p:spPr>
          <a:xfrm>
            <a:off x="5002746" y="1612368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Roboto Lt"/>
                <a:cs typeface="Roboto Lt"/>
              </a:rPr>
              <a:t>1</a:t>
            </a:r>
            <a:endParaRPr sz="3300">
              <a:latin typeface="Roboto Lt"/>
              <a:cs typeface="Roboto Lt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5659462" y="1760805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10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FF9A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4584880" y="8821622"/>
            <a:ext cx="1163955" cy="1165225"/>
          </a:xfrm>
          <a:custGeom>
            <a:avLst/>
            <a:gdLst/>
            <a:ahLst/>
            <a:cxnLst/>
            <a:rect l="l" t="t" r="r" b="b"/>
            <a:pathLst>
              <a:path w="1163954" h="1165225">
                <a:moveTo>
                  <a:pt x="581907" y="0"/>
                </a:moveTo>
                <a:lnTo>
                  <a:pt x="534189" y="1930"/>
                </a:lnTo>
                <a:lnTo>
                  <a:pt x="487531" y="7623"/>
                </a:lnTo>
                <a:lnTo>
                  <a:pt x="442085" y="16928"/>
                </a:lnTo>
                <a:lnTo>
                  <a:pt x="397999" y="29696"/>
                </a:lnTo>
                <a:lnTo>
                  <a:pt x="355424" y="45775"/>
                </a:lnTo>
                <a:lnTo>
                  <a:pt x="314510" y="65017"/>
                </a:lnTo>
                <a:lnTo>
                  <a:pt x="275406" y="87272"/>
                </a:lnTo>
                <a:lnTo>
                  <a:pt x="238262" y="112389"/>
                </a:lnTo>
                <a:lnTo>
                  <a:pt x="203229" y="140220"/>
                </a:lnTo>
                <a:lnTo>
                  <a:pt x="170456" y="170613"/>
                </a:lnTo>
                <a:lnTo>
                  <a:pt x="140092" y="203419"/>
                </a:lnTo>
                <a:lnTo>
                  <a:pt x="112289" y="238489"/>
                </a:lnTo>
                <a:lnTo>
                  <a:pt x="87195" y="275672"/>
                </a:lnTo>
                <a:lnTo>
                  <a:pt x="64961" y="314818"/>
                </a:lnTo>
                <a:lnTo>
                  <a:pt x="45736" y="355778"/>
                </a:lnTo>
                <a:lnTo>
                  <a:pt x="29671" y="398402"/>
                </a:lnTo>
                <a:lnTo>
                  <a:pt x="16914" y="442539"/>
                </a:lnTo>
                <a:lnTo>
                  <a:pt x="7617" y="488040"/>
                </a:lnTo>
                <a:lnTo>
                  <a:pt x="1929" y="534756"/>
                </a:lnTo>
                <a:lnTo>
                  <a:pt x="0" y="582536"/>
                </a:lnTo>
                <a:lnTo>
                  <a:pt x="1929" y="630316"/>
                </a:lnTo>
                <a:lnTo>
                  <a:pt x="7617" y="677031"/>
                </a:lnTo>
                <a:lnTo>
                  <a:pt x="16914" y="722533"/>
                </a:lnTo>
                <a:lnTo>
                  <a:pt x="29671" y="766670"/>
                </a:lnTo>
                <a:lnTo>
                  <a:pt x="45736" y="809294"/>
                </a:lnTo>
                <a:lnTo>
                  <a:pt x="64961" y="850254"/>
                </a:lnTo>
                <a:lnTo>
                  <a:pt x="87195" y="889400"/>
                </a:lnTo>
                <a:lnTo>
                  <a:pt x="112289" y="926583"/>
                </a:lnTo>
                <a:lnTo>
                  <a:pt x="140092" y="961652"/>
                </a:lnTo>
                <a:lnTo>
                  <a:pt x="170456" y="994459"/>
                </a:lnTo>
                <a:lnTo>
                  <a:pt x="203229" y="1024852"/>
                </a:lnTo>
                <a:lnTo>
                  <a:pt x="238262" y="1052682"/>
                </a:lnTo>
                <a:lnTo>
                  <a:pt x="275406" y="1077800"/>
                </a:lnTo>
                <a:lnTo>
                  <a:pt x="314510" y="1100054"/>
                </a:lnTo>
                <a:lnTo>
                  <a:pt x="355424" y="1119296"/>
                </a:lnTo>
                <a:lnTo>
                  <a:pt x="397999" y="1135376"/>
                </a:lnTo>
                <a:lnTo>
                  <a:pt x="442085" y="1148143"/>
                </a:lnTo>
                <a:lnTo>
                  <a:pt x="487531" y="1157448"/>
                </a:lnTo>
                <a:lnTo>
                  <a:pt x="534189" y="1163141"/>
                </a:lnTo>
                <a:lnTo>
                  <a:pt x="581907" y="1165072"/>
                </a:lnTo>
                <a:lnTo>
                  <a:pt x="629626" y="1163141"/>
                </a:lnTo>
                <a:lnTo>
                  <a:pt x="676283" y="1157448"/>
                </a:lnTo>
                <a:lnTo>
                  <a:pt x="721730" y="1148143"/>
                </a:lnTo>
                <a:lnTo>
                  <a:pt x="765815" y="1135376"/>
                </a:lnTo>
                <a:lnTo>
                  <a:pt x="808390" y="1119296"/>
                </a:lnTo>
                <a:lnTo>
                  <a:pt x="849305" y="1100054"/>
                </a:lnTo>
                <a:lnTo>
                  <a:pt x="888409" y="1077800"/>
                </a:lnTo>
                <a:lnTo>
                  <a:pt x="925552" y="1052682"/>
                </a:lnTo>
                <a:lnTo>
                  <a:pt x="960586" y="1024852"/>
                </a:lnTo>
                <a:lnTo>
                  <a:pt x="993359" y="994459"/>
                </a:lnTo>
                <a:lnTo>
                  <a:pt x="1023722" y="961652"/>
                </a:lnTo>
                <a:lnTo>
                  <a:pt x="1051526" y="926583"/>
                </a:lnTo>
                <a:lnTo>
                  <a:pt x="1076620" y="889400"/>
                </a:lnTo>
                <a:lnTo>
                  <a:pt x="1098854" y="850254"/>
                </a:lnTo>
                <a:lnTo>
                  <a:pt x="1118079" y="809294"/>
                </a:lnTo>
                <a:lnTo>
                  <a:pt x="1134144" y="766670"/>
                </a:lnTo>
                <a:lnTo>
                  <a:pt x="1146900" y="722533"/>
                </a:lnTo>
                <a:lnTo>
                  <a:pt x="1156198" y="677031"/>
                </a:lnTo>
                <a:lnTo>
                  <a:pt x="1161886" y="630316"/>
                </a:lnTo>
                <a:lnTo>
                  <a:pt x="1163815" y="582536"/>
                </a:lnTo>
                <a:lnTo>
                  <a:pt x="1161886" y="534756"/>
                </a:lnTo>
                <a:lnTo>
                  <a:pt x="1156198" y="488040"/>
                </a:lnTo>
                <a:lnTo>
                  <a:pt x="1146900" y="442539"/>
                </a:lnTo>
                <a:lnTo>
                  <a:pt x="1134144" y="398402"/>
                </a:lnTo>
                <a:lnTo>
                  <a:pt x="1118079" y="355778"/>
                </a:lnTo>
                <a:lnTo>
                  <a:pt x="1098854" y="314818"/>
                </a:lnTo>
                <a:lnTo>
                  <a:pt x="1076620" y="275672"/>
                </a:lnTo>
                <a:lnTo>
                  <a:pt x="1051526" y="238489"/>
                </a:lnTo>
                <a:lnTo>
                  <a:pt x="1023722" y="203419"/>
                </a:lnTo>
                <a:lnTo>
                  <a:pt x="993359" y="170613"/>
                </a:lnTo>
                <a:lnTo>
                  <a:pt x="960586" y="140220"/>
                </a:lnTo>
                <a:lnTo>
                  <a:pt x="925552" y="112389"/>
                </a:lnTo>
                <a:lnTo>
                  <a:pt x="888409" y="87272"/>
                </a:lnTo>
                <a:lnTo>
                  <a:pt x="849305" y="65017"/>
                </a:lnTo>
                <a:lnTo>
                  <a:pt x="808390" y="45775"/>
                </a:lnTo>
                <a:lnTo>
                  <a:pt x="765815" y="29696"/>
                </a:lnTo>
                <a:lnTo>
                  <a:pt x="721730" y="16928"/>
                </a:lnTo>
                <a:lnTo>
                  <a:pt x="676283" y="7623"/>
                </a:lnTo>
                <a:lnTo>
                  <a:pt x="629626" y="1930"/>
                </a:lnTo>
                <a:lnTo>
                  <a:pt x="58190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5040241" y="9121347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Roboto Lt"/>
                <a:cs typeface="Roboto Lt"/>
              </a:rPr>
              <a:t>5</a:t>
            </a:r>
            <a:endParaRPr sz="3300">
              <a:latin typeface="Roboto Lt"/>
              <a:cs typeface="Roboto Lt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5697166" y="9269050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09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 txBox="1"/>
          <p:nvPr/>
        </p:nvSpPr>
        <p:spPr>
          <a:xfrm>
            <a:off x="6178397" y="8616419"/>
            <a:ext cx="12821285" cy="17306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u="sng" spc="10" dirty="0">
                <a:latin typeface="Ebrima"/>
                <a:cs typeface="Ebrima"/>
              </a:rPr>
              <a:t>Model</a:t>
            </a:r>
            <a:r>
              <a:rPr sz="3200" b="1" u="sng" spc="-30" dirty="0">
                <a:latin typeface="Ebrima"/>
                <a:cs typeface="Ebrima"/>
              </a:rPr>
              <a:t> </a:t>
            </a:r>
            <a:r>
              <a:rPr sz="3200" b="1" u="sng" spc="5" dirty="0">
                <a:latin typeface="Ebrima"/>
                <a:cs typeface="Ebrima"/>
              </a:rPr>
              <a:t>Deployment</a:t>
            </a:r>
            <a:endParaRPr sz="3200" b="1" u="sng" dirty="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50" dirty="0">
                <a:latin typeface="Calibri"/>
                <a:cs typeface="Calibri"/>
              </a:rPr>
              <a:t>Model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Deployment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process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where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various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ML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algorithms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deployed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various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platforms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like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 smtClean="0">
                <a:latin typeface="Calibri"/>
                <a:cs typeface="Calibri"/>
              </a:rPr>
              <a:t>flask,</a:t>
            </a:r>
            <a:r>
              <a:rPr lang="en-US" sz="2650" dirty="0">
                <a:latin typeface="Calibri"/>
                <a:cs typeface="Calibri"/>
              </a:rPr>
              <a:t> </a:t>
            </a:r>
            <a:r>
              <a:rPr sz="2650" spc="-10" dirty="0" err="1" smtClean="0">
                <a:latin typeface="Calibri"/>
                <a:cs typeface="Calibri"/>
              </a:rPr>
              <a:t>streamlit</a:t>
            </a:r>
            <a:r>
              <a:rPr sz="2650" spc="-10" dirty="0">
                <a:latin typeface="Calibri"/>
                <a:cs typeface="Calibri"/>
              </a:rPr>
              <a:t>,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various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open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source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platforms,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etc.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Here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we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have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used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Streamlit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to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deploy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our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ML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project.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22" name="object 2"/>
          <p:cNvSpPr/>
          <p:nvPr/>
        </p:nvSpPr>
        <p:spPr>
          <a:xfrm>
            <a:off x="1032066" y="2651865"/>
            <a:ext cx="3304984" cy="5214296"/>
          </a:xfrm>
          <a:custGeom>
            <a:avLst/>
            <a:gdLst/>
            <a:ahLst/>
            <a:cxnLst/>
            <a:rect l="l" t="t" r="r" b="b"/>
            <a:pathLst>
              <a:path w="4195445" h="6409055">
                <a:moveTo>
                  <a:pt x="4195254" y="3199752"/>
                </a:moveTo>
                <a:lnTo>
                  <a:pt x="2346274" y="0"/>
                </a:lnTo>
                <a:lnTo>
                  <a:pt x="6083" y="0"/>
                </a:lnTo>
                <a:lnTo>
                  <a:pt x="5715" y="574357"/>
                </a:lnTo>
                <a:lnTo>
                  <a:pt x="0" y="574357"/>
                </a:lnTo>
                <a:lnTo>
                  <a:pt x="0" y="5733605"/>
                </a:lnTo>
                <a:lnTo>
                  <a:pt x="2527" y="5733605"/>
                </a:lnTo>
                <a:lnTo>
                  <a:pt x="0" y="6408521"/>
                </a:lnTo>
                <a:lnTo>
                  <a:pt x="815187" y="6408674"/>
                </a:lnTo>
                <a:lnTo>
                  <a:pt x="1990356" y="6406629"/>
                </a:lnTo>
                <a:lnTo>
                  <a:pt x="2346274" y="6407264"/>
                </a:lnTo>
                <a:lnTo>
                  <a:pt x="4195254" y="3199752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032066" y="4260421"/>
            <a:ext cx="2997076" cy="168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820">
              <a:lnSpc>
                <a:spcPct val="100000"/>
              </a:lnSpc>
              <a:spcBef>
                <a:spcPts val="95"/>
              </a:spcBef>
            </a:pPr>
            <a:r>
              <a:rPr lang="en-US" sz="5450" spc="-5" dirty="0" smtClean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</a:p>
          <a:p>
            <a:pPr marL="12700" marR="5080" indent="210820">
              <a:lnSpc>
                <a:spcPct val="100000"/>
              </a:lnSpc>
              <a:spcBef>
                <a:spcPts val="95"/>
              </a:spcBef>
            </a:pPr>
            <a:r>
              <a:rPr lang="en-US" sz="5450" spc="-5" dirty="0" smtClean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endParaRPr sz="5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21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50" y="2452066"/>
            <a:ext cx="4195445" cy="6409055"/>
          </a:xfrm>
          <a:custGeom>
            <a:avLst/>
            <a:gdLst/>
            <a:ahLst/>
            <a:cxnLst/>
            <a:rect l="l" t="t" r="r" b="b"/>
            <a:pathLst>
              <a:path w="4195445" h="6409055">
                <a:moveTo>
                  <a:pt x="4195254" y="3199752"/>
                </a:moveTo>
                <a:lnTo>
                  <a:pt x="2346274" y="0"/>
                </a:lnTo>
                <a:lnTo>
                  <a:pt x="6083" y="0"/>
                </a:lnTo>
                <a:lnTo>
                  <a:pt x="5715" y="574357"/>
                </a:lnTo>
                <a:lnTo>
                  <a:pt x="0" y="574357"/>
                </a:lnTo>
                <a:lnTo>
                  <a:pt x="0" y="5733605"/>
                </a:lnTo>
                <a:lnTo>
                  <a:pt x="2527" y="5733605"/>
                </a:lnTo>
                <a:lnTo>
                  <a:pt x="0" y="6408521"/>
                </a:lnTo>
                <a:lnTo>
                  <a:pt x="815187" y="6408674"/>
                </a:lnTo>
                <a:lnTo>
                  <a:pt x="1990356" y="6406629"/>
                </a:lnTo>
                <a:lnTo>
                  <a:pt x="2346274" y="6407264"/>
                </a:lnTo>
                <a:lnTo>
                  <a:pt x="4195254" y="3199752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2850" y="4720756"/>
            <a:ext cx="2997076" cy="1702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820">
              <a:lnSpc>
                <a:spcPct val="100000"/>
              </a:lnSpc>
              <a:spcBef>
                <a:spcPts val="95"/>
              </a:spcBef>
            </a:pPr>
            <a:r>
              <a:rPr sz="5450" spc="-5" dirty="0" smtClean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endParaRPr lang="en-US" sz="545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 indent="210820">
              <a:lnSpc>
                <a:spcPct val="100000"/>
              </a:lnSpc>
              <a:spcBef>
                <a:spcPts val="95"/>
              </a:spcBef>
            </a:pPr>
            <a:r>
              <a:rPr sz="5450" spc="-9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5450" spc="-434" dirty="0" smtClean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5450" spc="-5" dirty="0" smtClean="0">
                <a:solidFill>
                  <a:srgbClr val="FFFFFF"/>
                </a:solidFill>
                <a:latin typeface="Calibri"/>
                <a:cs typeface="Calibri"/>
              </a:rPr>
              <a:t>ASET</a:t>
            </a:r>
            <a:endParaRPr sz="54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449" y="1113558"/>
            <a:ext cx="13198593" cy="26770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4000" b="1" dirty="0">
                <a:latin typeface="Ebrima"/>
                <a:cs typeface="Ebrima"/>
              </a:rPr>
              <a:t>Dataset</a:t>
            </a:r>
          </a:p>
          <a:p>
            <a:pPr marL="12700" marR="5080">
              <a:lnSpc>
                <a:spcPts val="3379"/>
              </a:lnSpc>
              <a:spcBef>
                <a:spcPts val="630"/>
              </a:spcBef>
            </a:pPr>
            <a:r>
              <a:rPr sz="3200" spc="5" dirty="0">
                <a:latin typeface="Calibri"/>
                <a:cs typeface="Calibri"/>
              </a:rPr>
              <a:t>The sample </a:t>
            </a:r>
            <a:r>
              <a:rPr sz="3200" spc="-10" dirty="0">
                <a:latin typeface="Calibri"/>
                <a:cs typeface="Calibri"/>
              </a:rPr>
              <a:t>Dataset </a:t>
            </a:r>
            <a:r>
              <a:rPr sz="3200" dirty="0">
                <a:latin typeface="Calibri"/>
                <a:cs typeface="Calibri"/>
              </a:rPr>
              <a:t>summarizes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usage behavior </a:t>
            </a:r>
            <a:r>
              <a:rPr sz="3200" spc="5" dirty="0">
                <a:latin typeface="Calibri"/>
                <a:cs typeface="Calibri"/>
              </a:rPr>
              <a:t>of about </a:t>
            </a:r>
            <a:r>
              <a:rPr lang="en-US" sz="3200" spc="5" dirty="0">
                <a:latin typeface="Calibri"/>
                <a:cs typeface="Calibri"/>
              </a:rPr>
              <a:t>9</a:t>
            </a:r>
            <a:r>
              <a:rPr sz="3200" spc="5" dirty="0" smtClean="0">
                <a:latin typeface="Calibri"/>
                <a:cs typeface="Calibri"/>
              </a:rPr>
              <a:t>000 </a:t>
            </a:r>
            <a:r>
              <a:rPr sz="3200" dirty="0">
                <a:latin typeface="Calibri"/>
                <a:cs typeface="Calibri"/>
              </a:rPr>
              <a:t>active credit </a:t>
            </a:r>
            <a:r>
              <a:rPr sz="3200" spc="-10" dirty="0">
                <a:latin typeface="Calibri"/>
                <a:cs typeface="Calibri"/>
              </a:rPr>
              <a:t>card </a:t>
            </a:r>
            <a:r>
              <a:rPr sz="3200" spc="-6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holders </a:t>
            </a:r>
            <a:r>
              <a:rPr sz="3200" spc="5" dirty="0">
                <a:latin typeface="Calibri"/>
                <a:cs typeface="Calibri"/>
              </a:rPr>
              <a:t>during the </a:t>
            </a:r>
            <a:r>
              <a:rPr sz="3200" spc="-5" dirty="0">
                <a:latin typeface="Calibri"/>
                <a:cs typeface="Calibri"/>
              </a:rPr>
              <a:t>last </a:t>
            </a:r>
            <a:r>
              <a:rPr sz="3200" spc="5" dirty="0">
                <a:latin typeface="Calibri"/>
                <a:cs typeface="Calibri"/>
              </a:rPr>
              <a:t>6 months. The </a:t>
            </a:r>
            <a:r>
              <a:rPr sz="3200" dirty="0">
                <a:latin typeface="Calibri"/>
                <a:cs typeface="Calibri"/>
              </a:rPr>
              <a:t>file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spc="5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customer level </a:t>
            </a:r>
            <a:r>
              <a:rPr sz="3200" spc="5" dirty="0">
                <a:latin typeface="Calibri"/>
                <a:cs typeface="Calibri"/>
              </a:rPr>
              <a:t>with 18 </a:t>
            </a:r>
            <a:r>
              <a:rPr sz="3200" spc="-5" dirty="0">
                <a:latin typeface="Calibri"/>
                <a:cs typeface="Calibri"/>
              </a:rPr>
              <a:t>behavioral </a:t>
            </a:r>
            <a:r>
              <a:rPr sz="3200" dirty="0">
                <a:latin typeface="Calibri"/>
                <a:cs typeface="Calibri"/>
              </a:rPr>
              <a:t> variables</a:t>
            </a:r>
            <a:r>
              <a:rPr sz="3200" dirty="0" smtClean="0">
                <a:latin typeface="Calibri"/>
                <a:cs typeface="Calibri"/>
              </a:rPr>
              <a:t>.</a:t>
            </a:r>
            <a:endParaRPr lang="en-US" sz="4100" dirty="0">
              <a:latin typeface="Calibri"/>
              <a:cs typeface="Calibri"/>
            </a:endParaRPr>
          </a:p>
          <a:p>
            <a:pPr marL="3902710">
              <a:lnSpc>
                <a:spcPct val="100000"/>
              </a:lnSpc>
            </a:pPr>
            <a:r>
              <a:rPr sz="4000" b="1" dirty="0" smtClean="0">
                <a:latin typeface="Ebrima"/>
                <a:cs typeface="Ebrima"/>
              </a:rPr>
              <a:t>Variables</a:t>
            </a:r>
            <a:r>
              <a:rPr sz="4000" b="1" spc="25" dirty="0" smtClean="0">
                <a:latin typeface="Ebrima"/>
                <a:cs typeface="Ebrima"/>
              </a:rPr>
              <a:t> </a:t>
            </a:r>
            <a:r>
              <a:rPr sz="4000" b="1" spc="5" dirty="0">
                <a:latin typeface="Ebrima"/>
                <a:cs typeface="Ebrima"/>
              </a:rPr>
              <a:t>of</a:t>
            </a:r>
            <a:r>
              <a:rPr sz="4000" b="1" spc="-15" dirty="0">
                <a:latin typeface="Ebrima"/>
                <a:cs typeface="Ebrima"/>
              </a:rPr>
              <a:t> </a:t>
            </a:r>
            <a:r>
              <a:rPr sz="4000" b="1" dirty="0">
                <a:latin typeface="Ebrima"/>
                <a:cs typeface="Ebrima"/>
              </a:rPr>
              <a:t>Dataset</a:t>
            </a:r>
            <a:endParaRPr sz="4000" dirty="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0703" y="3784208"/>
            <a:ext cx="5853947" cy="7271681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5" dirty="0">
                <a:latin typeface="Calibri"/>
                <a:cs typeface="Calibri"/>
              </a:rPr>
              <a:t>Balance</a:t>
            </a:r>
            <a:endParaRPr sz="320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5" dirty="0">
                <a:latin typeface="Calibri"/>
                <a:cs typeface="Calibri"/>
              </a:rPr>
              <a:t>Balance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Frequency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dirty="0">
                <a:latin typeface="Calibri"/>
                <a:cs typeface="Calibri"/>
              </a:rPr>
              <a:t>Purchases</a:t>
            </a:r>
          </a:p>
          <a:p>
            <a:pPr marL="483870" indent="-47180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dirty="0">
                <a:latin typeface="Calibri"/>
                <a:cs typeface="Calibri"/>
              </a:rPr>
              <a:t>One-off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Purchases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-5" dirty="0">
                <a:latin typeface="Calibri"/>
                <a:cs typeface="Calibri"/>
              </a:rPr>
              <a:t>Installment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Purchases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5" dirty="0">
                <a:latin typeface="Calibri"/>
                <a:cs typeface="Calibri"/>
              </a:rPr>
              <a:t>Cash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Advance</a:t>
            </a:r>
            <a:endParaRPr sz="320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dirty="0">
                <a:latin typeface="Calibri"/>
                <a:cs typeface="Calibri"/>
              </a:rPr>
              <a:t>Purchases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Frequency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dirty="0">
                <a:latin typeface="Calibri"/>
                <a:cs typeface="Calibri"/>
              </a:rPr>
              <a:t>One-off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Purchases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Frequency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5" dirty="0">
                <a:latin typeface="Calibri"/>
                <a:cs typeface="Calibri"/>
              </a:rPr>
              <a:t>Purchases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Installments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Frequency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04018" y="3784208"/>
            <a:ext cx="4968032" cy="6522298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5" dirty="0">
                <a:latin typeface="Calibri"/>
                <a:cs typeface="Calibri"/>
              </a:rPr>
              <a:t>Cash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Advance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Frequency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5" dirty="0">
                <a:latin typeface="Calibri"/>
                <a:cs typeface="Calibri"/>
              </a:rPr>
              <a:t>Cash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Advance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TRX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dirty="0">
                <a:latin typeface="Calibri"/>
                <a:cs typeface="Calibri"/>
              </a:rPr>
              <a:t>Purchases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TRX</a:t>
            </a:r>
          </a:p>
          <a:p>
            <a:pPr marL="483870" indent="-47180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dirty="0">
                <a:latin typeface="Calibri"/>
                <a:cs typeface="Calibri"/>
              </a:rPr>
              <a:t>Credit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</a:t>
            </a: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-10" dirty="0">
                <a:latin typeface="Calibri"/>
                <a:cs typeface="Calibri"/>
              </a:rPr>
              <a:t>Payments</a:t>
            </a:r>
            <a:endParaRPr sz="320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10" dirty="0">
                <a:latin typeface="Calibri"/>
                <a:cs typeface="Calibri"/>
              </a:rPr>
              <a:t>Minimum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Payments</a:t>
            </a:r>
            <a:endParaRPr sz="320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dirty="0">
                <a:latin typeface="Calibri"/>
                <a:cs typeface="Calibri"/>
              </a:rPr>
              <a:t>PRC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Full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payment</a:t>
            </a:r>
            <a:endParaRPr sz="320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-45" dirty="0">
                <a:latin typeface="Calibri"/>
                <a:cs typeface="Calibri"/>
              </a:rPr>
              <a:t>Tenure</a:t>
            </a:r>
            <a:endParaRPr sz="320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200" spc="-5" dirty="0">
                <a:latin typeface="Calibri"/>
                <a:cs typeface="Calibri"/>
              </a:rPr>
              <a:t>Cluster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6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4921" y="1184129"/>
            <a:ext cx="176201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b="1" spc="-5" dirty="0" smtClean="0"/>
              <a:t>EXPLORATORY DATA ANALYSIS</a:t>
            </a:r>
            <a:endParaRPr lang="en-US" sz="5500" dirty="0"/>
          </a:p>
        </p:txBody>
      </p:sp>
      <p:sp>
        <p:nvSpPr>
          <p:cNvPr id="4" name="Rectangle 3"/>
          <p:cNvSpPr/>
          <p:nvPr/>
        </p:nvSpPr>
        <p:spPr>
          <a:xfrm>
            <a:off x="2051050" y="2305050"/>
            <a:ext cx="15925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500" b="1" dirty="0" smtClean="0">
                <a:latin typeface="Calibri"/>
                <a:cs typeface="Calibri"/>
              </a:rPr>
              <a:t>Objective:  </a:t>
            </a:r>
            <a:r>
              <a:rPr lang="en-GB" sz="3200" dirty="0" smtClean="0">
                <a:latin typeface="Calibri"/>
                <a:cs typeface="Calibri"/>
              </a:rPr>
              <a:t>Understand variable distributions and correlations.	</a:t>
            </a:r>
          </a:p>
          <a:p>
            <a:pPr marL="469900" marR="5080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500" b="1" dirty="0" smtClean="0">
                <a:latin typeface="Calibri"/>
                <a:cs typeface="Calibri"/>
              </a:rPr>
              <a:t>Findings:</a:t>
            </a:r>
            <a:endParaRPr lang="en-GB" sz="3500" b="1" dirty="0">
              <a:latin typeface="Calibri"/>
              <a:cs typeface="Calibri"/>
            </a:endParaRPr>
          </a:p>
          <a:p>
            <a:pPr marL="1384300" marR="5080" lvl="2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200" dirty="0" smtClean="0">
                <a:latin typeface="Calibri"/>
                <a:cs typeface="Calibri"/>
              </a:rPr>
              <a:t>Higher purchases frequency correlates with higher installment </a:t>
            </a:r>
          </a:p>
          <a:p>
            <a:pPr marL="1384300" marR="5080" lvl="2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200" dirty="0" smtClean="0">
                <a:latin typeface="Calibri"/>
                <a:cs typeface="Calibri"/>
              </a:rPr>
              <a:t>Low PRC full payment indicates customers preferring minimum payments</a:t>
            </a:r>
          </a:p>
          <a:p>
            <a:pPr marL="469900" marR="5080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200" b="1" dirty="0" smtClean="0">
                <a:latin typeface="Calibri"/>
                <a:cs typeface="Calibri"/>
              </a:rPr>
              <a:t>Visuals:</a:t>
            </a:r>
            <a:r>
              <a:rPr lang="en-GB" sz="3200" dirty="0" smtClean="0">
                <a:latin typeface="Calibri"/>
                <a:cs typeface="Calibri"/>
              </a:rPr>
              <a:t> Histograms, scatter plots, and heatmaps for key insights.</a:t>
            </a: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8436" y="5847113"/>
            <a:ext cx="1762661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b="1" spc="-5" dirty="0" smtClean="0"/>
              <a:t>DATA PREPROCESSING</a:t>
            </a:r>
            <a:endParaRPr lang="en-US" sz="5500" dirty="0"/>
          </a:p>
        </p:txBody>
      </p:sp>
      <p:sp>
        <p:nvSpPr>
          <p:cNvPr id="7" name="Rectangle 6"/>
          <p:cNvSpPr/>
          <p:nvPr/>
        </p:nvSpPr>
        <p:spPr>
          <a:xfrm>
            <a:off x="2051050" y="6953250"/>
            <a:ext cx="1676400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500" b="1" dirty="0" smtClean="0">
                <a:latin typeface="Calibri"/>
                <a:cs typeface="Calibri"/>
              </a:rPr>
              <a:t>Steps Taken:  </a:t>
            </a:r>
          </a:p>
          <a:p>
            <a:pPr marL="1384300" marR="5080" lvl="2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Handled missing values in variables like minimum payments</a:t>
            </a:r>
            <a:r>
              <a:rPr lang="en-GB" sz="3200" dirty="0" smtClean="0">
                <a:latin typeface="Calibri"/>
                <a:cs typeface="Calibri"/>
              </a:rPr>
              <a:t>.</a:t>
            </a:r>
          </a:p>
          <a:p>
            <a:pPr marL="1384300" marR="5080" lvl="2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Normalized data to align scales across variables</a:t>
            </a:r>
            <a:r>
              <a:rPr lang="en-GB" sz="3200" dirty="0" smtClean="0">
                <a:latin typeface="Calibri"/>
                <a:cs typeface="Calibri"/>
              </a:rPr>
              <a:t>.</a:t>
            </a:r>
          </a:p>
          <a:p>
            <a:pPr marL="1384300" marR="5080" lvl="2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200" dirty="0" smtClean="0">
                <a:latin typeface="Calibri"/>
                <a:cs typeface="Calibri"/>
              </a:rPr>
              <a:t>Created </a:t>
            </a:r>
            <a:r>
              <a:rPr lang="en-GB" sz="3200" dirty="0">
                <a:latin typeface="Calibri"/>
                <a:cs typeface="Calibri"/>
              </a:rPr>
              <a:t>derived features like centroid distance to measure cluster proximity</a:t>
            </a:r>
            <a:r>
              <a:rPr lang="en-GB" sz="3200" dirty="0" smtClean="0">
                <a:latin typeface="Calibri"/>
                <a:cs typeface="Calibri"/>
              </a:rPr>
              <a:t>.</a:t>
            </a:r>
          </a:p>
          <a:p>
            <a:pPr marL="469900" marR="5080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500" b="1" dirty="0" smtClean="0">
                <a:latin typeface="Calibri"/>
                <a:cs typeface="Calibri"/>
              </a:rPr>
              <a:t>Tools Used:</a:t>
            </a:r>
          </a:p>
          <a:p>
            <a:pPr marL="1384300" marR="5080" lvl="2" indent="-457200">
              <a:spcBef>
                <a:spcPts val="630"/>
              </a:spcBef>
              <a:buFont typeface="Arial" pitchFamily="34" charset="0"/>
              <a:buChar char="•"/>
            </a:pPr>
            <a:r>
              <a:rPr lang="en-GB" sz="3200" dirty="0" smtClean="0">
                <a:latin typeface="Calibri"/>
                <a:cs typeface="Calibri"/>
              </a:rPr>
              <a:t>Pandas , Scikit - learn</a:t>
            </a:r>
          </a:p>
        </p:txBody>
      </p:sp>
    </p:spTree>
    <p:extLst>
      <p:ext uri="{BB962C8B-B14F-4D97-AF65-F5344CB8AC3E}">
        <p14:creationId xmlns:p14="http://schemas.microsoft.com/office/powerpoint/2010/main" val="42852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270250" y="1174953"/>
            <a:ext cx="11539609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5500" b="1" spc="-5" dirty="0" smtClean="0">
                <a:solidFill>
                  <a:schemeClr val="tx1"/>
                </a:solidFill>
              </a:rPr>
              <a:t>OUTPUT</a:t>
            </a:r>
            <a:r>
              <a:rPr lang="en-US" sz="5500" b="1" spc="-50" dirty="0" smtClean="0">
                <a:solidFill>
                  <a:schemeClr val="tx1"/>
                </a:solidFill>
              </a:rPr>
              <a:t> </a:t>
            </a:r>
            <a:r>
              <a:rPr lang="en-US" sz="5500" b="1" spc="-10" dirty="0" smtClean="0">
                <a:solidFill>
                  <a:schemeClr val="tx1"/>
                </a:solidFill>
              </a:rPr>
              <a:t>SCREEN</a:t>
            </a:r>
            <a:endParaRPr lang="en-US" sz="5500" b="1" spc="-10" dirty="0">
              <a:solidFill>
                <a:schemeClr val="tx1"/>
              </a:solidFill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250" y="2538776"/>
            <a:ext cx="14267425" cy="80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974850" y="1224205"/>
            <a:ext cx="4611214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179533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5500" b="1" spc="-10" dirty="0" smtClean="0">
                <a:solidFill>
                  <a:schemeClr val="tx1"/>
                </a:solidFill>
              </a:rPr>
              <a:t>INPUTS</a:t>
            </a:r>
            <a:endParaRPr lang="en-US" sz="5500" b="1" spc="-10" dirty="0">
              <a:solidFill>
                <a:schemeClr val="tx1"/>
              </a:solidFill>
            </a:endParaRPr>
          </a:p>
        </p:txBody>
      </p:sp>
      <p:sp>
        <p:nvSpPr>
          <p:cNvPr id="3" name="object 6"/>
          <p:cNvSpPr txBox="1">
            <a:spLocks/>
          </p:cNvSpPr>
          <p:nvPr/>
        </p:nvSpPr>
        <p:spPr>
          <a:xfrm>
            <a:off x="9583637" y="2562734"/>
            <a:ext cx="10210800" cy="5483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673250" indent="-538600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4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56733" indent="-538600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4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5333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3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208260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3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603233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3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80253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375226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770199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65172" indent="-448833" algn="l" defTabSz="1795333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3870" marR="5080" indent="-471805">
              <a:lnSpc>
                <a:spcPct val="100200"/>
              </a:lnSpc>
              <a:spcBef>
                <a:spcPts val="10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Purchases </a:t>
            </a: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Installments 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Frequency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en-GB" sz="3950" spc="-88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0.0833</a:t>
            </a:r>
          </a:p>
          <a:p>
            <a:pPr marL="483870" indent="-471805">
              <a:spcBef>
                <a:spcPts val="1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dirty="0" smtClean="0">
                <a:latin typeface="Calibri" pitchFamily="34" charset="0"/>
                <a:cs typeface="Calibri" pitchFamily="34" charset="0"/>
              </a:rPr>
              <a:t>Cash</a:t>
            </a:r>
            <a:r>
              <a:rPr lang="en-GB" sz="3950" spc="-1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advance</a:t>
            </a: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frequency</a:t>
            </a:r>
            <a:r>
              <a:rPr lang="en-GB" sz="3950" spc="-1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0.000</a:t>
            </a:r>
          </a:p>
          <a:p>
            <a:pPr marL="483870" indent="-471805">
              <a:spcBef>
                <a:spcPts val="1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dirty="0" smtClean="0">
                <a:latin typeface="Calibri" pitchFamily="34" charset="0"/>
                <a:cs typeface="Calibri" pitchFamily="34" charset="0"/>
              </a:rPr>
              <a:t>Cash</a:t>
            </a:r>
            <a:r>
              <a:rPr lang="en-GB" sz="3950" spc="-1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Advance</a:t>
            </a:r>
            <a:r>
              <a:rPr lang="en-GB" sz="3950" spc="-1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TRX</a:t>
            </a: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0</a:t>
            </a:r>
          </a:p>
          <a:p>
            <a:pPr marL="483870" indent="-471805">
              <a:spcBef>
                <a:spcPts val="1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Purchases</a:t>
            </a:r>
            <a:r>
              <a:rPr lang="en-GB" sz="3950" spc="-2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TRX</a:t>
            </a:r>
            <a:r>
              <a:rPr lang="en-GB" sz="3950" spc="-1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GB" sz="3950" spc="-2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2</a:t>
            </a:r>
          </a:p>
          <a:p>
            <a:pPr marL="483870" indent="-471805">
              <a:spcBef>
                <a:spcPts val="1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Credit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Limit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 –</a:t>
            </a:r>
            <a:r>
              <a:rPr lang="en-GB" sz="3950" spc="-1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1000</a:t>
            </a:r>
          </a:p>
          <a:p>
            <a:pPr marL="483870" indent="-471805">
              <a:spcBef>
                <a:spcPts val="1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spc="-25" dirty="0" smtClean="0">
                <a:latin typeface="Calibri" pitchFamily="34" charset="0"/>
                <a:cs typeface="Calibri" pitchFamily="34" charset="0"/>
              </a:rPr>
              <a:t>Payments </a:t>
            </a:r>
            <a:r>
              <a:rPr lang="en-GB" sz="3950" spc="5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GB" sz="3950" spc="-3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spc="5" dirty="0" smtClean="0">
                <a:latin typeface="Calibri" pitchFamily="34" charset="0"/>
                <a:cs typeface="Calibri" pitchFamily="34" charset="0"/>
              </a:rPr>
              <a:t>201.802084</a:t>
            </a:r>
          </a:p>
          <a:p>
            <a:pPr marL="483870" indent="-471805">
              <a:spcBef>
                <a:spcPts val="15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dirty="0" smtClean="0">
                <a:latin typeface="Calibri" pitchFamily="34" charset="0"/>
                <a:cs typeface="Calibri" pitchFamily="34" charset="0"/>
              </a:rPr>
              <a:t>Minimum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spc="-20" dirty="0" smtClean="0">
                <a:latin typeface="Calibri" pitchFamily="34" charset="0"/>
                <a:cs typeface="Calibri" pitchFamily="34" charset="0"/>
              </a:rPr>
              <a:t>Payments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– 139.509787</a:t>
            </a:r>
          </a:p>
          <a:p>
            <a:pPr marL="483870" indent="-471805">
              <a:spcBef>
                <a:spcPts val="1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PRC</a:t>
            </a:r>
            <a:r>
              <a:rPr lang="en-GB" sz="3950" spc="-5" dirty="0" smtClean="0">
                <a:latin typeface="Calibri" pitchFamily="34" charset="0"/>
                <a:cs typeface="Calibri" pitchFamily="34" charset="0"/>
              </a:rPr>
              <a:t> Full</a:t>
            </a: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spc="-25" dirty="0" smtClean="0">
                <a:latin typeface="Calibri" pitchFamily="34" charset="0"/>
                <a:cs typeface="Calibri" pitchFamily="34" charset="0"/>
              </a:rPr>
              <a:t>Payments</a:t>
            </a:r>
            <a:r>
              <a:rPr lang="en-GB" sz="3950" spc="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– 0</a:t>
            </a:r>
          </a:p>
          <a:p>
            <a:pPr marL="483870" indent="-471805">
              <a:spcBef>
                <a:spcPts val="10"/>
              </a:spcBef>
              <a:buClr>
                <a:schemeClr val="tx1"/>
              </a:buClr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lang="en-GB" sz="3950" spc="-70" dirty="0" smtClean="0">
                <a:latin typeface="Calibri" pitchFamily="34" charset="0"/>
                <a:cs typeface="Calibri" pitchFamily="34" charset="0"/>
              </a:rPr>
              <a:t>Tenure</a:t>
            </a: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GB" sz="3950" spc="-1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950" dirty="0" smtClean="0">
                <a:latin typeface="Calibri" pitchFamily="34" charset="0"/>
                <a:cs typeface="Calibri" pitchFamily="34" charset="0"/>
              </a:rPr>
              <a:t>12</a:t>
            </a:r>
            <a:endParaRPr lang="en-GB" sz="39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237" y="2762250"/>
            <a:ext cx="8153400" cy="487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dirty="0">
                <a:latin typeface="Calibri"/>
                <a:cs typeface="Calibri"/>
              </a:rPr>
              <a:t>Balance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–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40.900749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dirty="0">
                <a:latin typeface="Calibri"/>
                <a:cs typeface="Calibri"/>
              </a:rPr>
              <a:t>Balance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Frequency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–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0.818182</a:t>
            </a:r>
            <a:endParaRPr sz="395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spc="-5" dirty="0">
                <a:latin typeface="Calibri"/>
                <a:cs typeface="Calibri"/>
              </a:rPr>
              <a:t>Purchases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–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95.40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spc="-10" dirty="0">
                <a:latin typeface="Calibri"/>
                <a:cs typeface="Calibri"/>
              </a:rPr>
              <a:t>One-off</a:t>
            </a:r>
            <a:r>
              <a:rPr sz="3950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purchases</a:t>
            </a:r>
            <a:r>
              <a:rPr sz="3950" dirty="0">
                <a:latin typeface="Calibri"/>
                <a:cs typeface="Calibri"/>
              </a:rPr>
              <a:t> –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0.00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spc="-10" dirty="0">
                <a:latin typeface="Calibri"/>
                <a:cs typeface="Calibri"/>
              </a:rPr>
              <a:t>Installment </a:t>
            </a:r>
            <a:r>
              <a:rPr sz="3950" spc="-5" dirty="0">
                <a:latin typeface="Calibri"/>
                <a:cs typeface="Calibri"/>
              </a:rPr>
              <a:t>Purchases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–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95.40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dirty="0">
                <a:latin typeface="Calibri"/>
                <a:cs typeface="Calibri"/>
              </a:rPr>
              <a:t>Cash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Advance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–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 smtClean="0">
                <a:latin typeface="Calibri"/>
                <a:cs typeface="Calibri"/>
              </a:rPr>
              <a:t>0.00</a:t>
            </a:r>
            <a:endParaRPr sz="3950" dirty="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spc="-5" dirty="0" smtClean="0">
                <a:latin typeface="Calibri"/>
                <a:cs typeface="Calibri"/>
              </a:rPr>
              <a:t>Purchases</a:t>
            </a:r>
            <a:r>
              <a:rPr sz="3950" spc="-10" dirty="0" smtClean="0">
                <a:latin typeface="Calibri"/>
                <a:cs typeface="Calibri"/>
              </a:rPr>
              <a:t> </a:t>
            </a:r>
            <a:r>
              <a:rPr sz="3950" spc="-5" dirty="0" smtClean="0">
                <a:latin typeface="Calibri"/>
                <a:cs typeface="Calibri"/>
              </a:rPr>
              <a:t>Frequency</a:t>
            </a:r>
            <a:r>
              <a:rPr sz="3950" spc="-20" dirty="0" smtClean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–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0.166667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sz="3950" spc="-10" dirty="0">
                <a:latin typeface="Calibri"/>
                <a:cs typeface="Calibri"/>
              </a:rPr>
              <a:t>One-off</a:t>
            </a:r>
            <a:r>
              <a:rPr sz="3950" spc="5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Purchases </a:t>
            </a:r>
            <a:r>
              <a:rPr sz="3950" spc="-5" dirty="0" smtClean="0">
                <a:latin typeface="Calibri"/>
                <a:cs typeface="Calibri"/>
              </a:rPr>
              <a:t>Frequency</a:t>
            </a:r>
            <a:r>
              <a:rPr sz="3950" spc="-15" dirty="0" smtClean="0">
                <a:latin typeface="Calibri"/>
                <a:cs typeface="Calibri"/>
              </a:rPr>
              <a:t> </a:t>
            </a:r>
            <a:r>
              <a:rPr sz="3950" dirty="0" smtClean="0">
                <a:latin typeface="Calibri"/>
                <a:cs typeface="Calibri"/>
              </a:rPr>
              <a:t>–</a:t>
            </a:r>
            <a:r>
              <a:rPr sz="3950" spc="-10" dirty="0" smtClean="0">
                <a:latin typeface="Calibri"/>
                <a:cs typeface="Calibri"/>
              </a:rPr>
              <a:t> </a:t>
            </a:r>
            <a:r>
              <a:rPr sz="3950" dirty="0" smtClean="0">
                <a:latin typeface="Calibri"/>
                <a:cs typeface="Calibri"/>
              </a:rPr>
              <a:t>0.0</a:t>
            </a:r>
            <a:r>
              <a:rPr lang="en-US" sz="3950" dirty="0" smtClean="0">
                <a:latin typeface="Calibri"/>
                <a:cs typeface="Calibri"/>
              </a:rPr>
              <a:t>0</a:t>
            </a:r>
            <a:endParaRPr sz="3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475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301</TotalTime>
  <Words>1210</Words>
  <Application>Microsoft Office PowerPoint</Application>
  <PresentationFormat>Custom</PresentationFormat>
  <Paragraphs>169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Austin</vt:lpstr>
      <vt:lpstr>PowerPoint Presentation</vt:lpstr>
      <vt:lpstr>PowerPoint Presentation</vt:lpstr>
      <vt:lpstr>TECH TOOLKITS USED</vt:lpstr>
      <vt:lpstr>MODEL SELECTIONS IN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Windows User</cp:lastModifiedBy>
  <cp:revision>27</cp:revision>
  <dcterms:created xsi:type="dcterms:W3CDTF">2024-11-20T05:46:32Z</dcterms:created>
  <dcterms:modified xsi:type="dcterms:W3CDTF">2024-11-20T16:32:56Z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2024-11-20T00:00:00Z</vt:filetime>
  </property>
</Properties>
</file>