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8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CBFE19-8FBD-4FBE-A216-299CC93F2F55}" type="datetimeFigureOut">
              <a:rPr lang="en-IN" smtClean="0"/>
              <a:t>13-06-2021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11782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BFE19-8FBD-4FBE-A216-299CC93F2F55}"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230845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BFE19-8FBD-4FBE-A216-299CC93F2F55}"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2254149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BFE19-8FBD-4FBE-A216-299CC93F2F55}"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3F4E5-93E2-4C84-ABF3-10787A368A3F}"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4595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BFE19-8FBD-4FBE-A216-299CC93F2F55}"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222543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CBFE19-8FBD-4FBE-A216-299CC93F2F55}"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1997796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CBFE19-8FBD-4FBE-A216-299CC93F2F55}"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107849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BFE19-8FBD-4FBE-A216-299CC93F2F55}"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1367015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BFE19-8FBD-4FBE-A216-299CC93F2F55}"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235982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BFE19-8FBD-4FBE-A216-299CC93F2F55}"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31514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BFE19-8FBD-4FBE-A216-299CC93F2F55}"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275914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BFE19-8FBD-4FBE-A216-299CC93F2F55}"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370914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BFE19-8FBD-4FBE-A216-299CC93F2F55}" type="datetimeFigureOut">
              <a:rPr lang="en-IN" smtClean="0"/>
              <a:t>13-06-2021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197004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BFE19-8FBD-4FBE-A216-299CC93F2F55}"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227700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BFE19-8FBD-4FBE-A216-299CC93F2F55}" type="datetimeFigureOut">
              <a:rPr lang="en-IN" smtClean="0"/>
              <a:t>13-06-2021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259257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BFE19-8FBD-4FBE-A216-299CC93F2F55}"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8958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BFE19-8FBD-4FBE-A216-299CC93F2F55}"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3F4E5-93E2-4C84-ABF3-10787A368A3F}" type="slidenum">
              <a:rPr lang="en-IN" smtClean="0"/>
              <a:t>‹#›</a:t>
            </a:fld>
            <a:endParaRPr lang="en-IN"/>
          </a:p>
        </p:txBody>
      </p:sp>
    </p:spTree>
    <p:extLst>
      <p:ext uri="{BB962C8B-B14F-4D97-AF65-F5344CB8AC3E}">
        <p14:creationId xmlns:p14="http://schemas.microsoft.com/office/powerpoint/2010/main" val="11919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CBFE19-8FBD-4FBE-A216-299CC93F2F55}" type="datetimeFigureOut">
              <a:rPr lang="en-IN" smtClean="0"/>
              <a:t>13-06-2021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DE3F4E5-93E2-4C84-ABF3-10787A368A3F}" type="slidenum">
              <a:rPr lang="en-IN" smtClean="0"/>
              <a:t>‹#›</a:t>
            </a:fld>
            <a:endParaRPr lang="en-IN"/>
          </a:p>
        </p:txBody>
      </p:sp>
    </p:spTree>
    <p:extLst>
      <p:ext uri="{BB962C8B-B14F-4D97-AF65-F5344CB8AC3E}">
        <p14:creationId xmlns:p14="http://schemas.microsoft.com/office/powerpoint/2010/main" val="227240000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hootsuite.com/smart-social-media-goals/" TargetMode="External"/><Relationship Id="rId2" Type="http://schemas.openxmlformats.org/officeDocument/2006/relationships/hyperlink" Target="https://blog.hootsuite.com/facebook-marketing-tips/" TargetMode="External"/><Relationship Id="rId1" Type="http://schemas.openxmlformats.org/officeDocument/2006/relationships/slideLayout" Target="../slideLayouts/slideLayout2.xml"/><Relationship Id="rId5" Type="http://schemas.openxmlformats.org/officeDocument/2006/relationships/hyperlink" Target="https://blog.hootsuite.com/facebook-algorithm/" TargetMode="External"/><Relationship Id="rId4" Type="http://schemas.openxmlformats.org/officeDocument/2006/relationships/hyperlink" Target="https://blog.hootsuite.com/measure-social-media-roi-busin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drive.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BFB2-8AE8-4531-BB08-93BBA8E53AD0}"/>
              </a:ext>
            </a:extLst>
          </p:cNvPr>
          <p:cNvSpPr>
            <a:spLocks noGrp="1"/>
          </p:cNvSpPr>
          <p:nvPr>
            <p:ph type="ctrTitle"/>
          </p:nvPr>
        </p:nvSpPr>
        <p:spPr>
          <a:xfrm>
            <a:off x="114300" y="133350"/>
            <a:ext cx="6724650" cy="1319213"/>
          </a:xfrm>
        </p:spPr>
        <p:txBody>
          <a:bodyPr>
            <a:normAutofit/>
          </a:bodyPr>
          <a:lstStyle/>
          <a:p>
            <a:r>
              <a:rPr lang="en-US" sz="4400" dirty="0">
                <a:latin typeface="Times New Roman" panose="02020603050405020304" pitchFamily="18" charset="0"/>
                <a:ea typeface="Ebrima" panose="02000000000000000000" pitchFamily="2" charset="0"/>
                <a:cs typeface="Times New Roman" panose="02020603050405020304" pitchFamily="18" charset="0"/>
              </a:rPr>
              <a:t>  </a:t>
            </a:r>
            <a:r>
              <a:rPr lang="en-US" sz="4400" dirty="0">
                <a:solidFill>
                  <a:schemeClr val="bg1"/>
                </a:solidFill>
                <a:latin typeface="Times New Roman" panose="02020603050405020304" pitchFamily="18" charset="0"/>
                <a:ea typeface="Ebrima" panose="02000000000000000000" pitchFamily="2" charset="0"/>
                <a:cs typeface="Times New Roman" panose="02020603050405020304" pitchFamily="18" charset="0"/>
              </a:rPr>
              <a:t>FACEBOOK DATA  ANALYSIS</a:t>
            </a:r>
            <a:endParaRPr lang="en-IN" sz="4400" dirty="0">
              <a:solidFill>
                <a:schemeClr val="bg1"/>
              </a:solidFill>
              <a:latin typeface="Times New Roman" panose="02020603050405020304" pitchFamily="18" charset="0"/>
              <a:ea typeface="Ebrima" panose="02000000000000000000"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F1FA46FA-C9A4-463F-A303-DDC2AA92FBB2}"/>
              </a:ext>
            </a:extLst>
          </p:cNvPr>
          <p:cNvSpPr>
            <a:spLocks noGrp="1"/>
          </p:cNvSpPr>
          <p:nvPr>
            <p:ph type="subTitle" idx="1"/>
          </p:nvPr>
        </p:nvSpPr>
        <p:spPr>
          <a:xfrm>
            <a:off x="8058150" y="5248275"/>
            <a:ext cx="3676650" cy="1523999"/>
          </a:xfrm>
        </p:spPr>
        <p:txBody>
          <a:bodyPr>
            <a:normAutofit/>
          </a:bodyPr>
          <a:lstStyle/>
          <a:p>
            <a:pPr algn="l"/>
            <a:r>
              <a:rPr lang="en-US" sz="1900" dirty="0">
                <a:solidFill>
                  <a:schemeClr val="bg1"/>
                </a:solidFill>
                <a:latin typeface="Times New Roman" panose="02020603050405020304" pitchFamily="18" charset="0"/>
                <a:cs typeface="Times New Roman" panose="02020603050405020304" pitchFamily="18" charset="0"/>
              </a:rPr>
              <a:t>BY-</a:t>
            </a:r>
          </a:p>
          <a:p>
            <a:pPr algn="l"/>
            <a:r>
              <a:rPr lang="en-US" sz="1900" dirty="0">
                <a:solidFill>
                  <a:schemeClr val="bg1"/>
                </a:solidFill>
                <a:latin typeface="Times New Roman" panose="02020603050405020304" pitchFamily="18" charset="0"/>
                <a:cs typeface="Times New Roman" panose="02020603050405020304" pitchFamily="18" charset="0"/>
              </a:rPr>
              <a:t>Ritesh </a:t>
            </a:r>
            <a:r>
              <a:rPr lang="en-US" sz="1900" dirty="0" err="1">
                <a:solidFill>
                  <a:schemeClr val="bg1"/>
                </a:solidFill>
                <a:latin typeface="Times New Roman" panose="02020603050405020304" pitchFamily="18" charset="0"/>
                <a:cs typeface="Times New Roman" panose="02020603050405020304" pitchFamily="18" charset="0"/>
              </a:rPr>
              <a:t>Pamadi</a:t>
            </a:r>
            <a:r>
              <a:rPr lang="en-US" sz="1900" dirty="0">
                <a:solidFill>
                  <a:schemeClr val="bg1"/>
                </a:solidFill>
                <a:latin typeface="Times New Roman" panose="02020603050405020304" pitchFamily="18" charset="0"/>
                <a:cs typeface="Times New Roman" panose="02020603050405020304" pitchFamily="18" charset="0"/>
              </a:rPr>
              <a:t> (1BM18IS080)</a:t>
            </a:r>
          </a:p>
          <a:p>
            <a:pPr algn="l"/>
            <a:r>
              <a:rPr lang="en-US" sz="1900" dirty="0" err="1">
                <a:solidFill>
                  <a:schemeClr val="bg1"/>
                </a:solidFill>
                <a:latin typeface="Times New Roman" panose="02020603050405020304" pitchFamily="18" charset="0"/>
                <a:cs typeface="Times New Roman" panose="02020603050405020304" pitchFamily="18" charset="0"/>
              </a:rPr>
              <a:t>Omisha</a:t>
            </a:r>
            <a:r>
              <a:rPr lang="en-US" sz="1900" dirty="0">
                <a:solidFill>
                  <a:schemeClr val="bg1"/>
                </a:solidFill>
                <a:latin typeface="Times New Roman" panose="02020603050405020304" pitchFamily="18" charset="0"/>
                <a:cs typeface="Times New Roman" panose="02020603050405020304" pitchFamily="18" charset="0"/>
              </a:rPr>
              <a:t> N (1BM18IS063)</a:t>
            </a:r>
          </a:p>
          <a:p>
            <a:pPr algn="l"/>
            <a:r>
              <a:rPr lang="en-US" sz="1900" dirty="0">
                <a:solidFill>
                  <a:schemeClr val="bg1"/>
                </a:solidFill>
                <a:latin typeface="Times New Roman" panose="02020603050405020304" pitchFamily="18" charset="0"/>
                <a:cs typeface="Times New Roman" panose="02020603050405020304" pitchFamily="18" charset="0"/>
              </a:rPr>
              <a:t>Aditya A </a:t>
            </a:r>
            <a:r>
              <a:rPr lang="en-US" sz="1900" dirty="0" err="1">
                <a:solidFill>
                  <a:schemeClr val="bg1"/>
                </a:solidFill>
                <a:latin typeface="Times New Roman" panose="02020603050405020304" pitchFamily="18" charset="0"/>
                <a:cs typeface="Times New Roman" panose="02020603050405020304" pitchFamily="18" charset="0"/>
              </a:rPr>
              <a:t>Kamat</a:t>
            </a:r>
            <a:r>
              <a:rPr lang="en-US" sz="1900" dirty="0">
                <a:solidFill>
                  <a:schemeClr val="bg1"/>
                </a:solidFill>
                <a:latin typeface="Times New Roman" panose="02020603050405020304" pitchFamily="18" charset="0"/>
                <a:cs typeface="Times New Roman" panose="02020603050405020304" pitchFamily="18" charset="0"/>
              </a:rPr>
              <a:t> (1BM18IS003)</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74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CCD5-46C7-49D5-A69D-9F186C0C24C5}"/>
              </a:ext>
            </a:extLst>
          </p:cNvPr>
          <p:cNvSpPr>
            <a:spLocks noGrp="1"/>
          </p:cNvSpPr>
          <p:nvPr>
            <p:ph type="title"/>
          </p:nvPr>
        </p:nvSpPr>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75C48834-EF66-4CF8-857E-AC4E2720D724}"/>
              </a:ext>
            </a:extLst>
          </p:cNvPr>
          <p:cNvSpPr>
            <a:spLocks noGrp="1"/>
          </p:cNvSpPr>
          <p:nvPr>
            <p:ph idx="1"/>
          </p:nvPr>
        </p:nvSpPr>
        <p:spPr/>
        <p:txBody>
          <a:bodyPr/>
          <a:lstStyle/>
          <a:p>
            <a:pPr marL="514350" indent="-514350">
              <a:lnSpc>
                <a:spcPct val="100000"/>
              </a:lnSpc>
              <a:buFont typeface="+mj-lt"/>
              <a:buAutoNum type="arabicPeriod"/>
            </a:pP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https://www.simplilearn.com/how-facebook-is-using-big-data-article</a:t>
            </a:r>
            <a:endParaRPr lang="en-IN"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marL="514350" indent="-514350">
              <a:lnSpc>
                <a:spcPct val="100000"/>
              </a:lnSpc>
              <a:buFont typeface="+mj-lt"/>
              <a:buAutoNum type="arabicPeriod"/>
            </a:pP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towardsdatascience.com</a:t>
            </a:r>
            <a:endParaRPr lang="en-IN"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marL="514350" indent="-514350">
              <a:lnSpc>
                <a:spcPct val="100000"/>
              </a:lnSpc>
              <a:buFont typeface="+mj-lt"/>
              <a:buAutoNum type="arabicPeriod"/>
            </a:pP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medium.com</a:t>
            </a:r>
            <a:endParaRPr lang="en-IN"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marL="514350" indent="-514350">
              <a:lnSpc>
                <a:spcPct val="100000"/>
              </a:lnSpc>
              <a:buFont typeface="+mj-lt"/>
              <a:buAutoNum type="arabicPeriod"/>
            </a:pP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https://maxwellflitton.com/2018/03/23/basic-facebook-data-analysis-with-python</a:t>
            </a:r>
            <a:r>
              <a:rPr lang="en-US" sz="1800" dirty="0">
                <a:solidFill>
                  <a:schemeClr val="bg1"/>
                </a:solidFill>
                <a:latin typeface="Georgia" panose="02040502050405020303" pitchFamily="18" charset="0"/>
                <a:ea typeface="Georgia" panose="02040502050405020303" pitchFamily="18" charset="0"/>
                <a:cs typeface="Georgia" panose="02040502050405020303" pitchFamily="18" charset="0"/>
              </a:rPr>
              <a:t>/</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514350" indent="-514350">
              <a:lnSpc>
                <a:spcPct val="100000"/>
              </a:lnSpc>
              <a:buFont typeface="+mj-lt"/>
              <a:buAutoNum type="arabicPeriod"/>
            </a:pPr>
            <a:endParaRPr lang="en-IN" dirty="0"/>
          </a:p>
        </p:txBody>
      </p:sp>
    </p:spTree>
    <p:extLst>
      <p:ext uri="{BB962C8B-B14F-4D97-AF65-F5344CB8AC3E}">
        <p14:creationId xmlns:p14="http://schemas.microsoft.com/office/powerpoint/2010/main" val="405480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B662-6CBB-4195-8086-C37E0DBA00F9}"/>
              </a:ext>
            </a:extLst>
          </p:cNvPr>
          <p:cNvSpPr>
            <a:spLocks noGrp="1"/>
          </p:cNvSpPr>
          <p:nvPr>
            <p:ph type="title"/>
          </p:nvPr>
        </p:nvSpPr>
        <p:spPr/>
        <p:txBody>
          <a:bodyPr/>
          <a:lstStyle/>
          <a:p>
            <a:r>
              <a:rPr lang="en-US" dirty="0"/>
              <a:t>                             </a:t>
            </a:r>
            <a:r>
              <a:rPr lang="en-US" sz="3200" dirty="0">
                <a:solidFill>
                  <a:schemeClr val="bg1"/>
                </a:solidFill>
                <a:latin typeface="Times New Roman" panose="02020603050405020304" pitchFamily="18" charset="0"/>
                <a:cs typeface="Times New Roman" panose="02020603050405020304" pitchFamily="18" charset="0"/>
              </a:rPr>
              <a:t>ABSTRACT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6D96F4-C5B0-4904-805B-B112CE988481}"/>
              </a:ext>
            </a:extLst>
          </p:cNvPr>
          <p:cNvSpPr>
            <a:spLocks noGrp="1"/>
          </p:cNvSpPr>
          <p:nvPr>
            <p:ph idx="1"/>
          </p:nvPr>
        </p:nvSpPr>
        <p:spPr/>
        <p:txBody>
          <a:bodyPr>
            <a:normAutofit/>
          </a:bodyPr>
          <a:lstStyle/>
          <a:p>
            <a:r>
              <a:rPr lang="en-US" sz="2000" kern="14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concept of big data has been around for years; most organizations now understand that if they capture all the data that streams into their businesses, they can apply analytics and get significant value from it. But even in the 1950s, decades before anyone uttered the term “big data,” businesses were using basic analytics (essentially numbers in a spreadsheet that were manually examined) to uncover insights and trends. </a:t>
            </a:r>
          </a:p>
          <a:p>
            <a:r>
              <a:rPr lang="en-US" sz="2000" kern="14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new benefits that big data analytics brings to the table, however, are speed and efficiency. Whereas a few years ago a business would have gathered information, run analytics and unearthed information that could be used for future decisions, today that business can identify insights for immediate decisions. The ability to work faster – and stay agile – gives organizations a competitive edge they didn’t have before. Through our project we intend to carry out analysis on a preferably large dataset. So we have chosen the dataset obtained from several Facebook users. By carrying out certain operations, we intend to harness their data and use it to identify new opportunities</a:t>
            </a:r>
            <a:r>
              <a:rPr lang="en-US" sz="20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56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7B64-2892-4A06-9564-3F43F01D847F}"/>
              </a:ext>
            </a:extLst>
          </p:cNvPr>
          <p:cNvSpPr>
            <a:spLocks noGrp="1"/>
          </p:cNvSpPr>
          <p:nvPr>
            <p:ph type="title"/>
          </p:nvPr>
        </p:nvSpPr>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                               PROBLEM STATEMENT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B9A8F-02AE-4EB1-9A49-290A0430E4D2}"/>
              </a:ext>
            </a:extLst>
          </p:cNvPr>
          <p:cNvSpPr>
            <a:spLocks noGrp="1"/>
          </p:cNvSpPr>
          <p:nvPr>
            <p:ph idx="1"/>
          </p:nvPr>
        </p:nvSpPr>
        <p:spPr/>
        <p:txBody>
          <a:bodyPr/>
          <a:lstStyle/>
          <a:p>
            <a:pPr algn="l">
              <a:lnSpc>
                <a:spcPct val="150000"/>
              </a:lnSpc>
              <a:spcAft>
                <a:spcPts val="1800"/>
              </a:spcAft>
            </a:pPr>
            <a:r>
              <a:rPr lang="en-IN" sz="1800" dirty="0">
                <a:solidFill>
                  <a:schemeClr val="bg1"/>
                </a:solidFill>
                <a:effectLst/>
                <a:latin typeface="Times New Roman" panose="02020603050405020304" pitchFamily="18" charset="0"/>
                <a:ea typeface="Times New Roman" panose="02020603050405020304" pitchFamily="18" charset="0"/>
              </a:rPr>
              <a:t>While </a:t>
            </a:r>
            <a:r>
              <a:rPr lang="en-IN" sz="1800"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using Facebook for business</a:t>
            </a:r>
            <a:r>
              <a:rPr lang="en-IN" sz="1800" dirty="0">
                <a:solidFill>
                  <a:schemeClr val="bg1"/>
                </a:solidFill>
                <a:effectLst/>
                <a:latin typeface="Times New Roman" panose="02020603050405020304" pitchFamily="18" charset="0"/>
                <a:ea typeface="Times New Roman" panose="02020603050405020304" pitchFamily="18" charset="0"/>
              </a:rPr>
              <a:t>, people involved  need to take a structured approach that ties their social media efforts to real </a:t>
            </a:r>
            <a:r>
              <a:rPr lang="en-IN" sz="18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business goals</a:t>
            </a:r>
            <a:r>
              <a:rPr lang="en-IN" sz="1800" dirty="0">
                <a:solidFill>
                  <a:schemeClr val="bg1"/>
                </a:solidFill>
                <a:effectLst/>
                <a:latin typeface="Times New Roman" panose="02020603050405020304" pitchFamily="18" charset="0"/>
                <a:ea typeface="Times New Roman" panose="02020603050405020304" pitchFamily="18" charset="0"/>
              </a:rPr>
              <a:t>. Analytics give a lot of valuable information that can help them track and measure your results so they can refine your strategy and </a:t>
            </a:r>
            <a:r>
              <a:rPr lang="en-IN" sz="1800" u="sng"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measure your return on investment</a:t>
            </a:r>
            <a:r>
              <a:rPr lang="en-IN" sz="1800" dirty="0">
                <a:solidFill>
                  <a:schemeClr val="bg1"/>
                </a:solidFill>
                <a:effectLst/>
                <a:latin typeface="Times New Roman" panose="02020603050405020304" pitchFamily="18" charset="0"/>
                <a:ea typeface="Times New Roman" panose="02020603050405020304" pitchFamily="18" charset="0"/>
              </a:rPr>
              <a:t>.</a:t>
            </a:r>
          </a:p>
          <a:p>
            <a:pPr algn="l">
              <a:lnSpc>
                <a:spcPct val="150000"/>
              </a:lnSpc>
              <a:spcAft>
                <a:spcPts val="1800"/>
              </a:spcAft>
            </a:pPr>
            <a:r>
              <a:rPr lang="en-IN" sz="1800" dirty="0">
                <a:solidFill>
                  <a:schemeClr val="bg1"/>
                </a:solidFill>
                <a:effectLst/>
                <a:latin typeface="Times New Roman" panose="02020603050405020304" pitchFamily="18" charset="0"/>
                <a:ea typeface="Times New Roman" panose="02020603050405020304" pitchFamily="18" charset="0"/>
              </a:rPr>
              <a:t>Understanding how and when people interact with the content they post on Facebook is also an important way to make sure the </a:t>
            </a:r>
            <a:r>
              <a:rPr lang="en-IN" sz="1800" u="sng" dirty="0">
                <a:solidFill>
                  <a:schemeClr val="bg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Facebook algorithm</a:t>
            </a:r>
            <a:r>
              <a:rPr lang="en-IN" sz="1800" dirty="0">
                <a:solidFill>
                  <a:schemeClr val="bg1"/>
                </a:solidFill>
                <a:effectLst/>
                <a:latin typeface="Times New Roman" panose="02020603050405020304" pitchFamily="18" charset="0"/>
                <a:ea typeface="Times New Roman" panose="02020603050405020304" pitchFamily="18" charset="0"/>
              </a:rPr>
              <a:t> works for them, rather than against you.</a:t>
            </a:r>
          </a:p>
          <a:p>
            <a:pPr algn="l">
              <a:lnSpc>
                <a:spcPct val="150000"/>
              </a:lnSpc>
              <a:spcAft>
                <a:spcPts val="1800"/>
              </a:spcAft>
            </a:pPr>
            <a:r>
              <a:rPr lang="en-IN" sz="1800" dirty="0">
                <a:solidFill>
                  <a:schemeClr val="bg1"/>
                </a:solidFill>
                <a:effectLst/>
                <a:latin typeface="Times New Roman" panose="02020603050405020304" pitchFamily="18" charset="0"/>
                <a:ea typeface="Times New Roman" panose="02020603050405020304" pitchFamily="18" charset="0"/>
              </a:rPr>
              <a:t>This guide to Facebook Insights will help you understand how and why each metric is important to your overall social media strategy</a:t>
            </a:r>
            <a:r>
              <a:rPr lang="en-IN" sz="1800" dirty="0">
                <a:solidFill>
                  <a:schemeClr val="tx1"/>
                </a:solidFill>
                <a:effectLst/>
                <a:latin typeface="Times New Roman" panose="02020603050405020304" pitchFamily="18" charset="0"/>
                <a:ea typeface="Times New Roman" panose="02020603050405020304" pitchFamily="18" charset="0"/>
              </a:rPr>
              <a:t>.</a:t>
            </a:r>
          </a:p>
          <a:p>
            <a:endParaRPr lang="en-IN" dirty="0"/>
          </a:p>
        </p:txBody>
      </p:sp>
    </p:spTree>
    <p:extLst>
      <p:ext uri="{BB962C8B-B14F-4D97-AF65-F5344CB8AC3E}">
        <p14:creationId xmlns:p14="http://schemas.microsoft.com/office/powerpoint/2010/main" val="226354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3F42-1E06-41E7-A157-C8969F103A33}"/>
              </a:ext>
            </a:extLst>
          </p:cNvPr>
          <p:cNvSpPr>
            <a:spLocks noGrp="1"/>
          </p:cNvSpPr>
          <p:nvPr>
            <p:ph type="title"/>
          </p:nvPr>
        </p:nvSpPr>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B68FE20D-8C64-4B7F-8E42-6A81AC300A26}"/>
              </a:ext>
            </a:extLst>
          </p:cNvPr>
          <p:cNvSpPr>
            <a:spLocks noGrp="1"/>
          </p:cNvSpPr>
          <p:nvPr>
            <p:ph idx="1"/>
          </p:nvPr>
        </p:nvSpPr>
        <p:spPr/>
        <p:txBody>
          <a:bodyPr>
            <a:normAutofit/>
          </a:bodyPr>
          <a:lstStyle/>
          <a:p>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A Social network is defined as a network of relationships or interactions, where the nodes consist of people or actor, and the edges or arcs consist of the relationships or interactions between these actors. Social networks and the techniques to </a:t>
            </a:r>
            <a:r>
              <a:rPr lang="en-US" sz="1800" dirty="0" err="1">
                <a:solidFill>
                  <a:schemeClr val="bg1"/>
                </a:solidFill>
                <a:effectLst/>
                <a:latin typeface="Georgia" panose="02040502050405020303" pitchFamily="18" charset="0"/>
                <a:ea typeface="Georgia" panose="02040502050405020303" pitchFamily="18" charset="0"/>
                <a:cs typeface="Georgia" panose="02040502050405020303" pitchFamily="18" charset="0"/>
              </a:rPr>
              <a:t>analyse</a:t>
            </a: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 them existed since decades. </a:t>
            </a:r>
          </a:p>
          <a:p>
            <a:r>
              <a:rPr lang="en-US" sz="1800" dirty="0">
                <a:solidFill>
                  <a:schemeClr val="bg1"/>
                </a:solidFill>
                <a:latin typeface="Georgia" panose="02040502050405020303" pitchFamily="18" charset="0"/>
                <a:ea typeface="Georgia" panose="02040502050405020303" pitchFamily="18" charset="0"/>
                <a:cs typeface="Georgia" panose="02040502050405020303" pitchFamily="18" charset="0"/>
              </a:rPr>
              <a:t>R</a:t>
            </a: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ecently online social networks like Facebook, Twitter, LinkedIn, </a:t>
            </a:r>
            <a:r>
              <a:rPr lang="en-US" sz="1800" dirty="0" err="1">
                <a:solidFill>
                  <a:schemeClr val="bg1"/>
                </a:solidFill>
                <a:effectLst/>
                <a:latin typeface="Georgia" panose="02040502050405020303" pitchFamily="18" charset="0"/>
                <a:ea typeface="Georgia" panose="02040502050405020303" pitchFamily="18" charset="0"/>
                <a:cs typeface="Georgia" panose="02040502050405020303" pitchFamily="18" charset="0"/>
              </a:rPr>
              <a:t>MySpace</a:t>
            </a: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 </a:t>
            </a:r>
            <a:r>
              <a:rPr lang="en-US" sz="1800" dirty="0" err="1">
                <a:solidFill>
                  <a:schemeClr val="bg1"/>
                </a:solidFill>
                <a:effectLst/>
                <a:latin typeface="Georgia" panose="02040502050405020303" pitchFamily="18" charset="0"/>
                <a:ea typeface="Georgia" panose="02040502050405020303" pitchFamily="18" charset="0"/>
                <a:cs typeface="Georgia" panose="02040502050405020303" pitchFamily="18" charset="0"/>
              </a:rPr>
              <a:t>etc</a:t>
            </a:r>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 have been developed which gained popularity within very short amount of time and gathered large number of users. Facebook is said to have more than 500 million users.</a:t>
            </a:r>
          </a:p>
          <a:p>
            <a:r>
              <a:rPr lang="en-US"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Facebook is a preferred social network by marketers, not only because of the sheer number of users represented but also because of its incredibly insightful analytics suite. It’s important to be able to analyze customers and their behavior on a micro level due to Facebook’s ever-changing algorithm, and the implications for our content and business. If we refuse to adapt our approach based on these insights, we’re doomed to obscurity on the news feed. A deep Facebook data analysis shouldn’t be a one and done situation. Ideally, we’ll be auditing our efforts every few months or so at most. This will help us predict the likings, and the general summary of many users as a whole</a:t>
            </a:r>
            <a:r>
              <a:rPr lang="en-US" sz="1800" dirty="0">
                <a:effectLst/>
                <a:latin typeface="Georgia" panose="02040502050405020303" pitchFamily="18" charset="0"/>
                <a:ea typeface="Georgia" panose="02040502050405020303" pitchFamily="18" charset="0"/>
                <a:cs typeface="Georgia" panose="02040502050405020303" pitchFamily="18" charset="0"/>
              </a:rPr>
              <a:t>.</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endParaRPr lang="en-IN" dirty="0"/>
          </a:p>
        </p:txBody>
      </p:sp>
    </p:spTree>
    <p:extLst>
      <p:ext uri="{BB962C8B-B14F-4D97-AF65-F5344CB8AC3E}">
        <p14:creationId xmlns:p14="http://schemas.microsoft.com/office/powerpoint/2010/main" val="327485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16BB-1CD1-4284-B1D3-63137B577684}"/>
              </a:ext>
            </a:extLst>
          </p:cNvPr>
          <p:cNvSpPr>
            <a:spLocks noGrp="1"/>
          </p:cNvSpPr>
          <p:nvPr>
            <p:ph type="title"/>
          </p:nvPr>
        </p:nvSpPr>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                         OVERVIEW OF THE PROJECT</a:t>
            </a:r>
          </a:p>
        </p:txBody>
      </p:sp>
      <p:sp>
        <p:nvSpPr>
          <p:cNvPr id="3" name="Content Placeholder 2">
            <a:extLst>
              <a:ext uri="{FF2B5EF4-FFF2-40B4-BE49-F238E27FC236}">
                <a16:creationId xmlns:a16="http://schemas.microsoft.com/office/drawing/2014/main" id="{B4EB6C29-3F60-46A4-9F6B-2FE00959CA9F}"/>
              </a:ext>
            </a:extLst>
          </p:cNvPr>
          <p:cNvSpPr>
            <a:spLocks noGrp="1"/>
          </p:cNvSpPr>
          <p:nvPr>
            <p:ph idx="1"/>
          </p:nvPr>
        </p:nvSpPr>
        <p:spPr/>
        <p:txBody>
          <a:bodyPr/>
          <a:lstStyle/>
          <a:p>
            <a:pPr algn="l">
              <a:lnSpc>
                <a:spcPct val="150000"/>
              </a:lnSpc>
            </a:pPr>
            <a:r>
              <a:rPr lang="en-IN"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In this project, we use Exploratory Data Analysis (EDA) on the Facebook dataset. It is the process of understanding the data sets by summarizing their main characteristics often plotting them visually. This step is very important especially when we arrive at modelling the data in order to apply Machine learning. Plotting in EDA consists of Histograms, Box plot, Scatter plot and many more. It often takes much time to explore the data.  We implement EDA on the Facebook dataset using Google </a:t>
            </a:r>
            <a:r>
              <a:rPr lang="en-IN"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a:t>
            </a:r>
            <a:r>
              <a:rPr lang="en-IN"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We plot many graphs explaining details of the Facebook dataset and showing different analysis. </a:t>
            </a:r>
            <a:endParaRPr lang="en-IN"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nSpc>
                <a:spcPct val="150000"/>
              </a:lnSpc>
            </a:pPr>
            <a:r>
              <a:rPr lang="en-US" sz="1800" dirty="0">
                <a:solidFill>
                  <a:schemeClr val="bg1"/>
                </a:solidFill>
                <a:effectLst/>
                <a:latin typeface="Times New Roman" panose="02020603050405020304" pitchFamily="18" charset="0"/>
                <a:ea typeface="Georgia" panose="02040502050405020303" pitchFamily="18" charset="0"/>
              </a:rPr>
              <a:t>This exploratory data analysis gives insights from Facebook dataset which consists of identifying users that can be focused more to increase the business</a:t>
            </a:r>
            <a:endParaRPr lang="en-IN" dirty="0">
              <a:solidFill>
                <a:schemeClr val="bg1"/>
              </a:solidFill>
            </a:endParaRPr>
          </a:p>
        </p:txBody>
      </p:sp>
    </p:spTree>
    <p:extLst>
      <p:ext uri="{BB962C8B-B14F-4D97-AF65-F5344CB8AC3E}">
        <p14:creationId xmlns:p14="http://schemas.microsoft.com/office/powerpoint/2010/main" val="208517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C1-D443-42BE-9C6C-288224C13DF6}"/>
              </a:ext>
            </a:extLst>
          </p:cNvPr>
          <p:cNvSpPr>
            <a:spLocks noGrp="1"/>
          </p:cNvSpPr>
          <p:nvPr>
            <p:ph type="title"/>
          </p:nvPr>
        </p:nvSpPr>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                               HIGH LEVEL DESIGN</a:t>
            </a:r>
          </a:p>
        </p:txBody>
      </p:sp>
      <p:sp>
        <p:nvSpPr>
          <p:cNvPr id="3" name="Content Placeholder 2">
            <a:extLst>
              <a:ext uri="{FF2B5EF4-FFF2-40B4-BE49-F238E27FC236}">
                <a16:creationId xmlns:a16="http://schemas.microsoft.com/office/drawing/2014/main" id="{24488C56-24DB-43BF-9147-B37D56962F9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59820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70A5-183D-4C5E-AFED-9620BCB0C4C6}"/>
              </a:ext>
            </a:extLst>
          </p:cNvPr>
          <p:cNvSpPr>
            <a:spLocks noGrp="1"/>
          </p:cNvSpPr>
          <p:nvPr>
            <p:ph type="title"/>
          </p:nvPr>
        </p:nvSpPr>
        <p:spPr/>
        <p:txBody>
          <a:bodyPr/>
          <a:lstStyle/>
          <a:p>
            <a:r>
              <a:rPr lang="en-IN" dirty="0"/>
              <a:t>                          </a:t>
            </a:r>
            <a:r>
              <a:rPr lang="en-IN" sz="3200" dirty="0">
                <a:solidFill>
                  <a:schemeClr val="bg1"/>
                </a:solidFill>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2E09D24B-B8AC-42FE-961C-A46E39A31241}"/>
              </a:ext>
            </a:extLst>
          </p:cNvPr>
          <p:cNvSpPr>
            <a:spLocks noGrp="1"/>
          </p:cNvSpPr>
          <p:nvPr>
            <p:ph idx="1"/>
          </p:nvPr>
        </p:nvSpPr>
        <p:spPr/>
        <p:txBody>
          <a:bodyPr/>
          <a:lstStyle/>
          <a:p>
            <a:pPr algn="l">
              <a:lnSpc>
                <a:spcPct val="150000"/>
              </a:lnSpc>
            </a:pP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Google </a:t>
            </a: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Colaboratory</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or “</a:t>
            </a: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for short, is a product from Google Research. </a:t>
            </a: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allows anybody to write and execute arbitrary python code through the browser, and is especially well suited to machine learning, data analysis and education. More technically, </a:t>
            </a: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is a hosted </a:t>
            </a: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Jupyter</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notebook service that requires no setup to use, while providing free access to computing resources including GPUs.</a:t>
            </a:r>
            <a:endParaRPr lang="en-IN"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150000"/>
              </a:lnSpc>
            </a:pP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notebooks are stored in </a:t>
            </a:r>
            <a:r>
              <a:rPr lang="en-US" sz="1800" u="sng"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hlinkClick r:id="rId2">
                  <a:extLst>
                    <a:ext uri="{A12FA001-AC4F-418D-AE19-62706E023703}">
                      <ahyp:hlinkClr xmlns:ahyp="http://schemas.microsoft.com/office/drawing/2018/hyperlinkcolor" val="tx"/>
                    </a:ext>
                  </a:extLst>
                </a:hlinkClick>
              </a:rPr>
              <a:t>Google Drive</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or can be loaded from </a:t>
            </a:r>
            <a:r>
              <a:rPr lang="en-US" sz="1800" u="sng"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hlinkClick r:id="rId3">
                  <a:extLst>
                    <a:ext uri="{A12FA001-AC4F-418D-AE19-62706E023703}">
                      <ahyp:hlinkClr xmlns:ahyp="http://schemas.microsoft.com/office/drawing/2018/hyperlinkcolor" val="tx"/>
                    </a:ext>
                  </a:extLst>
                </a:hlinkClick>
              </a:rPr>
              <a:t>GitHub</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dirty="0" err="1">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Colab</a:t>
            </a:r>
            <a:r>
              <a:rPr lang="en-US" sz="18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 notebooks can be shared just as you would with Google Docs or Sheets.</a:t>
            </a:r>
            <a:endParaRPr lang="en-IN"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endParaRPr lang="en-IN" dirty="0"/>
          </a:p>
        </p:txBody>
      </p:sp>
    </p:spTree>
    <p:extLst>
      <p:ext uri="{BB962C8B-B14F-4D97-AF65-F5344CB8AC3E}">
        <p14:creationId xmlns:p14="http://schemas.microsoft.com/office/powerpoint/2010/main" val="262142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2F41-9B69-4D38-9415-328DFCAC92D7}"/>
              </a:ext>
            </a:extLst>
          </p:cNvPr>
          <p:cNvSpPr>
            <a:spLocks noGrp="1"/>
          </p:cNvSpPr>
          <p:nvPr>
            <p:ph type="title"/>
          </p:nvPr>
        </p:nvSpPr>
        <p:spPr>
          <a:xfrm>
            <a:off x="697300" y="69850"/>
            <a:ext cx="10515600" cy="1325563"/>
          </a:xfrm>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                                IMPLEMENTATION</a:t>
            </a:r>
          </a:p>
        </p:txBody>
      </p:sp>
      <p:sp>
        <p:nvSpPr>
          <p:cNvPr id="3" name="Content Placeholder 2">
            <a:extLst>
              <a:ext uri="{FF2B5EF4-FFF2-40B4-BE49-F238E27FC236}">
                <a16:creationId xmlns:a16="http://schemas.microsoft.com/office/drawing/2014/main" id="{71D99501-03C7-40A6-80BB-0CB04DA3B13C}"/>
              </a:ext>
            </a:extLst>
          </p:cNvPr>
          <p:cNvSpPr>
            <a:spLocks noGrp="1"/>
          </p:cNvSpPr>
          <p:nvPr>
            <p:ph idx="1"/>
          </p:nvPr>
        </p:nvSpPr>
        <p:spPr>
          <a:xfrm>
            <a:off x="838200" y="1129506"/>
            <a:ext cx="10233800" cy="4351338"/>
          </a:xfrm>
        </p:spPr>
        <p:txBody>
          <a:bodyPr>
            <a:normAutofit fontScale="25000" lnSpcReduction="20000"/>
          </a:bodyPr>
          <a:lstStyle/>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import pandas as pd</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import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numpy</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as np</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import seaborn as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sns</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#visualisation</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import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matplotlib.pyplot</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as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#visualisation</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%matplotlib inline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sns.set</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color_codes</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=True)</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US"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US" sz="3600" dirty="0">
                <a:solidFill>
                  <a:schemeClr val="bg1"/>
                </a:solidFill>
                <a:effectLst/>
                <a:latin typeface="Times New Roman" panose="02020603050405020304" pitchFamily="18" charset="0"/>
                <a:ea typeface="Georgia" panose="02040502050405020303" pitchFamily="18" charset="0"/>
                <a:cs typeface="Georgia" panose="02040502050405020303" pitchFamily="18" charset="0"/>
              </a:rPr>
              <a:t>Loading the dataset into the frame</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from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google.colab</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import files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uploaded =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files.upload</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spcBef>
                <a:spcPts val="290"/>
              </a:spcBef>
            </a:pPr>
            <a:r>
              <a:rPr lang="en-IN" sz="3600" b="1" u="none" strike="noStrike" dirty="0">
                <a:solidFill>
                  <a:schemeClr val="bg1"/>
                </a:solidFill>
                <a:effectLst/>
                <a:uFill>
                  <a:solidFill>
                    <a:srgbClr val="000000"/>
                  </a:solidFill>
                </a:uFill>
                <a:latin typeface="Roboto" panose="02000000000000000000" pitchFamily="2" charset="0"/>
                <a:ea typeface="Times New Roman" panose="02020603050405020304" pitchFamily="18" charset="0"/>
              </a:rPr>
              <a:t> </a:t>
            </a:r>
            <a:endParaRPr lang="en-IN" sz="3600" b="1" u="sng" dirty="0">
              <a:solidFill>
                <a:schemeClr val="bg1"/>
              </a:solidFill>
              <a:effectLst/>
              <a:uFill>
                <a:solidFill>
                  <a:srgbClr val="000000"/>
                </a:solidFill>
              </a:uFill>
              <a:latin typeface="Times New Roman" panose="02020603050405020304" pitchFamily="18" charset="0"/>
              <a:ea typeface="Times New Roman" panose="02020603050405020304"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import pandas as pd</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pd.read_csv</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('pseudo_facebook.csv')</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df.head</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(5)</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df.tail</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(5) # To display the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botton</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5 rows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Times New Roman" panose="02020603050405020304" pitchFamily="18" charset="0"/>
                <a:ea typeface="Times New Roman" panose="02020603050405020304" pitchFamily="18" charset="0"/>
                <a:cs typeface="Georgia" panose="02040502050405020303" pitchFamily="18" charset="0"/>
              </a:rPr>
              <a:t>Checking the types of data</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df.dtypes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computing number of rows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rows =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len</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df.axes</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[0])</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computing number of columns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cols =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len</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df.axes</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print(df)</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print("Number of Rows: ", rows)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print("Number of Columns: ", cols)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df.shape</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duplicate_rows_df</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 df[</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df.duplicated</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print("Number of duplicate rows: ",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duplicate_rows_df.shape</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df.count</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 Used to count the number of rows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df.count</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Times New Roman" panose="02020603050405020304" pitchFamily="18" charset="0"/>
                <a:ea typeface="Times New Roman" panose="02020603050405020304" pitchFamily="18" charset="0"/>
                <a:cs typeface="Georgia" panose="02040502050405020303" pitchFamily="18" charset="0"/>
              </a:rPr>
              <a:t>Renaming</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 =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df.rename</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(columns={"likes": "Likes","</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userid</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"User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ID","age</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Age","gender</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"Gender",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friend_count</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"Friends",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www_likes</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"Web Likes"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df.head</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(5)</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Times New Roman" panose="02020603050405020304" pitchFamily="18" charset="0"/>
                <a:ea typeface="Times New Roman" panose="02020603050405020304" pitchFamily="18" charset="0"/>
                <a:cs typeface="Georgia" panose="02040502050405020303" pitchFamily="18" charset="0"/>
              </a:rPr>
              <a:t>Dropping the missing values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print(</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df.isnull</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().sum())</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 = </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df.dropna</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 Dropping the missing values.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df.count</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ct val="20000"/>
              </a:lnSpc>
            </a:pP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print(</a:t>
            </a:r>
            <a:r>
              <a:rPr lang="en-IN" sz="36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df.isnull</a:t>
            </a:r>
            <a:r>
              <a:rPr lang="en-IN" sz="36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().sum())   # After dropping the values</a:t>
            </a:r>
            <a:endParaRPr lang="en-IN" sz="36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lnSpc>
                <a:spcPts val="1425"/>
              </a:lnSpc>
            </a:pPr>
            <a:r>
              <a:rPr lang="en-IN" sz="18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18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endParaRPr lang="en-IN" dirty="0"/>
          </a:p>
        </p:txBody>
      </p:sp>
    </p:spTree>
    <p:extLst>
      <p:ext uri="{BB962C8B-B14F-4D97-AF65-F5344CB8AC3E}">
        <p14:creationId xmlns:p14="http://schemas.microsoft.com/office/powerpoint/2010/main" val="165580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2685E-1786-4B40-8A49-6D387880485F}"/>
              </a:ext>
            </a:extLst>
          </p:cNvPr>
          <p:cNvSpPr txBox="1"/>
          <p:nvPr/>
        </p:nvSpPr>
        <p:spPr>
          <a:xfrm>
            <a:off x="981075" y="0"/>
            <a:ext cx="6096000" cy="7017306"/>
          </a:xfrm>
          <a:prstGeom prst="rect">
            <a:avLst/>
          </a:prstGeom>
          <a:noFill/>
        </p:spPr>
        <p:txBody>
          <a:bodyPr wrap="square">
            <a:spAutoFit/>
          </a:bodyPr>
          <a:lstStyle/>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plt.hist</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(x=df['tenure'])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plt.hist</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(x=df['Gender'])</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plt.hist</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(x=df['Age'])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Q1 =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df.quantile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(0.25)</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Q3 =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df.quantile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(0.75)</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IQR = Q3 - Q1</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print(IQR)</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 = df[~((df &lt; (Q1 - 1.5 * IQR)) |(df &gt; (Q3 + 1.5 * IQR))).any(axis=1)]</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df.shape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Times New Roman" panose="02020603050405020304" pitchFamily="18" charset="0"/>
                <a:ea typeface="Times New Roman" panose="02020603050405020304" pitchFamily="18" charset="0"/>
                <a:cs typeface="Georgia" panose="02040502050405020303" pitchFamily="18" charset="0"/>
              </a:rPr>
              <a:t>Plots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df.Gender.value_counts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nlargest</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(40).plot(kind='bar',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=(10,5))</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plt.title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("Gender")</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plt.ylabel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('Number of people')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plt.xlabel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('Gender');</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df.Age.value_counts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nlargest</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(40).plot(kind='bar',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=(10,5))</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plt.title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("Age")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plt.ylabel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('Age')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plt.xlabel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('Number of people');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df.dob_month.value_counts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nlargest</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(40).plot(kind='bar',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=(10,5))</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plt.title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("Birthday Month")</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plt.ylabel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dob_month</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plt.xlabel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('Number of people');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Times New Roman" panose="02020603050405020304" pitchFamily="18" charset="0"/>
                <a:ea typeface="Times New Roman" panose="02020603050405020304" pitchFamily="18" charset="0"/>
                <a:cs typeface="Georgia" panose="02040502050405020303" pitchFamily="18" charset="0"/>
              </a:rPr>
              <a:t>Heat Maps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plt.figure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=(10,5))</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c=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df.corr</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sns.heatmap</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c,cmap</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BrBG</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annot</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=True)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Times New Roman" panose="02020603050405020304" pitchFamily="18" charset="0"/>
                <a:ea typeface="Times New Roman" panose="02020603050405020304" pitchFamily="18" charset="0"/>
                <a:cs typeface="Georgia" panose="02040502050405020303" pitchFamily="18" charset="0"/>
              </a:rPr>
              <a:t>Scatterplot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plt.subplots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=(10,6))</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ax.scatter</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(df['Gender'], df['Friends'])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ax.set_xlabel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('Gender')</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ax.set_ylabel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('Friends')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plt.show</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plt.subplots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=(10,6))</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ax.scatter</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(df['Age'], df['Friends'])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ax.set_xlabel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('Age')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ax.set_ylabel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('Friends')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plt.show</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plt.subplots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=(10,6))</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ax.scatter</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(df['Age'], df['</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mobile_likes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ax.set_xlabel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('Age')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ax.set_ylabel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('Mobile Likes')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plt.show</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 = </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plt.subplots</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figsize</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=(10,6))</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ax.scatter</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(df['Age'], df['Web Likes'])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ax.set_xlabel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('Age')</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ax.set_ylabel</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('Web Likes')</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a:p>
            <a:pPr algn="l"/>
            <a:r>
              <a:rPr lang="en-IN" sz="900" dirty="0" err="1">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plt.show</a:t>
            </a:r>
            <a:r>
              <a:rPr lang="en-IN" sz="900" dirty="0">
                <a:solidFill>
                  <a:schemeClr val="bg1"/>
                </a:solidFill>
                <a:effectLst/>
                <a:latin typeface="Courier New" panose="02070309020205020404" pitchFamily="49" charset="0"/>
                <a:ea typeface="Times New Roman" panose="02020603050405020304" pitchFamily="18" charset="0"/>
                <a:cs typeface="Georgia" panose="02040502050405020303" pitchFamily="18" charset="0"/>
              </a:rPr>
              <a:t>()</a:t>
            </a:r>
            <a:endParaRPr lang="en-IN" sz="900" dirty="0">
              <a:solidFill>
                <a:schemeClr val="bg1"/>
              </a:solidFill>
              <a:effectLst/>
              <a:latin typeface="Georgia" panose="02040502050405020303" pitchFamily="18" charset="0"/>
              <a:ea typeface="Georgia" panose="02040502050405020303" pitchFamily="18" charset="0"/>
              <a:cs typeface="Georgia" panose="02040502050405020303" pitchFamily="18" charset="0"/>
            </a:endParaRPr>
          </a:p>
        </p:txBody>
      </p:sp>
    </p:spTree>
    <p:extLst>
      <p:ext uri="{BB962C8B-B14F-4D97-AF65-F5344CB8AC3E}">
        <p14:creationId xmlns:p14="http://schemas.microsoft.com/office/powerpoint/2010/main" val="310898434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79</TotalTime>
  <Words>1567</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Cambria</vt:lpstr>
      <vt:lpstr>Corbel</vt:lpstr>
      <vt:lpstr>Courier New</vt:lpstr>
      <vt:lpstr>Georgia</vt:lpstr>
      <vt:lpstr>Roboto</vt:lpstr>
      <vt:lpstr>Times New Roman</vt:lpstr>
      <vt:lpstr>Depth</vt:lpstr>
      <vt:lpstr>  FACEBOOK DATA  ANALYSIS</vt:lpstr>
      <vt:lpstr>                             ABSTRACT</vt:lpstr>
      <vt:lpstr>                               PROBLEM STATEMENT</vt:lpstr>
      <vt:lpstr>                                   INTRODUCTION</vt:lpstr>
      <vt:lpstr>                         OVERVIEW OF THE PROJECT</vt:lpstr>
      <vt:lpstr>                               HIGH LEVEL DESIGN</vt:lpstr>
      <vt:lpstr>                          TOOLS USED</vt:lpstr>
      <vt:lpstr>                                IMPLEMENTATION</vt:lpstr>
      <vt:lpstr>PowerPoint Presentation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DATA ANALYSIS</dc:title>
  <dc:creator>Ritesh</dc:creator>
  <cp:lastModifiedBy>Ritesh</cp:lastModifiedBy>
  <cp:revision>11</cp:revision>
  <dcterms:created xsi:type="dcterms:W3CDTF">2021-06-13T13:57:35Z</dcterms:created>
  <dcterms:modified xsi:type="dcterms:W3CDTF">2021-06-13T15:16:54Z</dcterms:modified>
</cp:coreProperties>
</file>