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57F8F8-1971-4107-804E-CD52376359A0}">
  <a:tblStyle styleId="{BB57F8F8-1971-4107-804E-CD52376359A0}"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b6e4d471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b6e4d471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b6e4d471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b6e4d471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b6e4d471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b6e4d471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b6e4d47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b6e4d47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c4994f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c4994f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c4994fae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c4994fa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c4994fae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c4994fae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c4994fae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c4994fae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c4994fa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c4994fa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4994fa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4994fa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a65f111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a65f111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19f7dc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19f7dc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19f7dcf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19f7dcf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19f7dcfe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19f7dcf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19f7dcfe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19f7dcf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19f7dcfe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19f7dcfe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c4994fae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c4994fae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c4994fae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c4994fae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b6e4d471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b6e4d471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b6e4d471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b6e4d471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b6e4d47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b6e4d47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a65f111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a65f111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b6e4d47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b6e4d47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b6e4d47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b6e4d47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b6e4d47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b6e4d47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b6e4d47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b6e4d47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b6e4d47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b6e4d47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0905" y="1494241"/>
            <a:ext cx="9022200" cy="870900"/>
          </a:xfrm>
          <a:prstGeom prst="rect">
            <a:avLst/>
          </a:prstGeom>
          <a:solidFill>
            <a:srgbClr val="D34817"/>
          </a:solidFill>
          <a:ln>
            <a:noFill/>
          </a:ln>
        </p:spPr>
        <p:txBody>
          <a:bodyPr anchorCtr="0" anchor="t" bIns="0" lIns="0" spcFirstLastPara="1" rIns="0" wrap="square" tIns="69850">
            <a:spAutoFit/>
          </a:bodyPr>
          <a:lstStyle/>
          <a:p>
            <a:pPr indent="-172720" lvl="0" marL="1378585" marR="1199515" rtl="0" algn="ctr">
              <a:lnSpc>
                <a:spcPct val="100000"/>
              </a:lnSpc>
              <a:spcBef>
                <a:spcPts val="0"/>
              </a:spcBef>
              <a:spcAft>
                <a:spcPts val="0"/>
              </a:spcAft>
              <a:buNone/>
            </a:pPr>
            <a:r>
              <a:rPr lang="en" sz="2400">
                <a:solidFill>
                  <a:srgbClr val="FFFFFF"/>
                </a:solidFill>
                <a:latin typeface="Verdana"/>
                <a:ea typeface="Verdana"/>
                <a:cs typeface="Verdana"/>
                <a:sym typeface="Verdana"/>
              </a:rPr>
              <a:t>“Autocompletion and spell checker using dynamic programming</a:t>
            </a:r>
            <a:r>
              <a:rPr lang="en" sz="2800">
                <a:solidFill>
                  <a:srgbClr val="FFFFFF"/>
                </a:solidFill>
                <a:latin typeface="Calibri"/>
                <a:ea typeface="Calibri"/>
                <a:cs typeface="Calibri"/>
                <a:sym typeface="Calibri"/>
              </a:rPr>
              <a:t>”</a:t>
            </a:r>
            <a:endParaRPr/>
          </a:p>
        </p:txBody>
      </p:sp>
      <p:sp>
        <p:nvSpPr>
          <p:cNvPr id="55" name="Google Shape;55;p13"/>
          <p:cNvSpPr txBox="1"/>
          <p:nvPr/>
        </p:nvSpPr>
        <p:spPr>
          <a:xfrm>
            <a:off x="1935523" y="374728"/>
            <a:ext cx="6506700" cy="587700"/>
          </a:xfrm>
          <a:prstGeom prst="rect">
            <a:avLst/>
          </a:prstGeom>
          <a:noFill/>
          <a:ln>
            <a:noFill/>
          </a:ln>
        </p:spPr>
        <p:txBody>
          <a:bodyPr anchorCtr="0" anchor="t" bIns="0" lIns="0" spcFirstLastPara="1" rIns="0" wrap="square" tIns="12050">
            <a:spAutoFit/>
          </a:bodyPr>
          <a:lstStyle/>
          <a:p>
            <a:pPr indent="0" lvl="0" marL="0" marR="5080" rtl="0" algn="l">
              <a:lnSpc>
                <a:spcPct val="107700"/>
              </a:lnSpc>
              <a:spcBef>
                <a:spcPts val="0"/>
              </a:spcBef>
              <a:spcAft>
                <a:spcPts val="0"/>
              </a:spcAft>
              <a:buNone/>
            </a:pPr>
            <a:r>
              <a:rPr b="1" lang="en" sz="1800">
                <a:solidFill>
                  <a:srgbClr val="696464"/>
                </a:solidFill>
                <a:latin typeface="Times New Roman"/>
                <a:ea typeface="Times New Roman"/>
                <a:cs typeface="Times New Roman"/>
                <a:sym typeface="Times New Roman"/>
              </a:rPr>
              <a:t>BMS College of Engineering  </a:t>
            </a:r>
            <a:endParaRPr b="1" sz="1800">
              <a:solidFill>
                <a:srgbClr val="696464"/>
              </a:solidFill>
              <a:latin typeface="Times New Roman"/>
              <a:ea typeface="Times New Roman"/>
              <a:cs typeface="Times New Roman"/>
              <a:sym typeface="Times New Roman"/>
            </a:endParaRPr>
          </a:p>
          <a:p>
            <a:pPr indent="0" lvl="0" marL="0" marR="5080" rtl="0" algn="just">
              <a:lnSpc>
                <a:spcPct val="107700"/>
              </a:lnSpc>
              <a:spcBef>
                <a:spcPts val="0"/>
              </a:spcBef>
              <a:spcAft>
                <a:spcPts val="0"/>
              </a:spcAft>
              <a:buNone/>
            </a:pPr>
            <a:r>
              <a:rPr b="1" lang="en" sz="1800">
                <a:solidFill>
                  <a:srgbClr val="696464"/>
                </a:solidFill>
                <a:latin typeface="Times New Roman"/>
                <a:ea typeface="Times New Roman"/>
                <a:cs typeface="Times New Roman"/>
                <a:sym typeface="Times New Roman"/>
              </a:rPr>
              <a:t>Department of Information Science and Engineering</a:t>
            </a:r>
            <a:endParaRPr sz="1800">
              <a:solidFill>
                <a:srgbClr val="696464"/>
              </a:solidFill>
              <a:latin typeface="Times New Roman"/>
              <a:ea typeface="Times New Roman"/>
              <a:cs typeface="Times New Roman"/>
              <a:sym typeface="Times New Roman"/>
            </a:endParaRPr>
          </a:p>
        </p:txBody>
      </p:sp>
      <p:sp>
        <p:nvSpPr>
          <p:cNvPr id="56" name="Google Shape;56;p13"/>
          <p:cNvSpPr/>
          <p:nvPr/>
        </p:nvSpPr>
        <p:spPr>
          <a:xfrm>
            <a:off x="454109" y="172374"/>
            <a:ext cx="1019400" cy="992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3"/>
          <p:cNvSpPr txBox="1"/>
          <p:nvPr/>
        </p:nvSpPr>
        <p:spPr>
          <a:xfrm>
            <a:off x="454096" y="3227422"/>
            <a:ext cx="26472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 sz="1800"/>
              <a:t>By :-</a:t>
            </a:r>
            <a:endParaRPr sz="1800">
              <a:solidFill>
                <a:srgbClr val="000000"/>
              </a:solidFill>
              <a:latin typeface="Arial"/>
              <a:ea typeface="Arial"/>
              <a:cs typeface="Arial"/>
              <a:sym typeface="Arial"/>
            </a:endParaRPr>
          </a:p>
        </p:txBody>
      </p:sp>
      <p:sp>
        <p:nvSpPr>
          <p:cNvPr id="58" name="Google Shape;58;p13"/>
          <p:cNvSpPr txBox="1"/>
          <p:nvPr/>
        </p:nvSpPr>
        <p:spPr>
          <a:xfrm>
            <a:off x="454092" y="3626937"/>
            <a:ext cx="3548400" cy="567000"/>
          </a:xfrm>
          <a:prstGeom prst="rect">
            <a:avLst/>
          </a:prstGeom>
          <a:noFill/>
          <a:ln>
            <a:noFill/>
          </a:ln>
        </p:spPr>
        <p:txBody>
          <a:bodyPr anchorCtr="0" anchor="t" bIns="0" lIns="0" spcFirstLastPara="1" rIns="0" wrap="square" tIns="12700">
            <a:spAutoFit/>
          </a:bodyPr>
          <a:lstStyle/>
          <a:p>
            <a:pPr indent="19050" lvl="0" marL="12700" marR="5080" rtl="0" algn="l">
              <a:spcBef>
                <a:spcPts val="100"/>
              </a:spcBef>
              <a:spcAft>
                <a:spcPts val="0"/>
              </a:spcAft>
              <a:buClr>
                <a:schemeClr val="dk1"/>
              </a:buClr>
              <a:buFont typeface="Arial"/>
              <a:buNone/>
            </a:pPr>
            <a:r>
              <a:rPr b="1" lang="en" sz="1800">
                <a:solidFill>
                  <a:srgbClr val="3F3F3F"/>
                </a:solidFill>
              </a:rPr>
              <a:t>A</a:t>
            </a:r>
            <a:r>
              <a:rPr b="1" lang="en" sz="1800">
                <a:solidFill>
                  <a:srgbClr val="3F3F3F"/>
                </a:solidFill>
              </a:rPr>
              <a:t>DITYA A KAMAT (1BM18IS003)</a:t>
            </a:r>
            <a:endParaRPr b="1" sz="1800">
              <a:solidFill>
                <a:srgbClr val="3F3F3F"/>
              </a:solidFill>
            </a:endParaRPr>
          </a:p>
          <a:p>
            <a:pPr indent="19050" lvl="0" marL="12700" marR="5080" rtl="0" algn="l">
              <a:lnSpc>
                <a:spcPct val="100000"/>
              </a:lnSpc>
              <a:spcBef>
                <a:spcPts val="0"/>
              </a:spcBef>
              <a:spcAft>
                <a:spcPts val="0"/>
              </a:spcAft>
              <a:buNone/>
            </a:pPr>
            <a:r>
              <a:rPr b="1" lang="en" sz="1800">
                <a:solidFill>
                  <a:srgbClr val="3F3F3F"/>
                </a:solidFill>
                <a:latin typeface="Arial"/>
                <a:ea typeface="Arial"/>
                <a:cs typeface="Arial"/>
                <a:sym typeface="Arial"/>
              </a:rPr>
              <a:t>ARYAN  (1BM18IS018)</a:t>
            </a:r>
            <a:endParaRPr sz="18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59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graphicFrame>
        <p:nvGraphicFramePr>
          <p:cNvPr id="112" name="Google Shape;112;p22"/>
          <p:cNvGraphicFramePr/>
          <p:nvPr/>
        </p:nvGraphicFramePr>
        <p:xfrm>
          <a:off x="284174" y="1217897"/>
          <a:ext cx="3000000" cy="3000000"/>
        </p:xfrm>
        <a:graphic>
          <a:graphicData uri="http://schemas.openxmlformats.org/drawingml/2006/table">
            <a:tbl>
              <a:tblPr bandRow="1" firstRow="1">
                <a:noFill/>
                <a:tableStyleId>{BB57F8F8-1971-4107-804E-CD52376359A0}</a:tableStyleId>
              </a:tblPr>
              <a:tblGrid>
                <a:gridCol w="900425"/>
                <a:gridCol w="2012950"/>
                <a:gridCol w="1864350"/>
                <a:gridCol w="1894575"/>
                <a:gridCol w="1903350"/>
              </a:tblGrid>
              <a:tr h="133550">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SL.NO</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48577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Title of the Paper</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350520"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Problem Addressed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8953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Authors Approach / Method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r>
              <a:tr h="1456900">
                <a:tc>
                  <a:txBody>
                    <a:bodyPr/>
                    <a:lstStyle/>
                    <a:p>
                      <a:pPr indent="0" lvl="0" marL="0" rtl="0" algn="ctr">
                        <a:spcBef>
                          <a:spcPts val="0"/>
                        </a:spcBef>
                        <a:spcAft>
                          <a:spcPts val="0"/>
                        </a:spcAft>
                        <a:buNone/>
                      </a:pPr>
                      <a:r>
                        <a:rPr lang="en">
                          <a:solidFill>
                            <a:schemeClr val="lt1"/>
                          </a:solidFill>
                        </a:rPr>
                        <a:t>9</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Computing the Levenshtein Distance of a Regular Language</a:t>
                      </a:r>
                      <a:endParaRPr sz="1200"/>
                    </a:p>
                    <a:p>
                      <a:pPr indent="0" lvl="0" marL="0" rtl="0" algn="l">
                        <a:spcBef>
                          <a:spcPts val="0"/>
                        </a:spcBef>
                        <a:spcAft>
                          <a:spcPts val="0"/>
                        </a:spcAft>
                        <a:buNone/>
                      </a:pPr>
                      <a:r>
                        <a:t/>
                      </a:r>
                      <a:endParaRPr sz="1200"/>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In this paper, the problem of computing the edit distance of a regular language is considered.</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The authors </a:t>
                      </a:r>
                      <a:r>
                        <a:rPr lang="en" sz="1200"/>
                        <a:t>distinguish two cases depending on whether the given automaton is deterministic or nondeterministic.</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The authors</a:t>
                      </a:r>
                      <a:r>
                        <a:rPr lang="en" sz="1200"/>
                        <a:t> show why the problem of computing the edit distance of a given regular language is of polynomial time</a:t>
                      </a:r>
                      <a:endParaRPr sz="1200"/>
                    </a:p>
                    <a:p>
                      <a:pPr indent="0" lvl="0" marL="0" rtl="0" algn="l">
                        <a:spcBef>
                          <a:spcPts val="0"/>
                        </a:spcBef>
                        <a:spcAft>
                          <a:spcPts val="0"/>
                        </a:spcAft>
                        <a:buClr>
                          <a:schemeClr val="dk1"/>
                        </a:buClr>
                        <a:buSzPts val="1100"/>
                        <a:buFont typeface="Arial"/>
                        <a:buNone/>
                      </a:pPr>
                      <a:r>
                        <a:rPr lang="en" sz="1200"/>
                        <a:t>complexity.</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r>
              <a:tr h="1311225">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Clr>
                          <a:schemeClr val="dk1"/>
                        </a:buClr>
                        <a:buSzPts val="1100"/>
                        <a:buFont typeface="Arial"/>
                        <a:buNone/>
                      </a:pPr>
                      <a:r>
                        <a:rPr lang="en" sz="1200"/>
                        <a:t>Plagiarism Detection Using the Levenshtein Distance and Smith-Waterman</a:t>
                      </a:r>
                      <a:endParaRPr sz="1200"/>
                    </a:p>
                    <a:p>
                      <a:pPr indent="0" lvl="0" marL="0" rtl="0" algn="l">
                        <a:spcBef>
                          <a:spcPts val="0"/>
                        </a:spcBef>
                        <a:spcAft>
                          <a:spcPts val="0"/>
                        </a:spcAft>
                        <a:buClr>
                          <a:schemeClr val="dk1"/>
                        </a:buClr>
                        <a:buSzPts val="1100"/>
                        <a:buFont typeface="Arial"/>
                        <a:buNone/>
                      </a:pPr>
                      <a:r>
                        <a:rPr lang="en" sz="1200"/>
                        <a:t>Algorithm</a:t>
                      </a:r>
                      <a:endParaRPr sz="1200"/>
                    </a:p>
                    <a:p>
                      <a:pPr indent="0" lvl="0" marL="0" rtl="0" algn="l">
                        <a:spcBef>
                          <a:spcPts val="0"/>
                        </a:spcBef>
                        <a:spcAft>
                          <a:spcPts val="0"/>
                        </a:spcAft>
                        <a:buNone/>
                      </a:pPr>
                      <a:r>
                        <a:t/>
                      </a:r>
                      <a:endParaRPr sz="1200"/>
                    </a:p>
                  </a:txBody>
                  <a:tcPr marT="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None/>
                      </a:pPr>
                      <a:r>
                        <a:rPr lang="en" sz="1200"/>
                        <a:t>Demonstrating the practicality of the Levenshtein algorithm </a:t>
                      </a:r>
                      <a:endParaRPr sz="1200"/>
                    </a:p>
                    <a:p>
                      <a:pPr indent="0" lvl="0" marL="0" rtl="0" algn="l">
                        <a:spcBef>
                          <a:spcPts val="0"/>
                        </a:spcBef>
                        <a:spcAft>
                          <a:spcPts val="0"/>
                        </a:spcAft>
                        <a:buNone/>
                      </a:pPr>
                      <a:r>
                        <a:rPr lang="en" sz="1200"/>
                        <a:t>for </a:t>
                      </a:r>
                      <a:r>
                        <a:rPr lang="en" sz="1200"/>
                        <a:t>plagiarism detection.</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None/>
                      </a:pPr>
                      <a:r>
                        <a:rPr lang="en" sz="1200"/>
                        <a:t>Using the Levenshtein Distance algorithm and Smith-Waterman Algorithm.</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The authors</a:t>
                      </a:r>
                      <a:r>
                        <a:rPr lang="en" sz="1200"/>
                        <a:t> have described how the Levenshtein distance can be used to change the likely scarcity, which can</a:t>
                      </a:r>
                      <a:endParaRPr sz="1200"/>
                    </a:p>
                    <a:p>
                      <a:pPr indent="0" lvl="0" marL="0" rtl="0" algn="l">
                        <a:spcBef>
                          <a:spcPts val="0"/>
                        </a:spcBef>
                        <a:spcAft>
                          <a:spcPts val="0"/>
                        </a:spcAft>
                        <a:buClr>
                          <a:schemeClr val="dk1"/>
                        </a:buClr>
                        <a:buSzPts val="1100"/>
                        <a:buFont typeface="Arial"/>
                        <a:buNone/>
                      </a:pPr>
                      <a:r>
                        <a:rPr lang="en" sz="1200"/>
                        <a:t>improve both time and space efficiency.</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59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graphicFrame>
        <p:nvGraphicFramePr>
          <p:cNvPr id="118" name="Google Shape;118;p23"/>
          <p:cNvGraphicFramePr/>
          <p:nvPr/>
        </p:nvGraphicFramePr>
        <p:xfrm>
          <a:off x="284174" y="1217897"/>
          <a:ext cx="3000000" cy="3000000"/>
        </p:xfrm>
        <a:graphic>
          <a:graphicData uri="http://schemas.openxmlformats.org/drawingml/2006/table">
            <a:tbl>
              <a:tblPr bandRow="1" firstRow="1">
                <a:noFill/>
                <a:tableStyleId>{BB57F8F8-1971-4107-804E-CD52376359A0}</a:tableStyleId>
              </a:tblPr>
              <a:tblGrid>
                <a:gridCol w="900425"/>
                <a:gridCol w="2012950"/>
                <a:gridCol w="1864350"/>
                <a:gridCol w="1894575"/>
                <a:gridCol w="1903350"/>
              </a:tblGrid>
              <a:tr h="133550">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SL.NO</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48577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Title of the Paper</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350520"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Problem Addressed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8953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Authors Approach / Method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r>
              <a:tr h="1456900">
                <a:tc>
                  <a:txBody>
                    <a:bodyPr/>
                    <a:lstStyle/>
                    <a:p>
                      <a:pPr indent="0" lvl="0" marL="0" rtl="0" algn="ctr">
                        <a:spcBef>
                          <a:spcPts val="0"/>
                        </a:spcBef>
                        <a:spcAft>
                          <a:spcPts val="0"/>
                        </a:spcAft>
                        <a:buNone/>
                      </a:pPr>
                      <a:r>
                        <a:rPr lang="en">
                          <a:solidFill>
                            <a:schemeClr val="lt1"/>
                          </a:solidFill>
                        </a:rPr>
                        <a:t>11</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A Normalized Levenshtein Distance Metric</a:t>
                      </a:r>
                      <a:endParaRPr sz="1200"/>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To improve the metric between two strings and satisfy the triangle inequality.</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The Generalised Levenshtein Distance algorithm is used.</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The main contribution of the paper is to</a:t>
                      </a:r>
                      <a:endParaRPr sz="1200"/>
                    </a:p>
                    <a:p>
                      <a:pPr indent="0" lvl="0" marL="0" rtl="0" algn="l">
                        <a:spcBef>
                          <a:spcPts val="0"/>
                        </a:spcBef>
                        <a:spcAft>
                          <a:spcPts val="0"/>
                        </a:spcAft>
                        <a:buClr>
                          <a:schemeClr val="dk1"/>
                        </a:buClr>
                        <a:buSzPts val="1100"/>
                        <a:buFont typeface="Arial"/>
                        <a:buNone/>
                      </a:pPr>
                      <a:r>
                        <a:rPr lang="en" sz="1200"/>
                        <a:t>prove that the new distance is a metric valued in [0, 1] and can generally achieve similar</a:t>
                      </a:r>
                      <a:endParaRPr sz="1200"/>
                    </a:p>
                    <a:p>
                      <a:pPr indent="0" lvl="0" marL="0" rtl="0" algn="l">
                        <a:spcBef>
                          <a:spcPts val="0"/>
                        </a:spcBef>
                        <a:spcAft>
                          <a:spcPts val="0"/>
                        </a:spcAft>
                        <a:buClr>
                          <a:schemeClr val="dk1"/>
                        </a:buClr>
                        <a:buSzPts val="1100"/>
                        <a:buFont typeface="Arial"/>
                        <a:buNone/>
                      </a:pPr>
                      <a:r>
                        <a:rPr lang="en" sz="1200"/>
                        <a:t>accuracies to two other normalized edit distances. </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r>
              <a:tr h="1311225">
                <a:tc>
                  <a:txBody>
                    <a:bodyPr/>
                    <a:lstStyle/>
                    <a:p>
                      <a:pPr indent="0" lvl="0" marL="0" rtl="0" algn="ctr">
                        <a:spcBef>
                          <a:spcPts val="0"/>
                        </a:spcBef>
                        <a:spcAft>
                          <a:spcPts val="0"/>
                        </a:spcAft>
                        <a:buNone/>
                      </a:pPr>
                      <a:r>
                        <a:rPr lang="en">
                          <a:solidFill>
                            <a:schemeClr val="lt1"/>
                          </a:solidFill>
                        </a:rPr>
                        <a:t>12</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Clr>
                          <a:schemeClr val="dk1"/>
                        </a:buClr>
                        <a:buSzPts val="1100"/>
                        <a:buFont typeface="Arial"/>
                        <a:buNone/>
                      </a:pPr>
                      <a:r>
                        <a:rPr lang="en" sz="1200"/>
                        <a:t>String correction using the</a:t>
                      </a:r>
                      <a:endParaRPr sz="1200"/>
                    </a:p>
                    <a:p>
                      <a:pPr indent="0" lvl="0" marL="0" rtl="0" algn="l">
                        <a:spcBef>
                          <a:spcPts val="0"/>
                        </a:spcBef>
                        <a:spcAft>
                          <a:spcPts val="0"/>
                        </a:spcAft>
                        <a:buClr>
                          <a:schemeClr val="dk1"/>
                        </a:buClr>
                        <a:buSzPts val="1100"/>
                        <a:buFont typeface="Arial"/>
                        <a:buNone/>
                      </a:pPr>
                      <a:r>
                        <a:rPr lang="en" sz="1200"/>
                        <a:t>Damerau-Levenshtein distance</a:t>
                      </a:r>
                      <a:endParaRPr sz="1200"/>
                    </a:p>
                    <a:p>
                      <a:pPr indent="0" lvl="0" marL="0" rtl="0" algn="l">
                        <a:spcBef>
                          <a:spcPts val="0"/>
                        </a:spcBef>
                        <a:spcAft>
                          <a:spcPts val="0"/>
                        </a:spcAft>
                        <a:buNone/>
                      </a:pPr>
                      <a:r>
                        <a:t/>
                      </a:r>
                      <a:endParaRPr sz="1200"/>
                    </a:p>
                  </a:txBody>
                  <a:tcPr marT="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In this paper, the authors</a:t>
                      </a:r>
                      <a:endParaRPr sz="1200"/>
                    </a:p>
                    <a:p>
                      <a:pPr indent="0" lvl="0" marL="0" rtl="0" algn="l">
                        <a:spcBef>
                          <a:spcPts val="0"/>
                        </a:spcBef>
                        <a:spcAft>
                          <a:spcPts val="0"/>
                        </a:spcAft>
                        <a:buClr>
                          <a:schemeClr val="dk1"/>
                        </a:buClr>
                        <a:buSzPts val="1100"/>
                        <a:buFont typeface="Arial"/>
                        <a:buNone/>
                      </a:pPr>
                      <a:r>
                        <a:rPr lang="en" sz="1200"/>
                        <a:t>focus on the development of algorithms whose space complexity is less and whose actual runtime and energy consumption are less than those of the algorithm of Lowrance and Wagner.</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The authors</a:t>
                      </a:r>
                      <a:r>
                        <a:rPr lang="en" sz="1200"/>
                        <a:t> develop space- and cache-efficient algorithms to compute the Damerau-Levenshtein (DL) distance</a:t>
                      </a:r>
                      <a:endParaRPr sz="1200"/>
                    </a:p>
                    <a:p>
                      <a:pPr indent="0" lvl="0" marL="0" rtl="0" algn="l">
                        <a:spcBef>
                          <a:spcPts val="0"/>
                        </a:spcBef>
                        <a:spcAft>
                          <a:spcPts val="0"/>
                        </a:spcAft>
                        <a:buClr>
                          <a:schemeClr val="dk1"/>
                        </a:buClr>
                        <a:buSzPts val="1100"/>
                        <a:buFont typeface="Arial"/>
                        <a:buNone/>
                      </a:pPr>
                      <a:r>
                        <a:rPr lang="en" sz="1200"/>
                        <a:t>between two strings.</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The authors’</a:t>
                      </a:r>
                      <a:r>
                        <a:rPr lang="en" sz="1200"/>
                        <a:t> algorithms are able to handle much larger sequences than earlier algorithms due to the reduction in space requirements.</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59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graphicFrame>
        <p:nvGraphicFramePr>
          <p:cNvPr id="124" name="Google Shape;124;p24"/>
          <p:cNvGraphicFramePr/>
          <p:nvPr/>
        </p:nvGraphicFramePr>
        <p:xfrm>
          <a:off x="284174" y="1217897"/>
          <a:ext cx="3000000" cy="3000000"/>
        </p:xfrm>
        <a:graphic>
          <a:graphicData uri="http://schemas.openxmlformats.org/drawingml/2006/table">
            <a:tbl>
              <a:tblPr bandRow="1" firstRow="1">
                <a:noFill/>
                <a:tableStyleId>{BB57F8F8-1971-4107-804E-CD52376359A0}</a:tableStyleId>
              </a:tblPr>
              <a:tblGrid>
                <a:gridCol w="900425"/>
                <a:gridCol w="2012950"/>
                <a:gridCol w="1864350"/>
                <a:gridCol w="1894575"/>
                <a:gridCol w="1903350"/>
              </a:tblGrid>
              <a:tr h="133550">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SL.NO</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48577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Title of the Paper</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350520"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Problem Addressed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8953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Authors Approach / Method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r>
              <a:tr h="1456900">
                <a:tc>
                  <a:txBody>
                    <a:bodyPr/>
                    <a:lstStyle/>
                    <a:p>
                      <a:pPr indent="0" lvl="0" marL="0" rtl="0" algn="ctr">
                        <a:spcBef>
                          <a:spcPts val="0"/>
                        </a:spcBef>
                        <a:spcAft>
                          <a:spcPts val="0"/>
                        </a:spcAft>
                        <a:buNone/>
                      </a:pPr>
                      <a:r>
                        <a:rPr lang="en">
                          <a:solidFill>
                            <a:schemeClr val="lt1"/>
                          </a:solidFill>
                        </a:rPr>
                        <a:t>13</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Adapting the Levenshtein Distance to Contextual Spelling Correction</a:t>
                      </a:r>
                      <a:endParaRPr sz="1200"/>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To screen and refine the results obtained by Levenshtein Distance and apply to errors in Arabic words.</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The authors</a:t>
                      </a:r>
                      <a:r>
                        <a:rPr lang="en" sz="1200"/>
                        <a:t> developed a system for correcting spelling errors in the Arabic language based on</a:t>
                      </a:r>
                      <a:endParaRPr sz="1200"/>
                    </a:p>
                    <a:p>
                      <a:pPr indent="0" lvl="0" marL="0" rtl="0" algn="l">
                        <a:spcBef>
                          <a:spcPts val="0"/>
                        </a:spcBef>
                        <a:spcAft>
                          <a:spcPts val="0"/>
                        </a:spcAft>
                        <a:buClr>
                          <a:schemeClr val="dk1"/>
                        </a:buClr>
                        <a:buSzPts val="1100"/>
                        <a:buFont typeface="Arial"/>
                        <a:buNone/>
                      </a:pPr>
                      <a:r>
                        <a:rPr lang="en" sz="1200"/>
                        <a:t>language models and Levenshtein algorithm.</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From the results obtained, it is clear that this combination helps improve satisfactorily scheduling solutions returned by our method.</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r>
              <a:tr h="1311225">
                <a:tc>
                  <a:txBody>
                    <a:bodyPr/>
                    <a:lstStyle/>
                    <a:p>
                      <a:pPr indent="0" lvl="0" marL="0" rtl="0" algn="ctr">
                        <a:spcBef>
                          <a:spcPts val="0"/>
                        </a:spcBef>
                        <a:spcAft>
                          <a:spcPts val="0"/>
                        </a:spcAft>
                        <a:buNone/>
                      </a:pPr>
                      <a:r>
                        <a:rPr lang="en">
                          <a:solidFill>
                            <a:schemeClr val="lt1"/>
                          </a:solidFill>
                        </a:rPr>
                        <a:t>14</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Clr>
                          <a:schemeClr val="dk1"/>
                        </a:buClr>
                        <a:buSzPts val="1100"/>
                        <a:buFont typeface="Arial"/>
                        <a:buNone/>
                      </a:pPr>
                      <a:r>
                        <a:rPr lang="en" sz="1200"/>
                        <a:t>A Comparison of Standard Spell Checking</a:t>
                      </a:r>
                      <a:endParaRPr sz="1200"/>
                    </a:p>
                    <a:p>
                      <a:pPr indent="0" lvl="0" marL="0" rtl="0" algn="l">
                        <a:spcBef>
                          <a:spcPts val="0"/>
                        </a:spcBef>
                        <a:spcAft>
                          <a:spcPts val="0"/>
                        </a:spcAft>
                        <a:buClr>
                          <a:schemeClr val="dk1"/>
                        </a:buClr>
                        <a:buSzPts val="1100"/>
                        <a:buFont typeface="Arial"/>
                        <a:buNone/>
                      </a:pPr>
                      <a:r>
                        <a:rPr lang="en" sz="1200"/>
                        <a:t>Algorithms and a Novel Binary Neural Approach</a:t>
                      </a:r>
                      <a:endParaRPr sz="1200"/>
                    </a:p>
                    <a:p>
                      <a:pPr indent="0" lvl="0" marL="0" rtl="0" algn="l">
                        <a:spcBef>
                          <a:spcPts val="0"/>
                        </a:spcBef>
                        <a:spcAft>
                          <a:spcPts val="0"/>
                        </a:spcAft>
                        <a:buNone/>
                      </a:pPr>
                      <a:r>
                        <a:t/>
                      </a:r>
                      <a:endParaRPr sz="1200"/>
                    </a:p>
                  </a:txBody>
                  <a:tcPr marT="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None/>
                      </a:pPr>
                      <a:r>
                        <a:rPr lang="en" sz="1200"/>
                        <a:t>To create an approach that is aimed towards isolated word error correction.</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The authors</a:t>
                      </a:r>
                      <a:r>
                        <a:rPr lang="en" sz="1200"/>
                        <a:t> integrate Hamming Distance and n-gram algorithms that have high recall for typing errors and a phonetic spell-checking algorithm in a single novel architecture.</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The</a:t>
                      </a:r>
                      <a:r>
                        <a:rPr lang="en" sz="1200"/>
                        <a:t> proposed hybrid methodology has the highest recall rate</a:t>
                      </a:r>
                      <a:endParaRPr sz="1200"/>
                    </a:p>
                    <a:p>
                      <a:pPr indent="0" lvl="0" marL="0" rtl="0" algn="l">
                        <a:spcBef>
                          <a:spcPts val="0"/>
                        </a:spcBef>
                        <a:spcAft>
                          <a:spcPts val="0"/>
                        </a:spcAft>
                        <a:buClr>
                          <a:schemeClr val="dk1"/>
                        </a:buClr>
                        <a:buSzPts val="1100"/>
                        <a:buFont typeface="Arial"/>
                        <a:buNone/>
                      </a:pPr>
                      <a:r>
                        <a:rPr lang="en" sz="1200"/>
                        <a:t>of the techniques evaluated. This method has a high recall rate and low-computational cost.</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59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graphicFrame>
        <p:nvGraphicFramePr>
          <p:cNvPr id="130" name="Google Shape;130;p25"/>
          <p:cNvGraphicFramePr/>
          <p:nvPr/>
        </p:nvGraphicFramePr>
        <p:xfrm>
          <a:off x="284174" y="1217897"/>
          <a:ext cx="3000000" cy="3000000"/>
        </p:xfrm>
        <a:graphic>
          <a:graphicData uri="http://schemas.openxmlformats.org/drawingml/2006/table">
            <a:tbl>
              <a:tblPr bandRow="1" firstRow="1">
                <a:noFill/>
                <a:tableStyleId>{BB57F8F8-1971-4107-804E-CD52376359A0}</a:tableStyleId>
              </a:tblPr>
              <a:tblGrid>
                <a:gridCol w="900425"/>
                <a:gridCol w="2012950"/>
                <a:gridCol w="1864350"/>
                <a:gridCol w="1886850"/>
                <a:gridCol w="1911075"/>
              </a:tblGrid>
              <a:tr h="133550">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SL.NO</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48577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Title of the Paper</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350520"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Problem Addressed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8953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Authors Approach / Method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r>
              <a:tr h="1456900">
                <a:tc>
                  <a:txBody>
                    <a:bodyPr/>
                    <a:lstStyle/>
                    <a:p>
                      <a:pPr indent="0" lvl="0" marL="0" rtl="0" algn="ctr">
                        <a:spcBef>
                          <a:spcPts val="0"/>
                        </a:spcBef>
                        <a:spcAft>
                          <a:spcPts val="0"/>
                        </a:spcAft>
                        <a:buNone/>
                      </a:pPr>
                      <a:r>
                        <a:rPr lang="en">
                          <a:solidFill>
                            <a:schemeClr val="lt1"/>
                          </a:solidFill>
                        </a:rPr>
                        <a:t>15</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Spelling Checker Algorithm Methods for Many</a:t>
                      </a:r>
                      <a:endParaRPr sz="1200"/>
                    </a:p>
                    <a:p>
                      <a:pPr indent="0" lvl="0" marL="0" rtl="0" algn="l">
                        <a:spcBef>
                          <a:spcPts val="0"/>
                        </a:spcBef>
                        <a:spcAft>
                          <a:spcPts val="0"/>
                        </a:spcAft>
                        <a:buClr>
                          <a:schemeClr val="dk1"/>
                        </a:buClr>
                        <a:buSzPts val="1100"/>
                        <a:buFont typeface="Arial"/>
                        <a:buNone/>
                      </a:pPr>
                      <a:r>
                        <a:rPr lang="en" sz="1200"/>
                        <a:t>Languages</a:t>
                      </a:r>
                      <a:endParaRPr sz="1200"/>
                    </a:p>
                    <a:p>
                      <a:pPr indent="0" lvl="0" marL="0" rtl="0" algn="l">
                        <a:spcBef>
                          <a:spcPts val="0"/>
                        </a:spcBef>
                        <a:spcAft>
                          <a:spcPts val="0"/>
                        </a:spcAft>
                        <a:buNone/>
                      </a:pPr>
                      <a:r>
                        <a:t/>
                      </a:r>
                      <a:endParaRPr sz="1200"/>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To implement spell checking in languages such as Arabic, Chinese, Hindi, </a:t>
                      </a:r>
                      <a:r>
                        <a:rPr lang="en" sz="1200"/>
                        <a:t>Japanese</a:t>
                      </a:r>
                      <a:r>
                        <a:rPr lang="en" sz="1200"/>
                        <a:t> etc.</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The approach is divided into several parts, which are: determine the</a:t>
                      </a:r>
                      <a:endParaRPr sz="1200"/>
                    </a:p>
                    <a:p>
                      <a:pPr indent="0" lvl="0" marL="0" rtl="0" algn="l">
                        <a:spcBef>
                          <a:spcPts val="0"/>
                        </a:spcBef>
                        <a:spcAft>
                          <a:spcPts val="0"/>
                        </a:spcAft>
                        <a:buClr>
                          <a:schemeClr val="dk1"/>
                        </a:buClr>
                        <a:buSzPts val="1100"/>
                        <a:buFont typeface="Arial"/>
                        <a:buNone/>
                      </a:pPr>
                      <a:r>
                        <a:rPr lang="en" sz="1200"/>
                        <a:t>sources of research, define the keyword model for the search</a:t>
                      </a:r>
                      <a:endParaRPr sz="1200"/>
                    </a:p>
                    <a:p>
                      <a:pPr indent="0" lvl="0" marL="0" rtl="0" algn="l">
                        <a:spcBef>
                          <a:spcPts val="0"/>
                        </a:spcBef>
                        <a:spcAft>
                          <a:spcPts val="0"/>
                        </a:spcAft>
                        <a:buClr>
                          <a:schemeClr val="dk1"/>
                        </a:buClr>
                        <a:buSzPts val="1100"/>
                        <a:buFont typeface="Arial"/>
                        <a:buNone/>
                      </a:pPr>
                      <a:r>
                        <a:rPr lang="en" sz="1200"/>
                        <a:t>process, start inclusion and exclusion criteria, extract data and</a:t>
                      </a:r>
                      <a:endParaRPr sz="1200"/>
                    </a:p>
                    <a:p>
                      <a:pPr indent="0" lvl="0" marL="0" rtl="0" algn="l">
                        <a:spcBef>
                          <a:spcPts val="0"/>
                        </a:spcBef>
                        <a:spcAft>
                          <a:spcPts val="0"/>
                        </a:spcAft>
                        <a:buClr>
                          <a:schemeClr val="dk1"/>
                        </a:buClr>
                        <a:buSzPts val="1100"/>
                        <a:buFont typeface="Arial"/>
                        <a:buNone/>
                      </a:pPr>
                      <a:r>
                        <a:rPr lang="en" sz="1200"/>
                        <a:t>analyze the result to answer a research question.</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It is known that every</a:t>
                      </a:r>
                      <a:endParaRPr sz="1200"/>
                    </a:p>
                    <a:p>
                      <a:pPr indent="0" lvl="0" marL="0" rtl="0" algn="l">
                        <a:spcBef>
                          <a:spcPts val="0"/>
                        </a:spcBef>
                        <a:spcAft>
                          <a:spcPts val="0"/>
                        </a:spcAft>
                        <a:buClr>
                          <a:schemeClr val="dk1"/>
                        </a:buClr>
                        <a:buSzPts val="1100"/>
                        <a:buFont typeface="Arial"/>
                        <a:buNone/>
                      </a:pPr>
                      <a:r>
                        <a:rPr lang="en" sz="1200"/>
                        <a:t>language has a different method of spell checking. The Damerau-Levenshtein algorithm method is most frequently used for spell checkers.</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94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36" name="Google Shape;136;p26"/>
          <p:cNvSpPr txBox="1"/>
          <p:nvPr/>
        </p:nvSpPr>
        <p:spPr>
          <a:xfrm>
            <a:off x="951350" y="1469575"/>
            <a:ext cx="6381000" cy="28533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0"/>
              </a:spcBef>
              <a:spcAft>
                <a:spcPts val="0"/>
              </a:spcAft>
              <a:buClr>
                <a:schemeClr val="dk1"/>
              </a:buClr>
              <a:buSzPts val="1100"/>
              <a:buFont typeface="Arial"/>
              <a:buNone/>
            </a:pPr>
            <a:r>
              <a:rPr lang="en">
                <a:solidFill>
                  <a:schemeClr val="dk1"/>
                </a:solidFill>
              </a:rPr>
              <a:t>We used Levenshtein Distance Algorithm to calculate the similarity between the input word and the target word in both spell check and auto-complete programs.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3 techniques can be used for editing the input word into target word: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-Insertion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-Deletion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-Replacement</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294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42" name="Google Shape;142;p27"/>
          <p:cNvSpPr txBox="1"/>
          <p:nvPr/>
        </p:nvSpPr>
        <p:spPr>
          <a:xfrm>
            <a:off x="1538150" y="1182500"/>
            <a:ext cx="6183000" cy="230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rPr>
              <a:t> </a:t>
            </a:r>
            <a:r>
              <a:rPr lang="en" sz="1300">
                <a:solidFill>
                  <a:schemeClr val="dk1"/>
                </a:solidFill>
              </a:rPr>
              <a:t>The algorithm: </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Step 1: Initialization</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I.Set a is the length of document 1 say d1, set b is length of document 2 say d2.</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II.Create a matrix that consists 0 – b rows and 0 – a columns.</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III.Initialize the first row from 0 to a.</a:t>
            </a:r>
            <a:endParaRPr sz="1300">
              <a:solidFill>
                <a:schemeClr val="dk1"/>
              </a:solidFill>
            </a:endParaRPr>
          </a:p>
          <a:p>
            <a:pPr indent="0" lvl="0" marL="0" rtl="0" algn="l">
              <a:lnSpc>
                <a:spcPct val="115000"/>
              </a:lnSpc>
              <a:spcBef>
                <a:spcPts val="1200"/>
              </a:spcBef>
              <a:spcAft>
                <a:spcPts val="800"/>
              </a:spcAft>
              <a:buNone/>
            </a:pPr>
            <a:r>
              <a:rPr lang="en" sz="1300">
                <a:solidFill>
                  <a:schemeClr val="dk1"/>
                </a:solidFill>
              </a:rPr>
              <a:t>IV.Initialize the first column from 0 to b.</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3255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48" name="Google Shape;148;p28"/>
          <p:cNvSpPr txBox="1"/>
          <p:nvPr/>
        </p:nvSpPr>
        <p:spPr>
          <a:xfrm>
            <a:off x="1819650" y="1198250"/>
            <a:ext cx="5504700" cy="349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Step2: Processing</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I. Observe the value of d2 (i from 1 to a).</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II. Observe the value of d1 (j from 1 to b).</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III. If the value at d2[i] is equals to value at d1[j], the cost becomes 0.</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IV. If the value at d2[i] does not equal d1[j], the cost becomes 1.</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V. Set block of matrix M[d1, d2] of the matrix equal to the minimum of:</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 the block immediately above add 1: M [d2–1, d1]</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Ii. the block immediately to the left add 1: M [d2, d1–1] +1.</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Iii. The block is diagonally above and to the left adds the cost: M [d2–1, d1–1] + cost.</a:t>
            </a:r>
            <a:endParaRPr sz="1100">
              <a:solidFill>
                <a:schemeClr val="dk1"/>
              </a:solidFill>
            </a:endParaRPr>
          </a:p>
          <a:p>
            <a:pPr indent="0" lvl="0" marL="0" rtl="0" algn="l">
              <a:lnSpc>
                <a:spcPct val="115000"/>
              </a:lnSpc>
              <a:spcBef>
                <a:spcPts val="1200"/>
              </a:spcBef>
              <a:spcAft>
                <a:spcPts val="800"/>
              </a:spcAft>
              <a:buNone/>
            </a:pPr>
            <a:r>
              <a:rPr lang="en" sz="1100">
                <a:solidFill>
                  <a:schemeClr val="dk1"/>
                </a:solidFill>
              </a:rPr>
              <a:t>Step 2 is repeated till the distance M[a, b] value is found.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294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54" name="Google Shape;154;p29"/>
          <p:cNvSpPr txBox="1"/>
          <p:nvPr/>
        </p:nvSpPr>
        <p:spPr>
          <a:xfrm>
            <a:off x="1381500" y="1136350"/>
            <a:ext cx="6381000" cy="138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800"/>
              </a:spcBef>
              <a:spcAft>
                <a:spcPts val="0"/>
              </a:spcAft>
              <a:buNone/>
            </a:pPr>
            <a:r>
              <a:t/>
            </a:r>
            <a:endParaRPr sz="1100"/>
          </a:p>
        </p:txBody>
      </p:sp>
      <p:sp>
        <p:nvSpPr>
          <p:cNvPr id="155" name="Google Shape;155;p29"/>
          <p:cNvSpPr txBox="1"/>
          <p:nvPr/>
        </p:nvSpPr>
        <p:spPr>
          <a:xfrm>
            <a:off x="2475900" y="1136350"/>
            <a:ext cx="4192200" cy="314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Step 3: Result [1, 5].</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2.1 Computing Techniques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Dis(i,j) = score of best alignment from d11..d1i to d21…..d2j</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Dis (i–1, j–1) + d (d1i, d2j) //copy Dis (i–1, j) + 1 //insert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Dis (i, j–1) + 1 //delete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Cost depend upon following factors: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Dis (0, 0) = 0 cost // if both strings are same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Dis (i, 0) = dis (i–1, 0) +1 = 0 // if source string is empty</a:t>
            </a:r>
            <a:endParaRPr sz="1100">
              <a:solidFill>
                <a:schemeClr val="dk1"/>
              </a:solidFill>
            </a:endParaRPr>
          </a:p>
          <a:p>
            <a:pPr indent="0" lvl="0" marL="0" rtl="0" algn="l">
              <a:lnSpc>
                <a:spcPct val="115000"/>
              </a:lnSpc>
              <a:spcBef>
                <a:spcPts val="1200"/>
              </a:spcBef>
              <a:spcAft>
                <a:spcPts val="800"/>
              </a:spcAft>
              <a:buNone/>
            </a:pPr>
            <a:r>
              <a:rPr lang="en" sz="1100">
                <a:solidFill>
                  <a:schemeClr val="dk1"/>
                </a:solidFill>
              </a:rPr>
              <a:t>Dis (0, j) = dis (0, j–1) +1 = 0 // if target string is empty [6, 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294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61" name="Google Shape;161;p30"/>
          <p:cNvSpPr txBox="1"/>
          <p:nvPr/>
        </p:nvSpPr>
        <p:spPr>
          <a:xfrm>
            <a:off x="1381500" y="1136350"/>
            <a:ext cx="6381000" cy="40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 </a:t>
            </a:r>
            <a:r>
              <a:rPr lang="en" sz="1100">
                <a:solidFill>
                  <a:schemeClr val="dk1"/>
                </a:solidFill>
              </a:rPr>
              <a:t>For example:</a:t>
            </a:r>
            <a:endParaRPr sz="1100">
              <a:solidFill>
                <a:schemeClr val="dk1"/>
              </a:solidFill>
            </a:endParaRPr>
          </a:p>
          <a:p>
            <a:pPr indent="12700" lvl="0" marL="228600" rtl="0" algn="l">
              <a:lnSpc>
                <a:spcPct val="115000"/>
              </a:lnSpc>
              <a:spcBef>
                <a:spcPts val="1200"/>
              </a:spcBef>
              <a:spcAft>
                <a:spcPts val="0"/>
              </a:spcAft>
              <a:buNone/>
            </a:pPr>
            <a:r>
              <a:rPr lang="en" sz="1100">
                <a:solidFill>
                  <a:srgbClr val="313B3F"/>
                </a:solidFill>
              </a:rPr>
              <a:t>●</a:t>
            </a:r>
            <a:r>
              <a:rPr lang="en" sz="1100">
                <a:solidFill>
                  <a:srgbClr val="313B3F"/>
                </a:solidFill>
                <a:latin typeface="Times New Roman"/>
                <a:ea typeface="Times New Roman"/>
                <a:cs typeface="Times New Roman"/>
                <a:sym typeface="Times New Roman"/>
              </a:rPr>
              <a:t>      </a:t>
            </a:r>
            <a:r>
              <a:rPr lang="en" sz="1100">
                <a:solidFill>
                  <a:srgbClr val="313B3F"/>
                </a:solidFill>
              </a:rPr>
              <a:t>Given two words, </a:t>
            </a:r>
            <a:r>
              <a:rPr b="1" lang="en" sz="1100">
                <a:solidFill>
                  <a:srgbClr val="090A0B"/>
                </a:solidFill>
              </a:rPr>
              <a:t>hello</a:t>
            </a:r>
            <a:r>
              <a:rPr lang="en" sz="1100">
                <a:solidFill>
                  <a:srgbClr val="313B3F"/>
                </a:solidFill>
              </a:rPr>
              <a:t> and </a:t>
            </a:r>
            <a:r>
              <a:rPr b="1" lang="en" sz="1100">
                <a:solidFill>
                  <a:srgbClr val="090A0B"/>
                </a:solidFill>
              </a:rPr>
              <a:t>hello</a:t>
            </a:r>
            <a:r>
              <a:rPr lang="en" sz="1100">
                <a:solidFill>
                  <a:srgbClr val="313B3F"/>
                </a:solidFill>
              </a:rPr>
              <a:t>, the Levenshtein distance is zero because the words are identical.</a:t>
            </a:r>
            <a:endParaRPr sz="1100">
              <a:solidFill>
                <a:srgbClr val="313B3F"/>
              </a:solidFill>
            </a:endParaRPr>
          </a:p>
          <a:p>
            <a:pPr indent="12700" lvl="0" marL="228600" rtl="0" algn="l">
              <a:lnSpc>
                <a:spcPct val="115000"/>
              </a:lnSpc>
              <a:spcBef>
                <a:spcPts val="1200"/>
              </a:spcBef>
              <a:spcAft>
                <a:spcPts val="0"/>
              </a:spcAft>
              <a:buNone/>
            </a:pPr>
            <a:r>
              <a:rPr lang="en" sz="1100">
                <a:solidFill>
                  <a:srgbClr val="313B3F"/>
                </a:solidFill>
              </a:rPr>
              <a:t>●</a:t>
            </a:r>
            <a:r>
              <a:rPr lang="en" sz="1100">
                <a:solidFill>
                  <a:srgbClr val="313B3F"/>
                </a:solidFill>
                <a:latin typeface="Times New Roman"/>
                <a:ea typeface="Times New Roman"/>
                <a:cs typeface="Times New Roman"/>
                <a:sym typeface="Times New Roman"/>
              </a:rPr>
              <a:t>      </a:t>
            </a:r>
            <a:r>
              <a:rPr lang="en" sz="1100">
                <a:solidFill>
                  <a:srgbClr val="313B3F"/>
                </a:solidFill>
              </a:rPr>
              <a:t>For the two words </a:t>
            </a:r>
            <a:r>
              <a:rPr b="1" lang="en" sz="1100">
                <a:solidFill>
                  <a:srgbClr val="090A0B"/>
                </a:solidFill>
              </a:rPr>
              <a:t>helo</a:t>
            </a:r>
            <a:r>
              <a:rPr lang="en" sz="1100">
                <a:solidFill>
                  <a:srgbClr val="313B3F"/>
                </a:solidFill>
              </a:rPr>
              <a:t> and </a:t>
            </a:r>
            <a:r>
              <a:rPr b="1" lang="en" sz="1100">
                <a:solidFill>
                  <a:srgbClr val="090A0B"/>
                </a:solidFill>
              </a:rPr>
              <a:t>hello</a:t>
            </a:r>
            <a:r>
              <a:rPr lang="en" sz="1100">
                <a:solidFill>
                  <a:srgbClr val="313B3F"/>
                </a:solidFill>
              </a:rPr>
              <a:t>, it is obvious that there is a missing character "l". Thus to transform the word </a:t>
            </a:r>
            <a:r>
              <a:rPr b="1" lang="en" sz="1100">
                <a:solidFill>
                  <a:srgbClr val="090A0B"/>
                </a:solidFill>
              </a:rPr>
              <a:t>helo</a:t>
            </a:r>
            <a:r>
              <a:rPr lang="en" sz="1100">
                <a:solidFill>
                  <a:srgbClr val="313B3F"/>
                </a:solidFill>
              </a:rPr>
              <a:t> to </a:t>
            </a:r>
            <a:r>
              <a:rPr b="1" lang="en" sz="1100">
                <a:solidFill>
                  <a:srgbClr val="090A0B"/>
                </a:solidFill>
              </a:rPr>
              <a:t>hello</a:t>
            </a:r>
            <a:r>
              <a:rPr lang="en" sz="1100">
                <a:solidFill>
                  <a:srgbClr val="313B3F"/>
                </a:solidFill>
              </a:rPr>
              <a:t> all we need to do is </a:t>
            </a:r>
            <a:r>
              <a:rPr b="1" lang="en" sz="1100">
                <a:solidFill>
                  <a:srgbClr val="090A0B"/>
                </a:solidFill>
              </a:rPr>
              <a:t>insert</a:t>
            </a:r>
            <a:r>
              <a:rPr lang="en" sz="1100">
                <a:solidFill>
                  <a:srgbClr val="313B3F"/>
                </a:solidFill>
              </a:rPr>
              <a:t> that character. The distance, in this case, is 1 because there is only one edit needed.</a:t>
            </a:r>
            <a:endParaRPr sz="1100">
              <a:solidFill>
                <a:srgbClr val="313B3F"/>
              </a:solidFill>
            </a:endParaRPr>
          </a:p>
          <a:p>
            <a:pPr indent="12700" lvl="0" marL="228600" rtl="0" algn="l">
              <a:lnSpc>
                <a:spcPct val="115000"/>
              </a:lnSpc>
              <a:spcBef>
                <a:spcPts val="1200"/>
              </a:spcBef>
              <a:spcAft>
                <a:spcPts val="0"/>
              </a:spcAft>
              <a:buNone/>
            </a:pPr>
            <a:r>
              <a:rPr lang="en" sz="1100">
                <a:solidFill>
                  <a:srgbClr val="313B3F"/>
                </a:solidFill>
              </a:rPr>
              <a:t>●</a:t>
            </a:r>
            <a:r>
              <a:rPr lang="en" sz="1100">
                <a:solidFill>
                  <a:srgbClr val="313B3F"/>
                </a:solidFill>
                <a:latin typeface="Times New Roman"/>
                <a:ea typeface="Times New Roman"/>
                <a:cs typeface="Times New Roman"/>
                <a:sym typeface="Times New Roman"/>
              </a:rPr>
              <a:t>      </a:t>
            </a:r>
            <a:r>
              <a:rPr lang="en" sz="1100">
                <a:solidFill>
                  <a:srgbClr val="313B3F"/>
                </a:solidFill>
              </a:rPr>
              <a:t>On the other hand, for the two words </a:t>
            </a:r>
            <a:r>
              <a:rPr b="1" lang="en" sz="1100">
                <a:solidFill>
                  <a:srgbClr val="090A0B"/>
                </a:solidFill>
              </a:rPr>
              <a:t>kelo</a:t>
            </a:r>
            <a:r>
              <a:rPr lang="en" sz="1100">
                <a:solidFill>
                  <a:srgbClr val="313B3F"/>
                </a:solidFill>
              </a:rPr>
              <a:t> and </a:t>
            </a:r>
            <a:r>
              <a:rPr b="1" lang="en" sz="1100">
                <a:solidFill>
                  <a:srgbClr val="090A0B"/>
                </a:solidFill>
              </a:rPr>
              <a:t>hello</a:t>
            </a:r>
            <a:r>
              <a:rPr lang="en" sz="1100">
                <a:solidFill>
                  <a:srgbClr val="313B3F"/>
                </a:solidFill>
              </a:rPr>
              <a:t> more than just inserting the character "l" is needed. We also need to substitute the character "k" with "h". After such edits, the word </a:t>
            </a:r>
            <a:r>
              <a:rPr b="1" lang="en" sz="1100">
                <a:solidFill>
                  <a:srgbClr val="090A0B"/>
                </a:solidFill>
              </a:rPr>
              <a:t>kelo</a:t>
            </a:r>
            <a:r>
              <a:rPr lang="en" sz="1100">
                <a:solidFill>
                  <a:srgbClr val="313B3F"/>
                </a:solidFill>
              </a:rPr>
              <a:t> is converted into </a:t>
            </a:r>
            <a:r>
              <a:rPr b="1" lang="en" sz="1100">
                <a:solidFill>
                  <a:srgbClr val="090A0B"/>
                </a:solidFill>
              </a:rPr>
              <a:t>hello</a:t>
            </a:r>
            <a:r>
              <a:rPr lang="en" sz="1100">
                <a:solidFill>
                  <a:srgbClr val="313B3F"/>
                </a:solidFill>
              </a:rPr>
              <a:t>. The distance is therefore 2, because there are two operations applied: substitution and insertion.</a:t>
            </a:r>
            <a:endParaRPr sz="1100">
              <a:solidFill>
                <a:srgbClr val="313B3F"/>
              </a:solidFill>
            </a:endParaRPr>
          </a:p>
          <a:p>
            <a:pPr indent="12700" lvl="0" marL="228600" rtl="0" algn="l">
              <a:lnSpc>
                <a:spcPct val="115000"/>
              </a:lnSpc>
              <a:spcBef>
                <a:spcPts val="1200"/>
              </a:spcBef>
              <a:spcAft>
                <a:spcPts val="0"/>
              </a:spcAft>
              <a:buNone/>
            </a:pPr>
            <a:r>
              <a:rPr lang="en" sz="1100">
                <a:solidFill>
                  <a:srgbClr val="313B3F"/>
                </a:solidFill>
              </a:rPr>
              <a:t>●</a:t>
            </a:r>
            <a:r>
              <a:rPr lang="en" sz="1100">
                <a:solidFill>
                  <a:srgbClr val="313B3F"/>
                </a:solidFill>
                <a:latin typeface="Times New Roman"/>
                <a:ea typeface="Times New Roman"/>
                <a:cs typeface="Times New Roman"/>
                <a:sym typeface="Times New Roman"/>
              </a:rPr>
              <a:t>      </a:t>
            </a:r>
            <a:r>
              <a:rPr lang="en" sz="1100">
                <a:solidFill>
                  <a:srgbClr val="313B3F"/>
                </a:solidFill>
              </a:rPr>
              <a:t>For the two words </a:t>
            </a:r>
            <a:r>
              <a:rPr b="1" lang="en" sz="1100">
                <a:solidFill>
                  <a:srgbClr val="090A0B"/>
                </a:solidFill>
              </a:rPr>
              <a:t>kel</a:t>
            </a:r>
            <a:r>
              <a:rPr lang="en" sz="1100">
                <a:solidFill>
                  <a:srgbClr val="313B3F"/>
                </a:solidFill>
              </a:rPr>
              <a:t> and </a:t>
            </a:r>
            <a:r>
              <a:rPr b="1" lang="en" sz="1100">
                <a:solidFill>
                  <a:srgbClr val="090A0B"/>
                </a:solidFill>
              </a:rPr>
              <a:t>hello</a:t>
            </a:r>
            <a:r>
              <a:rPr lang="en" sz="1100">
                <a:solidFill>
                  <a:srgbClr val="313B3F"/>
                </a:solidFill>
              </a:rPr>
              <a:t>, we must first replace "k" with "h", then add a missing "l" followed by an "o" at the end. As a result, the distance is 3 because there are three operations applied.</a:t>
            </a:r>
            <a:endParaRPr sz="1100">
              <a:solidFill>
                <a:srgbClr val="313B3F"/>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800"/>
              </a:spcBef>
              <a:spcAft>
                <a:spcPts val="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294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67" name="Google Shape;167;p31"/>
          <p:cNvSpPr txBox="1"/>
          <p:nvPr/>
        </p:nvSpPr>
        <p:spPr>
          <a:xfrm>
            <a:off x="1381500" y="1136350"/>
            <a:ext cx="6381000" cy="10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 </a:t>
            </a:r>
            <a:endParaRPr sz="1100">
              <a:solidFill>
                <a:srgbClr val="313B3F"/>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800"/>
              </a:spcBef>
              <a:spcAft>
                <a:spcPts val="0"/>
              </a:spcAft>
              <a:buNone/>
            </a:pPr>
            <a:r>
              <a:t/>
            </a:r>
            <a:endParaRPr sz="1100"/>
          </a:p>
        </p:txBody>
      </p:sp>
      <p:pic>
        <p:nvPicPr>
          <p:cNvPr id="168" name="Google Shape;168;p31"/>
          <p:cNvPicPr preferRelativeResize="0"/>
          <p:nvPr/>
        </p:nvPicPr>
        <p:blipFill>
          <a:blip r:embed="rId3">
            <a:alphaModFix/>
          </a:blip>
          <a:stretch>
            <a:fillRect/>
          </a:stretch>
        </p:blipFill>
        <p:spPr>
          <a:xfrm>
            <a:off x="972250" y="1521875"/>
            <a:ext cx="2578763" cy="2649350"/>
          </a:xfrm>
          <a:prstGeom prst="rect">
            <a:avLst/>
          </a:prstGeom>
          <a:noFill/>
          <a:ln>
            <a:noFill/>
          </a:ln>
        </p:spPr>
      </p:pic>
      <p:pic>
        <p:nvPicPr>
          <p:cNvPr id="169" name="Google Shape;169;p31"/>
          <p:cNvPicPr preferRelativeResize="0"/>
          <p:nvPr/>
        </p:nvPicPr>
        <p:blipFill>
          <a:blip r:embed="rId4">
            <a:alphaModFix/>
          </a:blip>
          <a:stretch>
            <a:fillRect/>
          </a:stretch>
        </p:blipFill>
        <p:spPr>
          <a:xfrm>
            <a:off x="3772450" y="2100075"/>
            <a:ext cx="5232324" cy="1492950"/>
          </a:xfrm>
          <a:prstGeom prst="rect">
            <a:avLst/>
          </a:prstGeom>
          <a:noFill/>
          <a:ln>
            <a:noFill/>
          </a:ln>
        </p:spPr>
      </p:pic>
      <p:sp>
        <p:nvSpPr>
          <p:cNvPr id="170" name="Google Shape;170;p31"/>
          <p:cNvSpPr txBox="1"/>
          <p:nvPr/>
        </p:nvSpPr>
        <p:spPr>
          <a:xfrm>
            <a:off x="2008050" y="4331350"/>
            <a:ext cx="5127900" cy="8922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0"/>
              </a:spcBef>
              <a:spcAft>
                <a:spcPts val="0"/>
              </a:spcAft>
              <a:buNone/>
            </a:pPr>
            <a:r>
              <a:rPr lang="en" sz="1100">
                <a:solidFill>
                  <a:srgbClr val="313B3F"/>
                </a:solidFill>
              </a:rPr>
              <a:t>Here “hello” is input word that has to be transformed into “kelm” which is target word. By this method we can find the</a:t>
            </a:r>
            <a:r>
              <a:rPr lang="en" sz="1100">
                <a:solidFill>
                  <a:srgbClr val="00B0F0"/>
                </a:solidFill>
              </a:rPr>
              <a:t> </a:t>
            </a:r>
            <a:r>
              <a:rPr lang="en" sz="1100">
                <a:solidFill>
                  <a:schemeClr val="dk1"/>
                </a:solidFill>
              </a:rPr>
              <a:t>levenshtein distance.</a:t>
            </a:r>
            <a:endParaRPr sz="1100">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592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Abstract</a:t>
            </a:r>
            <a:endParaRPr/>
          </a:p>
        </p:txBody>
      </p:sp>
      <p:sp>
        <p:nvSpPr>
          <p:cNvPr id="64" name="Google Shape;64;p14"/>
          <p:cNvSpPr txBox="1"/>
          <p:nvPr/>
        </p:nvSpPr>
        <p:spPr>
          <a:xfrm>
            <a:off x="485850" y="1648200"/>
            <a:ext cx="81723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solidFill>
                  <a:srgbClr val="202122"/>
                </a:solidFill>
                <a:highlight>
                  <a:srgbClr val="FFFFFF"/>
                </a:highlight>
                <a:latin typeface="Calibri"/>
                <a:ea typeface="Calibri"/>
                <a:cs typeface="Calibri"/>
                <a:sym typeface="Calibri"/>
              </a:rPr>
              <a:t>Autocomplete is a feature in which an application predicts the rest of a word a user is typing. Many autocomplete algorithms learn new words after the user has written them a few times, and can suggest alternatives based on the learned habits of the individual user.</a:t>
            </a:r>
            <a:endParaRPr sz="1800">
              <a:solidFill>
                <a:srgbClr val="20212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202122"/>
              </a:solidFill>
              <a:highlight>
                <a:srgbClr val="FFFFFF"/>
              </a:highlight>
              <a:latin typeface="Calibri"/>
              <a:ea typeface="Calibri"/>
              <a:cs typeface="Calibri"/>
              <a:sym typeface="Calibri"/>
            </a:endParaRPr>
          </a:p>
          <a:p>
            <a:pPr indent="-342900" lvl="0" marL="457200" rtl="0" algn="l">
              <a:spcBef>
                <a:spcPts val="0"/>
              </a:spcBef>
              <a:spcAft>
                <a:spcPts val="0"/>
              </a:spcAft>
              <a:buClr>
                <a:srgbClr val="202122"/>
              </a:buClr>
              <a:buSzPts val="1800"/>
              <a:buFont typeface="Calibri"/>
              <a:buChar char="●"/>
            </a:pPr>
            <a:r>
              <a:rPr lang="en" sz="1800">
                <a:solidFill>
                  <a:srgbClr val="202122"/>
                </a:solidFill>
                <a:highlight>
                  <a:srgbClr val="FFFFFF"/>
                </a:highlight>
                <a:latin typeface="Calibri"/>
                <a:ea typeface="Calibri"/>
                <a:cs typeface="Calibri"/>
                <a:sym typeface="Calibri"/>
              </a:rPr>
              <a:t> a spell checker (or spelling checker or spell check) is a software feature that checks for misspellings in a text. Spell-checking features are often embedded in software or services, such as a word processor, email client, electronic dictionary, or search engine.</a:t>
            </a:r>
            <a:endParaRPr sz="1800">
              <a:solidFill>
                <a:srgbClr val="202122"/>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842200" y="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
        <p:nvSpPr>
          <p:cNvPr id="176" name="Google Shape;176;p32"/>
          <p:cNvSpPr txBox="1"/>
          <p:nvPr/>
        </p:nvSpPr>
        <p:spPr>
          <a:xfrm>
            <a:off x="290775" y="841800"/>
            <a:ext cx="6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Autocomplete using </a:t>
            </a:r>
            <a:r>
              <a:rPr b="1" lang="en">
                <a:solidFill>
                  <a:srgbClr val="00B0F0"/>
                </a:solidFill>
                <a:latin typeface="Times New Roman"/>
                <a:ea typeface="Times New Roman"/>
                <a:cs typeface="Times New Roman"/>
                <a:sym typeface="Times New Roman"/>
              </a:rPr>
              <a:t>Levenshtein Distance algorithm:</a:t>
            </a:r>
            <a:endParaRPr/>
          </a:p>
        </p:txBody>
      </p:sp>
      <p:pic>
        <p:nvPicPr>
          <p:cNvPr id="177" name="Google Shape;177;p32"/>
          <p:cNvPicPr preferRelativeResize="0"/>
          <p:nvPr/>
        </p:nvPicPr>
        <p:blipFill rotWithShape="1">
          <a:blip r:embed="rId3">
            <a:alphaModFix/>
          </a:blip>
          <a:srcRect b="14360" l="31520" r="37455" t="48126"/>
          <a:stretch/>
        </p:blipFill>
        <p:spPr>
          <a:xfrm>
            <a:off x="472825" y="1533825"/>
            <a:ext cx="4099176" cy="2095119"/>
          </a:xfrm>
          <a:prstGeom prst="rect">
            <a:avLst/>
          </a:prstGeom>
          <a:noFill/>
          <a:ln>
            <a:noFill/>
          </a:ln>
        </p:spPr>
      </p:pic>
      <p:pic>
        <p:nvPicPr>
          <p:cNvPr id="178" name="Google Shape;178;p32"/>
          <p:cNvPicPr preferRelativeResize="0"/>
          <p:nvPr/>
        </p:nvPicPr>
        <p:blipFill rotWithShape="1">
          <a:blip r:embed="rId4">
            <a:alphaModFix/>
          </a:blip>
          <a:srcRect b="17236" l="35760" r="31105" t="35553"/>
          <a:stretch/>
        </p:blipFill>
        <p:spPr>
          <a:xfrm>
            <a:off x="4698850" y="1616075"/>
            <a:ext cx="3927475" cy="2012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842200" y="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
        <p:nvSpPr>
          <p:cNvPr id="184" name="Google Shape;184;p33"/>
          <p:cNvSpPr txBox="1"/>
          <p:nvPr/>
        </p:nvSpPr>
        <p:spPr>
          <a:xfrm>
            <a:off x="290775" y="841800"/>
            <a:ext cx="695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Autocomplete using </a:t>
            </a:r>
            <a:r>
              <a:rPr b="1" lang="en">
                <a:solidFill>
                  <a:srgbClr val="00B0F0"/>
                </a:solidFill>
                <a:latin typeface="Times New Roman"/>
                <a:ea typeface="Times New Roman"/>
                <a:cs typeface="Times New Roman"/>
                <a:sym typeface="Times New Roman"/>
              </a:rPr>
              <a:t>Levenshtein Distance                                                  OUTPUT:</a:t>
            </a:r>
            <a:endParaRPr b="1">
              <a:solidFill>
                <a:srgbClr val="00B0F0"/>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00B0F0"/>
                </a:solidFill>
                <a:latin typeface="Times New Roman"/>
                <a:ea typeface="Times New Roman"/>
                <a:cs typeface="Times New Roman"/>
                <a:sym typeface="Times New Roman"/>
              </a:rPr>
              <a:t>algorithm:</a:t>
            </a:r>
            <a:endParaRPr/>
          </a:p>
        </p:txBody>
      </p:sp>
      <p:pic>
        <p:nvPicPr>
          <p:cNvPr id="185" name="Google Shape;185;p33"/>
          <p:cNvPicPr preferRelativeResize="0"/>
          <p:nvPr/>
        </p:nvPicPr>
        <p:blipFill rotWithShape="1">
          <a:blip r:embed="rId3">
            <a:alphaModFix/>
          </a:blip>
          <a:srcRect b="14895" l="9430" r="9689" t="22674"/>
          <a:stretch/>
        </p:blipFill>
        <p:spPr>
          <a:xfrm>
            <a:off x="4020225" y="1326250"/>
            <a:ext cx="5035920" cy="3114500"/>
          </a:xfrm>
          <a:prstGeom prst="rect">
            <a:avLst/>
          </a:prstGeom>
          <a:noFill/>
          <a:ln>
            <a:noFill/>
          </a:ln>
        </p:spPr>
      </p:pic>
      <p:pic>
        <p:nvPicPr>
          <p:cNvPr id="186" name="Google Shape;186;p33"/>
          <p:cNvPicPr preferRelativeResize="0"/>
          <p:nvPr/>
        </p:nvPicPr>
        <p:blipFill>
          <a:blip r:embed="rId4">
            <a:alphaModFix/>
          </a:blip>
          <a:stretch>
            <a:fillRect/>
          </a:stretch>
        </p:blipFill>
        <p:spPr>
          <a:xfrm>
            <a:off x="152400" y="1609800"/>
            <a:ext cx="3939174" cy="28309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842200" y="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
        <p:nvSpPr>
          <p:cNvPr id="192" name="Google Shape;192;p34"/>
          <p:cNvSpPr txBox="1"/>
          <p:nvPr/>
        </p:nvSpPr>
        <p:spPr>
          <a:xfrm>
            <a:off x="290775" y="841800"/>
            <a:ext cx="6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Spell check using </a:t>
            </a:r>
            <a:r>
              <a:rPr b="1" lang="en">
                <a:solidFill>
                  <a:srgbClr val="00B0F0"/>
                </a:solidFill>
                <a:latin typeface="Times New Roman"/>
                <a:ea typeface="Times New Roman"/>
                <a:cs typeface="Times New Roman"/>
                <a:sym typeface="Times New Roman"/>
              </a:rPr>
              <a:t>Levenshtein Distance Algorithm</a:t>
            </a:r>
            <a:endParaRPr/>
          </a:p>
        </p:txBody>
      </p:sp>
      <p:pic>
        <p:nvPicPr>
          <p:cNvPr id="193" name="Google Shape;193;p34"/>
          <p:cNvPicPr preferRelativeResize="0"/>
          <p:nvPr/>
        </p:nvPicPr>
        <p:blipFill>
          <a:blip r:embed="rId3">
            <a:alphaModFix/>
          </a:blip>
          <a:stretch>
            <a:fillRect/>
          </a:stretch>
        </p:blipFill>
        <p:spPr>
          <a:xfrm>
            <a:off x="152400" y="1603025"/>
            <a:ext cx="4045425" cy="2901925"/>
          </a:xfrm>
          <a:prstGeom prst="rect">
            <a:avLst/>
          </a:prstGeom>
          <a:noFill/>
          <a:ln>
            <a:noFill/>
          </a:ln>
        </p:spPr>
      </p:pic>
      <p:pic>
        <p:nvPicPr>
          <p:cNvPr id="194" name="Google Shape;194;p34"/>
          <p:cNvPicPr preferRelativeResize="0"/>
          <p:nvPr/>
        </p:nvPicPr>
        <p:blipFill>
          <a:blip r:embed="rId4">
            <a:alphaModFix/>
          </a:blip>
          <a:stretch>
            <a:fillRect/>
          </a:stretch>
        </p:blipFill>
        <p:spPr>
          <a:xfrm>
            <a:off x="4387912" y="1603024"/>
            <a:ext cx="4326913" cy="2901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842200" y="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
        <p:nvSpPr>
          <p:cNvPr id="200" name="Google Shape;200;p35"/>
          <p:cNvSpPr txBox="1"/>
          <p:nvPr/>
        </p:nvSpPr>
        <p:spPr>
          <a:xfrm>
            <a:off x="290775" y="841800"/>
            <a:ext cx="6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Spell check using </a:t>
            </a:r>
            <a:r>
              <a:rPr b="1" lang="en">
                <a:solidFill>
                  <a:srgbClr val="00B0F0"/>
                </a:solidFill>
                <a:latin typeface="Times New Roman"/>
                <a:ea typeface="Times New Roman"/>
                <a:cs typeface="Times New Roman"/>
                <a:sym typeface="Times New Roman"/>
              </a:rPr>
              <a:t>Levenshtein Distance Algorithm</a:t>
            </a:r>
            <a:endParaRPr/>
          </a:p>
        </p:txBody>
      </p:sp>
      <p:pic>
        <p:nvPicPr>
          <p:cNvPr id="201" name="Google Shape;201;p35"/>
          <p:cNvPicPr preferRelativeResize="0"/>
          <p:nvPr/>
        </p:nvPicPr>
        <p:blipFill>
          <a:blip r:embed="rId3">
            <a:alphaModFix/>
          </a:blip>
          <a:stretch>
            <a:fillRect/>
          </a:stretch>
        </p:blipFill>
        <p:spPr>
          <a:xfrm>
            <a:off x="152400" y="1394400"/>
            <a:ext cx="4419600" cy="2981758"/>
          </a:xfrm>
          <a:prstGeom prst="rect">
            <a:avLst/>
          </a:prstGeom>
          <a:noFill/>
          <a:ln>
            <a:noFill/>
          </a:ln>
        </p:spPr>
      </p:pic>
      <p:pic>
        <p:nvPicPr>
          <p:cNvPr id="202" name="Google Shape;202;p35"/>
          <p:cNvPicPr preferRelativeResize="0"/>
          <p:nvPr/>
        </p:nvPicPr>
        <p:blipFill>
          <a:blip r:embed="rId4">
            <a:alphaModFix/>
          </a:blip>
          <a:stretch>
            <a:fillRect/>
          </a:stretch>
        </p:blipFill>
        <p:spPr>
          <a:xfrm>
            <a:off x="4724400" y="1394400"/>
            <a:ext cx="4267200" cy="30496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842200" y="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
        <p:nvSpPr>
          <p:cNvPr id="208" name="Google Shape;208;p36"/>
          <p:cNvSpPr txBox="1"/>
          <p:nvPr/>
        </p:nvSpPr>
        <p:spPr>
          <a:xfrm>
            <a:off x="290775" y="841800"/>
            <a:ext cx="6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Spell check using </a:t>
            </a:r>
            <a:r>
              <a:rPr b="1" lang="en">
                <a:solidFill>
                  <a:srgbClr val="00B0F0"/>
                </a:solidFill>
                <a:latin typeface="Times New Roman"/>
                <a:ea typeface="Times New Roman"/>
                <a:cs typeface="Times New Roman"/>
                <a:sym typeface="Times New Roman"/>
              </a:rPr>
              <a:t>Levenshtein Distance Algorithm                                    OUTPUT</a:t>
            </a:r>
            <a:endParaRPr/>
          </a:p>
        </p:txBody>
      </p:sp>
      <p:pic>
        <p:nvPicPr>
          <p:cNvPr id="209" name="Google Shape;209;p36"/>
          <p:cNvPicPr preferRelativeResize="0"/>
          <p:nvPr/>
        </p:nvPicPr>
        <p:blipFill>
          <a:blip r:embed="rId3">
            <a:alphaModFix/>
          </a:blip>
          <a:stretch>
            <a:fillRect/>
          </a:stretch>
        </p:blipFill>
        <p:spPr>
          <a:xfrm>
            <a:off x="152400" y="1394400"/>
            <a:ext cx="4529799" cy="3207101"/>
          </a:xfrm>
          <a:prstGeom prst="rect">
            <a:avLst/>
          </a:prstGeom>
          <a:noFill/>
          <a:ln>
            <a:noFill/>
          </a:ln>
        </p:spPr>
      </p:pic>
      <p:pic>
        <p:nvPicPr>
          <p:cNvPr id="210" name="Google Shape;210;p36"/>
          <p:cNvPicPr preferRelativeResize="0"/>
          <p:nvPr/>
        </p:nvPicPr>
        <p:blipFill>
          <a:blip r:embed="rId4">
            <a:alphaModFix/>
          </a:blip>
          <a:stretch>
            <a:fillRect/>
          </a:stretch>
        </p:blipFill>
        <p:spPr>
          <a:xfrm>
            <a:off x="4729875" y="1499225"/>
            <a:ext cx="4261725" cy="310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3487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16" name="Google Shape;216;p37"/>
          <p:cNvSpPr txBox="1"/>
          <p:nvPr/>
        </p:nvSpPr>
        <p:spPr>
          <a:xfrm>
            <a:off x="311700" y="1972300"/>
            <a:ext cx="85206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Here we are solving two problems i.e. spell checking and auto-complete, these both can be solved using Levenshtein Distance Algorithm where we are deciding the similarity of two words based on their levenshtein distance.</a:t>
            </a:r>
            <a:endParaRPr>
              <a:solidFill>
                <a:schemeClr val="dk1"/>
              </a:solidFill>
            </a:endParaRPr>
          </a:p>
          <a:p>
            <a:pPr indent="0" lvl="0" marL="0" rtl="0" algn="l">
              <a:lnSpc>
                <a:spcPct val="115000"/>
              </a:lnSpc>
              <a:spcBef>
                <a:spcPts val="1200"/>
              </a:spcBef>
              <a:spcAft>
                <a:spcPts val="800"/>
              </a:spcAft>
              <a:buNone/>
            </a:pPr>
            <a:r>
              <a:rPr lang="en">
                <a:solidFill>
                  <a:schemeClr val="dk1"/>
                </a:solidFill>
              </a:rPr>
              <a:t>With the help of similarity we can auto-complete the words and also check if the word is spelled correctly.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3487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22" name="Google Shape;222;p38"/>
          <p:cNvSpPr txBox="1"/>
          <p:nvPr/>
        </p:nvSpPr>
        <p:spPr>
          <a:xfrm>
            <a:off x="311700" y="1260725"/>
            <a:ext cx="8520600" cy="285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Time analysis:</a:t>
            </a:r>
            <a:endParaRPr sz="1500"/>
          </a:p>
          <a:p>
            <a:pPr indent="0" lvl="0" marL="0" rtl="0" algn="l">
              <a:spcBef>
                <a:spcPts val="0"/>
              </a:spcBef>
              <a:spcAft>
                <a:spcPts val="0"/>
              </a:spcAft>
              <a:buNone/>
            </a:pPr>
            <a:r>
              <a:t/>
            </a:r>
            <a:endParaRPr sz="1500"/>
          </a:p>
          <a:p>
            <a:pPr indent="0" lvl="0" marL="12700" rtl="0" algn="l">
              <a:lnSpc>
                <a:spcPct val="115000"/>
              </a:lnSpc>
              <a:spcBef>
                <a:spcPts val="0"/>
              </a:spcBef>
              <a:spcAft>
                <a:spcPts val="0"/>
              </a:spcAft>
              <a:buClr>
                <a:schemeClr val="dk1"/>
              </a:buClr>
              <a:buSzPts val="1100"/>
              <a:buFont typeface="Arial"/>
              <a:buNone/>
            </a:pPr>
            <a:r>
              <a:rPr b="1" lang="en" sz="1100">
                <a:solidFill>
                  <a:schemeClr val="dk1"/>
                </a:solidFill>
              </a:rPr>
              <a:t>Best case: O(m*n)</a:t>
            </a:r>
            <a:endParaRPr b="1" sz="1100">
              <a:solidFill>
                <a:schemeClr val="dk1"/>
              </a:solidFill>
            </a:endParaRPr>
          </a:p>
          <a:p>
            <a:pPr indent="0" lvl="0" marL="12700" rtl="0" algn="l">
              <a:lnSpc>
                <a:spcPct val="115000"/>
              </a:lnSpc>
              <a:spcBef>
                <a:spcPts val="800"/>
              </a:spcBef>
              <a:spcAft>
                <a:spcPts val="0"/>
              </a:spcAft>
              <a:buClr>
                <a:schemeClr val="dk1"/>
              </a:buClr>
              <a:buSzPts val="1100"/>
              <a:buFont typeface="Arial"/>
              <a:buNone/>
            </a:pPr>
            <a:r>
              <a:rPr lang="en" sz="1100">
                <a:solidFill>
                  <a:schemeClr val="dk1"/>
                </a:solidFill>
              </a:rPr>
              <a:t>As we are using 2 for loops to fill the edit distance matrix and get the levenshtein distance, O(m*n) where m is the length of the test word and n is length of   input word.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12700" rtl="0" algn="l">
              <a:lnSpc>
                <a:spcPct val="115000"/>
              </a:lnSpc>
              <a:spcBef>
                <a:spcPts val="800"/>
              </a:spcBef>
              <a:spcAft>
                <a:spcPts val="0"/>
              </a:spcAft>
              <a:buClr>
                <a:schemeClr val="dk1"/>
              </a:buClr>
              <a:buSzPts val="1100"/>
              <a:buFont typeface="Arial"/>
              <a:buNone/>
            </a:pPr>
            <a:r>
              <a:rPr b="1" lang="en" sz="1100">
                <a:solidFill>
                  <a:schemeClr val="dk1"/>
                </a:solidFill>
              </a:rPr>
              <a:t>Worst case: O(m*n*p)</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O(m*n*p) where m is length of target word, n is length of input word, p is the place or index of the target word in the imported dictionary as we have to check the Levenshtein distance of each word to find the match in spell check as well as in autocomplete.</a:t>
            </a:r>
            <a:endParaRPr sz="1100">
              <a:solidFill>
                <a:schemeClr val="dk1"/>
              </a:solidFill>
            </a:endParaRPr>
          </a:p>
          <a:p>
            <a:pPr indent="0" lvl="0" marL="0" rtl="0" algn="l">
              <a:spcBef>
                <a:spcPts val="800"/>
              </a:spcBef>
              <a:spcAft>
                <a:spcPts val="0"/>
              </a:spcAft>
              <a:buNone/>
            </a:pPr>
            <a:r>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255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228" name="Google Shape;228;p39"/>
          <p:cNvSpPr txBox="1"/>
          <p:nvPr/>
        </p:nvSpPr>
        <p:spPr>
          <a:xfrm>
            <a:off x="1656000" y="1097650"/>
            <a:ext cx="5832000" cy="3509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AutoNum type="arabicPeriod"/>
            </a:pPr>
            <a:r>
              <a:rPr b="1" lang="en" sz="1200">
                <a:latin typeface="Calibri"/>
                <a:ea typeface="Calibri"/>
                <a:cs typeface="Calibri"/>
                <a:sym typeface="Calibri"/>
              </a:rPr>
              <a:t>Autocomplete and Spell Checking Levenshtein Distance Algorithm to Getting Text Suggest Error Data Searching in Library</a:t>
            </a:r>
            <a:endParaRPr b="1" sz="1200">
              <a:latin typeface="Calibri"/>
              <a:ea typeface="Calibri"/>
              <a:cs typeface="Calibri"/>
              <a:sym typeface="Calibri"/>
            </a:endParaRPr>
          </a:p>
          <a:p>
            <a:pPr indent="0" lvl="0" marL="457200" rtl="0" algn="l">
              <a:spcBef>
                <a:spcPts val="0"/>
              </a:spcBef>
              <a:spcAft>
                <a:spcPts val="0"/>
              </a:spcAft>
              <a:buNone/>
            </a:pPr>
            <a:r>
              <a:rPr lang="en" sz="1200">
                <a:latin typeface="Calibri"/>
                <a:ea typeface="Calibri"/>
                <a:cs typeface="Calibri"/>
                <a:sym typeface="Calibri"/>
              </a:rPr>
              <a:t>Muhammad Maulana Yulianto, Riza Arifudin, Alamsyah</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b="1" lang="en" sz="1200">
                <a:latin typeface="Calibri"/>
                <a:ea typeface="Calibri"/>
                <a:cs typeface="Calibri"/>
                <a:sym typeface="Calibri"/>
              </a:rPr>
              <a:t>Research on String Similarity Algorithm based on Levenshtein Distance</a:t>
            </a:r>
            <a:endParaRPr b="1" sz="1200">
              <a:latin typeface="Calibri"/>
              <a:ea typeface="Calibri"/>
              <a:cs typeface="Calibri"/>
              <a:sym typeface="Calibri"/>
            </a:endParaRPr>
          </a:p>
          <a:p>
            <a:pPr indent="0" lvl="0" marL="457200" rtl="0" algn="l">
              <a:spcBef>
                <a:spcPts val="0"/>
              </a:spcBef>
              <a:spcAft>
                <a:spcPts val="0"/>
              </a:spcAft>
              <a:buNone/>
            </a:pPr>
            <a:r>
              <a:rPr lang="en" sz="1200">
                <a:latin typeface="Calibri"/>
                <a:ea typeface="Calibri"/>
                <a:cs typeface="Calibri"/>
                <a:sym typeface="Calibri"/>
              </a:rPr>
              <a:t>Shengnan Zhang, Yan Hu, Guangrong Bian</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b="1" lang="en" sz="1200">
                <a:latin typeface="Calibri"/>
                <a:ea typeface="Calibri"/>
                <a:cs typeface="Calibri"/>
                <a:sym typeface="Calibri"/>
              </a:rPr>
              <a:t>Levenshtein Distance Algorithm for Efficient and Effective XML Duplicate Detection</a:t>
            </a:r>
            <a:endParaRPr b="1" sz="1200">
              <a:latin typeface="Calibri"/>
              <a:ea typeface="Calibri"/>
              <a:cs typeface="Calibri"/>
              <a:sym typeface="Calibri"/>
            </a:endParaRPr>
          </a:p>
          <a:p>
            <a:pPr indent="0" lvl="0" marL="457200" rtl="0" algn="l">
              <a:spcBef>
                <a:spcPts val="0"/>
              </a:spcBef>
              <a:spcAft>
                <a:spcPts val="0"/>
              </a:spcAft>
              <a:buNone/>
            </a:pPr>
            <a:r>
              <a:rPr lang="en" sz="1200">
                <a:latin typeface="Calibri"/>
                <a:ea typeface="Calibri"/>
                <a:cs typeface="Calibri"/>
                <a:sym typeface="Calibri"/>
              </a:rPr>
              <a:t>Mrs.Shital Gaikwad, Prof.Nagaraju Bogiri</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b="1" lang="en" sz="1200">
                <a:solidFill>
                  <a:schemeClr val="dk1"/>
                </a:solidFill>
                <a:latin typeface="Calibri"/>
                <a:ea typeface="Calibri"/>
                <a:cs typeface="Calibri"/>
                <a:sym typeface="Calibri"/>
              </a:rPr>
              <a:t>Levenshtein Distance Algorithm Analysis on Enrollment and Disposition of Letters Application</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Sugiarto, I Gede Susrama Mas Diyasa, Ilvi Nur Diana</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Using the Levenshtein Edit Distance for Automatic Lemmatization: A Case Study for Modern Greek and English</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Dimitrios P. Lyras, Kyriakos N. Sgarbas, Nikolaos D. Fakotakis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Levenshtein Distance, Sequence Comparison and Biological Database Search</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Bonnie Berger, Michael S. Waterman, and Yun William Yu</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255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234" name="Google Shape;234;p40"/>
          <p:cNvSpPr txBox="1"/>
          <p:nvPr/>
        </p:nvSpPr>
        <p:spPr>
          <a:xfrm>
            <a:off x="1362600" y="1097650"/>
            <a:ext cx="6418800" cy="3909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Learning String-Edit Distance</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Eric Sven Ristad and Peter N. Yianilos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Kernels Based on Weighted Levenshtein Distance</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Jianhua XU and  Xuegong ZHANG</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Computing the Levenshtein Distance of a Regular Language</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Stavros Konstantinidis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Plagiarism Detection Using the Levenshtein Distance and Smith-Waterman Algorithm</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Zhan Su, Byung-Ryul Ahn, Ki-yol Eom, Min-koo Kang, Jin-Pyung Kim, Moon-Kyun Kim</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A Normalized Levenshtein Distance Metric</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Li Yujian and Liu Bo</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String correction using the Damerau-Levenshtein distance</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Chunchun Zhao and Sartaj Sahni</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Adapting the Levenshtein Distance to Contextual Spelling Correction</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Si Lhoussain Aouragh, Hicham Gueddah and Abdellah Yousfi</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A Comparison of Standard Spell Checking Algorithms and a Novel Binary Neural Approach</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Victoria J. Hodge and Jim Austin</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startAt="7"/>
            </a:pPr>
            <a:r>
              <a:rPr b="1" lang="en" sz="1200">
                <a:solidFill>
                  <a:schemeClr val="dk1"/>
                </a:solidFill>
                <a:latin typeface="Calibri"/>
                <a:ea typeface="Calibri"/>
                <a:cs typeface="Calibri"/>
                <a:sym typeface="Calibri"/>
              </a:rPr>
              <a:t>Spelling Checker Algorithm Methods for Many Languages</a:t>
            </a:r>
            <a:endParaRPr b="1"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Novan Zukarnain, Agung Trisetyarso, Bahtiar Saleh Abbas, Chul Ho Kang and Suparta Wayan</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592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70" name="Google Shape;70;p15"/>
          <p:cNvSpPr txBox="1"/>
          <p:nvPr/>
        </p:nvSpPr>
        <p:spPr>
          <a:xfrm>
            <a:off x="485850" y="1648200"/>
            <a:ext cx="81723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levenshtein distance algorithm is a dynamic programming algorithm which is a text similarity measure that compares two words and returns a numeric value representing </a:t>
            </a:r>
            <a:r>
              <a:rPr lang="en" sz="1800"/>
              <a:t>the distance between them.</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more similar the two words are, the less the distance between them, and vice versa.</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592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76" name="Google Shape;76;p16"/>
          <p:cNvSpPr txBox="1"/>
          <p:nvPr/>
        </p:nvSpPr>
        <p:spPr>
          <a:xfrm>
            <a:off x="485850" y="2202300"/>
            <a:ext cx="817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Implement Autocomplete and Spell checking using Levenshtein Distance algorithm</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592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Relevance</a:t>
            </a:r>
            <a:endParaRPr/>
          </a:p>
        </p:txBody>
      </p:sp>
      <p:sp>
        <p:nvSpPr>
          <p:cNvPr id="82" name="Google Shape;82;p17"/>
          <p:cNvSpPr txBox="1"/>
          <p:nvPr/>
        </p:nvSpPr>
        <p:spPr>
          <a:xfrm>
            <a:off x="353100" y="1648200"/>
            <a:ext cx="84378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Autocompletion is one of the most important concept applied in smartphone keyboards and is also used in softwares such as Microsoft Word and Google Slides.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Spell Checker is the core application of softwares such as Grammarly, which performs spell checking while writing emails or drafting reports.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59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graphicFrame>
        <p:nvGraphicFramePr>
          <p:cNvPr id="88" name="Google Shape;88;p18"/>
          <p:cNvGraphicFramePr/>
          <p:nvPr/>
        </p:nvGraphicFramePr>
        <p:xfrm>
          <a:off x="284174" y="1217897"/>
          <a:ext cx="3000000" cy="3000000"/>
        </p:xfrm>
        <a:graphic>
          <a:graphicData uri="http://schemas.openxmlformats.org/drawingml/2006/table">
            <a:tbl>
              <a:tblPr bandRow="1" firstRow="1">
                <a:noFill/>
                <a:tableStyleId>{BB57F8F8-1971-4107-804E-CD52376359A0}</a:tableStyleId>
              </a:tblPr>
              <a:tblGrid>
                <a:gridCol w="900425"/>
                <a:gridCol w="2012950"/>
                <a:gridCol w="1864350"/>
                <a:gridCol w="1894575"/>
                <a:gridCol w="1903350"/>
              </a:tblGrid>
              <a:tr h="133550">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SL.NO</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48577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Title of the Paper</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350520"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Problem Addressed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8953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Authors Approach / Method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r>
              <a:tr h="1456900">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Autocomplete and Spell Checking Levenshtein Distance Algorithm to Getting Text Suggest Error</a:t>
                      </a:r>
                      <a:endParaRPr sz="1200"/>
                    </a:p>
                    <a:p>
                      <a:pPr indent="0" lvl="0" marL="0" rtl="0" algn="l">
                        <a:spcBef>
                          <a:spcPts val="0"/>
                        </a:spcBef>
                        <a:spcAft>
                          <a:spcPts val="0"/>
                        </a:spcAft>
                        <a:buClr>
                          <a:schemeClr val="dk1"/>
                        </a:buClr>
                        <a:buSzPts val="1100"/>
                        <a:buFont typeface="Arial"/>
                        <a:buNone/>
                      </a:pPr>
                      <a:r>
                        <a:rPr lang="en" sz="1200"/>
                        <a:t>Data Searching in Library</a:t>
                      </a:r>
                      <a:endParaRPr sz="1200"/>
                    </a:p>
                    <a:p>
                      <a:pPr indent="0" lvl="0" marL="0" rtl="0" algn="l">
                        <a:spcBef>
                          <a:spcPts val="0"/>
                        </a:spcBef>
                        <a:spcAft>
                          <a:spcPts val="0"/>
                        </a:spcAft>
                        <a:buNone/>
                      </a:pPr>
                      <a:r>
                        <a:t/>
                      </a:r>
                      <a:endParaRPr sz="1200"/>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T</a:t>
                      </a:r>
                      <a:r>
                        <a:rPr lang="en" sz="1200"/>
                        <a:t>o apply the autocomplete feature and spell checking with Levenshtein distance algorithm to get text suggestion in an error data searching in library and determine the level of accuracy on data search trials.</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The feature that was used to provide autocomplete and spell checking was the Levenshtein distance algorithm.</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Spell checking accuracy rate obtained from the system as 86%.</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r>
              <a:tr h="1311225">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Research on String Similarity Algorithm based on Levenshtein Distance</a:t>
                      </a:r>
                      <a:endParaRPr sz="1200"/>
                    </a:p>
                  </a:txBody>
                  <a:tcPr marT="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Similarity algorithm based on Levenshtein</a:t>
                      </a:r>
                      <a:endParaRPr sz="1200"/>
                    </a:p>
                    <a:p>
                      <a:pPr indent="0" lvl="0" marL="0" rtl="0" algn="l">
                        <a:spcBef>
                          <a:spcPts val="0"/>
                        </a:spcBef>
                        <a:spcAft>
                          <a:spcPts val="0"/>
                        </a:spcAft>
                        <a:buClr>
                          <a:schemeClr val="dk1"/>
                        </a:buClr>
                        <a:buSzPts val="1100"/>
                        <a:buFont typeface="Arial"/>
                        <a:buNone/>
                      </a:pPr>
                      <a:r>
                        <a:rPr lang="en" sz="1200"/>
                        <a:t>Distance is improved.</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None/>
                      </a:pPr>
                      <a:r>
                        <a:rPr lang="en" sz="1200"/>
                        <a:t>Longest Common Subsequence (LCS) and Longest Continuous Common Substring (LCCS) are used.</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a:t>
                      </a:r>
                      <a:r>
                        <a:rPr lang="en" sz="1200"/>
                        <a:t>he calculation of string similarity is further</a:t>
                      </a:r>
                      <a:endParaRPr sz="1200"/>
                    </a:p>
                    <a:p>
                      <a:pPr indent="0" lvl="0" marL="0" rtl="0" algn="l">
                        <a:spcBef>
                          <a:spcPts val="0"/>
                        </a:spcBef>
                        <a:spcAft>
                          <a:spcPts val="0"/>
                        </a:spcAft>
                        <a:buClr>
                          <a:schemeClr val="dk1"/>
                        </a:buClr>
                        <a:buSzPts val="1100"/>
                        <a:buFont typeface="Arial"/>
                        <a:buNone/>
                      </a:pPr>
                      <a:r>
                        <a:rPr lang="en" sz="1200"/>
                        <a:t>improved taking into account the important</a:t>
                      </a:r>
                      <a:endParaRPr sz="1200"/>
                    </a:p>
                    <a:p>
                      <a:pPr indent="0" lvl="0" marL="0" rtl="0" algn="l">
                        <a:spcBef>
                          <a:spcPts val="0"/>
                        </a:spcBef>
                        <a:spcAft>
                          <a:spcPts val="0"/>
                        </a:spcAft>
                        <a:buClr>
                          <a:schemeClr val="dk1"/>
                        </a:buClr>
                        <a:buSzPts val="1100"/>
                        <a:buFont typeface="Arial"/>
                        <a:buNone/>
                      </a:pPr>
                      <a:r>
                        <a:rPr lang="en" sz="1200"/>
                        <a:t>influence of LCS and LCCS on the computation of string similarity.</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59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graphicFrame>
        <p:nvGraphicFramePr>
          <p:cNvPr id="94" name="Google Shape;94;p19"/>
          <p:cNvGraphicFramePr/>
          <p:nvPr/>
        </p:nvGraphicFramePr>
        <p:xfrm>
          <a:off x="284174" y="1217897"/>
          <a:ext cx="3000000" cy="3000000"/>
        </p:xfrm>
        <a:graphic>
          <a:graphicData uri="http://schemas.openxmlformats.org/drawingml/2006/table">
            <a:tbl>
              <a:tblPr bandRow="1" firstRow="1">
                <a:noFill/>
                <a:tableStyleId>{BB57F8F8-1971-4107-804E-CD52376359A0}</a:tableStyleId>
              </a:tblPr>
              <a:tblGrid>
                <a:gridCol w="900425"/>
                <a:gridCol w="2012950"/>
                <a:gridCol w="1864350"/>
                <a:gridCol w="1894575"/>
                <a:gridCol w="1903350"/>
              </a:tblGrid>
              <a:tr h="133550">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SL.NO</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48577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Title of the Paper</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350520"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Problem Addressed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8953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Authors Approach / Method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r>
              <a:tr h="145690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Levenshtein Distance Algorithm for Efficient and Effective XML Duplicate Detection</a:t>
                      </a:r>
                      <a:endParaRPr sz="1200"/>
                    </a:p>
                    <a:p>
                      <a:pPr indent="0" lvl="0" marL="0" rtl="0" algn="l">
                        <a:spcBef>
                          <a:spcPts val="0"/>
                        </a:spcBef>
                        <a:spcAft>
                          <a:spcPts val="0"/>
                        </a:spcAft>
                        <a:buNone/>
                      </a:pPr>
                      <a:r>
                        <a:t/>
                      </a:r>
                      <a:endParaRPr sz="1200"/>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The aim of this project is to present a novel algorithm to find duplicate objects in the hierarchical structures, like XML files.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Proposed system uses Levenshtein distance algorithm to find duplicates in structured data.</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Using Levenshtein Distance algorithm gives better result</a:t>
                      </a:r>
                      <a:endParaRPr sz="1200"/>
                    </a:p>
                    <a:p>
                      <a:pPr indent="0" lvl="0" marL="0" rtl="0" algn="l">
                        <a:spcBef>
                          <a:spcPts val="0"/>
                        </a:spcBef>
                        <a:spcAft>
                          <a:spcPts val="0"/>
                        </a:spcAft>
                        <a:buClr>
                          <a:schemeClr val="dk1"/>
                        </a:buClr>
                        <a:buSzPts val="1100"/>
                        <a:buFont typeface="Arial"/>
                        <a:buNone/>
                      </a:pPr>
                      <a:r>
                        <a:rPr lang="en" sz="1200"/>
                        <a:t>than Normalized Edit Distance algorithm.</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r>
              <a:tr h="1311225">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Clr>
                          <a:schemeClr val="dk1"/>
                        </a:buClr>
                        <a:buSzPts val="1100"/>
                        <a:buFont typeface="Arial"/>
                        <a:buNone/>
                      </a:pPr>
                      <a:r>
                        <a:rPr lang="en" sz="1200"/>
                        <a:t>Levenshtein Distance Algorithm Analysis on Enrollment and Disposition of Letters Application</a:t>
                      </a:r>
                      <a:endParaRPr sz="1200"/>
                    </a:p>
                    <a:p>
                      <a:pPr indent="0" lvl="0" marL="0" rtl="0" algn="l">
                        <a:spcBef>
                          <a:spcPts val="0"/>
                        </a:spcBef>
                        <a:spcAft>
                          <a:spcPts val="0"/>
                        </a:spcAft>
                        <a:buNone/>
                      </a:pPr>
                      <a:r>
                        <a:t/>
                      </a:r>
                      <a:endParaRPr sz="1200"/>
                    </a:p>
                  </a:txBody>
                  <a:tcPr marT="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This project results in the form of a letter filing and disposition application by applying the Levenshtein</a:t>
                      </a:r>
                      <a:endParaRPr sz="1200"/>
                    </a:p>
                    <a:p>
                      <a:pPr indent="0" lvl="0" marL="0" rtl="0" algn="l">
                        <a:spcBef>
                          <a:spcPts val="0"/>
                        </a:spcBef>
                        <a:spcAft>
                          <a:spcPts val="0"/>
                        </a:spcAft>
                        <a:buClr>
                          <a:schemeClr val="dk1"/>
                        </a:buClr>
                        <a:buSzPts val="1100"/>
                        <a:buFont typeface="Arial"/>
                        <a:buNone/>
                      </a:pPr>
                      <a:r>
                        <a:rPr lang="en" sz="1200"/>
                        <a:t>distance algorithm in letter search to speed up the letter search</a:t>
                      </a:r>
                      <a:endParaRPr sz="1200"/>
                    </a:p>
                    <a:p>
                      <a:pPr indent="0" lvl="0" marL="0" rtl="0" algn="l">
                        <a:spcBef>
                          <a:spcPts val="0"/>
                        </a:spcBef>
                        <a:spcAft>
                          <a:spcPts val="0"/>
                        </a:spcAft>
                        <a:buClr>
                          <a:schemeClr val="dk1"/>
                        </a:buClr>
                        <a:buSzPts val="1100"/>
                        <a:buFont typeface="Arial"/>
                        <a:buNone/>
                      </a:pPr>
                      <a:r>
                        <a:rPr lang="en" sz="1200"/>
                        <a:t>process.</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To make it easier to letter archiving and speed up searching for letters, the Levenshtein distance algorithm is used.</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Archiving design and letter disposition</a:t>
                      </a:r>
                      <a:endParaRPr sz="1200"/>
                    </a:p>
                    <a:p>
                      <a:pPr indent="0" lvl="0" marL="0" rtl="0" algn="l">
                        <a:spcBef>
                          <a:spcPts val="0"/>
                        </a:spcBef>
                        <a:spcAft>
                          <a:spcPts val="0"/>
                        </a:spcAft>
                        <a:buClr>
                          <a:schemeClr val="dk1"/>
                        </a:buClr>
                        <a:buSzPts val="1100"/>
                        <a:buFont typeface="Arial"/>
                        <a:buNone/>
                      </a:pPr>
                      <a:r>
                        <a:rPr lang="en" sz="1200"/>
                        <a:t>can display data by the word being searched even though there</a:t>
                      </a:r>
                      <a:endParaRPr sz="1200"/>
                    </a:p>
                    <a:p>
                      <a:pPr indent="0" lvl="0" marL="0" rtl="0" algn="l">
                        <a:spcBef>
                          <a:spcPts val="0"/>
                        </a:spcBef>
                        <a:spcAft>
                          <a:spcPts val="0"/>
                        </a:spcAft>
                        <a:buClr>
                          <a:schemeClr val="dk1"/>
                        </a:buClr>
                        <a:buSzPts val="1100"/>
                        <a:buFont typeface="Arial"/>
                        <a:buNone/>
                      </a:pPr>
                      <a:r>
                        <a:rPr lang="en" sz="1200"/>
                        <a:t>are some errors when writing the word you want to search for.</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59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graphicFrame>
        <p:nvGraphicFramePr>
          <p:cNvPr id="100" name="Google Shape;100;p20"/>
          <p:cNvGraphicFramePr/>
          <p:nvPr/>
        </p:nvGraphicFramePr>
        <p:xfrm>
          <a:off x="284174" y="1217897"/>
          <a:ext cx="3000000" cy="3000000"/>
        </p:xfrm>
        <a:graphic>
          <a:graphicData uri="http://schemas.openxmlformats.org/drawingml/2006/table">
            <a:tbl>
              <a:tblPr bandRow="1" firstRow="1">
                <a:noFill/>
                <a:tableStyleId>{BB57F8F8-1971-4107-804E-CD52376359A0}</a:tableStyleId>
              </a:tblPr>
              <a:tblGrid>
                <a:gridCol w="900425"/>
                <a:gridCol w="2012950"/>
                <a:gridCol w="1864350"/>
                <a:gridCol w="1894575"/>
                <a:gridCol w="1903350"/>
              </a:tblGrid>
              <a:tr h="133550">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SL.NO</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48577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Title of the Paper</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350520"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Problem Addressed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8953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Authors Approach / Method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r>
              <a:tr h="1456900">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Using the Levenshtein Edit Distance for Automatic Lemmatization: A Case Study for Modern Greek and English</a:t>
                      </a:r>
                      <a:endParaRPr sz="1200"/>
                    </a:p>
                    <a:p>
                      <a:pPr indent="0" lvl="0" marL="0" rtl="0" algn="l">
                        <a:spcBef>
                          <a:spcPts val="0"/>
                        </a:spcBef>
                        <a:spcAft>
                          <a:spcPts val="0"/>
                        </a:spcAft>
                        <a:buNone/>
                      </a:pPr>
                      <a:r>
                        <a:t/>
                      </a:r>
                      <a:endParaRPr sz="1200"/>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Performing an accurate lemmatization can be a quite difficult and time-consuming task especially for morphologically complex languages with highly inflexional structure, such as the Modern Greek language.</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The Levenshtein Distance is implemented on a dictionary-based algorithm in order to achieve the automatic induction of the normalized form (lemma) of regular and mildly irregular words with no direct supervision.</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In this paper, a new language independent</a:t>
                      </a:r>
                      <a:endParaRPr sz="1200"/>
                    </a:p>
                    <a:p>
                      <a:pPr indent="0" lvl="0" marL="0" rtl="0" algn="l">
                        <a:spcBef>
                          <a:spcPts val="0"/>
                        </a:spcBef>
                        <a:spcAft>
                          <a:spcPts val="0"/>
                        </a:spcAft>
                        <a:buClr>
                          <a:schemeClr val="dk1"/>
                        </a:buClr>
                        <a:buSzPts val="1100"/>
                        <a:buFont typeface="Arial"/>
                        <a:buNone/>
                      </a:pPr>
                      <a:r>
                        <a:rPr lang="en" sz="1200"/>
                        <a:t>lemmatization algorithm based on the Levenshtein distance was demonstrated and its performance was evaluated both on Modern Greek and English languages.</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r>
              <a:tr h="1311225">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Clr>
                          <a:schemeClr val="dk1"/>
                        </a:buClr>
                        <a:buSzPts val="1100"/>
                        <a:buFont typeface="Arial"/>
                        <a:buNone/>
                      </a:pPr>
                      <a:r>
                        <a:rPr lang="en" sz="1200"/>
                        <a:t>Levenshtein Distance, Sequence Comparison and</a:t>
                      </a:r>
                      <a:endParaRPr sz="1200"/>
                    </a:p>
                    <a:p>
                      <a:pPr indent="0" lvl="0" marL="0" rtl="0" algn="l">
                        <a:spcBef>
                          <a:spcPts val="0"/>
                        </a:spcBef>
                        <a:spcAft>
                          <a:spcPts val="0"/>
                        </a:spcAft>
                        <a:buClr>
                          <a:schemeClr val="dk1"/>
                        </a:buClr>
                        <a:buSzPts val="1100"/>
                        <a:buFont typeface="Arial"/>
                        <a:buNone/>
                      </a:pPr>
                      <a:r>
                        <a:rPr lang="en" sz="1200"/>
                        <a:t>Biological Database Search</a:t>
                      </a:r>
                      <a:endParaRPr sz="1200"/>
                    </a:p>
                    <a:p>
                      <a:pPr indent="0" lvl="0" marL="0" rtl="0" algn="l">
                        <a:spcBef>
                          <a:spcPts val="0"/>
                        </a:spcBef>
                        <a:spcAft>
                          <a:spcPts val="0"/>
                        </a:spcAft>
                        <a:buNone/>
                      </a:pPr>
                      <a:r>
                        <a:t/>
                      </a:r>
                      <a:endParaRPr sz="1200"/>
                    </a:p>
                  </a:txBody>
                  <a:tcPr marT="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a:t>
                      </a:r>
                      <a:r>
                        <a:rPr lang="en" sz="1200"/>
                        <a:t>he advent of modern genomic sequencing and the volume of data it</a:t>
                      </a:r>
                      <a:endParaRPr sz="1200"/>
                    </a:p>
                    <a:p>
                      <a:pPr indent="0" lvl="0" marL="0" rtl="0" algn="l">
                        <a:spcBef>
                          <a:spcPts val="0"/>
                        </a:spcBef>
                        <a:spcAft>
                          <a:spcPts val="0"/>
                        </a:spcAft>
                        <a:buClr>
                          <a:schemeClr val="dk1"/>
                        </a:buClr>
                        <a:buSzPts val="1100"/>
                        <a:buFont typeface="Arial"/>
                        <a:buNone/>
                      </a:pPr>
                      <a:r>
                        <a:rPr lang="en" sz="1200"/>
                        <a:t>generates has resulted in a return to the problem of local alignment.</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Given two biological sequences of length n, the basic problem of</a:t>
                      </a:r>
                      <a:endParaRPr sz="1200"/>
                    </a:p>
                    <a:p>
                      <a:pPr indent="0" lvl="0" marL="0" rtl="0" algn="l">
                        <a:spcBef>
                          <a:spcPts val="0"/>
                        </a:spcBef>
                        <a:spcAft>
                          <a:spcPts val="0"/>
                        </a:spcAft>
                        <a:buClr>
                          <a:schemeClr val="dk1"/>
                        </a:buClr>
                        <a:buSzPts val="1100"/>
                        <a:buFont typeface="Arial"/>
                        <a:buNone/>
                      </a:pPr>
                      <a:r>
                        <a:rPr lang="en" sz="1200"/>
                        <a:t>biological sequence comparison can be recast as that of determining the Levenshtein distance between them.</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Although some</a:t>
                      </a:r>
                      <a:endParaRPr sz="1200"/>
                    </a:p>
                    <a:p>
                      <a:pPr indent="0" lvl="0" marL="0" rtl="0" algn="l">
                        <a:spcBef>
                          <a:spcPts val="0"/>
                        </a:spcBef>
                        <a:spcAft>
                          <a:spcPts val="0"/>
                        </a:spcAft>
                        <a:buClr>
                          <a:schemeClr val="dk1"/>
                        </a:buClr>
                        <a:buSzPts val="1100"/>
                        <a:buFont typeface="Arial"/>
                        <a:buNone/>
                      </a:pPr>
                      <a:r>
                        <a:rPr lang="en" sz="1200"/>
                        <a:t>modern bioinformatics heuristics using k-mer matching have</a:t>
                      </a:r>
                      <a:endParaRPr sz="1200"/>
                    </a:p>
                    <a:p>
                      <a:pPr indent="0" lvl="0" marL="0" rtl="0" algn="l">
                        <a:spcBef>
                          <a:spcPts val="0"/>
                        </a:spcBef>
                        <a:spcAft>
                          <a:spcPts val="0"/>
                        </a:spcAft>
                        <a:buClr>
                          <a:schemeClr val="dk1"/>
                        </a:buClr>
                        <a:buSzPts val="1100"/>
                        <a:buFont typeface="Arial"/>
                        <a:buNone/>
                      </a:pPr>
                      <a:r>
                        <a:rPr lang="en" sz="1200"/>
                        <a:t>partially supplanted the direct optimization of Levenshtein distance, the algorithm is still relevant.</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59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graphicFrame>
        <p:nvGraphicFramePr>
          <p:cNvPr id="106" name="Google Shape;106;p21"/>
          <p:cNvGraphicFramePr/>
          <p:nvPr/>
        </p:nvGraphicFramePr>
        <p:xfrm>
          <a:off x="284174" y="1217897"/>
          <a:ext cx="3000000" cy="3000000"/>
        </p:xfrm>
        <a:graphic>
          <a:graphicData uri="http://schemas.openxmlformats.org/drawingml/2006/table">
            <a:tbl>
              <a:tblPr bandRow="1" firstRow="1">
                <a:noFill/>
                <a:tableStyleId>{BB57F8F8-1971-4107-804E-CD52376359A0}</a:tableStyleId>
              </a:tblPr>
              <a:tblGrid>
                <a:gridCol w="900425"/>
                <a:gridCol w="2012950"/>
                <a:gridCol w="1864350"/>
                <a:gridCol w="1894575"/>
                <a:gridCol w="1903350"/>
              </a:tblGrid>
              <a:tr h="133550">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SL.NO</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48577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Title of the Paper</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350520"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Problem Addressed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89535" marR="0" rtl="0" algn="l">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Authors Approach / Method</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c>
                  <a:txBody>
                    <a:bodyPr/>
                    <a:lstStyle/>
                    <a:p>
                      <a:pPr indent="0" lvl="0" marL="0" marR="0" rtl="0" algn="ctr">
                        <a:lnSpc>
                          <a:spcPct val="115909"/>
                        </a:lnSpc>
                        <a:spcBef>
                          <a:spcPts val="0"/>
                        </a:spcBef>
                        <a:spcAft>
                          <a:spcPts val="0"/>
                        </a:spcAft>
                        <a:buNone/>
                      </a:pPr>
                      <a:r>
                        <a:rPr b="1" lang="en" sz="1100" u="none" cap="none" strike="noStrike">
                          <a:solidFill>
                            <a:srgbClr val="FFFFFF"/>
                          </a:solidFill>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34817"/>
                    </a:solidFill>
                  </a:tcPr>
                </a:tc>
              </a:tr>
              <a:tr h="1456900">
                <a:tc>
                  <a:txBody>
                    <a:bodyPr/>
                    <a:lstStyle/>
                    <a:p>
                      <a:pPr indent="0" lvl="0" marL="0" rtl="0" algn="ctr">
                        <a:spcBef>
                          <a:spcPts val="0"/>
                        </a:spcBef>
                        <a:spcAft>
                          <a:spcPts val="0"/>
                        </a:spcAft>
                        <a:buNone/>
                      </a:pPr>
                      <a:r>
                        <a:rPr lang="en">
                          <a:solidFill>
                            <a:schemeClr val="lt1"/>
                          </a:solidFill>
                        </a:rPr>
                        <a:t>7</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Learning String-Edit Distance</a:t>
                      </a:r>
                      <a:endParaRPr sz="1200"/>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Determination</a:t>
                      </a:r>
                      <a:r>
                        <a:rPr lang="en" sz="1200"/>
                        <a:t> of similarity of two strings</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None/>
                      </a:pPr>
                      <a:r>
                        <a:rPr lang="en" sz="1200"/>
                        <a:t>T</a:t>
                      </a:r>
                      <a:r>
                        <a:rPr lang="en" sz="1200"/>
                        <a:t>he authors implement a string-edit distance that reduces the error rate of the untrained Levenshtein distance by a factor</a:t>
                      </a:r>
                      <a:endParaRPr sz="1200"/>
                    </a:p>
                    <a:p>
                      <a:pPr indent="0" lvl="0" marL="0" rtl="0" algn="l">
                        <a:spcBef>
                          <a:spcPts val="0"/>
                        </a:spcBef>
                        <a:spcAft>
                          <a:spcPts val="0"/>
                        </a:spcAft>
                        <a:buNone/>
                      </a:pPr>
                      <a:r>
                        <a:rPr lang="en" sz="1200"/>
                        <a:t>of 4.7, to within 4 percent of the minimum error rate achievable by any classifier.</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c>
                  <a:txBody>
                    <a:bodyPr/>
                    <a:lstStyle/>
                    <a:p>
                      <a:pPr indent="0" lvl="0" marL="0" rtl="0" algn="l">
                        <a:spcBef>
                          <a:spcPts val="0"/>
                        </a:spcBef>
                        <a:spcAft>
                          <a:spcPts val="0"/>
                        </a:spcAft>
                        <a:buClr>
                          <a:schemeClr val="dk1"/>
                        </a:buClr>
                        <a:buSzPts val="1100"/>
                        <a:buFont typeface="Arial"/>
                        <a:buNone/>
                      </a:pPr>
                      <a:r>
                        <a:rPr lang="en" sz="1200"/>
                        <a:t>The authors</a:t>
                      </a:r>
                      <a:r>
                        <a:rPr lang="en" sz="1200"/>
                        <a:t> demonstrate the efficacy of </a:t>
                      </a:r>
                      <a:r>
                        <a:rPr lang="en" sz="1200"/>
                        <a:t>their</a:t>
                      </a:r>
                      <a:r>
                        <a:rPr lang="en" sz="1200"/>
                        <a:t> techniques by correctly recognizing over 87 percent of the unseen pronunciations of syntactic words in conversational speech, which is within 4 percent of the maximum success rate achievable by any classifier.</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CDCA"/>
                    </a:solidFill>
                  </a:tcPr>
                </a:tc>
              </a:tr>
              <a:tr h="1311225">
                <a:tc>
                  <a:txBody>
                    <a:bodyPr/>
                    <a:lstStyle/>
                    <a:p>
                      <a:pPr indent="0" lvl="0" marL="0" rtl="0" algn="ctr">
                        <a:spcBef>
                          <a:spcPts val="0"/>
                        </a:spcBef>
                        <a:spcAft>
                          <a:spcPts val="0"/>
                        </a:spcAft>
                        <a:buNone/>
                      </a:pPr>
                      <a:r>
                        <a:rPr lang="en">
                          <a:solidFill>
                            <a:schemeClr val="lt1"/>
                          </a:solidFill>
                        </a:rPr>
                        <a:t>8</a:t>
                      </a:r>
                      <a:endParaRPr>
                        <a:solidFill>
                          <a:schemeClr val="lt1"/>
                        </a:solidFill>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34817"/>
                    </a:solidFill>
                  </a:tcPr>
                </a:tc>
                <a:tc>
                  <a:txBody>
                    <a:bodyPr/>
                    <a:lstStyle/>
                    <a:p>
                      <a:pPr indent="0" lvl="0" marL="0" rtl="0" algn="l">
                        <a:spcBef>
                          <a:spcPts val="0"/>
                        </a:spcBef>
                        <a:spcAft>
                          <a:spcPts val="0"/>
                        </a:spcAft>
                        <a:buClr>
                          <a:schemeClr val="dk1"/>
                        </a:buClr>
                        <a:buSzPts val="1100"/>
                        <a:buFont typeface="Arial"/>
                        <a:buNone/>
                      </a:pPr>
                      <a:r>
                        <a:rPr lang="en" sz="1200"/>
                        <a:t>Kernels Based on Weighted Levenshtein Distance</a:t>
                      </a:r>
                      <a:endParaRPr sz="1200"/>
                    </a:p>
                    <a:p>
                      <a:pPr indent="0" lvl="0" marL="0" rtl="0" algn="l">
                        <a:spcBef>
                          <a:spcPts val="0"/>
                        </a:spcBef>
                        <a:spcAft>
                          <a:spcPts val="0"/>
                        </a:spcAft>
                        <a:buNone/>
                      </a:pPr>
                      <a:r>
                        <a:t/>
                      </a:r>
                      <a:endParaRPr sz="1200"/>
                    </a:p>
                  </a:txBody>
                  <a:tcPr marT="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a:t>
                      </a:r>
                      <a:r>
                        <a:rPr lang="en" sz="1200"/>
                        <a:t>o determine</a:t>
                      </a:r>
                      <a:endParaRPr sz="1200"/>
                    </a:p>
                    <a:p>
                      <a:pPr indent="0" lvl="0" marL="0" rtl="0" algn="l">
                        <a:spcBef>
                          <a:spcPts val="0"/>
                        </a:spcBef>
                        <a:spcAft>
                          <a:spcPts val="0"/>
                        </a:spcAft>
                        <a:buClr>
                          <a:schemeClr val="dk1"/>
                        </a:buClr>
                        <a:buSzPts val="1100"/>
                        <a:buFont typeface="Arial"/>
                        <a:buNone/>
                      </a:pPr>
                      <a:r>
                        <a:rPr lang="en" sz="1200"/>
                        <a:t>the similarity or dissimilarity of two strings in many training algorithms.</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The authors</a:t>
                      </a:r>
                      <a:r>
                        <a:rPr lang="en" sz="1200"/>
                        <a:t> replace distance measure in the RBF and exponential kernels and inner product in polynomial and form a new class of string kernels: Levenshtein kernels.</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c>
                  <a:txBody>
                    <a:bodyPr/>
                    <a:lstStyle/>
                    <a:p>
                      <a:pPr indent="0" lvl="0" marL="0" rtl="0" algn="l">
                        <a:spcBef>
                          <a:spcPts val="0"/>
                        </a:spcBef>
                        <a:spcAft>
                          <a:spcPts val="0"/>
                        </a:spcAft>
                        <a:buClr>
                          <a:schemeClr val="dk1"/>
                        </a:buClr>
                        <a:buSzPts val="1100"/>
                        <a:buFont typeface="Arial"/>
                        <a:buNone/>
                      </a:pPr>
                      <a:r>
                        <a:rPr lang="en" sz="1200"/>
                        <a:t>It is demonstrated that incorporating prior</a:t>
                      </a:r>
                      <a:endParaRPr sz="1200"/>
                    </a:p>
                    <a:p>
                      <a:pPr indent="0" lvl="0" marL="0" rtl="0" algn="l">
                        <a:spcBef>
                          <a:spcPts val="0"/>
                        </a:spcBef>
                        <a:spcAft>
                          <a:spcPts val="0"/>
                        </a:spcAft>
                        <a:buClr>
                          <a:schemeClr val="dk1"/>
                        </a:buClr>
                        <a:buSzPts val="1100"/>
                        <a:buFont typeface="Arial"/>
                        <a:buNone/>
                      </a:pPr>
                      <a:r>
                        <a:rPr lang="en" sz="1200"/>
                        <a:t>knowledge about problems at hand into kemels can improve</a:t>
                      </a:r>
                      <a:endParaRPr sz="1200"/>
                    </a:p>
                    <a:p>
                      <a:pPr indent="0" lvl="0" marL="0" rtl="0" algn="l">
                        <a:spcBef>
                          <a:spcPts val="0"/>
                        </a:spcBef>
                        <a:spcAft>
                          <a:spcPts val="0"/>
                        </a:spcAft>
                        <a:buClr>
                          <a:schemeClr val="dk1"/>
                        </a:buClr>
                        <a:buSzPts val="1100"/>
                        <a:buFont typeface="Arial"/>
                        <a:buNone/>
                      </a:pPr>
                      <a:r>
                        <a:rPr lang="en" sz="1200"/>
                        <a:t>the performance of kemel machines effectively.</a:t>
                      </a:r>
                      <a:endParaRPr sz="1200"/>
                    </a:p>
                    <a:p>
                      <a:pPr indent="0" lvl="0" marL="0" rtl="0" algn="l">
                        <a:spcBef>
                          <a:spcPts val="0"/>
                        </a:spcBef>
                        <a:spcAft>
                          <a:spcPts val="0"/>
                        </a:spcAft>
                        <a:buNone/>
                      </a:pPr>
                      <a:r>
                        <a:t/>
                      </a:r>
                      <a:endParaRPr sz="1200"/>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6E8E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