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8162" autoAdjust="0"/>
  </p:normalViewPr>
  <p:slideViewPr>
    <p:cSldViewPr snapToGrid="0">
      <p:cViewPr varScale="1">
        <p:scale>
          <a:sx n="79" d="100"/>
          <a:sy n="79" d="100"/>
        </p:scale>
        <p:origin x="54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2036E-B0A2-4BAD-A77F-E758130C59D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A687F-CA73-422F-937A-56FEF82B4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Often we believe a fake cause it is fabricated in such a way that one believes it as true</a:t>
            </a:r>
          </a:p>
          <a:p>
            <a:endParaRPr lang="en-IN" dirty="0"/>
          </a:p>
          <a:p>
            <a:r>
              <a:rPr lang="en-IN" dirty="0"/>
              <a:t>During us elections many news articles were published and there were instances in social media where many believed the posts.</a:t>
            </a:r>
          </a:p>
          <a:p>
            <a:endParaRPr lang="en-IN" dirty="0"/>
          </a:p>
          <a:p>
            <a:r>
              <a:rPr lang="en-IN" dirty="0"/>
              <a:t>A study at Stanford declared that the fake news did not effect the us elections.</a:t>
            </a:r>
          </a:p>
          <a:p>
            <a:endParaRPr lang="en-IN" dirty="0"/>
          </a:p>
          <a:p>
            <a:r>
              <a:rPr lang="en-IN" dirty="0"/>
              <a:t>Understanding how a fake news is generated and classifying real news and fake news is what I have done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687F-CA73-422F-937A-56FEF82B44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2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 there was an extension developed by chrome which has classified the article as fake or real depending upon many parameters. Now I am going to extend It further using ml techniques</a:t>
            </a:r>
          </a:p>
          <a:p>
            <a:endParaRPr lang="en-IN" dirty="0"/>
          </a:p>
          <a:p>
            <a:r>
              <a:rPr lang="en-IN" dirty="0"/>
              <a:t>What is machine learning?</a:t>
            </a:r>
          </a:p>
          <a:p>
            <a:r>
              <a:rPr lang="en-IN" dirty="0"/>
              <a:t>If suppose u want to write a code to find the type of polygon then either you can start writing the code like if sides are 3 then it is triangle etc </a:t>
            </a:r>
            <a:r>
              <a:rPr lang="en-IN" dirty="0" err="1"/>
              <a:t>etc</a:t>
            </a:r>
            <a:r>
              <a:rPr lang="en-IN" dirty="0"/>
              <a:t> </a:t>
            </a:r>
          </a:p>
          <a:p>
            <a:r>
              <a:rPr lang="en-IN" dirty="0"/>
              <a:t>Or you can create a data of several such examples and throw a model which inherently learns that two there are three ones in a record then it is a triangle.</a:t>
            </a:r>
          </a:p>
          <a:p>
            <a:endParaRPr lang="en-IN" dirty="0"/>
          </a:p>
          <a:p>
            <a:r>
              <a:rPr lang="en-IN" dirty="0"/>
              <a:t>In this way a machine can learn and classify news weather it is real or fake depending upon the words it contains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687F-CA73-422F-937A-56FEF82B44F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9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is ok with numbers but how to classify if words are present</a:t>
            </a:r>
          </a:p>
          <a:p>
            <a:r>
              <a:rPr lang="en-IN" dirty="0"/>
              <a:t>For this first we convert words into numerical values so that the model can understand. </a:t>
            </a:r>
          </a:p>
          <a:p>
            <a:r>
              <a:rPr lang="en-IN" dirty="0"/>
              <a:t>In this way we can change words into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687F-CA73-422F-937A-56FEF82B44F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0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687F-CA73-422F-937A-56FEF82B44F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5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687F-CA73-422F-937A-56FEF82B44F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4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0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9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E4F245-C378-48E2-A803-896642815D91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0A34AF-E217-45D7-BD5D-7C0116A81B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0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head-fi.org/a/2845871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1.jpg">
            <a:hlinkClick r:id="rId3"/>
            <a:extLst>
              <a:ext uri="{FF2B5EF4-FFF2-40B4-BE49-F238E27FC236}">
                <a16:creationId xmlns:a16="http://schemas.microsoft.com/office/drawing/2014/main" id="{A0DD1EE7-F2E4-43EB-83ED-D411FA91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6" b="11067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FADBF35-8A12-4BA5-B0B2-BC4D80A55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4415079"/>
            <a:ext cx="5177556" cy="11430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Real or Fake</a:t>
            </a:r>
          </a:p>
        </p:txBody>
      </p:sp>
    </p:spTree>
    <p:extLst>
      <p:ext uri="{BB962C8B-B14F-4D97-AF65-F5344CB8AC3E}">
        <p14:creationId xmlns:p14="http://schemas.microsoft.com/office/powerpoint/2010/main" val="17006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28C2-A850-4F9B-8D81-049539A5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9B01-DB01-4CB1-A491-71EEBB9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“A lie gets halfway around the world before the truth has a chance to get its pants on.”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1E59B-B97B-4D9A-B3F7-41B27767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7206"/>
              </p:ext>
            </p:extLst>
          </p:nvPr>
        </p:nvGraphicFramePr>
        <p:xfrm>
          <a:off x="1202378" y="2319306"/>
          <a:ext cx="8958965" cy="375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93">
                  <a:extLst>
                    <a:ext uri="{9D8B030D-6E8A-4147-A177-3AD203B41FA5}">
                      <a16:colId xmlns:a16="http://schemas.microsoft.com/office/drawing/2014/main" val="1881853404"/>
                    </a:ext>
                  </a:extLst>
                </a:gridCol>
                <a:gridCol w="1791793">
                  <a:extLst>
                    <a:ext uri="{9D8B030D-6E8A-4147-A177-3AD203B41FA5}">
                      <a16:colId xmlns:a16="http://schemas.microsoft.com/office/drawing/2014/main" val="573205672"/>
                    </a:ext>
                  </a:extLst>
                </a:gridCol>
                <a:gridCol w="1791793">
                  <a:extLst>
                    <a:ext uri="{9D8B030D-6E8A-4147-A177-3AD203B41FA5}">
                      <a16:colId xmlns:a16="http://schemas.microsoft.com/office/drawing/2014/main" val="4252017860"/>
                    </a:ext>
                  </a:extLst>
                </a:gridCol>
                <a:gridCol w="1791793">
                  <a:extLst>
                    <a:ext uri="{9D8B030D-6E8A-4147-A177-3AD203B41FA5}">
                      <a16:colId xmlns:a16="http://schemas.microsoft.com/office/drawing/2014/main" val="1180900581"/>
                    </a:ext>
                  </a:extLst>
                </a:gridCol>
                <a:gridCol w="1791793">
                  <a:extLst>
                    <a:ext uri="{9D8B030D-6E8A-4147-A177-3AD203B41FA5}">
                      <a16:colId xmlns:a16="http://schemas.microsoft.com/office/drawing/2014/main" val="161612474"/>
                    </a:ext>
                  </a:extLst>
                </a:gridCol>
              </a:tblGrid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0703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89373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89868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35945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902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71693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Triangle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53304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Triangle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0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81201B-6C4E-456B-B9E5-5B8BA847C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27499"/>
              </p:ext>
            </p:extLst>
          </p:nvPr>
        </p:nvGraphicFramePr>
        <p:xfrm>
          <a:off x="79614" y="248279"/>
          <a:ext cx="5509731" cy="360820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18559">
                  <a:extLst>
                    <a:ext uri="{9D8B030D-6E8A-4147-A177-3AD203B41FA5}">
                      <a16:colId xmlns:a16="http://schemas.microsoft.com/office/drawing/2014/main" val="3580632160"/>
                    </a:ext>
                  </a:extLst>
                </a:gridCol>
                <a:gridCol w="4191172">
                  <a:extLst>
                    <a:ext uri="{9D8B030D-6E8A-4147-A177-3AD203B41FA5}">
                      <a16:colId xmlns:a16="http://schemas.microsoft.com/office/drawing/2014/main" val="2782168360"/>
                    </a:ext>
                  </a:extLst>
                </a:gridCol>
              </a:tblGrid>
              <a:tr h="546697">
                <a:tc>
                  <a:txBody>
                    <a:bodyPr/>
                    <a:lstStyle/>
                    <a:p>
                      <a:r>
                        <a:rPr lang="en-IN" sz="2400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cat</a:t>
                      </a:r>
                      <a:r>
                        <a:rPr lang="en-IN" sz="2400" dirty="0"/>
                        <a:t> sat on </a:t>
                      </a:r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26190"/>
                  </a:ext>
                </a:extLst>
              </a:tr>
              <a:tr h="984055">
                <a:tc>
                  <a:txBody>
                    <a:bodyPr/>
                    <a:lstStyle/>
                    <a:p>
                      <a:r>
                        <a:rPr lang="en-IN" sz="2400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cat</a:t>
                      </a:r>
                      <a:r>
                        <a:rPr lang="en-IN" sz="2400" dirty="0"/>
                        <a:t> was roaming around 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75475"/>
                  </a:ext>
                </a:extLst>
              </a:tr>
              <a:tr h="546697">
                <a:tc>
                  <a:txBody>
                    <a:bodyPr/>
                    <a:lstStyle/>
                    <a:p>
                      <a:r>
                        <a:rPr lang="en-IN" sz="2400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cat</a:t>
                      </a:r>
                      <a:r>
                        <a:rPr lang="en-IN" sz="2400" dirty="0"/>
                        <a:t> was chased by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92068"/>
                  </a:ext>
                </a:extLst>
              </a:tr>
              <a:tr h="984055">
                <a:tc>
                  <a:txBody>
                    <a:bodyPr/>
                    <a:lstStyle/>
                    <a:p>
                      <a:r>
                        <a:rPr lang="en-IN" sz="2400" dirty="0"/>
                        <a:t>Doc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dog was running in </a:t>
                      </a:r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balcony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38852"/>
                  </a:ext>
                </a:extLst>
              </a:tr>
              <a:tr h="546697">
                <a:tc>
                  <a:txBody>
                    <a:bodyPr/>
                    <a:lstStyle/>
                    <a:p>
                      <a:r>
                        <a:rPr lang="en-IN" sz="2400" dirty="0"/>
                        <a:t>Doc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highlight>
                            <a:srgbClr val="FFFF00"/>
                          </a:highlight>
                        </a:rPr>
                        <a:t>The</a:t>
                      </a:r>
                      <a:r>
                        <a:rPr lang="en-IN" sz="2400" dirty="0"/>
                        <a:t> dog has been barking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020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D81B02-1DAB-4C16-B273-B3922C36C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16322"/>
              </p:ext>
            </p:extLst>
          </p:nvPr>
        </p:nvGraphicFramePr>
        <p:xfrm>
          <a:off x="5144593" y="3923093"/>
          <a:ext cx="6773335" cy="235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158655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83950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71878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15108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263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6821"/>
                  </a:ext>
                </a:extLst>
              </a:tr>
              <a:tr h="502125">
                <a:tc>
                  <a:txBody>
                    <a:bodyPr/>
                    <a:lstStyle/>
                    <a:p>
                      <a:r>
                        <a:rPr lang="en-IN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* 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* 5/3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* 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* 5/3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*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* 5/3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352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25C202-D7D0-48E9-9E17-D33AF9A87339}"/>
              </a:ext>
            </a:extLst>
          </p:cNvPr>
          <p:cNvSpPr txBox="1"/>
          <p:nvPr/>
        </p:nvSpPr>
        <p:spPr>
          <a:xfrm>
            <a:off x="5674126" y="248279"/>
            <a:ext cx="5940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TF-IDF</a:t>
            </a:r>
          </a:p>
          <a:p>
            <a:pPr algn="ctr"/>
            <a:r>
              <a:rPr lang="en-IN" sz="3200" dirty="0"/>
              <a:t>Term Frequency – 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8460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99D7-E5FA-4B49-BAB6-529CCF71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26D9-C095-4C2E-B340-6FB2B2EF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9524294" cy="3913170"/>
          </a:xfrm>
        </p:spPr>
        <p:txBody>
          <a:bodyPr>
            <a:normAutofit/>
          </a:bodyPr>
          <a:lstStyle/>
          <a:p>
            <a:r>
              <a:rPr lang="en-IN" sz="2400" dirty="0"/>
              <a:t>Calculates reverse probabilities</a:t>
            </a:r>
          </a:p>
          <a:p>
            <a:r>
              <a:rPr lang="en-IN" sz="2400" dirty="0"/>
              <a:t>The models learns like the word “</a:t>
            </a:r>
            <a:r>
              <a:rPr lang="en-IN" sz="2400" dirty="0" err="1"/>
              <a:t>urgent,urgent,urgent</a:t>
            </a:r>
            <a:r>
              <a:rPr lang="en-IN" sz="2400" dirty="0"/>
              <a:t>” came in 80% spam messages and now if the word “urgent” is seen it has 80% probability of classifying the message as spam.</a:t>
            </a:r>
          </a:p>
          <a:p>
            <a:r>
              <a:rPr lang="en-IN" sz="2400" dirty="0"/>
              <a:t>In this way a machine is going to learn how frequent each word has come in spam and no-spam messages and then use this knowledge to classify new message as spam or no-spam.</a:t>
            </a:r>
          </a:p>
        </p:txBody>
      </p:sp>
    </p:spTree>
    <p:extLst>
      <p:ext uri="{BB962C8B-B14F-4D97-AF65-F5344CB8AC3E}">
        <p14:creationId xmlns:p14="http://schemas.microsoft.com/office/powerpoint/2010/main" val="37487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AEF5-CB67-4A2E-8BFA-6E8A8014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A0199-2A5C-469D-B9D8-FCA26A80A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070" y="1888123"/>
                <a:ext cx="10634896" cy="45550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sz="2400" dirty="0"/>
                  <a:t>Probability of occurring a spam = 0.3</a:t>
                </a:r>
              </a:p>
              <a:p>
                <a:r>
                  <a:rPr lang="en-IN" sz="2400" dirty="0"/>
                  <a:t>Probability of occurring a ham = 0.7</a:t>
                </a:r>
              </a:p>
              <a:p>
                <a:r>
                  <a:rPr lang="en-IN" sz="2400" dirty="0"/>
                  <a:t>Probability of occurring the word “congratulations” in spam messages = 0.4</a:t>
                </a:r>
              </a:p>
              <a:p>
                <a:r>
                  <a:rPr lang="en-IN" sz="2400" dirty="0"/>
                  <a:t>Probability of occurring the word “congratulations” in ham messages = 0.01</a:t>
                </a:r>
              </a:p>
              <a:p>
                <a:r>
                  <a:rPr lang="en-IN" sz="2400" dirty="0"/>
                  <a:t>Given the word “congratulation” occurred find probability of it in spam and ham messages</a:t>
                </a:r>
              </a:p>
              <a:p>
                <a:r>
                  <a:rPr lang="en-IN" sz="2400" dirty="0"/>
                  <a:t>P(ham/congrats)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h𝑎𝑚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𝑐𝑜𝑛𝑔𝑟𝑎𝑡𝑠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h𝑎𝑚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h𝑎𝑚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𝑐𝑜𝑛𝑔𝑟𝑎𝑡𝑠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h𝑎𝑚</m:t>
                                </m:r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𝑠𝑝𝑎𝑚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𝑐𝑜𝑛𝑔𝑟𝑎𝑡𝑠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0.7 ∗0.001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0.7 ∗0.001 +  0.3∗0.4</m:t>
                        </m:r>
                      </m:den>
                    </m:f>
                  </m:oMath>
                </a14:m>
                <a:r>
                  <a:rPr lang="en-IN" sz="2400" dirty="0"/>
                  <a:t> = 8.3%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P(spam/congrats)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𝑐𝑜𝑛𝑔𝑟𝑎𝑡𝑠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𝑐𝑜𝑛𝑔𝑟𝑎𝑡𝑠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</m:den>
                            </m:f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𝑐𝑜𝑛𝑔𝑟𝑎𝑡𝑠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0.3 ∗0.4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∗0.4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+0.7 ∗0.01</m:t>
                        </m:r>
                      </m:den>
                    </m:f>
                  </m:oMath>
                </a14:m>
                <a:r>
                  <a:rPr lang="en-IN" sz="2400" dirty="0"/>
                  <a:t> = 91.7 %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A0199-2A5C-469D-B9D8-FCA26A80A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070" y="1888123"/>
                <a:ext cx="10634896" cy="4555066"/>
              </a:xfrm>
              <a:blipFill>
                <a:blip r:embed="rId2"/>
                <a:stretch>
                  <a:fillRect l="-745" t="-1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62" y="75308"/>
            <a:ext cx="7868808" cy="473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BC188-E382-43DF-A6F7-AF063D0F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Data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Combined two columns and cleaned data into a neat format.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E0AB2-C223-40C6-AA23-4D19F1367475}"/>
              </a:ext>
            </a:extLst>
          </p:cNvPr>
          <p:cNvSpPr/>
          <p:nvPr/>
        </p:nvSpPr>
        <p:spPr>
          <a:xfrm>
            <a:off x="8333791" y="5629152"/>
            <a:ext cx="3905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senate majority leaders main goal </a:t>
            </a:r>
            <a:r>
              <a:rPr lang="en-US" dirty="0" err="1"/>
              <a:t>gop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scary mitch </a:t>
            </a:r>
            <a:r>
              <a:rPr lang="en-US" dirty="0" err="1"/>
              <a:t>mcconnell</a:t>
            </a:r>
            <a:r>
              <a:rPr lang="en-US" dirty="0"/>
              <a:t> unusual admonition republican majority takes senate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E59D-29B3-4192-A9DE-C6C5E212D67E}"/>
              </a:ext>
            </a:extLst>
          </p:cNvPr>
          <p:cNvSpPr/>
          <p:nvPr/>
        </p:nvSpPr>
        <p:spPr>
          <a:xfrm>
            <a:off x="4134070" y="5352153"/>
            <a:ext cx="3358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senate majority leader </a:t>
            </a:r>
            <a:r>
              <a:rPr lang="en-US" dirty="0">
                <a:highlight>
                  <a:srgbClr val="808080"/>
                </a:highlight>
              </a:rPr>
              <a:t>xe2\x80\x99s </a:t>
            </a:r>
            <a:r>
              <a:rPr lang="en-US" dirty="0"/>
              <a:t>main goal </a:t>
            </a:r>
            <a:r>
              <a:rPr lang="en-US" dirty="0" err="1"/>
              <a:t>gop</a:t>
            </a:r>
            <a:r>
              <a:rPr lang="en-US" dirty="0"/>
              <a:t>: </a:t>
            </a:r>
            <a:r>
              <a:rPr lang="en-US" dirty="0">
                <a:highlight>
                  <a:srgbClr val="808080"/>
                </a:highlight>
              </a:rPr>
              <a:t>don\xe2\x80\x99t </a:t>
            </a:r>
            <a:r>
              <a:rPr lang="en-US" dirty="0"/>
              <a:t>scary mitch </a:t>
            </a:r>
            <a:r>
              <a:rPr lang="en-US" dirty="0" err="1"/>
              <a:t>mcconnell</a:t>
            </a:r>
            <a:r>
              <a:rPr lang="en-US" dirty="0"/>
              <a:t> unusual admonition new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ABEDE-7E85-4785-9D3A-889A08337F8C}"/>
              </a:ext>
            </a:extLst>
          </p:cNvPr>
          <p:cNvSpPr/>
          <p:nvPr/>
        </p:nvSpPr>
        <p:spPr>
          <a:xfrm>
            <a:off x="4210793" y="4844293"/>
            <a:ext cx="2413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Cleaning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10482-DFDE-43E8-A7E9-ED84D1F7D797}"/>
              </a:ext>
            </a:extLst>
          </p:cNvPr>
          <p:cNvSpPr/>
          <p:nvPr/>
        </p:nvSpPr>
        <p:spPr>
          <a:xfrm>
            <a:off x="8582701" y="4890488"/>
            <a:ext cx="1960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After Cleaning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08FC4-17C9-4BBA-907B-2F632FBC71D6}"/>
              </a:ext>
            </a:extLst>
          </p:cNvPr>
          <p:cNvSpPr/>
          <p:nvPr/>
        </p:nvSpPr>
        <p:spPr>
          <a:xfrm>
            <a:off x="9119777" y="1853023"/>
            <a:ext cx="920456" cy="32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EC8C2-4A29-4E83-8690-67AD69D3E014}"/>
              </a:ext>
            </a:extLst>
          </p:cNvPr>
          <p:cNvSpPr/>
          <p:nvPr/>
        </p:nvSpPr>
        <p:spPr>
          <a:xfrm>
            <a:off x="9714237" y="3101997"/>
            <a:ext cx="325996" cy="32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BC574-ED18-4DD6-AC39-81A1B3623F4F}"/>
              </a:ext>
            </a:extLst>
          </p:cNvPr>
          <p:cNvSpPr/>
          <p:nvPr/>
        </p:nvSpPr>
        <p:spPr>
          <a:xfrm>
            <a:off x="8017652" y="1853023"/>
            <a:ext cx="145113" cy="32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FEE002-32BD-423E-BB2B-8817D910FEAB}"/>
              </a:ext>
            </a:extLst>
          </p:cNvPr>
          <p:cNvSpPr/>
          <p:nvPr/>
        </p:nvSpPr>
        <p:spPr>
          <a:xfrm>
            <a:off x="7999021" y="2774994"/>
            <a:ext cx="145113" cy="32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4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652</Words>
  <Application>Microsoft Office PowerPoint</Application>
  <PresentationFormat>Widescreen</PresentationFormat>
  <Paragraphs>125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Candara</vt:lpstr>
      <vt:lpstr>Retrospect</vt:lpstr>
      <vt:lpstr>PowerPoint Presentation</vt:lpstr>
      <vt:lpstr>Logic</vt:lpstr>
      <vt:lpstr>PowerPoint Presentation</vt:lpstr>
      <vt:lpstr>Naïve Bayes</vt:lpstr>
      <vt:lpstr>Calculating Probabilities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nitya neelima</dc:creator>
  <cp:lastModifiedBy>nitya neelima</cp:lastModifiedBy>
  <cp:revision>35</cp:revision>
  <dcterms:created xsi:type="dcterms:W3CDTF">2017-09-05T09:05:52Z</dcterms:created>
  <dcterms:modified xsi:type="dcterms:W3CDTF">2017-09-08T06:04:11Z</dcterms:modified>
</cp:coreProperties>
</file>