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8"/>
  </p:notesMasterIdLst>
  <p:sldIdLst>
    <p:sldId id="256" r:id="rId2"/>
    <p:sldId id="266" r:id="rId3"/>
    <p:sldId id="257" r:id="rId4"/>
    <p:sldId id="258" r:id="rId5"/>
    <p:sldId id="259" r:id="rId6"/>
    <p:sldId id="261" r:id="rId7"/>
    <p:sldId id="267" r:id="rId8"/>
    <p:sldId id="265" r:id="rId9"/>
    <p:sldId id="268" r:id="rId10"/>
    <p:sldId id="270" r:id="rId11"/>
    <p:sldId id="272" r:id="rId12"/>
    <p:sldId id="262" r:id="rId13"/>
    <p:sldId id="263" r:id="rId14"/>
    <p:sldId id="273" r:id="rId15"/>
    <p:sldId id="275"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78162" autoAdjust="0"/>
  </p:normalViewPr>
  <p:slideViewPr>
    <p:cSldViewPr snapToGrid="0">
      <p:cViewPr varScale="1">
        <p:scale>
          <a:sx n="57" d="100"/>
          <a:sy n="57" d="100"/>
        </p:scale>
        <p:origin x="11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2036E-B0A2-4BAD-A77F-E758130C59D1}" type="datetimeFigureOut">
              <a:rPr lang="en-IN" smtClean="0"/>
              <a:t>06-06-2018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5A687F-CA73-422F-937A-56FEF82B44F7}" type="slidenum">
              <a:rPr lang="en-IN" smtClean="0"/>
              <a:t>‹#›</a:t>
            </a:fld>
            <a:endParaRPr lang="en-IN"/>
          </a:p>
        </p:txBody>
      </p:sp>
    </p:spTree>
    <p:extLst>
      <p:ext uri="{BB962C8B-B14F-4D97-AF65-F5344CB8AC3E}">
        <p14:creationId xmlns:p14="http://schemas.microsoft.com/office/powerpoint/2010/main" val="1415313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Being</a:t>
            </a:r>
            <a:r>
              <a:rPr lang="en-IN" baseline="0" dirty="0" smtClean="0"/>
              <a:t> online and anonymous can make us say nasty things that   we don’t usually. One such problem is toxic text classification.</a:t>
            </a:r>
          </a:p>
          <a:p>
            <a:r>
              <a:rPr lang="en-IN" baseline="0" dirty="0" smtClean="0"/>
              <a:t>The Wiki has gathered few professionals to classify the data from a site into 6 categories like if the message is clean, toxic, insult, threat etc.</a:t>
            </a:r>
          </a:p>
          <a:p>
            <a:r>
              <a:rPr lang="en-IN" baseline="0" dirty="0" smtClean="0"/>
              <a:t>Now we have to create a machine learning model that will classify a new message into one of the following category.</a:t>
            </a:r>
            <a:endParaRPr lang="en-IN" dirty="0"/>
          </a:p>
        </p:txBody>
      </p:sp>
      <p:sp>
        <p:nvSpPr>
          <p:cNvPr id="4" name="Slide Number Placeholder 3"/>
          <p:cNvSpPr>
            <a:spLocks noGrp="1"/>
          </p:cNvSpPr>
          <p:nvPr>
            <p:ph type="sldNum" sz="quarter" idx="10"/>
          </p:nvPr>
        </p:nvSpPr>
        <p:spPr/>
        <p:txBody>
          <a:bodyPr/>
          <a:lstStyle/>
          <a:p>
            <a:fld id="{765A687F-CA73-422F-937A-56FEF82B44F7}" type="slidenum">
              <a:rPr lang="en-IN" smtClean="0"/>
              <a:t>1</a:t>
            </a:fld>
            <a:endParaRPr lang="en-IN"/>
          </a:p>
        </p:txBody>
      </p:sp>
    </p:spTree>
    <p:extLst>
      <p:ext uri="{BB962C8B-B14F-4D97-AF65-F5344CB8AC3E}">
        <p14:creationId xmlns:p14="http://schemas.microsoft.com/office/powerpoint/2010/main" val="3897424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What is ML. and AI</a:t>
            </a:r>
          </a:p>
          <a:p>
            <a:r>
              <a:rPr lang="en-IN" dirty="0" smtClean="0"/>
              <a:t>Machine learning and AI are both based</a:t>
            </a:r>
            <a:r>
              <a:rPr lang="en-IN" baseline="0" dirty="0" smtClean="0"/>
              <a:t> on the fact that they learn from the data. The way they learn from the data is what differentiates them.</a:t>
            </a:r>
          </a:p>
          <a:p>
            <a:endParaRPr lang="en-IN" baseline="0" dirty="0" smtClean="0"/>
          </a:p>
          <a:p>
            <a:r>
              <a:rPr lang="en-IN" baseline="0" dirty="0" smtClean="0"/>
              <a:t>Simply put ML can solve the problems only a professional can solve. Lets take the example of Bank manager.</a:t>
            </a:r>
          </a:p>
          <a:p>
            <a:r>
              <a:rPr lang="en-IN" baseline="0" dirty="0" smtClean="0"/>
              <a:t>So in order to train ML we have to fine tune the data, make it in an understandable format for it to learn.</a:t>
            </a:r>
          </a:p>
          <a:p>
            <a:endParaRPr lang="en-IN" baseline="0" dirty="0" smtClean="0"/>
          </a:p>
          <a:p>
            <a:r>
              <a:rPr lang="en-IN" baseline="0" dirty="0" smtClean="0"/>
              <a:t>AI can solve the problems that c common man can do. For example in our childhood we learnt that a particular animal is a dog. We did not </a:t>
            </a:r>
            <a:r>
              <a:rPr lang="en-IN" baseline="0" dirty="0" err="1" smtClean="0"/>
              <a:t>expli</a:t>
            </a:r>
            <a:endParaRPr lang="en-IN" dirty="0"/>
          </a:p>
        </p:txBody>
      </p:sp>
      <p:sp>
        <p:nvSpPr>
          <p:cNvPr id="4" name="Slide Number Placeholder 3"/>
          <p:cNvSpPr>
            <a:spLocks noGrp="1"/>
          </p:cNvSpPr>
          <p:nvPr>
            <p:ph type="sldNum" sz="quarter" idx="10"/>
          </p:nvPr>
        </p:nvSpPr>
        <p:spPr/>
        <p:txBody>
          <a:bodyPr/>
          <a:lstStyle/>
          <a:p>
            <a:fld id="{765A687F-CA73-422F-937A-56FEF82B44F7}" type="slidenum">
              <a:rPr lang="en-IN" smtClean="0"/>
              <a:t>2</a:t>
            </a:fld>
            <a:endParaRPr lang="en-IN"/>
          </a:p>
        </p:txBody>
      </p:sp>
    </p:spTree>
    <p:extLst>
      <p:ext uri="{BB962C8B-B14F-4D97-AF65-F5344CB8AC3E}">
        <p14:creationId xmlns:p14="http://schemas.microsoft.com/office/powerpoint/2010/main" val="47569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What </a:t>
            </a:r>
            <a:r>
              <a:rPr lang="en-IN" dirty="0"/>
              <a:t>is machine learning?</a:t>
            </a:r>
          </a:p>
          <a:p>
            <a:r>
              <a:rPr lang="en-IN" dirty="0"/>
              <a:t>If suppose u want to write a code to find the type of polygon then either you can start writing the code like if sides are 3 then it is triangle etc </a:t>
            </a:r>
            <a:r>
              <a:rPr lang="en-IN" dirty="0" err="1"/>
              <a:t>etc</a:t>
            </a:r>
            <a:r>
              <a:rPr lang="en-IN" dirty="0"/>
              <a:t> </a:t>
            </a:r>
          </a:p>
          <a:p>
            <a:r>
              <a:rPr lang="en-IN" dirty="0"/>
              <a:t>Or you can create a data of several such examples and throw a model which inherently learns that two there are three ones in a record then it is a triangle.</a:t>
            </a:r>
          </a:p>
          <a:p>
            <a:endParaRPr lang="en-IN" dirty="0"/>
          </a:p>
          <a:p>
            <a:r>
              <a:rPr lang="en-IN" dirty="0"/>
              <a:t>In this way a machine can learn and </a:t>
            </a:r>
            <a:r>
              <a:rPr lang="en-IN" dirty="0" smtClean="0"/>
              <a:t>classify</a:t>
            </a:r>
            <a:r>
              <a:rPr lang="en-IN" baseline="0" dirty="0" smtClean="0"/>
              <a:t> text depending upon the words it contains</a:t>
            </a:r>
            <a:endParaRPr lang="en-IN" dirty="0"/>
          </a:p>
        </p:txBody>
      </p:sp>
      <p:sp>
        <p:nvSpPr>
          <p:cNvPr id="4" name="Slide Number Placeholder 3"/>
          <p:cNvSpPr>
            <a:spLocks noGrp="1"/>
          </p:cNvSpPr>
          <p:nvPr>
            <p:ph type="sldNum" sz="quarter" idx="10"/>
          </p:nvPr>
        </p:nvSpPr>
        <p:spPr/>
        <p:txBody>
          <a:bodyPr/>
          <a:lstStyle/>
          <a:p>
            <a:fld id="{765A687F-CA73-422F-937A-56FEF82B44F7}" type="slidenum">
              <a:rPr lang="en-IN" smtClean="0"/>
              <a:t>3</a:t>
            </a:fld>
            <a:endParaRPr lang="en-IN"/>
          </a:p>
        </p:txBody>
      </p:sp>
    </p:spTree>
    <p:extLst>
      <p:ext uri="{BB962C8B-B14F-4D97-AF65-F5344CB8AC3E}">
        <p14:creationId xmlns:p14="http://schemas.microsoft.com/office/powerpoint/2010/main" val="1016498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It is ok with numbers but how to classify if words are present</a:t>
            </a:r>
          </a:p>
          <a:p>
            <a:r>
              <a:rPr lang="en-IN" dirty="0"/>
              <a:t>For this first we convert words into numerical values so that the model can understand. </a:t>
            </a:r>
          </a:p>
          <a:p>
            <a:r>
              <a:rPr lang="en-IN" dirty="0"/>
              <a:t>In this way we can change words into numeric</a:t>
            </a:r>
          </a:p>
        </p:txBody>
      </p:sp>
      <p:sp>
        <p:nvSpPr>
          <p:cNvPr id="4" name="Slide Number Placeholder 3"/>
          <p:cNvSpPr>
            <a:spLocks noGrp="1"/>
          </p:cNvSpPr>
          <p:nvPr>
            <p:ph type="sldNum" sz="quarter" idx="10"/>
          </p:nvPr>
        </p:nvSpPr>
        <p:spPr/>
        <p:txBody>
          <a:bodyPr/>
          <a:lstStyle/>
          <a:p>
            <a:fld id="{765A687F-CA73-422F-937A-56FEF82B44F7}" type="slidenum">
              <a:rPr lang="en-IN" smtClean="0"/>
              <a:t>4</a:t>
            </a:fld>
            <a:endParaRPr lang="en-IN"/>
          </a:p>
        </p:txBody>
      </p:sp>
    </p:spTree>
    <p:extLst>
      <p:ext uri="{BB962C8B-B14F-4D97-AF65-F5344CB8AC3E}">
        <p14:creationId xmlns:p14="http://schemas.microsoft.com/office/powerpoint/2010/main" val="251150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5A687F-CA73-422F-937A-56FEF82B44F7}" type="slidenum">
              <a:rPr lang="en-IN" smtClean="0"/>
              <a:t>5</a:t>
            </a:fld>
            <a:endParaRPr lang="en-IN"/>
          </a:p>
        </p:txBody>
      </p:sp>
    </p:spTree>
    <p:extLst>
      <p:ext uri="{BB962C8B-B14F-4D97-AF65-F5344CB8AC3E}">
        <p14:creationId xmlns:p14="http://schemas.microsoft.com/office/powerpoint/2010/main" val="1401057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E4F245-C378-48E2-A803-896642815D91}" type="datetimeFigureOut">
              <a:rPr lang="en-IN" smtClean="0"/>
              <a:t>06-06-2018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0A34AF-E217-45D7-BD5D-7C0116A81B8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269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E4F245-C378-48E2-A803-896642815D91}" type="datetimeFigureOut">
              <a:rPr lang="en-IN" smtClean="0"/>
              <a:t>06-06-2018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0A34AF-E217-45D7-BD5D-7C0116A81B8A}" type="slidenum">
              <a:rPr lang="en-IN" smtClean="0"/>
              <a:t>‹#›</a:t>
            </a:fld>
            <a:endParaRPr lang="en-IN"/>
          </a:p>
        </p:txBody>
      </p:sp>
    </p:spTree>
    <p:extLst>
      <p:ext uri="{BB962C8B-B14F-4D97-AF65-F5344CB8AC3E}">
        <p14:creationId xmlns:p14="http://schemas.microsoft.com/office/powerpoint/2010/main" val="28381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E4F245-C378-48E2-A803-896642815D91}" type="datetimeFigureOut">
              <a:rPr lang="en-IN" smtClean="0"/>
              <a:t>06-06-2018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0A34AF-E217-45D7-BD5D-7C0116A81B8A}" type="slidenum">
              <a:rPr lang="en-IN" smtClean="0"/>
              <a:t>‹#›</a:t>
            </a:fld>
            <a:endParaRPr lang="en-IN"/>
          </a:p>
        </p:txBody>
      </p:sp>
    </p:spTree>
    <p:extLst>
      <p:ext uri="{BB962C8B-B14F-4D97-AF65-F5344CB8AC3E}">
        <p14:creationId xmlns:p14="http://schemas.microsoft.com/office/powerpoint/2010/main" val="3222540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E4F245-C378-48E2-A803-896642815D91}" type="datetimeFigureOut">
              <a:rPr lang="en-IN" smtClean="0"/>
              <a:t>06-06-2018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0A34AF-E217-45D7-BD5D-7C0116A81B8A}" type="slidenum">
              <a:rPr lang="en-IN" smtClean="0"/>
              <a:t>‹#›</a:t>
            </a:fld>
            <a:endParaRPr lang="en-IN"/>
          </a:p>
        </p:txBody>
      </p:sp>
    </p:spTree>
    <p:extLst>
      <p:ext uri="{BB962C8B-B14F-4D97-AF65-F5344CB8AC3E}">
        <p14:creationId xmlns:p14="http://schemas.microsoft.com/office/powerpoint/2010/main" val="1313394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E4F245-C378-48E2-A803-896642815D91}" type="datetimeFigureOut">
              <a:rPr lang="en-IN" smtClean="0"/>
              <a:t>06-06-2018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0A34AF-E217-45D7-BD5D-7C0116A81B8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95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E4F245-C378-48E2-A803-896642815D91}" type="datetimeFigureOut">
              <a:rPr lang="en-IN" smtClean="0"/>
              <a:t>06-06-2018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0A34AF-E217-45D7-BD5D-7C0116A81B8A}" type="slidenum">
              <a:rPr lang="en-IN" smtClean="0"/>
              <a:t>‹#›</a:t>
            </a:fld>
            <a:endParaRPr lang="en-IN"/>
          </a:p>
        </p:txBody>
      </p:sp>
    </p:spTree>
    <p:extLst>
      <p:ext uri="{BB962C8B-B14F-4D97-AF65-F5344CB8AC3E}">
        <p14:creationId xmlns:p14="http://schemas.microsoft.com/office/powerpoint/2010/main" val="3522315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E4F245-C378-48E2-A803-896642815D91}" type="datetimeFigureOut">
              <a:rPr lang="en-IN" smtClean="0"/>
              <a:t>06-06-2018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0A34AF-E217-45D7-BD5D-7C0116A81B8A}" type="slidenum">
              <a:rPr lang="en-IN" smtClean="0"/>
              <a:t>‹#›</a:t>
            </a:fld>
            <a:endParaRPr lang="en-IN"/>
          </a:p>
        </p:txBody>
      </p:sp>
    </p:spTree>
    <p:extLst>
      <p:ext uri="{BB962C8B-B14F-4D97-AF65-F5344CB8AC3E}">
        <p14:creationId xmlns:p14="http://schemas.microsoft.com/office/powerpoint/2010/main" val="183664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E4F245-C378-48E2-A803-896642815D91}" type="datetimeFigureOut">
              <a:rPr lang="en-IN" smtClean="0"/>
              <a:t>06-06-2018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0A34AF-E217-45D7-BD5D-7C0116A81B8A}" type="slidenum">
              <a:rPr lang="en-IN" smtClean="0"/>
              <a:t>‹#›</a:t>
            </a:fld>
            <a:endParaRPr lang="en-IN"/>
          </a:p>
        </p:txBody>
      </p:sp>
    </p:spTree>
    <p:extLst>
      <p:ext uri="{BB962C8B-B14F-4D97-AF65-F5344CB8AC3E}">
        <p14:creationId xmlns:p14="http://schemas.microsoft.com/office/powerpoint/2010/main" val="3253815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CE4F245-C378-48E2-A803-896642815D91}" type="datetimeFigureOut">
              <a:rPr lang="en-IN" smtClean="0"/>
              <a:t>06-06-2018</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F0A34AF-E217-45D7-BD5D-7C0116A81B8A}" type="slidenum">
              <a:rPr lang="en-IN" smtClean="0"/>
              <a:t>‹#›</a:t>
            </a:fld>
            <a:endParaRPr lang="en-IN"/>
          </a:p>
        </p:txBody>
      </p:sp>
    </p:spTree>
    <p:extLst>
      <p:ext uri="{BB962C8B-B14F-4D97-AF65-F5344CB8AC3E}">
        <p14:creationId xmlns:p14="http://schemas.microsoft.com/office/powerpoint/2010/main" val="902469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CE4F245-C378-48E2-A803-896642815D91}" type="datetimeFigureOut">
              <a:rPr lang="en-IN" smtClean="0"/>
              <a:t>06-06-2018</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F0A34AF-E217-45D7-BD5D-7C0116A81B8A}" type="slidenum">
              <a:rPr lang="en-IN" smtClean="0"/>
              <a:t>‹#›</a:t>
            </a:fld>
            <a:endParaRPr lang="en-IN"/>
          </a:p>
        </p:txBody>
      </p:sp>
    </p:spTree>
    <p:extLst>
      <p:ext uri="{BB962C8B-B14F-4D97-AF65-F5344CB8AC3E}">
        <p14:creationId xmlns:p14="http://schemas.microsoft.com/office/powerpoint/2010/main" val="193050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CE4F245-C378-48E2-A803-896642815D91}" type="datetimeFigureOut">
              <a:rPr lang="en-IN" smtClean="0"/>
              <a:t>06-06-2018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0A34AF-E217-45D7-BD5D-7C0116A81B8A}" type="slidenum">
              <a:rPr lang="en-IN" smtClean="0"/>
              <a:t>‹#›</a:t>
            </a:fld>
            <a:endParaRPr lang="en-IN"/>
          </a:p>
        </p:txBody>
      </p:sp>
    </p:spTree>
    <p:extLst>
      <p:ext uri="{BB962C8B-B14F-4D97-AF65-F5344CB8AC3E}">
        <p14:creationId xmlns:p14="http://schemas.microsoft.com/office/powerpoint/2010/main" val="50845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CE4F245-C378-48E2-A803-896642815D91}" type="datetimeFigureOut">
              <a:rPr lang="en-IN" smtClean="0"/>
              <a:t>06-06-2018</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F0A34AF-E217-45D7-BD5D-7C0116A81B8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94649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IN" b="1" dirty="0" smtClean="0"/>
              <a:t>Toxic Text Classification</a:t>
            </a:r>
            <a:endParaRPr lang="en-IN"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0533" y="205074"/>
            <a:ext cx="5960534" cy="5960534"/>
          </a:xfrm>
          <a:prstGeom prst="rect">
            <a:avLst/>
          </a:prstGeom>
        </p:spPr>
      </p:pic>
      <p:sp>
        <p:nvSpPr>
          <p:cNvPr id="7" name="Oval 6"/>
          <p:cNvSpPr/>
          <p:nvPr/>
        </p:nvSpPr>
        <p:spPr>
          <a:xfrm>
            <a:off x="7450666" y="5386363"/>
            <a:ext cx="2980267" cy="57573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Tree>
    <p:extLst>
      <p:ext uri="{BB962C8B-B14F-4D97-AF65-F5344CB8AC3E}">
        <p14:creationId xmlns:p14="http://schemas.microsoft.com/office/powerpoint/2010/main" val="1700661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7907" r="8660" b="4653"/>
          <a:stretch/>
        </p:blipFill>
        <p:spPr>
          <a:xfrm>
            <a:off x="3034936" y="1737359"/>
            <a:ext cx="9157064" cy="5120641"/>
          </a:xfrm>
          <a:prstGeom prst="rect">
            <a:avLst/>
          </a:prstGeom>
        </p:spPr>
      </p:pic>
      <p:sp>
        <p:nvSpPr>
          <p:cNvPr id="2" name="Title 1"/>
          <p:cNvSpPr>
            <a:spLocks noGrp="1"/>
          </p:cNvSpPr>
          <p:nvPr>
            <p:ph type="title"/>
          </p:nvPr>
        </p:nvSpPr>
        <p:spPr/>
        <p:txBody>
          <a:bodyPr/>
          <a:lstStyle/>
          <a:p>
            <a:r>
              <a:rPr lang="en-IN" dirty="0" smtClean="0"/>
              <a:t>Feature Engineering</a:t>
            </a:r>
            <a:endParaRPr lang="en-IN" dirty="0"/>
          </a:p>
        </p:txBody>
      </p:sp>
      <p:sp>
        <p:nvSpPr>
          <p:cNvPr id="3" name="TextBox 2"/>
          <p:cNvSpPr txBox="1"/>
          <p:nvPr/>
        </p:nvSpPr>
        <p:spPr>
          <a:xfrm>
            <a:off x="1358537" y="2246811"/>
            <a:ext cx="8151223" cy="2926080"/>
          </a:xfrm>
          <a:prstGeom prst="rect">
            <a:avLst/>
          </a:prstGeom>
          <a:noFill/>
        </p:spPr>
        <p:txBody>
          <a:bodyPr wrap="square" rtlCol="0">
            <a:spAutoFit/>
          </a:bodyPr>
          <a:lstStyle/>
          <a:p>
            <a:endParaRPr lang="en-IN" dirty="0"/>
          </a:p>
        </p:txBody>
      </p:sp>
      <p:sp>
        <p:nvSpPr>
          <p:cNvPr id="4" name="TextBox 3"/>
          <p:cNvSpPr txBox="1"/>
          <p:nvPr/>
        </p:nvSpPr>
        <p:spPr>
          <a:xfrm>
            <a:off x="0" y="1737359"/>
            <a:ext cx="4615543" cy="3477875"/>
          </a:xfrm>
          <a:prstGeom prst="rect">
            <a:avLst/>
          </a:prstGeom>
          <a:noFill/>
        </p:spPr>
        <p:txBody>
          <a:bodyPr wrap="square" rtlCol="0">
            <a:spAutoFit/>
          </a:bodyPr>
          <a:lstStyle/>
          <a:p>
            <a:endParaRPr lang="en-IN" sz="2000" dirty="0"/>
          </a:p>
          <a:p>
            <a:r>
              <a:rPr lang="en-IN" sz="2000" dirty="0" smtClean="0"/>
              <a:t>Some </a:t>
            </a:r>
            <a:r>
              <a:rPr lang="en-IN" sz="2000" dirty="0"/>
              <a:t>more </a:t>
            </a:r>
            <a:r>
              <a:rPr lang="en-IN" sz="2000" dirty="0" smtClean="0"/>
              <a:t>experimental</a:t>
            </a:r>
          </a:p>
          <a:p>
            <a:r>
              <a:rPr lang="en-IN" sz="2000" dirty="0" smtClean="0"/>
              <a:t> </a:t>
            </a:r>
            <a:r>
              <a:rPr lang="en-IN" sz="2000" dirty="0"/>
              <a:t>features.</a:t>
            </a:r>
          </a:p>
          <a:p>
            <a:r>
              <a:rPr lang="en-IN" sz="2000" dirty="0"/>
              <a:t>* count of sentences </a:t>
            </a:r>
          </a:p>
          <a:p>
            <a:r>
              <a:rPr lang="en-IN" sz="2000" dirty="0"/>
              <a:t>* count of words</a:t>
            </a:r>
          </a:p>
          <a:p>
            <a:r>
              <a:rPr lang="en-IN" sz="2000" dirty="0"/>
              <a:t>* count of unique words</a:t>
            </a:r>
          </a:p>
          <a:p>
            <a:r>
              <a:rPr lang="en-IN" sz="2000" dirty="0"/>
              <a:t>* count of letters </a:t>
            </a:r>
          </a:p>
          <a:p>
            <a:r>
              <a:rPr lang="en-IN" sz="2000" dirty="0"/>
              <a:t>* count of punctuations</a:t>
            </a:r>
          </a:p>
          <a:p>
            <a:r>
              <a:rPr lang="en-IN" sz="2000" dirty="0"/>
              <a:t>* count of uppercase </a:t>
            </a:r>
            <a:r>
              <a:rPr lang="en-IN" sz="2000" dirty="0" smtClean="0"/>
              <a:t>words</a:t>
            </a:r>
            <a:endParaRPr lang="en-IN" sz="2000" dirty="0"/>
          </a:p>
          <a:p>
            <a:r>
              <a:rPr lang="en-IN" sz="2000" dirty="0"/>
              <a:t>* count of stop words</a:t>
            </a:r>
          </a:p>
          <a:p>
            <a:r>
              <a:rPr lang="en-IN" sz="2000" dirty="0"/>
              <a:t>* </a:t>
            </a:r>
            <a:r>
              <a:rPr lang="en-IN" sz="2000" dirty="0" err="1"/>
              <a:t>Avg</a:t>
            </a:r>
            <a:r>
              <a:rPr lang="en-IN" sz="2000" dirty="0"/>
              <a:t> length of each word</a:t>
            </a:r>
          </a:p>
        </p:txBody>
      </p:sp>
    </p:spTree>
    <p:extLst>
      <p:ext uri="{BB962C8B-B14F-4D97-AF65-F5344CB8AC3E}">
        <p14:creationId xmlns:p14="http://schemas.microsoft.com/office/powerpoint/2010/main" val="2531273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Cleaning	</a:t>
            </a:r>
            <a:endParaRPr lang="en-IN" dirty="0"/>
          </a:p>
        </p:txBody>
      </p:sp>
      <p:sp>
        <p:nvSpPr>
          <p:cNvPr id="10" name="TextBox 9"/>
          <p:cNvSpPr txBox="1"/>
          <p:nvPr/>
        </p:nvSpPr>
        <p:spPr>
          <a:xfrm>
            <a:off x="1097280" y="2286000"/>
            <a:ext cx="10620103" cy="4339650"/>
          </a:xfrm>
          <a:prstGeom prst="rect">
            <a:avLst/>
          </a:prstGeom>
          <a:noFill/>
        </p:spPr>
        <p:txBody>
          <a:bodyPr wrap="square" rtlCol="0">
            <a:spAutoFit/>
          </a:bodyPr>
          <a:lstStyle/>
          <a:p>
            <a:r>
              <a:rPr lang="en-US" altLang="en-US" sz="2400" b="1" dirty="0" smtClean="0">
                <a:solidFill>
                  <a:schemeClr val="accent2">
                    <a:lumMod val="75000"/>
                  </a:schemeClr>
                </a:solidFill>
                <a:latin typeface="Century" panose="02040604050505020304" pitchFamily="18" charset="0"/>
                <a:cs typeface="Courier New" panose="02070309020205020404" pitchFamily="49" charset="0"/>
              </a:rPr>
              <a:t>Before Cleaning</a:t>
            </a:r>
          </a:p>
          <a:p>
            <a:pPr lvl="0" defTabSz="914400" eaLnBrk="0" fontAlgn="base" hangingPunct="0">
              <a:spcBef>
                <a:spcPct val="0"/>
              </a:spcBef>
              <a:spcAft>
                <a:spcPct val="0"/>
              </a:spcAft>
            </a:pPr>
            <a:r>
              <a:rPr lang="en-US" altLang="en-US" dirty="0">
                <a:solidFill>
                  <a:schemeClr val="tx1">
                    <a:lumMod val="95000"/>
                  </a:schemeClr>
                </a:solidFill>
                <a:latin typeface="Courier New" panose="02070309020205020404" pitchFamily="49" charset="0"/>
                <a:cs typeface="Courier New" panose="02070309020205020404" pitchFamily="49" charset="0"/>
              </a:rPr>
              <a:t>Maybe you should look up what harassment is. Please change the reasoning for my block to something respectable that deals with the situation at hand. I did not </a:t>
            </a:r>
            <a:r>
              <a:rPr lang="en-US" altLang="en-US" dirty="0" err="1">
                <a:solidFill>
                  <a:schemeClr val="tx1">
                    <a:lumMod val="95000"/>
                  </a:schemeClr>
                </a:solidFill>
                <a:latin typeface="Courier New" panose="02070309020205020404" pitchFamily="49" charset="0"/>
                <a:cs typeface="Courier New" panose="02070309020205020404" pitchFamily="49" charset="0"/>
              </a:rPr>
              <a:t>harrass</a:t>
            </a:r>
            <a:r>
              <a:rPr lang="en-US" altLang="en-US" dirty="0">
                <a:solidFill>
                  <a:schemeClr val="tx1">
                    <a:lumMod val="95000"/>
                  </a:schemeClr>
                </a:solidFill>
                <a:latin typeface="Courier New" panose="02070309020205020404" pitchFamily="49" charset="0"/>
                <a:cs typeface="Courier New" panose="02070309020205020404" pitchFamily="49" charset="0"/>
              </a:rPr>
              <a:t> you in any way, shape, or form. I asked you to fuck off in the context of my user talk page. And I repeat again my statement, fuck off my talk page when this issue is over. It is my right to ask you to fuck off my talk page. It is not my right to block you from this page, but again it is my right to ask you to fuck off this user talk page. Bits </a:t>
            </a:r>
            <a:r>
              <a:rPr lang="en-US" altLang="en-US" dirty="0" err="1" smtClean="0">
                <a:solidFill>
                  <a:schemeClr val="tx1">
                    <a:lumMod val="95000"/>
                  </a:schemeClr>
                </a:solidFill>
                <a:latin typeface="Courier New" panose="02070309020205020404" pitchFamily="49" charset="0"/>
                <a:cs typeface="Courier New" panose="02070309020205020404" pitchFamily="49" charset="0"/>
              </a:rPr>
              <a:t>andPieces</a:t>
            </a:r>
            <a:r>
              <a:rPr lang="en-US" altLang="en-US" dirty="0">
                <a:solidFill>
                  <a:schemeClr val="tx1">
                    <a:lumMod val="95000"/>
                  </a:schemeClr>
                </a:solidFill>
                <a:latin typeface="Courier New" panose="02070309020205020404" pitchFamily="49" charset="0"/>
                <a:cs typeface="Courier New" panose="02070309020205020404" pitchFamily="49" charset="0"/>
              </a:rPr>
              <a:t>'</a:t>
            </a:r>
            <a:r>
              <a:rPr lang="en-US" altLang="en-US" dirty="0">
                <a:solidFill>
                  <a:schemeClr val="tx1">
                    <a:lumMod val="95000"/>
                  </a:schemeClr>
                </a:solidFill>
              </a:rPr>
              <a:t> </a:t>
            </a:r>
            <a:endParaRPr lang="en-US" altLang="en-US" dirty="0">
              <a:solidFill>
                <a:schemeClr val="tx1">
                  <a:lumMod val="95000"/>
                </a:schemeClr>
              </a:solidFill>
              <a:latin typeface="Arial" panose="020B0604020202020204" pitchFamily="34" charset="0"/>
            </a:endParaRPr>
          </a:p>
          <a:p>
            <a:endParaRPr lang="en-US" altLang="en-US" sz="1500" dirty="0" smtClean="0">
              <a:solidFill>
                <a:schemeClr val="tx1">
                  <a:lumMod val="95000"/>
                </a:schemeClr>
              </a:solidFill>
              <a:latin typeface="Century" panose="02040604050505020304" pitchFamily="18" charset="0"/>
              <a:cs typeface="Courier New" panose="02070309020205020404" pitchFamily="49" charset="0"/>
            </a:endParaRPr>
          </a:p>
          <a:p>
            <a:r>
              <a:rPr lang="en-US" altLang="en-US" sz="2400" b="1" dirty="0" smtClean="0">
                <a:solidFill>
                  <a:schemeClr val="accent2">
                    <a:lumMod val="75000"/>
                  </a:schemeClr>
                </a:solidFill>
                <a:latin typeface="Century" panose="02040604050505020304" pitchFamily="18" charset="0"/>
                <a:cs typeface="Courier New" panose="02070309020205020404" pitchFamily="49" charset="0"/>
              </a:rPr>
              <a:t>After Cleaning</a:t>
            </a:r>
            <a:endParaRPr lang="en-US" altLang="en-US" sz="1400" dirty="0" smtClean="0">
              <a:solidFill>
                <a:schemeClr val="accent2">
                  <a:lumMod val="75000"/>
                </a:schemeClr>
              </a:solidFill>
              <a:latin typeface="Century" panose="02040604050505020304" pitchFamily="18" charset="0"/>
              <a:cs typeface="Courier New" panose="02070309020205020404" pitchFamily="49" charset="0"/>
            </a:endParaRPr>
          </a:p>
          <a:p>
            <a:pPr lvl="0" defTabSz="914400" eaLnBrk="0" fontAlgn="base" hangingPunct="0">
              <a:spcBef>
                <a:spcPct val="0"/>
              </a:spcBef>
              <a:spcAft>
                <a:spcPct val="0"/>
              </a:spcAft>
            </a:pPr>
            <a:r>
              <a:rPr lang="en-US" altLang="en-US" dirty="0">
                <a:solidFill>
                  <a:schemeClr val="tx1">
                    <a:lumMod val="95000"/>
                  </a:schemeClr>
                </a:solidFill>
                <a:latin typeface="Courier New" panose="02070309020205020404" pitchFamily="49" charset="0"/>
                <a:cs typeface="Courier New" panose="02070309020205020404" pitchFamily="49" charset="0"/>
              </a:rPr>
              <a:t>'maybe look harassment is. please change reason block something respectable deal situation hand. </a:t>
            </a:r>
            <a:r>
              <a:rPr lang="en-US" altLang="en-US" dirty="0" err="1">
                <a:solidFill>
                  <a:schemeClr val="tx1">
                    <a:lumMod val="95000"/>
                  </a:schemeClr>
                </a:solidFill>
                <a:latin typeface="Courier New" panose="02070309020205020404" pitchFamily="49" charset="0"/>
                <a:cs typeface="Courier New" panose="02070309020205020404" pitchFamily="49" charset="0"/>
              </a:rPr>
              <a:t>harrass</a:t>
            </a:r>
            <a:r>
              <a:rPr lang="en-US" altLang="en-US" dirty="0">
                <a:solidFill>
                  <a:schemeClr val="tx1">
                    <a:lumMod val="95000"/>
                  </a:schemeClr>
                </a:solidFill>
                <a:latin typeface="Courier New" panose="02070309020205020404" pitchFamily="49" charset="0"/>
                <a:cs typeface="Courier New" panose="02070309020205020404" pitchFamily="49" charset="0"/>
              </a:rPr>
              <a:t> way , shape , form. ask fuck context user talk page. repeat statement , fuck talk page issue over. right ask fuck talk page. right block page , right ask fuck user talk page. bits </a:t>
            </a:r>
            <a:r>
              <a:rPr lang="en-US" altLang="en-US" dirty="0" err="1" smtClean="0">
                <a:solidFill>
                  <a:schemeClr val="tx1">
                    <a:lumMod val="95000"/>
                  </a:schemeClr>
                </a:solidFill>
                <a:latin typeface="Courier New" panose="02070309020205020404" pitchFamily="49" charset="0"/>
                <a:cs typeface="Courier New" panose="02070309020205020404" pitchFamily="49" charset="0"/>
              </a:rPr>
              <a:t>andpieces</a:t>
            </a:r>
            <a:r>
              <a:rPr lang="en-US" altLang="en-US" dirty="0">
                <a:solidFill>
                  <a:schemeClr val="tx1">
                    <a:lumMod val="95000"/>
                  </a:schemeClr>
                </a:solidFill>
                <a:latin typeface="Courier New" panose="02070309020205020404" pitchFamily="49" charset="0"/>
                <a:cs typeface="Courier New" panose="02070309020205020404" pitchFamily="49" charset="0"/>
              </a:rPr>
              <a:t>'</a:t>
            </a:r>
            <a:r>
              <a:rPr lang="en-US" altLang="en-US" dirty="0">
                <a:solidFill>
                  <a:schemeClr val="tx1">
                    <a:lumMod val="95000"/>
                  </a:schemeClr>
                </a:solidFill>
              </a:rPr>
              <a:t> </a:t>
            </a:r>
            <a:endParaRPr lang="en-US" altLang="en-US" dirty="0">
              <a:solidFill>
                <a:schemeClr val="tx1">
                  <a:lumMod val="95000"/>
                </a:schemeClr>
              </a:solidFill>
              <a:latin typeface="Arial" panose="020B0604020202020204" pitchFamily="34" charset="0"/>
            </a:endParaRPr>
          </a:p>
          <a:p>
            <a:endParaRPr lang="en-IN" sz="1500" dirty="0">
              <a:solidFill>
                <a:schemeClr val="tx1">
                  <a:lumMod val="95000"/>
                </a:schemeClr>
              </a:solidFill>
              <a:latin typeface="Century" panose="02040604050505020304" pitchFamily="18" charset="0"/>
            </a:endParaRPr>
          </a:p>
        </p:txBody>
      </p:sp>
      <p:sp>
        <p:nvSpPr>
          <p:cNvPr id="12" name="TextBox 11"/>
          <p:cNvSpPr txBox="1"/>
          <p:nvPr/>
        </p:nvSpPr>
        <p:spPr>
          <a:xfrm>
            <a:off x="1097280" y="1813951"/>
            <a:ext cx="8268788" cy="369332"/>
          </a:xfrm>
          <a:prstGeom prst="rect">
            <a:avLst/>
          </a:prstGeom>
          <a:noFill/>
        </p:spPr>
        <p:txBody>
          <a:bodyPr wrap="square" rtlCol="0">
            <a:spAutoFit/>
          </a:bodyPr>
          <a:lstStyle/>
          <a:p>
            <a:r>
              <a:rPr lang="en-IN" dirty="0" smtClean="0"/>
              <a:t>Lowercase, unnecessary characters, tokenize, lemmatize and stop word removal</a:t>
            </a:r>
            <a:endParaRPr lang="en-IN" dirty="0"/>
          </a:p>
        </p:txBody>
      </p:sp>
      <p:sp>
        <p:nvSpPr>
          <p:cNvPr id="13" name="Rectangle 6"/>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7"/>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59272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7947" t="9894" r="9340" b="48762"/>
          <a:stretch/>
        </p:blipFill>
        <p:spPr>
          <a:xfrm>
            <a:off x="2303417" y="61612"/>
            <a:ext cx="9888583" cy="6796388"/>
          </a:xfrm>
          <a:prstGeom prst="rect">
            <a:avLst/>
          </a:prstGeom>
        </p:spPr>
      </p:pic>
      <p:sp>
        <p:nvSpPr>
          <p:cNvPr id="6" name="Rectangle 5"/>
          <p:cNvSpPr/>
          <p:nvPr/>
        </p:nvSpPr>
        <p:spPr>
          <a:xfrm>
            <a:off x="0" y="0"/>
            <a:ext cx="4975208" cy="677108"/>
          </a:xfrm>
          <a:prstGeom prst="rect">
            <a:avLst/>
          </a:prstGeom>
          <a:solidFill>
            <a:schemeClr val="accent1">
              <a:lumMod val="40000"/>
              <a:lumOff val="60000"/>
            </a:schemeClr>
          </a:solidFill>
        </p:spPr>
        <p:txBody>
          <a:bodyPr wrap="none">
            <a:spAutoFit/>
          </a:bodyPr>
          <a:lstStyle/>
          <a:p>
            <a:r>
              <a:rPr lang="en-IN" sz="3800" dirty="0">
                <a:solidFill>
                  <a:schemeClr val="accent2">
                    <a:lumMod val="50000"/>
                  </a:schemeClr>
                </a:solidFill>
              </a:rPr>
              <a:t>High TF-IDF Score words</a:t>
            </a:r>
          </a:p>
        </p:txBody>
      </p:sp>
    </p:spTree>
    <p:extLst>
      <p:ext uri="{BB962C8B-B14F-4D97-AF65-F5344CB8AC3E}">
        <p14:creationId xmlns:p14="http://schemas.microsoft.com/office/powerpoint/2010/main" val="1885795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947" t="49785" r="9340" b="10642"/>
          <a:stretch/>
        </p:blipFill>
        <p:spPr>
          <a:xfrm>
            <a:off x="875211" y="92027"/>
            <a:ext cx="10284823" cy="6765973"/>
          </a:xfrm>
          <a:prstGeom prst="rect">
            <a:avLst/>
          </a:prstGeom>
        </p:spPr>
      </p:pic>
      <p:sp>
        <p:nvSpPr>
          <p:cNvPr id="5" name="Rectangle 4"/>
          <p:cNvSpPr/>
          <p:nvPr/>
        </p:nvSpPr>
        <p:spPr>
          <a:xfrm>
            <a:off x="5747657" y="3971109"/>
            <a:ext cx="4975208" cy="677108"/>
          </a:xfrm>
          <a:prstGeom prst="rect">
            <a:avLst/>
          </a:prstGeom>
          <a:solidFill>
            <a:schemeClr val="accent1">
              <a:lumMod val="40000"/>
              <a:lumOff val="60000"/>
            </a:schemeClr>
          </a:solidFill>
        </p:spPr>
        <p:txBody>
          <a:bodyPr wrap="none">
            <a:spAutoFit/>
          </a:bodyPr>
          <a:lstStyle/>
          <a:p>
            <a:r>
              <a:rPr lang="en-IN" sz="3800" dirty="0">
                <a:solidFill>
                  <a:schemeClr val="accent2">
                    <a:lumMod val="50000"/>
                  </a:schemeClr>
                </a:solidFill>
              </a:rPr>
              <a:t>High TF-IDF Score words</a:t>
            </a:r>
          </a:p>
        </p:txBody>
      </p:sp>
    </p:spTree>
    <p:extLst>
      <p:ext uri="{BB962C8B-B14F-4D97-AF65-F5344CB8AC3E}">
        <p14:creationId xmlns:p14="http://schemas.microsoft.com/office/powerpoint/2010/main" val="3379951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0"/>
            <a:ext cx="10058400" cy="705394"/>
          </a:xfrm>
        </p:spPr>
        <p:txBody>
          <a:bodyPr>
            <a:normAutofit fontScale="90000"/>
          </a:bodyPr>
          <a:lstStyle/>
          <a:p>
            <a:r>
              <a:rPr lang="en-IN" dirty="0" smtClean="0"/>
              <a:t>Evaluation</a:t>
            </a:r>
            <a:endParaRPr lang="en-IN" dirty="0"/>
          </a:p>
        </p:txBody>
      </p:sp>
      <p:sp>
        <p:nvSpPr>
          <p:cNvPr id="5" name="Rectangle 4"/>
          <p:cNvSpPr/>
          <p:nvPr/>
        </p:nvSpPr>
        <p:spPr>
          <a:xfrm>
            <a:off x="1097279" y="705394"/>
            <a:ext cx="8569235" cy="5632311"/>
          </a:xfrm>
          <a:prstGeom prst="rect">
            <a:avLst/>
          </a:prstGeom>
          <a:solidFill>
            <a:schemeClr val="bg1"/>
          </a:solidFill>
        </p:spPr>
        <p:txBody>
          <a:bodyPr wrap="square">
            <a:spAutoFit/>
          </a:bodyPr>
          <a:lstStyle/>
          <a:p>
            <a:pPr lvl="0" defTabSz="914400" eaLnBrk="0" fontAlgn="base" hangingPunct="0">
              <a:spcBef>
                <a:spcPct val="0"/>
              </a:spcBef>
              <a:spcAft>
                <a:spcPct val="0"/>
              </a:spcAft>
            </a:pPr>
            <a:r>
              <a:rPr lang="en-US" altLang="en-US" b="1" i="1" dirty="0">
                <a:solidFill>
                  <a:schemeClr val="accent6">
                    <a:lumMod val="75000"/>
                  </a:schemeClr>
                </a:solidFill>
                <a:latin typeface="Courier New" panose="02070309020205020404" pitchFamily="49" charset="0"/>
              </a:rPr>
              <a:t>Class:= toxic </a:t>
            </a:r>
            <a:endParaRPr lang="en-US" altLang="en-US" b="1" i="1" dirty="0" smtClean="0">
              <a:solidFill>
                <a:schemeClr val="accent6">
                  <a:lumMod val="75000"/>
                </a:schemeClr>
              </a:solidFill>
              <a:latin typeface="Courier New" panose="02070309020205020404" pitchFamily="49" charset="0"/>
            </a:endParaRPr>
          </a:p>
          <a:p>
            <a:pPr lvl="0" defTabSz="914400" eaLnBrk="0" fontAlgn="base" hangingPunct="0">
              <a:spcBef>
                <a:spcPct val="0"/>
              </a:spcBef>
              <a:spcAft>
                <a:spcPct val="0"/>
              </a:spcAft>
            </a:pPr>
            <a:r>
              <a:rPr lang="en-US" altLang="en-US" dirty="0" err="1" smtClean="0">
                <a:solidFill>
                  <a:srgbClr val="000000"/>
                </a:solidFill>
                <a:latin typeface="Courier New" panose="02070309020205020404" pitchFamily="49" charset="0"/>
              </a:rPr>
              <a:t>Trainloss</a:t>
            </a:r>
            <a:r>
              <a:rPr lang="en-US" altLang="en-US" dirty="0" smtClean="0">
                <a:solidFill>
                  <a:srgbClr val="000000"/>
                </a:solidFill>
                <a:latin typeface="Courier New" panose="02070309020205020404" pitchFamily="49" charset="0"/>
              </a:rPr>
              <a:t>=log </a:t>
            </a:r>
            <a:r>
              <a:rPr lang="en-US" altLang="en-US" dirty="0">
                <a:solidFill>
                  <a:srgbClr val="000000"/>
                </a:solidFill>
                <a:latin typeface="Courier New" panose="02070309020205020404" pitchFamily="49" charset="0"/>
              </a:rPr>
              <a:t>loss: 0.217043723877 </a:t>
            </a:r>
            <a:endParaRPr lang="en-US" altLang="en-US" dirty="0" smtClean="0">
              <a:solidFill>
                <a:srgbClr val="000000"/>
              </a:solidFill>
              <a:latin typeface="Courier New" panose="02070309020205020404" pitchFamily="49" charset="0"/>
            </a:endParaRPr>
          </a:p>
          <a:p>
            <a:pPr lvl="0" defTabSz="914400" eaLnBrk="0" fontAlgn="base" hangingPunct="0">
              <a:spcBef>
                <a:spcPct val="0"/>
              </a:spcBef>
              <a:spcAft>
                <a:spcPct val="0"/>
              </a:spcAft>
            </a:pPr>
            <a:r>
              <a:rPr lang="en-US" altLang="en-US" dirty="0" err="1" smtClean="0">
                <a:solidFill>
                  <a:srgbClr val="000000"/>
                </a:solidFill>
                <a:latin typeface="Courier New" panose="02070309020205020404" pitchFamily="49" charset="0"/>
              </a:rPr>
              <a:t>Validloss</a:t>
            </a:r>
            <a:r>
              <a:rPr lang="en-US" altLang="en-US" dirty="0" smtClean="0">
                <a:solidFill>
                  <a:srgbClr val="000000"/>
                </a:solidFill>
                <a:latin typeface="Courier New" panose="02070309020205020404" pitchFamily="49" charset="0"/>
              </a:rPr>
              <a:t>=log </a:t>
            </a:r>
            <a:r>
              <a:rPr lang="en-US" altLang="en-US" dirty="0">
                <a:solidFill>
                  <a:srgbClr val="000000"/>
                </a:solidFill>
                <a:latin typeface="Courier New" panose="02070309020205020404" pitchFamily="49" charset="0"/>
              </a:rPr>
              <a:t>loss: 0.215407788877 </a:t>
            </a:r>
            <a:endParaRPr lang="en-US" altLang="en-US" dirty="0" smtClean="0">
              <a:solidFill>
                <a:srgbClr val="000000"/>
              </a:solidFill>
              <a:latin typeface="Courier New" panose="02070309020205020404" pitchFamily="49" charset="0"/>
            </a:endParaRPr>
          </a:p>
          <a:p>
            <a:pPr defTabSz="914400" eaLnBrk="0" fontAlgn="base" hangingPunct="0">
              <a:spcBef>
                <a:spcPct val="0"/>
              </a:spcBef>
              <a:spcAft>
                <a:spcPct val="0"/>
              </a:spcAft>
            </a:pPr>
            <a:r>
              <a:rPr lang="en-US" altLang="en-US" b="1" i="1" dirty="0">
                <a:solidFill>
                  <a:schemeClr val="accent6">
                    <a:lumMod val="75000"/>
                  </a:schemeClr>
                </a:solidFill>
                <a:latin typeface="Courier New" panose="02070309020205020404" pitchFamily="49" charset="0"/>
              </a:rPr>
              <a:t>Class:= </a:t>
            </a:r>
            <a:r>
              <a:rPr lang="en-US" altLang="en-US" b="1" i="1" dirty="0" err="1">
                <a:solidFill>
                  <a:schemeClr val="accent6">
                    <a:lumMod val="75000"/>
                  </a:schemeClr>
                </a:solidFill>
                <a:latin typeface="Courier New" panose="02070309020205020404" pitchFamily="49" charset="0"/>
              </a:rPr>
              <a:t>severe_toxic</a:t>
            </a:r>
            <a:r>
              <a:rPr lang="en-US" altLang="en-US" b="1" i="1" dirty="0">
                <a:solidFill>
                  <a:schemeClr val="accent6">
                    <a:lumMod val="75000"/>
                  </a:schemeClr>
                </a:solidFill>
                <a:latin typeface="Courier New" panose="02070309020205020404" pitchFamily="49" charset="0"/>
              </a:rPr>
              <a:t> </a:t>
            </a:r>
          </a:p>
          <a:p>
            <a:pPr lvl="0" defTabSz="914400" eaLnBrk="0" fontAlgn="base" hangingPunct="0">
              <a:spcBef>
                <a:spcPct val="0"/>
              </a:spcBef>
              <a:spcAft>
                <a:spcPct val="0"/>
              </a:spcAft>
            </a:pPr>
            <a:r>
              <a:rPr lang="en-US" altLang="en-US" dirty="0" err="1" smtClean="0">
                <a:solidFill>
                  <a:srgbClr val="000000"/>
                </a:solidFill>
                <a:latin typeface="Courier New" panose="02070309020205020404" pitchFamily="49" charset="0"/>
              </a:rPr>
              <a:t>Trainloss</a:t>
            </a:r>
            <a:r>
              <a:rPr lang="en-US" altLang="en-US" dirty="0" smtClean="0">
                <a:solidFill>
                  <a:srgbClr val="000000"/>
                </a:solidFill>
                <a:latin typeface="Courier New" panose="02070309020205020404" pitchFamily="49" charset="0"/>
              </a:rPr>
              <a:t>=log </a:t>
            </a:r>
            <a:r>
              <a:rPr lang="en-US" altLang="en-US" dirty="0">
                <a:solidFill>
                  <a:srgbClr val="000000"/>
                </a:solidFill>
                <a:latin typeface="Courier New" panose="02070309020205020404" pitchFamily="49" charset="0"/>
              </a:rPr>
              <a:t>loss: 0.037016773706 </a:t>
            </a:r>
            <a:endParaRPr lang="en-US" altLang="en-US" dirty="0" smtClean="0">
              <a:solidFill>
                <a:srgbClr val="000000"/>
              </a:solidFill>
              <a:latin typeface="Courier New" panose="02070309020205020404" pitchFamily="49" charset="0"/>
            </a:endParaRPr>
          </a:p>
          <a:p>
            <a:pPr lvl="0" defTabSz="914400" eaLnBrk="0" fontAlgn="base" hangingPunct="0">
              <a:spcBef>
                <a:spcPct val="0"/>
              </a:spcBef>
              <a:spcAft>
                <a:spcPct val="0"/>
              </a:spcAft>
            </a:pPr>
            <a:r>
              <a:rPr lang="en-US" altLang="en-US" dirty="0" err="1" smtClean="0">
                <a:solidFill>
                  <a:srgbClr val="000000"/>
                </a:solidFill>
                <a:latin typeface="Courier New" panose="02070309020205020404" pitchFamily="49" charset="0"/>
              </a:rPr>
              <a:t>Validloss</a:t>
            </a:r>
            <a:r>
              <a:rPr lang="en-US" altLang="en-US" dirty="0" smtClean="0">
                <a:solidFill>
                  <a:srgbClr val="000000"/>
                </a:solidFill>
                <a:latin typeface="Courier New" panose="02070309020205020404" pitchFamily="49" charset="0"/>
              </a:rPr>
              <a:t>=log </a:t>
            </a:r>
            <a:r>
              <a:rPr lang="en-US" altLang="en-US" dirty="0">
                <a:solidFill>
                  <a:srgbClr val="000000"/>
                </a:solidFill>
                <a:latin typeface="Courier New" panose="02070309020205020404" pitchFamily="49" charset="0"/>
              </a:rPr>
              <a:t>loss: 0.0374890010374 </a:t>
            </a:r>
            <a:endParaRPr lang="en-US" altLang="en-US" dirty="0" smtClean="0">
              <a:solidFill>
                <a:srgbClr val="000000"/>
              </a:solidFill>
              <a:latin typeface="Courier New" panose="02070309020205020404" pitchFamily="49" charset="0"/>
            </a:endParaRPr>
          </a:p>
          <a:p>
            <a:pPr lvl="0" defTabSz="914400" eaLnBrk="0" fontAlgn="base" hangingPunct="0">
              <a:spcBef>
                <a:spcPct val="0"/>
              </a:spcBef>
              <a:spcAft>
                <a:spcPct val="0"/>
              </a:spcAft>
            </a:pPr>
            <a:r>
              <a:rPr lang="en-US" altLang="en-US" b="1" i="1" dirty="0">
                <a:solidFill>
                  <a:schemeClr val="accent6">
                    <a:lumMod val="75000"/>
                  </a:schemeClr>
                </a:solidFill>
                <a:latin typeface="Courier New" panose="02070309020205020404" pitchFamily="49" charset="0"/>
              </a:rPr>
              <a:t>Class:= obscene </a:t>
            </a:r>
          </a:p>
          <a:p>
            <a:pPr lvl="0" defTabSz="914400" eaLnBrk="0" fontAlgn="base" hangingPunct="0">
              <a:spcBef>
                <a:spcPct val="0"/>
              </a:spcBef>
              <a:spcAft>
                <a:spcPct val="0"/>
              </a:spcAft>
            </a:pPr>
            <a:r>
              <a:rPr lang="en-US" altLang="en-US" dirty="0" err="1" smtClean="0">
                <a:solidFill>
                  <a:srgbClr val="000000"/>
                </a:solidFill>
                <a:latin typeface="Courier New" panose="02070309020205020404" pitchFamily="49" charset="0"/>
              </a:rPr>
              <a:t>Trainloss</a:t>
            </a:r>
            <a:r>
              <a:rPr lang="en-US" altLang="en-US" dirty="0" smtClean="0">
                <a:solidFill>
                  <a:srgbClr val="000000"/>
                </a:solidFill>
                <a:latin typeface="Courier New" panose="02070309020205020404" pitchFamily="49" charset="0"/>
              </a:rPr>
              <a:t>=log </a:t>
            </a:r>
            <a:r>
              <a:rPr lang="en-US" altLang="en-US" dirty="0">
                <a:solidFill>
                  <a:srgbClr val="000000"/>
                </a:solidFill>
                <a:latin typeface="Courier New" panose="02070309020205020404" pitchFamily="49" charset="0"/>
              </a:rPr>
              <a:t>loss: 0.135790166029 </a:t>
            </a:r>
            <a:endParaRPr lang="en-US" altLang="en-US" dirty="0" smtClean="0">
              <a:solidFill>
                <a:srgbClr val="000000"/>
              </a:solidFill>
              <a:latin typeface="Courier New" panose="02070309020205020404" pitchFamily="49" charset="0"/>
            </a:endParaRPr>
          </a:p>
          <a:p>
            <a:pPr lvl="0" defTabSz="914400" eaLnBrk="0" fontAlgn="base" hangingPunct="0">
              <a:spcBef>
                <a:spcPct val="0"/>
              </a:spcBef>
              <a:spcAft>
                <a:spcPct val="0"/>
              </a:spcAft>
            </a:pPr>
            <a:r>
              <a:rPr lang="en-US" altLang="en-US" dirty="0" err="1" smtClean="0">
                <a:solidFill>
                  <a:srgbClr val="000000"/>
                </a:solidFill>
                <a:latin typeface="Courier New" panose="02070309020205020404" pitchFamily="49" charset="0"/>
              </a:rPr>
              <a:t>Validloss</a:t>
            </a:r>
            <a:r>
              <a:rPr lang="en-US" altLang="en-US" dirty="0" smtClean="0">
                <a:solidFill>
                  <a:srgbClr val="000000"/>
                </a:solidFill>
                <a:latin typeface="Courier New" panose="02070309020205020404" pitchFamily="49" charset="0"/>
              </a:rPr>
              <a:t>=log </a:t>
            </a:r>
            <a:r>
              <a:rPr lang="en-US" altLang="en-US" dirty="0">
                <a:solidFill>
                  <a:srgbClr val="000000"/>
                </a:solidFill>
                <a:latin typeface="Courier New" panose="02070309020205020404" pitchFamily="49" charset="0"/>
              </a:rPr>
              <a:t>loss: 0.135707525478 </a:t>
            </a:r>
            <a:endParaRPr lang="en-US" altLang="en-US" dirty="0" smtClean="0">
              <a:solidFill>
                <a:srgbClr val="000000"/>
              </a:solidFill>
              <a:latin typeface="Courier New" panose="02070309020205020404" pitchFamily="49" charset="0"/>
            </a:endParaRPr>
          </a:p>
          <a:p>
            <a:pPr lvl="0" defTabSz="914400" eaLnBrk="0" fontAlgn="base" hangingPunct="0">
              <a:spcBef>
                <a:spcPct val="0"/>
              </a:spcBef>
              <a:spcAft>
                <a:spcPct val="0"/>
              </a:spcAft>
            </a:pPr>
            <a:r>
              <a:rPr lang="en-US" altLang="en-US" b="1" i="1" dirty="0">
                <a:solidFill>
                  <a:schemeClr val="accent6">
                    <a:lumMod val="75000"/>
                  </a:schemeClr>
                </a:solidFill>
                <a:latin typeface="Courier New" panose="02070309020205020404" pitchFamily="49" charset="0"/>
              </a:rPr>
              <a:t>Class:= threat </a:t>
            </a:r>
            <a:endParaRPr lang="en-US" altLang="en-US" b="1" i="1" dirty="0" smtClean="0">
              <a:solidFill>
                <a:schemeClr val="accent6">
                  <a:lumMod val="75000"/>
                </a:schemeClr>
              </a:solidFill>
              <a:latin typeface="Courier New" panose="02070309020205020404" pitchFamily="49" charset="0"/>
            </a:endParaRPr>
          </a:p>
          <a:p>
            <a:pPr lvl="0" defTabSz="914400" eaLnBrk="0" fontAlgn="base" hangingPunct="0">
              <a:spcBef>
                <a:spcPct val="0"/>
              </a:spcBef>
              <a:spcAft>
                <a:spcPct val="0"/>
              </a:spcAft>
            </a:pPr>
            <a:r>
              <a:rPr lang="en-US" altLang="en-US" dirty="0" err="1" smtClean="0">
                <a:solidFill>
                  <a:srgbClr val="000000"/>
                </a:solidFill>
                <a:latin typeface="Courier New" panose="02070309020205020404" pitchFamily="49" charset="0"/>
              </a:rPr>
              <a:t>Trainloss</a:t>
            </a:r>
            <a:r>
              <a:rPr lang="en-US" altLang="en-US" dirty="0" smtClean="0">
                <a:solidFill>
                  <a:srgbClr val="000000"/>
                </a:solidFill>
                <a:latin typeface="Courier New" panose="02070309020205020404" pitchFamily="49" charset="0"/>
              </a:rPr>
              <a:t>=log </a:t>
            </a:r>
            <a:r>
              <a:rPr lang="en-US" altLang="en-US" dirty="0">
                <a:solidFill>
                  <a:srgbClr val="000000"/>
                </a:solidFill>
                <a:latin typeface="Courier New" panose="02070309020205020404" pitchFamily="49" charset="0"/>
              </a:rPr>
              <a:t>loss: 0.016509595197 </a:t>
            </a:r>
            <a:endParaRPr lang="en-US" altLang="en-US" dirty="0" smtClean="0">
              <a:solidFill>
                <a:srgbClr val="000000"/>
              </a:solidFill>
              <a:latin typeface="Courier New" panose="02070309020205020404" pitchFamily="49" charset="0"/>
            </a:endParaRPr>
          </a:p>
          <a:p>
            <a:pPr lvl="0" defTabSz="914400" eaLnBrk="0" fontAlgn="base" hangingPunct="0">
              <a:spcBef>
                <a:spcPct val="0"/>
              </a:spcBef>
              <a:spcAft>
                <a:spcPct val="0"/>
              </a:spcAft>
            </a:pPr>
            <a:r>
              <a:rPr lang="en-US" altLang="en-US" dirty="0" err="1" smtClean="0">
                <a:solidFill>
                  <a:srgbClr val="000000"/>
                </a:solidFill>
                <a:latin typeface="Courier New" panose="02070309020205020404" pitchFamily="49" charset="0"/>
              </a:rPr>
              <a:t>Validloss</a:t>
            </a:r>
            <a:r>
              <a:rPr lang="en-US" altLang="en-US" dirty="0" smtClean="0">
                <a:solidFill>
                  <a:srgbClr val="000000"/>
                </a:solidFill>
                <a:latin typeface="Courier New" panose="02070309020205020404" pitchFamily="49" charset="0"/>
              </a:rPr>
              <a:t>=log </a:t>
            </a:r>
            <a:r>
              <a:rPr lang="en-US" altLang="en-US" dirty="0">
                <a:solidFill>
                  <a:srgbClr val="000000"/>
                </a:solidFill>
                <a:latin typeface="Courier New" panose="02070309020205020404" pitchFamily="49" charset="0"/>
              </a:rPr>
              <a:t>loss: 0.0159350389506 </a:t>
            </a:r>
            <a:endParaRPr lang="en-US" altLang="en-US" dirty="0" smtClean="0">
              <a:solidFill>
                <a:srgbClr val="000000"/>
              </a:solidFill>
              <a:latin typeface="Courier New" panose="02070309020205020404" pitchFamily="49" charset="0"/>
            </a:endParaRPr>
          </a:p>
          <a:p>
            <a:pPr lvl="0" defTabSz="914400" eaLnBrk="0" fontAlgn="base" hangingPunct="0">
              <a:spcBef>
                <a:spcPct val="0"/>
              </a:spcBef>
              <a:spcAft>
                <a:spcPct val="0"/>
              </a:spcAft>
            </a:pPr>
            <a:r>
              <a:rPr lang="en-US" altLang="en-US" b="1" i="1" dirty="0" smtClean="0">
                <a:solidFill>
                  <a:schemeClr val="accent6">
                    <a:lumMod val="75000"/>
                  </a:schemeClr>
                </a:solidFill>
                <a:latin typeface="Courier New" panose="02070309020205020404" pitchFamily="49" charset="0"/>
              </a:rPr>
              <a:t>Class</a:t>
            </a:r>
            <a:r>
              <a:rPr lang="en-US" altLang="en-US" b="1" i="1" dirty="0">
                <a:solidFill>
                  <a:schemeClr val="accent6">
                    <a:lumMod val="75000"/>
                  </a:schemeClr>
                </a:solidFill>
                <a:latin typeface="Courier New" panose="02070309020205020404" pitchFamily="49" charset="0"/>
              </a:rPr>
              <a:t>:= insult </a:t>
            </a:r>
            <a:endParaRPr lang="en-US" altLang="en-US" b="1" i="1" dirty="0" smtClean="0">
              <a:solidFill>
                <a:schemeClr val="accent6">
                  <a:lumMod val="75000"/>
                </a:schemeClr>
              </a:solidFill>
              <a:latin typeface="Courier New" panose="02070309020205020404" pitchFamily="49" charset="0"/>
            </a:endParaRPr>
          </a:p>
          <a:p>
            <a:pPr lvl="0" defTabSz="914400" eaLnBrk="0" fontAlgn="base" hangingPunct="0">
              <a:spcBef>
                <a:spcPct val="0"/>
              </a:spcBef>
              <a:spcAft>
                <a:spcPct val="0"/>
              </a:spcAft>
            </a:pPr>
            <a:r>
              <a:rPr lang="en-US" altLang="en-US" dirty="0" err="1" smtClean="0">
                <a:solidFill>
                  <a:srgbClr val="000000"/>
                </a:solidFill>
                <a:latin typeface="Courier New" panose="02070309020205020404" pitchFamily="49" charset="0"/>
              </a:rPr>
              <a:t>Trainloss</a:t>
            </a:r>
            <a:r>
              <a:rPr lang="en-US" altLang="en-US" dirty="0" smtClean="0">
                <a:solidFill>
                  <a:srgbClr val="000000"/>
                </a:solidFill>
                <a:latin typeface="Courier New" panose="02070309020205020404" pitchFamily="49" charset="0"/>
              </a:rPr>
              <a:t>=log </a:t>
            </a:r>
            <a:r>
              <a:rPr lang="en-US" altLang="en-US" dirty="0">
                <a:solidFill>
                  <a:srgbClr val="000000"/>
                </a:solidFill>
                <a:latin typeface="Courier New" panose="02070309020205020404" pitchFamily="49" charset="0"/>
              </a:rPr>
              <a:t>loss: 0.135880904458 </a:t>
            </a:r>
            <a:endParaRPr lang="en-US" altLang="en-US" dirty="0" smtClean="0">
              <a:solidFill>
                <a:srgbClr val="000000"/>
              </a:solidFill>
              <a:latin typeface="Courier New" panose="02070309020205020404" pitchFamily="49" charset="0"/>
            </a:endParaRPr>
          </a:p>
          <a:p>
            <a:pPr lvl="0" defTabSz="914400" eaLnBrk="0" fontAlgn="base" hangingPunct="0">
              <a:spcBef>
                <a:spcPct val="0"/>
              </a:spcBef>
              <a:spcAft>
                <a:spcPct val="0"/>
              </a:spcAft>
            </a:pPr>
            <a:r>
              <a:rPr lang="en-US" altLang="en-US" dirty="0" err="1" smtClean="0">
                <a:solidFill>
                  <a:srgbClr val="000000"/>
                </a:solidFill>
                <a:latin typeface="Courier New" panose="02070309020205020404" pitchFamily="49" charset="0"/>
              </a:rPr>
              <a:t>Validloss</a:t>
            </a:r>
            <a:r>
              <a:rPr lang="en-US" altLang="en-US" dirty="0" smtClean="0">
                <a:solidFill>
                  <a:srgbClr val="000000"/>
                </a:solidFill>
                <a:latin typeface="Courier New" panose="02070309020205020404" pitchFamily="49" charset="0"/>
              </a:rPr>
              <a:t>=log </a:t>
            </a:r>
            <a:r>
              <a:rPr lang="en-US" altLang="en-US" dirty="0">
                <a:solidFill>
                  <a:srgbClr val="000000"/>
                </a:solidFill>
                <a:latin typeface="Courier New" panose="02070309020205020404" pitchFamily="49" charset="0"/>
              </a:rPr>
              <a:t>loss: 0.136335652205 </a:t>
            </a:r>
            <a:endParaRPr lang="en-US" altLang="en-US" dirty="0" smtClean="0">
              <a:solidFill>
                <a:srgbClr val="000000"/>
              </a:solidFill>
              <a:latin typeface="Courier New" panose="02070309020205020404" pitchFamily="49" charset="0"/>
            </a:endParaRPr>
          </a:p>
          <a:p>
            <a:pPr lvl="0" defTabSz="914400" eaLnBrk="0" fontAlgn="base" hangingPunct="0">
              <a:spcBef>
                <a:spcPct val="0"/>
              </a:spcBef>
              <a:spcAft>
                <a:spcPct val="0"/>
              </a:spcAft>
            </a:pPr>
            <a:r>
              <a:rPr lang="en-US" altLang="en-US" b="1" i="1" dirty="0" smtClean="0">
                <a:solidFill>
                  <a:schemeClr val="accent6">
                    <a:lumMod val="75000"/>
                  </a:schemeClr>
                </a:solidFill>
                <a:latin typeface="Courier New" panose="02070309020205020404" pitchFamily="49" charset="0"/>
              </a:rPr>
              <a:t>Class</a:t>
            </a:r>
            <a:r>
              <a:rPr lang="en-US" altLang="en-US" b="1" i="1" dirty="0">
                <a:solidFill>
                  <a:schemeClr val="accent6">
                    <a:lumMod val="75000"/>
                  </a:schemeClr>
                </a:solidFill>
                <a:latin typeface="Courier New" panose="02070309020205020404" pitchFamily="49" charset="0"/>
              </a:rPr>
              <a:t>:= </a:t>
            </a:r>
            <a:r>
              <a:rPr lang="en-US" altLang="en-US" b="1" i="1" dirty="0" err="1">
                <a:solidFill>
                  <a:schemeClr val="accent6">
                    <a:lumMod val="75000"/>
                  </a:schemeClr>
                </a:solidFill>
                <a:latin typeface="Courier New" panose="02070309020205020404" pitchFamily="49" charset="0"/>
              </a:rPr>
              <a:t>identity_hate</a:t>
            </a:r>
            <a:r>
              <a:rPr lang="en-US" altLang="en-US" dirty="0">
                <a:solidFill>
                  <a:srgbClr val="000000"/>
                </a:solidFill>
                <a:latin typeface="Courier New" panose="02070309020205020404" pitchFamily="49" charset="0"/>
              </a:rPr>
              <a:t> </a:t>
            </a:r>
            <a:endParaRPr lang="en-US" altLang="en-US" dirty="0" smtClean="0">
              <a:solidFill>
                <a:srgbClr val="000000"/>
              </a:solidFill>
              <a:latin typeface="Courier New" panose="02070309020205020404" pitchFamily="49" charset="0"/>
            </a:endParaRPr>
          </a:p>
          <a:p>
            <a:pPr lvl="0" defTabSz="914400" eaLnBrk="0" fontAlgn="base" hangingPunct="0">
              <a:spcBef>
                <a:spcPct val="0"/>
              </a:spcBef>
              <a:spcAft>
                <a:spcPct val="0"/>
              </a:spcAft>
            </a:pPr>
            <a:r>
              <a:rPr lang="en-US" altLang="en-US" dirty="0" err="1" smtClean="0">
                <a:solidFill>
                  <a:srgbClr val="000000"/>
                </a:solidFill>
                <a:latin typeface="Courier New" panose="02070309020205020404" pitchFamily="49" charset="0"/>
              </a:rPr>
              <a:t>Trainloss</a:t>
            </a:r>
            <a:r>
              <a:rPr lang="en-US" altLang="en-US" dirty="0" smtClean="0">
                <a:solidFill>
                  <a:srgbClr val="000000"/>
                </a:solidFill>
                <a:latin typeface="Courier New" panose="02070309020205020404" pitchFamily="49" charset="0"/>
              </a:rPr>
              <a:t>=log </a:t>
            </a:r>
            <a:r>
              <a:rPr lang="en-US" altLang="en-US" dirty="0">
                <a:solidFill>
                  <a:srgbClr val="000000"/>
                </a:solidFill>
                <a:latin typeface="Courier New" panose="02070309020205020404" pitchFamily="49" charset="0"/>
              </a:rPr>
              <a:t>loss: 0.0371163468534 </a:t>
            </a:r>
            <a:endParaRPr lang="en-US" altLang="en-US" dirty="0" smtClean="0">
              <a:solidFill>
                <a:srgbClr val="000000"/>
              </a:solidFill>
              <a:latin typeface="Courier New" panose="02070309020205020404" pitchFamily="49" charset="0"/>
            </a:endParaRPr>
          </a:p>
          <a:p>
            <a:pPr lvl="0" defTabSz="914400" eaLnBrk="0" fontAlgn="base" hangingPunct="0">
              <a:spcBef>
                <a:spcPct val="0"/>
              </a:spcBef>
              <a:spcAft>
                <a:spcPct val="0"/>
              </a:spcAft>
            </a:pPr>
            <a:r>
              <a:rPr lang="en-US" altLang="en-US" dirty="0" err="1" smtClean="0">
                <a:solidFill>
                  <a:srgbClr val="000000"/>
                </a:solidFill>
                <a:latin typeface="Courier New" panose="02070309020205020404" pitchFamily="49" charset="0"/>
              </a:rPr>
              <a:t>Validloss</a:t>
            </a:r>
            <a:r>
              <a:rPr lang="en-US" altLang="en-US" dirty="0" smtClean="0">
                <a:solidFill>
                  <a:srgbClr val="000000"/>
                </a:solidFill>
                <a:latin typeface="Courier New" panose="02070309020205020404" pitchFamily="49" charset="0"/>
              </a:rPr>
              <a:t>=log </a:t>
            </a:r>
            <a:r>
              <a:rPr lang="en-US" altLang="en-US" dirty="0">
                <a:solidFill>
                  <a:srgbClr val="000000"/>
                </a:solidFill>
                <a:latin typeface="Courier New" panose="02070309020205020404" pitchFamily="49" charset="0"/>
              </a:rPr>
              <a:t>loss: 0.0393481741255 </a:t>
            </a:r>
            <a:endParaRPr lang="en-US" altLang="en-US" dirty="0" smtClean="0">
              <a:solidFill>
                <a:srgbClr val="000000"/>
              </a:solidFill>
              <a:latin typeface="Courier New" panose="02070309020205020404" pitchFamily="49" charset="0"/>
            </a:endParaRPr>
          </a:p>
          <a:p>
            <a:pPr lvl="0" defTabSz="914400" eaLnBrk="0" fontAlgn="base" hangingPunct="0">
              <a:spcBef>
                <a:spcPct val="0"/>
              </a:spcBef>
              <a:spcAft>
                <a:spcPct val="0"/>
              </a:spcAft>
            </a:pPr>
            <a:r>
              <a:rPr lang="en-US" altLang="en-US" dirty="0" smtClean="0">
                <a:solidFill>
                  <a:srgbClr val="000000"/>
                </a:solidFill>
                <a:latin typeface="Courier New" panose="02070309020205020404" pitchFamily="49" charset="0"/>
              </a:rPr>
              <a:t>mean </a:t>
            </a:r>
            <a:r>
              <a:rPr lang="en-US" altLang="en-US" dirty="0">
                <a:solidFill>
                  <a:srgbClr val="000000"/>
                </a:solidFill>
                <a:latin typeface="Courier New" panose="02070309020205020404" pitchFamily="49" charset="0"/>
              </a:rPr>
              <a:t>column-wise log </a:t>
            </a:r>
            <a:r>
              <a:rPr lang="en-US" altLang="en-US" dirty="0" err="1">
                <a:solidFill>
                  <a:srgbClr val="000000"/>
                </a:solidFill>
                <a:latin typeface="Courier New" panose="02070309020205020404" pitchFamily="49" charset="0"/>
              </a:rPr>
              <a:t>loss:Train</a:t>
            </a:r>
            <a:r>
              <a:rPr lang="en-US" altLang="en-US" dirty="0">
                <a:solidFill>
                  <a:srgbClr val="000000"/>
                </a:solidFill>
                <a:latin typeface="Courier New" panose="02070309020205020404" pitchFamily="49" charset="0"/>
              </a:rPr>
              <a:t> dataset 0.0965595850201 </a:t>
            </a:r>
            <a:endParaRPr lang="en-US" altLang="en-US" dirty="0" smtClean="0">
              <a:solidFill>
                <a:srgbClr val="000000"/>
              </a:solidFill>
              <a:latin typeface="Courier New" panose="02070309020205020404" pitchFamily="49" charset="0"/>
            </a:endParaRPr>
          </a:p>
          <a:p>
            <a:pPr lvl="0" defTabSz="914400" eaLnBrk="0" fontAlgn="base" hangingPunct="0">
              <a:spcBef>
                <a:spcPct val="0"/>
              </a:spcBef>
              <a:spcAft>
                <a:spcPct val="0"/>
              </a:spcAft>
            </a:pPr>
            <a:r>
              <a:rPr lang="en-US" altLang="en-US" dirty="0" smtClean="0">
                <a:solidFill>
                  <a:srgbClr val="000000"/>
                </a:solidFill>
                <a:latin typeface="Courier New" panose="02070309020205020404" pitchFamily="49" charset="0"/>
              </a:rPr>
              <a:t>mean </a:t>
            </a:r>
            <a:r>
              <a:rPr lang="en-US" altLang="en-US" dirty="0">
                <a:solidFill>
                  <a:srgbClr val="000000"/>
                </a:solidFill>
                <a:latin typeface="Courier New" panose="02070309020205020404" pitchFamily="49" charset="0"/>
              </a:rPr>
              <a:t>column-wise log </a:t>
            </a:r>
            <a:r>
              <a:rPr lang="en-US" altLang="en-US" dirty="0" err="1">
                <a:solidFill>
                  <a:srgbClr val="000000"/>
                </a:solidFill>
                <a:latin typeface="Courier New" panose="02070309020205020404" pitchFamily="49" charset="0"/>
              </a:rPr>
              <a:t>loss:Validation</a:t>
            </a:r>
            <a:r>
              <a:rPr lang="en-US" altLang="en-US" dirty="0">
                <a:solidFill>
                  <a:srgbClr val="000000"/>
                </a:solidFill>
                <a:latin typeface="Courier New" panose="02070309020205020404" pitchFamily="49" charset="0"/>
              </a:rPr>
              <a:t> </a:t>
            </a:r>
            <a:r>
              <a:rPr lang="en-US" altLang="en-US" dirty="0" smtClean="0">
                <a:solidFill>
                  <a:srgbClr val="000000"/>
                </a:solidFill>
                <a:latin typeface="Courier New" panose="02070309020205020404" pitchFamily="49" charset="0"/>
              </a:rPr>
              <a:t>dataset 0.0967038634455</a:t>
            </a:r>
            <a:endParaRPr lang="en-US" altLang="en-US" sz="4000" dirty="0">
              <a:latin typeface="Arial" panose="020B0604020202020204" pitchFamily="34" charset="0"/>
            </a:endParaRPr>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6905897" y="1059336"/>
            <a:ext cx="5150636" cy="2769989"/>
          </a:xfrm>
          <a:prstGeom prst="rect">
            <a:avLst/>
          </a:prstGeom>
          <a:solidFill>
            <a:schemeClr val="bg1"/>
          </a:solidFill>
        </p:spPr>
        <p:txBody>
          <a:bodyPr wrap="square">
            <a:spAutoFit/>
          </a:bodyPr>
          <a:lstStyle/>
          <a:p>
            <a:pPr lvl="0" defTabSz="914400" eaLnBrk="0" fontAlgn="base" hangingPunct="0">
              <a:spcBef>
                <a:spcPct val="0"/>
              </a:spcBef>
              <a:spcAft>
                <a:spcPct val="0"/>
              </a:spcAft>
            </a:pPr>
            <a:r>
              <a:rPr lang="en-US" altLang="en-US" sz="2000" b="1" i="1" dirty="0" smtClean="0">
                <a:solidFill>
                  <a:schemeClr val="bg2">
                    <a:lumMod val="50000"/>
                  </a:schemeClr>
                </a:solidFill>
                <a:latin typeface="Courier New" panose="02070309020205020404" pitchFamily="49" charset="0"/>
                <a:cs typeface="Courier New" panose="02070309020205020404" pitchFamily="49" charset="0"/>
              </a:rPr>
              <a:t>Accuracy</a:t>
            </a:r>
          </a:p>
          <a:p>
            <a:pPr lvl="0" defTabSz="914400" eaLnBrk="0" fontAlgn="base" hangingPunct="0">
              <a:spcBef>
                <a:spcPct val="0"/>
              </a:spcBef>
              <a:spcAft>
                <a:spcPct val="0"/>
              </a:spcAft>
            </a:pPr>
            <a:r>
              <a:rPr lang="en-US" altLang="en-US" b="1" dirty="0" smtClean="0">
                <a:solidFill>
                  <a:srgbClr val="000000"/>
                </a:solidFill>
                <a:latin typeface="Courier New" panose="02070309020205020404" pitchFamily="49" charset="0"/>
                <a:cs typeface="Courier New" panose="02070309020205020404" pitchFamily="49" charset="0"/>
              </a:rPr>
              <a:t>Toxic:</a:t>
            </a:r>
            <a:r>
              <a:rPr lang="en-US" altLang="en-US" dirty="0" smtClean="0">
                <a:solidFill>
                  <a:srgbClr val="000000"/>
                </a:solidFill>
                <a:latin typeface="Courier New" panose="02070309020205020404" pitchFamily="49" charset="0"/>
                <a:cs typeface="Courier New" panose="02070309020205020404" pitchFamily="49" charset="0"/>
              </a:rPr>
              <a:t>0.8049445184809623</a:t>
            </a:r>
          </a:p>
          <a:p>
            <a:pPr lvl="0" defTabSz="914400" eaLnBrk="0" fontAlgn="base" hangingPunct="0">
              <a:spcBef>
                <a:spcPct val="0"/>
              </a:spcBef>
              <a:spcAft>
                <a:spcPct val="0"/>
              </a:spcAft>
            </a:pPr>
            <a:r>
              <a:rPr lang="en-US" altLang="en-US" b="1" dirty="0" err="1" smtClean="0">
                <a:solidFill>
                  <a:srgbClr val="000000"/>
                </a:solidFill>
                <a:latin typeface="Courier New" panose="02070309020205020404" pitchFamily="49" charset="0"/>
                <a:cs typeface="Courier New" panose="02070309020205020404" pitchFamily="49" charset="0"/>
              </a:rPr>
              <a:t>Severe_toxic</a:t>
            </a:r>
            <a:r>
              <a:rPr lang="en-US" altLang="en-US" dirty="0" smtClean="0">
                <a:solidFill>
                  <a:srgbClr val="000000"/>
                </a:solidFill>
                <a:latin typeface="Courier New" panose="02070309020205020404" pitchFamily="49" charset="0"/>
                <a:cs typeface="Courier New" panose="02070309020205020404" pitchFamily="49" charset="0"/>
              </a:rPr>
              <a:t>: 0.9636923867885527 </a:t>
            </a:r>
          </a:p>
          <a:p>
            <a:pPr lvl="0" defTabSz="914400" eaLnBrk="0" fontAlgn="base" hangingPunct="0">
              <a:spcBef>
                <a:spcPct val="0"/>
              </a:spcBef>
              <a:spcAft>
                <a:spcPct val="0"/>
              </a:spcAft>
            </a:pPr>
            <a:r>
              <a:rPr lang="en-US" altLang="en-US" b="1" dirty="0" smtClean="0">
                <a:solidFill>
                  <a:srgbClr val="000000"/>
                </a:solidFill>
                <a:latin typeface="Courier New" panose="02070309020205020404" pitchFamily="49" charset="0"/>
                <a:cs typeface="Courier New" panose="02070309020205020404" pitchFamily="49" charset="0"/>
              </a:rPr>
              <a:t>Obscene</a:t>
            </a:r>
            <a:r>
              <a:rPr lang="en-US" altLang="en-US" dirty="0" smtClean="0">
                <a:solidFill>
                  <a:srgbClr val="000000"/>
                </a:solidFill>
                <a:latin typeface="Courier New" panose="02070309020205020404" pitchFamily="49" charset="0"/>
                <a:cs typeface="Courier New" panose="02070309020205020404" pitchFamily="49" charset="0"/>
              </a:rPr>
              <a:t>: 0.8730423561203243 </a:t>
            </a:r>
          </a:p>
          <a:p>
            <a:pPr lvl="0" defTabSz="914400" eaLnBrk="0" fontAlgn="base" hangingPunct="0">
              <a:spcBef>
                <a:spcPct val="0"/>
              </a:spcBef>
              <a:spcAft>
                <a:spcPct val="0"/>
              </a:spcAft>
            </a:pPr>
            <a:r>
              <a:rPr lang="en-US" altLang="en-US" b="1" dirty="0" smtClean="0">
                <a:solidFill>
                  <a:srgbClr val="000000"/>
                </a:solidFill>
                <a:latin typeface="Courier New" panose="02070309020205020404" pitchFamily="49" charset="0"/>
                <a:cs typeface="Courier New" panose="02070309020205020404" pitchFamily="49" charset="0"/>
              </a:rPr>
              <a:t>Threat</a:t>
            </a:r>
            <a:r>
              <a:rPr lang="en-US" altLang="en-US" dirty="0" smtClean="0">
                <a:solidFill>
                  <a:srgbClr val="000000"/>
                </a:solidFill>
                <a:latin typeface="Courier New" panose="02070309020205020404" pitchFamily="49" charset="0"/>
                <a:cs typeface="Courier New" panose="02070309020205020404" pitchFamily="49" charset="0"/>
              </a:rPr>
              <a:t>: 0.983671309933783 </a:t>
            </a:r>
          </a:p>
          <a:p>
            <a:pPr lvl="0" defTabSz="914400" eaLnBrk="0" fontAlgn="base" hangingPunct="0">
              <a:spcBef>
                <a:spcPct val="0"/>
              </a:spcBef>
              <a:spcAft>
                <a:spcPct val="0"/>
              </a:spcAft>
            </a:pPr>
            <a:r>
              <a:rPr lang="en-US" altLang="en-US" b="1" dirty="0" smtClean="0">
                <a:solidFill>
                  <a:srgbClr val="000000"/>
                </a:solidFill>
                <a:latin typeface="Courier New" panose="02070309020205020404" pitchFamily="49" charset="0"/>
                <a:cs typeface="Courier New" panose="02070309020205020404" pitchFamily="49" charset="0"/>
              </a:rPr>
              <a:t>Insult</a:t>
            </a:r>
            <a:r>
              <a:rPr lang="en-US" altLang="en-US" dirty="0" smtClean="0">
                <a:solidFill>
                  <a:srgbClr val="000000"/>
                </a:solidFill>
                <a:latin typeface="Courier New" panose="02070309020205020404" pitchFamily="49" charset="0"/>
                <a:cs typeface="Courier New" panose="02070309020205020404" pitchFamily="49" charset="0"/>
              </a:rPr>
              <a:t>: 0.8729961918308683</a:t>
            </a:r>
          </a:p>
          <a:p>
            <a:pPr lvl="0" defTabSz="914400" eaLnBrk="0" fontAlgn="base" hangingPunct="0">
              <a:spcBef>
                <a:spcPct val="0"/>
              </a:spcBef>
              <a:spcAft>
                <a:spcPct val="0"/>
              </a:spcAft>
            </a:pPr>
            <a:r>
              <a:rPr lang="en-US" altLang="en-US" b="1" dirty="0">
                <a:solidFill>
                  <a:srgbClr val="000000"/>
                </a:solidFill>
                <a:latin typeface="Courier New" panose="02070309020205020404" pitchFamily="49" charset="0"/>
                <a:cs typeface="Courier New" panose="02070309020205020404" pitchFamily="49" charset="0"/>
              </a:rPr>
              <a:t>I</a:t>
            </a:r>
            <a:r>
              <a:rPr lang="en-US" altLang="en-US" b="1" dirty="0" smtClean="0">
                <a:solidFill>
                  <a:srgbClr val="000000"/>
                </a:solidFill>
                <a:latin typeface="Courier New" panose="02070309020205020404" pitchFamily="49" charset="0"/>
                <a:cs typeface="Courier New" panose="02070309020205020404" pitchFamily="49" charset="0"/>
              </a:rPr>
              <a:t>dentity_hate:</a:t>
            </a:r>
            <a:r>
              <a:rPr lang="en-US" altLang="en-US" dirty="0" smtClean="0">
                <a:solidFill>
                  <a:srgbClr val="000000"/>
                </a:solidFill>
                <a:latin typeface="Courier New" panose="02070309020205020404" pitchFamily="49" charset="0"/>
                <a:cs typeface="Courier New" panose="02070309020205020404" pitchFamily="49" charset="0"/>
              </a:rPr>
              <a:t>0.9636276730380013</a:t>
            </a:r>
            <a:r>
              <a:rPr lang="en-US" altLang="en-US" sz="2400" dirty="0" smtClean="0"/>
              <a:t> </a:t>
            </a:r>
          </a:p>
          <a:p>
            <a:pPr lvl="0" defTabSz="914400" eaLnBrk="0" fontAlgn="base" hangingPunct="0">
              <a:spcBef>
                <a:spcPct val="0"/>
              </a:spcBef>
              <a:spcAft>
                <a:spcPct val="0"/>
              </a:spcAft>
            </a:pPr>
            <a:endParaRPr lang="en-US" altLang="en-US" sz="4000" dirty="0">
              <a:latin typeface="Arial" panose="020B0604020202020204" pitchFamily="34" charset="0"/>
            </a:endParaRPr>
          </a:p>
        </p:txBody>
      </p:sp>
    </p:spTree>
    <p:extLst>
      <p:ext uri="{BB962C8B-B14F-4D97-AF65-F5344CB8AC3E}">
        <p14:creationId xmlns:p14="http://schemas.microsoft.com/office/powerpoint/2010/main" val="1153742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61478"/>
          <a:stretch/>
        </p:blipFill>
        <p:spPr>
          <a:xfrm>
            <a:off x="888275" y="222666"/>
            <a:ext cx="10457424" cy="6125883"/>
          </a:xfrm>
        </p:spPr>
      </p:pic>
    </p:spTree>
    <p:extLst>
      <p:ext uri="{BB962C8B-B14F-4D97-AF65-F5344CB8AC3E}">
        <p14:creationId xmlns:p14="http://schemas.microsoft.com/office/powerpoint/2010/main" val="41336375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t="38441" b="2264"/>
          <a:stretch/>
        </p:blipFill>
        <p:spPr>
          <a:xfrm>
            <a:off x="339635" y="1"/>
            <a:ext cx="10972800" cy="6309359"/>
          </a:xfrm>
          <a:prstGeom prst="rect">
            <a:avLst/>
          </a:prstGeom>
        </p:spPr>
      </p:pic>
    </p:spTree>
    <p:extLst>
      <p:ext uri="{BB962C8B-B14F-4D97-AF65-F5344CB8AC3E}">
        <p14:creationId xmlns:p14="http://schemas.microsoft.com/office/powerpoint/2010/main" val="2330603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17155" t="15562" r="18946" b="10773"/>
          <a:stretch/>
        </p:blipFill>
        <p:spPr>
          <a:xfrm>
            <a:off x="0" y="0"/>
            <a:ext cx="12154209" cy="6231468"/>
          </a:xfrm>
        </p:spPr>
      </p:pic>
      <p:sp>
        <p:nvSpPr>
          <p:cNvPr id="5" name="Rectangle 4"/>
          <p:cNvSpPr/>
          <p:nvPr/>
        </p:nvSpPr>
        <p:spPr>
          <a:xfrm>
            <a:off x="10600268" y="92407"/>
            <a:ext cx="1553941" cy="13207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2517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28C2-A850-4F9B-8D81-049539A5B62C}"/>
              </a:ext>
            </a:extLst>
          </p:cNvPr>
          <p:cNvSpPr>
            <a:spLocks noGrp="1"/>
          </p:cNvSpPr>
          <p:nvPr>
            <p:ph type="title"/>
          </p:nvPr>
        </p:nvSpPr>
        <p:spPr/>
        <p:txBody>
          <a:bodyPr/>
          <a:lstStyle/>
          <a:p>
            <a:r>
              <a:rPr lang="en-IN" dirty="0"/>
              <a:t>Logic</a:t>
            </a:r>
          </a:p>
        </p:txBody>
      </p:sp>
      <p:graphicFrame>
        <p:nvGraphicFramePr>
          <p:cNvPr id="4" name="Table 3">
            <a:extLst>
              <a:ext uri="{FF2B5EF4-FFF2-40B4-BE49-F238E27FC236}">
                <a16:creationId xmlns:a16="http://schemas.microsoft.com/office/drawing/2014/main" id="{A511E59B-B97B-4D9A-B3F7-41B27767291C}"/>
              </a:ext>
            </a:extLst>
          </p:cNvPr>
          <p:cNvGraphicFramePr>
            <a:graphicFrameLocks noGrp="1"/>
          </p:cNvGraphicFramePr>
          <p:nvPr>
            <p:extLst>
              <p:ext uri="{D42A27DB-BD31-4B8C-83A1-F6EECF244321}">
                <p14:modId xmlns:p14="http://schemas.microsoft.com/office/powerpoint/2010/main" val="337677206"/>
              </p:ext>
            </p:extLst>
          </p:nvPr>
        </p:nvGraphicFramePr>
        <p:xfrm>
          <a:off x="1202378" y="2319306"/>
          <a:ext cx="8958965" cy="3759592"/>
        </p:xfrm>
        <a:graphic>
          <a:graphicData uri="http://schemas.openxmlformats.org/drawingml/2006/table">
            <a:tbl>
              <a:tblPr firstRow="1" bandRow="1">
                <a:tableStyleId>{5C22544A-7EE6-4342-B048-85BDC9FD1C3A}</a:tableStyleId>
              </a:tblPr>
              <a:tblGrid>
                <a:gridCol w="1791793">
                  <a:extLst>
                    <a:ext uri="{9D8B030D-6E8A-4147-A177-3AD203B41FA5}">
                      <a16:colId xmlns:a16="http://schemas.microsoft.com/office/drawing/2014/main" val="1881853404"/>
                    </a:ext>
                  </a:extLst>
                </a:gridCol>
                <a:gridCol w="1791793">
                  <a:extLst>
                    <a:ext uri="{9D8B030D-6E8A-4147-A177-3AD203B41FA5}">
                      <a16:colId xmlns:a16="http://schemas.microsoft.com/office/drawing/2014/main" val="573205672"/>
                    </a:ext>
                  </a:extLst>
                </a:gridCol>
                <a:gridCol w="1791793">
                  <a:extLst>
                    <a:ext uri="{9D8B030D-6E8A-4147-A177-3AD203B41FA5}">
                      <a16:colId xmlns:a16="http://schemas.microsoft.com/office/drawing/2014/main" val="4252017860"/>
                    </a:ext>
                  </a:extLst>
                </a:gridCol>
                <a:gridCol w="1791793">
                  <a:extLst>
                    <a:ext uri="{9D8B030D-6E8A-4147-A177-3AD203B41FA5}">
                      <a16:colId xmlns:a16="http://schemas.microsoft.com/office/drawing/2014/main" val="1180900581"/>
                    </a:ext>
                  </a:extLst>
                </a:gridCol>
                <a:gridCol w="1791793">
                  <a:extLst>
                    <a:ext uri="{9D8B030D-6E8A-4147-A177-3AD203B41FA5}">
                      <a16:colId xmlns:a16="http://schemas.microsoft.com/office/drawing/2014/main" val="161612474"/>
                    </a:ext>
                  </a:extLst>
                </a:gridCol>
              </a:tblGrid>
              <a:tr h="469949">
                <a:tc>
                  <a:txBody>
                    <a:bodyPr/>
                    <a:lstStyle/>
                    <a:p>
                      <a:r>
                        <a:rPr lang="en-IN" sz="2400" dirty="0"/>
                        <a:t>A</a:t>
                      </a:r>
                    </a:p>
                  </a:txBody>
                  <a:tcPr/>
                </a:tc>
                <a:tc>
                  <a:txBody>
                    <a:bodyPr/>
                    <a:lstStyle/>
                    <a:p>
                      <a:r>
                        <a:rPr lang="en-IN" sz="2400" dirty="0"/>
                        <a:t>B</a:t>
                      </a:r>
                    </a:p>
                  </a:txBody>
                  <a:tcPr/>
                </a:tc>
                <a:tc>
                  <a:txBody>
                    <a:bodyPr/>
                    <a:lstStyle/>
                    <a:p>
                      <a:r>
                        <a:rPr lang="en-IN" sz="2400" dirty="0"/>
                        <a:t>C</a:t>
                      </a:r>
                    </a:p>
                  </a:txBody>
                  <a:tcPr/>
                </a:tc>
                <a:tc>
                  <a:txBody>
                    <a:bodyPr/>
                    <a:lstStyle/>
                    <a:p>
                      <a:r>
                        <a:rPr lang="en-IN" sz="2400" dirty="0"/>
                        <a:t>D</a:t>
                      </a:r>
                    </a:p>
                  </a:txBody>
                  <a:tcPr/>
                </a:tc>
                <a:tc>
                  <a:txBody>
                    <a:bodyPr/>
                    <a:lstStyle/>
                    <a:p>
                      <a:r>
                        <a:rPr lang="en-IN" sz="2400" dirty="0"/>
                        <a:t>outcome</a:t>
                      </a:r>
                    </a:p>
                  </a:txBody>
                  <a:tcPr/>
                </a:tc>
                <a:extLst>
                  <a:ext uri="{0D108BD9-81ED-4DB2-BD59-A6C34878D82A}">
                    <a16:rowId xmlns:a16="http://schemas.microsoft.com/office/drawing/2014/main" val="3623290703"/>
                  </a:ext>
                </a:extLst>
              </a:tr>
              <a:tr h="469949">
                <a:tc>
                  <a:txBody>
                    <a:bodyPr/>
                    <a:lstStyle/>
                    <a:p>
                      <a:r>
                        <a:rPr lang="en-IN" sz="2400" dirty="0"/>
                        <a:t>0</a:t>
                      </a:r>
                    </a:p>
                  </a:txBody>
                  <a:tcPr/>
                </a:tc>
                <a:tc>
                  <a:txBody>
                    <a:bodyPr/>
                    <a:lstStyle/>
                    <a:p>
                      <a:r>
                        <a:rPr lang="en-IN" sz="2400" dirty="0"/>
                        <a:t>1</a:t>
                      </a:r>
                    </a:p>
                  </a:txBody>
                  <a:tcPr/>
                </a:tc>
                <a:tc>
                  <a:txBody>
                    <a:bodyPr/>
                    <a:lstStyle/>
                    <a:p>
                      <a:r>
                        <a:rPr lang="en-IN" sz="2400" dirty="0"/>
                        <a:t>0</a:t>
                      </a:r>
                    </a:p>
                  </a:txBody>
                  <a:tcPr/>
                </a:tc>
                <a:tc>
                  <a:txBody>
                    <a:bodyPr/>
                    <a:lstStyle/>
                    <a:p>
                      <a:r>
                        <a:rPr lang="en-IN" sz="2400" dirty="0"/>
                        <a:t>0</a:t>
                      </a:r>
                    </a:p>
                  </a:txBody>
                  <a:tcPr/>
                </a:tc>
                <a:tc>
                  <a:txBody>
                    <a:bodyPr/>
                    <a:lstStyle/>
                    <a:p>
                      <a:r>
                        <a:rPr lang="en-IN" sz="2400" dirty="0"/>
                        <a:t>point</a:t>
                      </a:r>
                    </a:p>
                  </a:txBody>
                  <a:tcPr/>
                </a:tc>
                <a:extLst>
                  <a:ext uri="{0D108BD9-81ED-4DB2-BD59-A6C34878D82A}">
                    <a16:rowId xmlns:a16="http://schemas.microsoft.com/office/drawing/2014/main" val="2718689373"/>
                  </a:ext>
                </a:extLst>
              </a:tr>
              <a:tr h="469949">
                <a:tc>
                  <a:txBody>
                    <a:bodyPr/>
                    <a:lstStyle/>
                    <a:p>
                      <a:r>
                        <a:rPr lang="en-IN" sz="2400" dirty="0"/>
                        <a:t>1</a:t>
                      </a:r>
                    </a:p>
                  </a:txBody>
                  <a:tcPr/>
                </a:tc>
                <a:tc>
                  <a:txBody>
                    <a:bodyPr/>
                    <a:lstStyle/>
                    <a:p>
                      <a:r>
                        <a:rPr lang="en-IN" sz="2400" dirty="0"/>
                        <a:t>1</a:t>
                      </a:r>
                    </a:p>
                  </a:txBody>
                  <a:tcPr/>
                </a:tc>
                <a:tc>
                  <a:txBody>
                    <a:bodyPr/>
                    <a:lstStyle/>
                    <a:p>
                      <a:r>
                        <a:rPr lang="en-IN" sz="2400" dirty="0"/>
                        <a:t>0</a:t>
                      </a:r>
                    </a:p>
                  </a:txBody>
                  <a:tcPr/>
                </a:tc>
                <a:tc>
                  <a:txBody>
                    <a:bodyPr/>
                    <a:lstStyle/>
                    <a:p>
                      <a:r>
                        <a:rPr lang="en-IN" sz="2400" dirty="0"/>
                        <a:t>0</a:t>
                      </a:r>
                    </a:p>
                  </a:txBody>
                  <a:tcPr/>
                </a:tc>
                <a:tc>
                  <a:txBody>
                    <a:bodyPr/>
                    <a:lstStyle/>
                    <a:p>
                      <a:r>
                        <a:rPr lang="en-IN" sz="2400" dirty="0"/>
                        <a:t>Line</a:t>
                      </a:r>
                    </a:p>
                  </a:txBody>
                  <a:tcPr/>
                </a:tc>
                <a:extLst>
                  <a:ext uri="{0D108BD9-81ED-4DB2-BD59-A6C34878D82A}">
                    <a16:rowId xmlns:a16="http://schemas.microsoft.com/office/drawing/2014/main" val="2925489868"/>
                  </a:ext>
                </a:extLst>
              </a:tr>
              <a:tr h="469949">
                <a:tc>
                  <a:txBody>
                    <a:bodyPr/>
                    <a:lstStyle/>
                    <a:p>
                      <a:r>
                        <a:rPr lang="en-IN" sz="2400" dirty="0"/>
                        <a:t>1</a:t>
                      </a:r>
                    </a:p>
                  </a:txBody>
                  <a:tcPr/>
                </a:tc>
                <a:tc>
                  <a:txBody>
                    <a:bodyPr/>
                    <a:lstStyle/>
                    <a:p>
                      <a:r>
                        <a:rPr lang="en-IN" sz="2400" dirty="0"/>
                        <a:t>1</a:t>
                      </a:r>
                    </a:p>
                  </a:txBody>
                  <a:tcPr/>
                </a:tc>
                <a:tc>
                  <a:txBody>
                    <a:bodyPr/>
                    <a:lstStyle/>
                    <a:p>
                      <a:r>
                        <a:rPr lang="en-IN" sz="2400" dirty="0"/>
                        <a:t>1</a:t>
                      </a:r>
                    </a:p>
                  </a:txBody>
                  <a:tcPr/>
                </a:tc>
                <a:tc>
                  <a:txBody>
                    <a:bodyPr/>
                    <a:lstStyle/>
                    <a:p>
                      <a:r>
                        <a:rPr lang="en-IN" sz="2400" dirty="0"/>
                        <a:t>1</a:t>
                      </a:r>
                    </a:p>
                  </a:txBody>
                  <a:tcPr/>
                </a:tc>
                <a:tc>
                  <a:txBody>
                    <a:bodyPr/>
                    <a:lstStyle/>
                    <a:p>
                      <a:r>
                        <a:rPr lang="en-IN" sz="2400" dirty="0"/>
                        <a:t>Square</a:t>
                      </a:r>
                    </a:p>
                  </a:txBody>
                  <a:tcPr/>
                </a:tc>
                <a:extLst>
                  <a:ext uri="{0D108BD9-81ED-4DB2-BD59-A6C34878D82A}">
                    <a16:rowId xmlns:a16="http://schemas.microsoft.com/office/drawing/2014/main" val="659935945"/>
                  </a:ext>
                </a:extLst>
              </a:tr>
              <a:tr h="469949">
                <a:tc>
                  <a:txBody>
                    <a:bodyPr/>
                    <a:lstStyle/>
                    <a:p>
                      <a:r>
                        <a:rPr lang="en-IN" sz="2400" dirty="0"/>
                        <a:t>1</a:t>
                      </a:r>
                    </a:p>
                  </a:txBody>
                  <a:tcPr/>
                </a:tc>
                <a:tc>
                  <a:txBody>
                    <a:bodyPr/>
                    <a:lstStyle/>
                    <a:p>
                      <a:r>
                        <a:rPr lang="en-IN" sz="2400" dirty="0"/>
                        <a:t>1</a:t>
                      </a:r>
                    </a:p>
                  </a:txBody>
                  <a:tcPr/>
                </a:tc>
                <a:tc>
                  <a:txBody>
                    <a:bodyPr/>
                    <a:lstStyle/>
                    <a:p>
                      <a:r>
                        <a:rPr lang="en-IN" sz="2400" dirty="0"/>
                        <a:t>1</a:t>
                      </a:r>
                    </a:p>
                  </a:txBody>
                  <a:tcPr/>
                </a:tc>
                <a:tc>
                  <a:txBody>
                    <a:bodyPr/>
                    <a:lstStyle/>
                    <a:p>
                      <a:r>
                        <a:rPr lang="en-IN" sz="2400" dirty="0"/>
                        <a:t>1</a:t>
                      </a:r>
                    </a:p>
                  </a:txBody>
                  <a:tcPr/>
                </a:tc>
                <a:tc>
                  <a:txBody>
                    <a:bodyPr/>
                    <a:lstStyle/>
                    <a:p>
                      <a:r>
                        <a:rPr lang="en-IN" sz="2400" dirty="0"/>
                        <a:t>Square</a:t>
                      </a:r>
                    </a:p>
                  </a:txBody>
                  <a:tcPr/>
                </a:tc>
                <a:extLst>
                  <a:ext uri="{0D108BD9-81ED-4DB2-BD59-A6C34878D82A}">
                    <a16:rowId xmlns:a16="http://schemas.microsoft.com/office/drawing/2014/main" val="36891902"/>
                  </a:ext>
                </a:extLst>
              </a:tr>
              <a:tr h="469949">
                <a:tc>
                  <a:txBody>
                    <a:bodyPr/>
                    <a:lstStyle/>
                    <a:p>
                      <a:r>
                        <a:rPr lang="en-IN" sz="2400" dirty="0"/>
                        <a:t>0</a:t>
                      </a:r>
                    </a:p>
                  </a:txBody>
                  <a:tcPr/>
                </a:tc>
                <a:tc>
                  <a:txBody>
                    <a:bodyPr/>
                    <a:lstStyle/>
                    <a:p>
                      <a:r>
                        <a:rPr lang="en-IN" sz="2400" dirty="0"/>
                        <a:t>0</a:t>
                      </a:r>
                    </a:p>
                  </a:txBody>
                  <a:tcPr/>
                </a:tc>
                <a:tc>
                  <a:txBody>
                    <a:bodyPr/>
                    <a:lstStyle/>
                    <a:p>
                      <a:r>
                        <a:rPr lang="en-IN" sz="2400" dirty="0"/>
                        <a:t>1</a:t>
                      </a:r>
                    </a:p>
                  </a:txBody>
                  <a:tcPr/>
                </a:tc>
                <a:tc>
                  <a:txBody>
                    <a:bodyPr/>
                    <a:lstStyle/>
                    <a:p>
                      <a:r>
                        <a:rPr lang="en-IN" sz="2400" dirty="0"/>
                        <a:t>1</a:t>
                      </a:r>
                    </a:p>
                  </a:txBody>
                  <a:tcPr/>
                </a:tc>
                <a:tc>
                  <a:txBody>
                    <a:bodyPr/>
                    <a:lstStyle/>
                    <a:p>
                      <a:r>
                        <a:rPr lang="en-IN" sz="2400" dirty="0"/>
                        <a:t>Line</a:t>
                      </a:r>
                    </a:p>
                  </a:txBody>
                  <a:tcPr/>
                </a:tc>
                <a:extLst>
                  <a:ext uri="{0D108BD9-81ED-4DB2-BD59-A6C34878D82A}">
                    <a16:rowId xmlns:a16="http://schemas.microsoft.com/office/drawing/2014/main" val="3036671693"/>
                  </a:ext>
                </a:extLst>
              </a:tr>
              <a:tr h="469949">
                <a:tc>
                  <a:txBody>
                    <a:bodyPr/>
                    <a:lstStyle/>
                    <a:p>
                      <a:r>
                        <a:rPr lang="en-IN" sz="2400" dirty="0"/>
                        <a:t>0</a:t>
                      </a:r>
                    </a:p>
                  </a:txBody>
                  <a:tcPr>
                    <a:solidFill>
                      <a:schemeClr val="accent2">
                        <a:lumMod val="60000"/>
                        <a:lumOff val="40000"/>
                      </a:schemeClr>
                    </a:solidFill>
                  </a:tcPr>
                </a:tc>
                <a:tc>
                  <a:txBody>
                    <a:bodyPr/>
                    <a:lstStyle/>
                    <a:p>
                      <a:r>
                        <a:rPr lang="en-IN" sz="2400" dirty="0"/>
                        <a:t>1</a:t>
                      </a:r>
                    </a:p>
                  </a:txBody>
                  <a:tcPr>
                    <a:solidFill>
                      <a:schemeClr val="accent2">
                        <a:lumMod val="60000"/>
                        <a:lumOff val="40000"/>
                      </a:schemeClr>
                    </a:solidFill>
                  </a:tcPr>
                </a:tc>
                <a:tc>
                  <a:txBody>
                    <a:bodyPr/>
                    <a:lstStyle/>
                    <a:p>
                      <a:r>
                        <a:rPr lang="en-IN" sz="2400" dirty="0"/>
                        <a:t>1</a:t>
                      </a:r>
                    </a:p>
                  </a:txBody>
                  <a:tcPr>
                    <a:solidFill>
                      <a:schemeClr val="accent2">
                        <a:lumMod val="60000"/>
                        <a:lumOff val="40000"/>
                      </a:schemeClr>
                    </a:solidFill>
                  </a:tcPr>
                </a:tc>
                <a:tc>
                  <a:txBody>
                    <a:bodyPr/>
                    <a:lstStyle/>
                    <a:p>
                      <a:r>
                        <a:rPr lang="en-IN" sz="2400" dirty="0"/>
                        <a:t>1</a:t>
                      </a:r>
                    </a:p>
                  </a:txBody>
                  <a:tcPr>
                    <a:solidFill>
                      <a:schemeClr val="accent2">
                        <a:lumMod val="60000"/>
                        <a:lumOff val="40000"/>
                      </a:schemeClr>
                    </a:solidFill>
                  </a:tcPr>
                </a:tc>
                <a:tc>
                  <a:txBody>
                    <a:bodyPr/>
                    <a:lstStyle/>
                    <a:p>
                      <a:r>
                        <a:rPr lang="en-IN" sz="2400" dirty="0"/>
                        <a:t>Triangle</a:t>
                      </a:r>
                    </a:p>
                  </a:txBody>
                  <a:tcPr>
                    <a:solidFill>
                      <a:schemeClr val="accent2">
                        <a:lumMod val="60000"/>
                        <a:lumOff val="40000"/>
                      </a:schemeClr>
                    </a:solidFill>
                  </a:tcPr>
                </a:tc>
                <a:extLst>
                  <a:ext uri="{0D108BD9-81ED-4DB2-BD59-A6C34878D82A}">
                    <a16:rowId xmlns:a16="http://schemas.microsoft.com/office/drawing/2014/main" val="593353304"/>
                  </a:ext>
                </a:extLst>
              </a:tr>
              <a:tr h="469949">
                <a:tc>
                  <a:txBody>
                    <a:bodyPr/>
                    <a:lstStyle/>
                    <a:p>
                      <a:r>
                        <a:rPr lang="en-IN" sz="2400" dirty="0"/>
                        <a:t>1</a:t>
                      </a:r>
                    </a:p>
                  </a:txBody>
                  <a:tcPr>
                    <a:solidFill>
                      <a:schemeClr val="accent2">
                        <a:lumMod val="60000"/>
                        <a:lumOff val="40000"/>
                      </a:schemeClr>
                    </a:solidFill>
                  </a:tcPr>
                </a:tc>
                <a:tc>
                  <a:txBody>
                    <a:bodyPr/>
                    <a:lstStyle/>
                    <a:p>
                      <a:r>
                        <a:rPr lang="en-IN" sz="2400" dirty="0"/>
                        <a:t>1</a:t>
                      </a:r>
                    </a:p>
                  </a:txBody>
                  <a:tcPr>
                    <a:solidFill>
                      <a:schemeClr val="accent2">
                        <a:lumMod val="60000"/>
                        <a:lumOff val="40000"/>
                      </a:schemeClr>
                    </a:solidFill>
                  </a:tcPr>
                </a:tc>
                <a:tc>
                  <a:txBody>
                    <a:bodyPr/>
                    <a:lstStyle/>
                    <a:p>
                      <a:r>
                        <a:rPr lang="en-IN" sz="2400" dirty="0"/>
                        <a:t>1</a:t>
                      </a:r>
                    </a:p>
                  </a:txBody>
                  <a:tcPr>
                    <a:solidFill>
                      <a:schemeClr val="accent2">
                        <a:lumMod val="60000"/>
                        <a:lumOff val="40000"/>
                      </a:schemeClr>
                    </a:solidFill>
                  </a:tcPr>
                </a:tc>
                <a:tc>
                  <a:txBody>
                    <a:bodyPr/>
                    <a:lstStyle/>
                    <a:p>
                      <a:r>
                        <a:rPr lang="en-IN" sz="2400" dirty="0"/>
                        <a:t>0</a:t>
                      </a:r>
                    </a:p>
                  </a:txBody>
                  <a:tcPr>
                    <a:solidFill>
                      <a:schemeClr val="accent2">
                        <a:lumMod val="60000"/>
                        <a:lumOff val="40000"/>
                      </a:schemeClr>
                    </a:solidFill>
                  </a:tcPr>
                </a:tc>
                <a:tc>
                  <a:txBody>
                    <a:bodyPr/>
                    <a:lstStyle/>
                    <a:p>
                      <a:r>
                        <a:rPr lang="en-IN" sz="2400" dirty="0"/>
                        <a:t>Triangle</a:t>
                      </a:r>
                    </a:p>
                  </a:txBody>
                  <a:tcPr>
                    <a:solidFill>
                      <a:schemeClr val="accent2">
                        <a:lumMod val="60000"/>
                        <a:lumOff val="40000"/>
                      </a:schemeClr>
                    </a:solidFill>
                  </a:tcPr>
                </a:tc>
                <a:extLst>
                  <a:ext uri="{0D108BD9-81ED-4DB2-BD59-A6C34878D82A}">
                    <a16:rowId xmlns:a16="http://schemas.microsoft.com/office/drawing/2014/main" val="1337808801"/>
                  </a:ext>
                </a:extLst>
              </a:tr>
            </a:tbl>
          </a:graphicData>
        </a:graphic>
      </p:graphicFrame>
    </p:spTree>
    <p:extLst>
      <p:ext uri="{BB962C8B-B14F-4D97-AF65-F5344CB8AC3E}">
        <p14:creationId xmlns:p14="http://schemas.microsoft.com/office/powerpoint/2010/main" val="2586580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981201B-6C4E-456B-B9E5-5B8BA847CBBA}"/>
              </a:ext>
            </a:extLst>
          </p:cNvPr>
          <p:cNvGraphicFramePr>
            <a:graphicFrameLocks noGrp="1"/>
          </p:cNvGraphicFramePr>
          <p:nvPr>
            <p:ph idx="1"/>
            <p:extLst>
              <p:ext uri="{D42A27DB-BD31-4B8C-83A1-F6EECF244321}">
                <p14:modId xmlns:p14="http://schemas.microsoft.com/office/powerpoint/2010/main" val="4287927499"/>
              </p:ext>
            </p:extLst>
          </p:nvPr>
        </p:nvGraphicFramePr>
        <p:xfrm>
          <a:off x="79614" y="248279"/>
          <a:ext cx="5509731" cy="3608201"/>
        </p:xfrm>
        <a:graphic>
          <a:graphicData uri="http://schemas.openxmlformats.org/drawingml/2006/table">
            <a:tbl>
              <a:tblPr>
                <a:tableStyleId>{C4B1156A-380E-4F78-BDF5-A606A8083BF9}</a:tableStyleId>
              </a:tblPr>
              <a:tblGrid>
                <a:gridCol w="1318559">
                  <a:extLst>
                    <a:ext uri="{9D8B030D-6E8A-4147-A177-3AD203B41FA5}">
                      <a16:colId xmlns:a16="http://schemas.microsoft.com/office/drawing/2014/main" val="3580632160"/>
                    </a:ext>
                  </a:extLst>
                </a:gridCol>
                <a:gridCol w="4191172">
                  <a:extLst>
                    <a:ext uri="{9D8B030D-6E8A-4147-A177-3AD203B41FA5}">
                      <a16:colId xmlns:a16="http://schemas.microsoft.com/office/drawing/2014/main" val="2782168360"/>
                    </a:ext>
                  </a:extLst>
                </a:gridCol>
              </a:tblGrid>
              <a:tr h="546697">
                <a:tc>
                  <a:txBody>
                    <a:bodyPr/>
                    <a:lstStyle/>
                    <a:p>
                      <a:r>
                        <a:rPr lang="en-IN" sz="2400" dirty="0"/>
                        <a:t>Doc 1</a:t>
                      </a:r>
                    </a:p>
                  </a:txBody>
                  <a:tcPr/>
                </a:tc>
                <a:tc>
                  <a:txBody>
                    <a:bodyPr/>
                    <a:lstStyle/>
                    <a:p>
                      <a:r>
                        <a:rPr lang="en-IN" sz="2400" dirty="0">
                          <a:highlight>
                            <a:srgbClr val="FFFF00"/>
                          </a:highlight>
                        </a:rPr>
                        <a:t>The</a:t>
                      </a:r>
                      <a:r>
                        <a:rPr lang="en-IN" sz="2400" dirty="0"/>
                        <a:t> </a:t>
                      </a:r>
                      <a:r>
                        <a:rPr lang="en-IN" sz="2400" dirty="0">
                          <a:highlight>
                            <a:srgbClr val="FFFF00"/>
                          </a:highlight>
                        </a:rPr>
                        <a:t>cat</a:t>
                      </a:r>
                      <a:r>
                        <a:rPr lang="en-IN" sz="2400" dirty="0"/>
                        <a:t> sat on </a:t>
                      </a:r>
                      <a:r>
                        <a:rPr lang="en-IN" sz="2400" dirty="0">
                          <a:highlight>
                            <a:srgbClr val="FFFF00"/>
                          </a:highlight>
                        </a:rPr>
                        <a:t>the</a:t>
                      </a:r>
                      <a:r>
                        <a:rPr lang="en-IN" sz="2400" dirty="0"/>
                        <a:t> wall</a:t>
                      </a:r>
                    </a:p>
                  </a:txBody>
                  <a:tcPr/>
                </a:tc>
                <a:extLst>
                  <a:ext uri="{0D108BD9-81ED-4DB2-BD59-A6C34878D82A}">
                    <a16:rowId xmlns:a16="http://schemas.microsoft.com/office/drawing/2014/main" val="2380426190"/>
                  </a:ext>
                </a:extLst>
              </a:tr>
              <a:tr h="984055">
                <a:tc>
                  <a:txBody>
                    <a:bodyPr/>
                    <a:lstStyle/>
                    <a:p>
                      <a:r>
                        <a:rPr lang="en-IN" sz="2400" dirty="0"/>
                        <a:t>Doc 2</a:t>
                      </a:r>
                    </a:p>
                  </a:txBody>
                  <a:tcPr/>
                </a:tc>
                <a:tc>
                  <a:txBody>
                    <a:bodyPr/>
                    <a:lstStyle/>
                    <a:p>
                      <a:r>
                        <a:rPr lang="en-IN" sz="2400" dirty="0">
                          <a:highlight>
                            <a:srgbClr val="FFFF00"/>
                          </a:highlight>
                        </a:rPr>
                        <a:t>The</a:t>
                      </a:r>
                      <a:r>
                        <a:rPr lang="en-IN" sz="2400" dirty="0"/>
                        <a:t> </a:t>
                      </a:r>
                      <a:r>
                        <a:rPr lang="en-IN" sz="2400" dirty="0">
                          <a:highlight>
                            <a:srgbClr val="FFFF00"/>
                          </a:highlight>
                        </a:rPr>
                        <a:t>cat</a:t>
                      </a:r>
                      <a:r>
                        <a:rPr lang="en-IN" sz="2400" dirty="0"/>
                        <a:t> was roaming around kitchen</a:t>
                      </a:r>
                    </a:p>
                  </a:txBody>
                  <a:tcPr/>
                </a:tc>
                <a:extLst>
                  <a:ext uri="{0D108BD9-81ED-4DB2-BD59-A6C34878D82A}">
                    <a16:rowId xmlns:a16="http://schemas.microsoft.com/office/drawing/2014/main" val="2205975475"/>
                  </a:ext>
                </a:extLst>
              </a:tr>
              <a:tr h="546697">
                <a:tc>
                  <a:txBody>
                    <a:bodyPr/>
                    <a:lstStyle/>
                    <a:p>
                      <a:r>
                        <a:rPr lang="en-IN" sz="2400" dirty="0"/>
                        <a:t>Doc 3</a:t>
                      </a:r>
                    </a:p>
                  </a:txBody>
                  <a:tcPr/>
                </a:tc>
                <a:tc>
                  <a:txBody>
                    <a:bodyPr/>
                    <a:lstStyle/>
                    <a:p>
                      <a:r>
                        <a:rPr lang="en-IN" sz="2400" dirty="0">
                          <a:highlight>
                            <a:srgbClr val="FFFF00"/>
                          </a:highlight>
                        </a:rPr>
                        <a:t>The</a:t>
                      </a:r>
                      <a:r>
                        <a:rPr lang="en-IN" sz="2400" dirty="0"/>
                        <a:t> </a:t>
                      </a:r>
                      <a:r>
                        <a:rPr lang="en-IN" sz="2400" dirty="0">
                          <a:highlight>
                            <a:srgbClr val="FFFF00"/>
                          </a:highlight>
                        </a:rPr>
                        <a:t>cat</a:t>
                      </a:r>
                      <a:r>
                        <a:rPr lang="en-IN" sz="2400" dirty="0"/>
                        <a:t> was chased by dog</a:t>
                      </a:r>
                    </a:p>
                  </a:txBody>
                  <a:tcPr/>
                </a:tc>
                <a:extLst>
                  <a:ext uri="{0D108BD9-81ED-4DB2-BD59-A6C34878D82A}">
                    <a16:rowId xmlns:a16="http://schemas.microsoft.com/office/drawing/2014/main" val="1499492068"/>
                  </a:ext>
                </a:extLst>
              </a:tr>
              <a:tr h="984055">
                <a:tc>
                  <a:txBody>
                    <a:bodyPr/>
                    <a:lstStyle/>
                    <a:p>
                      <a:r>
                        <a:rPr lang="en-IN" sz="2400" dirty="0"/>
                        <a:t>Doc 4</a:t>
                      </a:r>
                    </a:p>
                  </a:txBody>
                  <a:tcPr/>
                </a:tc>
                <a:tc>
                  <a:txBody>
                    <a:bodyPr/>
                    <a:lstStyle/>
                    <a:p>
                      <a:r>
                        <a:rPr lang="en-IN" sz="2400" dirty="0">
                          <a:highlight>
                            <a:srgbClr val="FFFF00"/>
                          </a:highlight>
                        </a:rPr>
                        <a:t>The</a:t>
                      </a:r>
                      <a:r>
                        <a:rPr lang="en-IN" sz="2400" dirty="0"/>
                        <a:t> dog was running in </a:t>
                      </a:r>
                      <a:r>
                        <a:rPr lang="en-IN" sz="2400" dirty="0">
                          <a:highlight>
                            <a:srgbClr val="FFFF00"/>
                          </a:highlight>
                        </a:rPr>
                        <a:t>the</a:t>
                      </a:r>
                      <a:r>
                        <a:rPr lang="en-IN" sz="2400" dirty="0"/>
                        <a:t> balcony</a:t>
                      </a:r>
                    </a:p>
                  </a:txBody>
                  <a:tcPr/>
                </a:tc>
                <a:extLst>
                  <a:ext uri="{0D108BD9-81ED-4DB2-BD59-A6C34878D82A}">
                    <a16:rowId xmlns:a16="http://schemas.microsoft.com/office/drawing/2014/main" val="3436538852"/>
                  </a:ext>
                </a:extLst>
              </a:tr>
              <a:tr h="546697">
                <a:tc>
                  <a:txBody>
                    <a:bodyPr/>
                    <a:lstStyle/>
                    <a:p>
                      <a:r>
                        <a:rPr lang="en-IN" sz="2400" dirty="0"/>
                        <a:t>Doc 5</a:t>
                      </a:r>
                    </a:p>
                  </a:txBody>
                  <a:tcPr/>
                </a:tc>
                <a:tc>
                  <a:txBody>
                    <a:bodyPr/>
                    <a:lstStyle/>
                    <a:p>
                      <a:r>
                        <a:rPr lang="en-IN" sz="2400" dirty="0">
                          <a:highlight>
                            <a:srgbClr val="FFFF00"/>
                          </a:highlight>
                        </a:rPr>
                        <a:t>The</a:t>
                      </a:r>
                      <a:r>
                        <a:rPr lang="en-IN" sz="2400" dirty="0"/>
                        <a:t> dog has been barking</a:t>
                      </a:r>
                    </a:p>
                  </a:txBody>
                  <a:tcPr/>
                </a:tc>
                <a:extLst>
                  <a:ext uri="{0D108BD9-81ED-4DB2-BD59-A6C34878D82A}">
                    <a16:rowId xmlns:a16="http://schemas.microsoft.com/office/drawing/2014/main" val="3340702016"/>
                  </a:ext>
                </a:extLst>
              </a:tr>
            </a:tbl>
          </a:graphicData>
        </a:graphic>
      </p:graphicFrame>
      <p:graphicFrame>
        <p:nvGraphicFramePr>
          <p:cNvPr id="6" name="Table 5">
            <a:extLst>
              <a:ext uri="{FF2B5EF4-FFF2-40B4-BE49-F238E27FC236}">
                <a16:creationId xmlns:a16="http://schemas.microsoft.com/office/drawing/2014/main" id="{06D81B02-1DAB-4C16-B273-B3922C36C315}"/>
              </a:ext>
            </a:extLst>
          </p:cNvPr>
          <p:cNvGraphicFramePr>
            <a:graphicFrameLocks noGrp="1"/>
          </p:cNvGraphicFramePr>
          <p:nvPr>
            <p:extLst>
              <p:ext uri="{D42A27DB-BD31-4B8C-83A1-F6EECF244321}">
                <p14:modId xmlns:p14="http://schemas.microsoft.com/office/powerpoint/2010/main" val="2499716322"/>
              </p:ext>
            </p:extLst>
          </p:nvPr>
        </p:nvGraphicFramePr>
        <p:xfrm>
          <a:off x="5144593" y="3923093"/>
          <a:ext cx="6773335" cy="2356325"/>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715865565"/>
                    </a:ext>
                  </a:extLst>
                </a:gridCol>
                <a:gridCol w="1354667">
                  <a:extLst>
                    <a:ext uri="{9D8B030D-6E8A-4147-A177-3AD203B41FA5}">
                      <a16:colId xmlns:a16="http://schemas.microsoft.com/office/drawing/2014/main" val="518395051"/>
                    </a:ext>
                  </a:extLst>
                </a:gridCol>
                <a:gridCol w="1354667">
                  <a:extLst>
                    <a:ext uri="{9D8B030D-6E8A-4147-A177-3AD203B41FA5}">
                      <a16:colId xmlns:a16="http://schemas.microsoft.com/office/drawing/2014/main" val="1807187841"/>
                    </a:ext>
                  </a:extLst>
                </a:gridCol>
                <a:gridCol w="1354667">
                  <a:extLst>
                    <a:ext uri="{9D8B030D-6E8A-4147-A177-3AD203B41FA5}">
                      <a16:colId xmlns:a16="http://schemas.microsoft.com/office/drawing/2014/main" val="1951510837"/>
                    </a:ext>
                  </a:extLst>
                </a:gridCol>
                <a:gridCol w="1354667">
                  <a:extLst>
                    <a:ext uri="{9D8B030D-6E8A-4147-A177-3AD203B41FA5}">
                      <a16:colId xmlns:a16="http://schemas.microsoft.com/office/drawing/2014/main" val="732634184"/>
                    </a:ext>
                  </a:extLst>
                </a:gridCol>
              </a:tblGrid>
              <a:tr h="370840">
                <a:tc>
                  <a:txBody>
                    <a:bodyPr/>
                    <a:lstStyle/>
                    <a:p>
                      <a:endParaRPr lang="en-IN" dirty="0"/>
                    </a:p>
                  </a:txBody>
                  <a:tcPr/>
                </a:tc>
                <a:tc>
                  <a:txBody>
                    <a:bodyPr/>
                    <a:lstStyle/>
                    <a:p>
                      <a:r>
                        <a:rPr lang="en-IN" dirty="0"/>
                        <a:t>The</a:t>
                      </a:r>
                    </a:p>
                  </a:txBody>
                  <a:tcPr/>
                </a:tc>
                <a:tc>
                  <a:txBody>
                    <a:bodyPr/>
                    <a:lstStyle/>
                    <a:p>
                      <a:r>
                        <a:rPr lang="en-IN" dirty="0"/>
                        <a:t>Cat</a:t>
                      </a:r>
                    </a:p>
                  </a:txBody>
                  <a:tcPr/>
                </a:tc>
                <a:tc>
                  <a:txBody>
                    <a:bodyPr/>
                    <a:lstStyle/>
                    <a:p>
                      <a:r>
                        <a:rPr lang="en-IN" dirty="0"/>
                        <a:t>Dog</a:t>
                      </a:r>
                    </a:p>
                  </a:txBody>
                  <a:tcPr/>
                </a:tc>
                <a:tc>
                  <a:txBody>
                    <a:bodyPr/>
                    <a:lstStyle/>
                    <a:p>
                      <a:r>
                        <a:rPr lang="en-IN" dirty="0"/>
                        <a:t>Was</a:t>
                      </a:r>
                    </a:p>
                  </a:txBody>
                  <a:tcPr/>
                </a:tc>
                <a:extLst>
                  <a:ext uri="{0D108BD9-81ED-4DB2-BD59-A6C34878D82A}">
                    <a16:rowId xmlns:a16="http://schemas.microsoft.com/office/drawing/2014/main" val="953216821"/>
                  </a:ext>
                </a:extLst>
              </a:tr>
              <a:tr h="502125">
                <a:tc>
                  <a:txBody>
                    <a:bodyPr/>
                    <a:lstStyle/>
                    <a:p>
                      <a:r>
                        <a:rPr lang="en-IN" dirty="0"/>
                        <a:t>Doc 1</a:t>
                      </a:r>
                    </a:p>
                  </a:txBody>
                  <a:tcPr/>
                </a:tc>
                <a:tc>
                  <a:txBody>
                    <a:bodyPr/>
                    <a:lstStyle/>
                    <a:p>
                      <a:r>
                        <a:rPr lang="en-IN" dirty="0"/>
                        <a:t>2 * 5/5</a:t>
                      </a:r>
                    </a:p>
                  </a:txBody>
                  <a:tcPr/>
                </a:tc>
                <a:tc>
                  <a:txBody>
                    <a:bodyPr/>
                    <a:lstStyle/>
                    <a:p>
                      <a:r>
                        <a:rPr lang="en-IN" dirty="0"/>
                        <a:t>1 * 5/3</a:t>
                      </a:r>
                    </a:p>
                  </a:txBody>
                  <a:tcPr/>
                </a:tc>
                <a:tc>
                  <a:txBody>
                    <a:bodyPr/>
                    <a:lstStyle/>
                    <a:p>
                      <a:r>
                        <a:rPr lang="en-IN" dirty="0"/>
                        <a:t>0 * 5/3</a:t>
                      </a:r>
                    </a:p>
                  </a:txBody>
                  <a:tcPr/>
                </a:tc>
                <a:tc>
                  <a:txBody>
                    <a:bodyPr/>
                    <a:lstStyle/>
                    <a:p>
                      <a:r>
                        <a:rPr lang="en-IN" dirty="0"/>
                        <a:t>0 * 5/3</a:t>
                      </a:r>
                    </a:p>
                  </a:txBody>
                  <a:tcPr/>
                </a:tc>
                <a:extLst>
                  <a:ext uri="{0D108BD9-81ED-4DB2-BD59-A6C34878D82A}">
                    <a16:rowId xmlns:a16="http://schemas.microsoft.com/office/drawing/2014/main" val="1455711042"/>
                  </a:ext>
                </a:extLst>
              </a:tr>
              <a:tr h="370840">
                <a:tc>
                  <a:txBody>
                    <a:bodyPr/>
                    <a:lstStyle/>
                    <a:p>
                      <a:r>
                        <a:rPr lang="en-IN" dirty="0"/>
                        <a:t>Doc 2</a:t>
                      </a:r>
                    </a:p>
                  </a:txBody>
                  <a:tcPr/>
                </a:tc>
                <a:tc>
                  <a:txBody>
                    <a:bodyPr/>
                    <a:lstStyle/>
                    <a:p>
                      <a:r>
                        <a:rPr lang="en-IN" dirty="0"/>
                        <a:t>1 * 5/5</a:t>
                      </a:r>
                    </a:p>
                  </a:txBody>
                  <a:tcPr/>
                </a:tc>
                <a:tc>
                  <a:txBody>
                    <a:bodyPr/>
                    <a:lstStyle/>
                    <a:p>
                      <a:r>
                        <a:rPr lang="en-IN" dirty="0"/>
                        <a:t>1 * 5/3</a:t>
                      </a:r>
                    </a:p>
                  </a:txBody>
                  <a:tcPr/>
                </a:tc>
                <a:tc>
                  <a:txBody>
                    <a:bodyPr/>
                    <a:lstStyle/>
                    <a:p>
                      <a:r>
                        <a:rPr lang="en-IN" dirty="0"/>
                        <a:t>0 * 5/3</a:t>
                      </a:r>
                    </a:p>
                  </a:txBody>
                  <a:tcPr/>
                </a:tc>
                <a:tc>
                  <a:txBody>
                    <a:bodyPr/>
                    <a:lstStyle/>
                    <a:p>
                      <a:r>
                        <a:rPr lang="en-IN" dirty="0"/>
                        <a:t>1 * 5/3</a:t>
                      </a:r>
                    </a:p>
                  </a:txBody>
                  <a:tcPr/>
                </a:tc>
                <a:extLst>
                  <a:ext uri="{0D108BD9-81ED-4DB2-BD59-A6C34878D82A}">
                    <a16:rowId xmlns:a16="http://schemas.microsoft.com/office/drawing/2014/main" val="664717844"/>
                  </a:ext>
                </a:extLst>
              </a:tr>
              <a:tr h="370840">
                <a:tc>
                  <a:txBody>
                    <a:bodyPr/>
                    <a:lstStyle/>
                    <a:p>
                      <a:r>
                        <a:rPr lang="en-IN" dirty="0"/>
                        <a:t>Doc 3</a:t>
                      </a:r>
                    </a:p>
                  </a:txBody>
                  <a:tcPr/>
                </a:tc>
                <a:tc>
                  <a:txBody>
                    <a:bodyPr/>
                    <a:lstStyle/>
                    <a:p>
                      <a:r>
                        <a:rPr lang="en-IN" dirty="0"/>
                        <a:t>1 * 5/5</a:t>
                      </a:r>
                    </a:p>
                  </a:txBody>
                  <a:tcPr/>
                </a:tc>
                <a:tc>
                  <a:txBody>
                    <a:bodyPr/>
                    <a:lstStyle/>
                    <a:p>
                      <a:r>
                        <a:rPr lang="en-IN" dirty="0"/>
                        <a:t>1 * 5/3</a:t>
                      </a:r>
                    </a:p>
                  </a:txBody>
                  <a:tcPr/>
                </a:tc>
                <a:tc>
                  <a:txBody>
                    <a:bodyPr/>
                    <a:lstStyle/>
                    <a:p>
                      <a:r>
                        <a:rPr lang="en-IN" dirty="0"/>
                        <a:t>1 * 5/3</a:t>
                      </a:r>
                    </a:p>
                  </a:txBody>
                  <a:tcPr/>
                </a:tc>
                <a:tc>
                  <a:txBody>
                    <a:bodyPr/>
                    <a:lstStyle/>
                    <a:p>
                      <a:r>
                        <a:rPr lang="en-IN" dirty="0"/>
                        <a:t>1 * 5/3</a:t>
                      </a:r>
                    </a:p>
                  </a:txBody>
                  <a:tcPr/>
                </a:tc>
                <a:extLst>
                  <a:ext uri="{0D108BD9-81ED-4DB2-BD59-A6C34878D82A}">
                    <a16:rowId xmlns:a16="http://schemas.microsoft.com/office/drawing/2014/main" val="1515111446"/>
                  </a:ext>
                </a:extLst>
              </a:tr>
              <a:tr h="370840">
                <a:tc>
                  <a:txBody>
                    <a:bodyPr/>
                    <a:lstStyle/>
                    <a:p>
                      <a:r>
                        <a:rPr lang="en-IN" dirty="0"/>
                        <a:t>Doc 4</a:t>
                      </a:r>
                    </a:p>
                  </a:txBody>
                  <a:tcPr/>
                </a:tc>
                <a:tc>
                  <a:txBody>
                    <a:bodyPr/>
                    <a:lstStyle/>
                    <a:p>
                      <a:r>
                        <a:rPr lang="en-IN" dirty="0"/>
                        <a:t>2 * 5/5</a:t>
                      </a:r>
                    </a:p>
                  </a:txBody>
                  <a:tcPr/>
                </a:tc>
                <a:tc>
                  <a:txBody>
                    <a:bodyPr/>
                    <a:lstStyle/>
                    <a:p>
                      <a:r>
                        <a:rPr lang="en-IN" dirty="0"/>
                        <a:t>1 * 5/3</a:t>
                      </a:r>
                    </a:p>
                  </a:txBody>
                  <a:tcPr/>
                </a:tc>
                <a:tc>
                  <a:txBody>
                    <a:bodyPr/>
                    <a:lstStyle/>
                    <a:p>
                      <a:r>
                        <a:rPr lang="en-IN" dirty="0"/>
                        <a:t>1 * 5/3</a:t>
                      </a:r>
                    </a:p>
                  </a:txBody>
                  <a:tcPr/>
                </a:tc>
                <a:tc>
                  <a:txBody>
                    <a:bodyPr/>
                    <a:lstStyle/>
                    <a:p>
                      <a:r>
                        <a:rPr lang="en-IN" dirty="0"/>
                        <a:t>0 * 5/3</a:t>
                      </a:r>
                    </a:p>
                  </a:txBody>
                  <a:tcPr/>
                </a:tc>
                <a:extLst>
                  <a:ext uri="{0D108BD9-81ED-4DB2-BD59-A6C34878D82A}">
                    <a16:rowId xmlns:a16="http://schemas.microsoft.com/office/drawing/2014/main" val="302029237"/>
                  </a:ext>
                </a:extLst>
              </a:tr>
              <a:tr h="370840">
                <a:tc>
                  <a:txBody>
                    <a:bodyPr/>
                    <a:lstStyle/>
                    <a:p>
                      <a:r>
                        <a:rPr lang="en-IN" dirty="0"/>
                        <a:t>Doc 5</a:t>
                      </a:r>
                    </a:p>
                  </a:txBody>
                  <a:tcPr/>
                </a:tc>
                <a:tc>
                  <a:txBody>
                    <a:bodyPr/>
                    <a:lstStyle/>
                    <a:p>
                      <a:r>
                        <a:rPr lang="en-IN" dirty="0"/>
                        <a:t>1 * 5/5</a:t>
                      </a:r>
                    </a:p>
                  </a:txBody>
                  <a:tcPr/>
                </a:tc>
                <a:tc>
                  <a:txBody>
                    <a:bodyPr/>
                    <a:lstStyle/>
                    <a:p>
                      <a:r>
                        <a:rPr lang="en-IN" dirty="0"/>
                        <a:t>0 * 5/3</a:t>
                      </a:r>
                    </a:p>
                  </a:txBody>
                  <a:tcPr/>
                </a:tc>
                <a:tc>
                  <a:txBody>
                    <a:bodyPr/>
                    <a:lstStyle/>
                    <a:p>
                      <a:r>
                        <a:rPr lang="en-IN" dirty="0"/>
                        <a:t>1 * 5/3</a:t>
                      </a:r>
                    </a:p>
                  </a:txBody>
                  <a:tcPr/>
                </a:tc>
                <a:tc>
                  <a:txBody>
                    <a:bodyPr/>
                    <a:lstStyle/>
                    <a:p>
                      <a:r>
                        <a:rPr lang="en-IN" dirty="0"/>
                        <a:t>0 * 5/3</a:t>
                      </a:r>
                    </a:p>
                  </a:txBody>
                  <a:tcPr/>
                </a:tc>
                <a:extLst>
                  <a:ext uri="{0D108BD9-81ED-4DB2-BD59-A6C34878D82A}">
                    <a16:rowId xmlns:a16="http://schemas.microsoft.com/office/drawing/2014/main" val="2260235283"/>
                  </a:ext>
                </a:extLst>
              </a:tr>
            </a:tbl>
          </a:graphicData>
        </a:graphic>
      </p:graphicFrame>
      <p:sp>
        <p:nvSpPr>
          <p:cNvPr id="7" name="TextBox 6">
            <a:extLst>
              <a:ext uri="{FF2B5EF4-FFF2-40B4-BE49-F238E27FC236}">
                <a16:creationId xmlns:a16="http://schemas.microsoft.com/office/drawing/2014/main" id="{EA25C202-D7D0-48E9-9E17-D33AF9A87339}"/>
              </a:ext>
            </a:extLst>
          </p:cNvPr>
          <p:cNvSpPr txBox="1"/>
          <p:nvPr/>
        </p:nvSpPr>
        <p:spPr>
          <a:xfrm>
            <a:off x="5674126" y="248279"/>
            <a:ext cx="5940572" cy="1569660"/>
          </a:xfrm>
          <a:prstGeom prst="rect">
            <a:avLst/>
          </a:prstGeom>
          <a:noFill/>
        </p:spPr>
        <p:txBody>
          <a:bodyPr wrap="square" rtlCol="0">
            <a:spAutoFit/>
          </a:bodyPr>
          <a:lstStyle/>
          <a:p>
            <a:pPr algn="ctr"/>
            <a:r>
              <a:rPr lang="en-IN" sz="3200" dirty="0"/>
              <a:t>TF-IDF</a:t>
            </a:r>
          </a:p>
          <a:p>
            <a:pPr algn="ctr"/>
            <a:r>
              <a:rPr lang="en-IN" sz="3200" dirty="0"/>
              <a:t>Term Frequency – Inverse Document Frequency</a:t>
            </a:r>
          </a:p>
        </p:txBody>
      </p:sp>
    </p:spTree>
    <p:extLst>
      <p:ext uri="{BB962C8B-B14F-4D97-AF65-F5344CB8AC3E}">
        <p14:creationId xmlns:p14="http://schemas.microsoft.com/office/powerpoint/2010/main" val="846030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C99D7-E5FA-4B49-BAB6-529CCF71263F}"/>
              </a:ext>
            </a:extLst>
          </p:cNvPr>
          <p:cNvSpPr>
            <a:spLocks noGrp="1"/>
          </p:cNvSpPr>
          <p:nvPr>
            <p:ph type="title"/>
          </p:nvPr>
        </p:nvSpPr>
        <p:spPr/>
        <p:txBody>
          <a:bodyPr/>
          <a:lstStyle/>
          <a:p>
            <a:r>
              <a:rPr lang="en-IN" dirty="0"/>
              <a:t>Naïve Bayes</a:t>
            </a:r>
          </a:p>
        </p:txBody>
      </p:sp>
      <p:sp>
        <p:nvSpPr>
          <p:cNvPr id="3" name="Content Placeholder 2">
            <a:extLst>
              <a:ext uri="{FF2B5EF4-FFF2-40B4-BE49-F238E27FC236}">
                <a16:creationId xmlns:a16="http://schemas.microsoft.com/office/drawing/2014/main" id="{1D4826D9-C095-4C2E-B340-6FB2B2EFCC10}"/>
              </a:ext>
            </a:extLst>
          </p:cNvPr>
          <p:cNvSpPr>
            <a:spLocks noGrp="1"/>
          </p:cNvSpPr>
          <p:nvPr>
            <p:ph idx="1"/>
          </p:nvPr>
        </p:nvSpPr>
        <p:spPr>
          <a:xfrm>
            <a:off x="1097280" y="1845733"/>
            <a:ext cx="9524294" cy="3913170"/>
          </a:xfrm>
        </p:spPr>
        <p:txBody>
          <a:bodyPr>
            <a:normAutofit/>
          </a:bodyPr>
          <a:lstStyle/>
          <a:p>
            <a:r>
              <a:rPr lang="en-IN" sz="2400" dirty="0"/>
              <a:t>Calculates reverse probabilities</a:t>
            </a:r>
          </a:p>
          <a:p>
            <a:r>
              <a:rPr lang="en-IN" sz="2400" dirty="0"/>
              <a:t>The models learns like the word “</a:t>
            </a:r>
            <a:r>
              <a:rPr lang="en-IN" sz="2400" dirty="0" err="1"/>
              <a:t>urgent,urgent,urgent</a:t>
            </a:r>
            <a:r>
              <a:rPr lang="en-IN" sz="2400" dirty="0"/>
              <a:t>” came in 80% spam messages and now if the word “urgent” is seen it has 80% probability of classifying the message as spam.</a:t>
            </a:r>
          </a:p>
          <a:p>
            <a:r>
              <a:rPr lang="en-IN" sz="2400" dirty="0"/>
              <a:t>In this way a machine is going to learn how frequent each word has come in spam and </a:t>
            </a:r>
            <a:r>
              <a:rPr lang="en-IN" sz="2400" dirty="0" smtClean="0"/>
              <a:t>non-spam </a:t>
            </a:r>
            <a:r>
              <a:rPr lang="en-IN" sz="2400" dirty="0"/>
              <a:t>messages and then use this knowledge to classify new message as spam or </a:t>
            </a:r>
            <a:r>
              <a:rPr lang="en-IN" sz="2400" dirty="0" smtClean="0"/>
              <a:t>non-spam</a:t>
            </a:r>
            <a:r>
              <a:rPr lang="en-IN" sz="2400" dirty="0"/>
              <a:t>.</a:t>
            </a:r>
          </a:p>
        </p:txBody>
      </p:sp>
    </p:spTree>
    <p:extLst>
      <p:ext uri="{BB962C8B-B14F-4D97-AF65-F5344CB8AC3E}">
        <p14:creationId xmlns:p14="http://schemas.microsoft.com/office/powerpoint/2010/main" val="3748755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AEF5-CB67-4A2E-8BFA-6E8A8014F6C0}"/>
              </a:ext>
            </a:extLst>
          </p:cNvPr>
          <p:cNvSpPr>
            <a:spLocks noGrp="1"/>
          </p:cNvSpPr>
          <p:nvPr>
            <p:ph type="title"/>
          </p:nvPr>
        </p:nvSpPr>
        <p:spPr/>
        <p:txBody>
          <a:bodyPr/>
          <a:lstStyle/>
          <a:p>
            <a:r>
              <a:rPr lang="en-IN" dirty="0"/>
              <a:t>Calculating Probabilities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BA0199-2A5C-469D-B9D8-FCA26A80ADA8}"/>
                  </a:ext>
                </a:extLst>
              </p:cNvPr>
              <p:cNvSpPr>
                <a:spLocks noGrp="1"/>
              </p:cNvSpPr>
              <p:nvPr>
                <p:ph idx="1"/>
              </p:nvPr>
            </p:nvSpPr>
            <p:spPr>
              <a:xfrm>
                <a:off x="1205070" y="1888123"/>
                <a:ext cx="10634896" cy="4555066"/>
              </a:xfrm>
            </p:spPr>
            <p:txBody>
              <a:bodyPr>
                <a:normAutofit fontScale="92500"/>
              </a:bodyPr>
              <a:lstStyle/>
              <a:p>
                <a:r>
                  <a:rPr lang="en-IN" sz="2400" dirty="0"/>
                  <a:t>Probability of occurring a spam = 0.3</a:t>
                </a:r>
              </a:p>
              <a:p>
                <a:r>
                  <a:rPr lang="en-IN" sz="2400" dirty="0"/>
                  <a:t>Probability of occurring a ham = 0.7</a:t>
                </a:r>
              </a:p>
              <a:p>
                <a:r>
                  <a:rPr lang="en-IN" sz="2400" dirty="0"/>
                  <a:t>Probability of occurring the word “congratulations” in spam messages = 0.4</a:t>
                </a:r>
              </a:p>
              <a:p>
                <a:r>
                  <a:rPr lang="en-IN" sz="2400" dirty="0"/>
                  <a:t>Probability of occurring the word “congratulations” in ham messages = 0.01</a:t>
                </a:r>
              </a:p>
              <a:p>
                <a:r>
                  <a:rPr lang="en-IN" sz="2400" dirty="0" smtClean="0"/>
                  <a:t>If the </a:t>
                </a:r>
                <a:r>
                  <a:rPr lang="en-IN" sz="2400" dirty="0"/>
                  <a:t>word “congratulation” occurred find probability of it in spam and ham messages</a:t>
                </a:r>
              </a:p>
              <a:p>
                <a:r>
                  <a:rPr lang="en-IN" sz="2400" dirty="0"/>
                  <a:t>P(ham/congrats)</a:t>
                </a:r>
                <a14:m>
                  <m:oMath xmlns:m="http://schemas.openxmlformats.org/officeDocument/2006/math">
                    <m:r>
                      <a:rPr lang="en-US" sz="2400" i="1" smtClean="0">
                        <a:latin typeface="Cambria Math" panose="02040503050406030204" pitchFamily="18" charset="0"/>
                      </a:rPr>
                      <m:t>=</m:t>
                    </m:r>
                    <m:f>
                      <m:fPr>
                        <m:ctrlPr>
                          <a:rPr lang="en-US" sz="2400" i="1" smtClean="0">
                            <a:latin typeface="Cambria Math" panose="02040503050406030204" pitchFamily="18" charset="0"/>
                          </a:rPr>
                        </m:ctrlPr>
                      </m:fPr>
                      <m:num>
                        <m:r>
                          <a:rPr lang="en-IN" sz="2400" b="0" i="1" smtClean="0">
                            <a:latin typeface="Cambria Math" panose="02040503050406030204" pitchFamily="18" charset="0"/>
                          </a:rPr>
                          <m:t>𝑃</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h𝑎𝑚</m:t>
                            </m:r>
                          </m:e>
                        </m:d>
                        <m:r>
                          <a:rPr lang="en-IN" sz="2400" b="0" i="1" smtClean="0">
                            <a:latin typeface="Cambria Math" panose="02040503050406030204" pitchFamily="18" charset="0"/>
                          </a:rPr>
                          <m:t>∗</m:t>
                        </m:r>
                        <m:r>
                          <a:rPr lang="en-IN" sz="2400" b="0" i="1" smtClean="0">
                            <a:latin typeface="Cambria Math" panose="02040503050406030204" pitchFamily="18" charset="0"/>
                          </a:rPr>
                          <m:t>𝑃</m:t>
                        </m:r>
                        <m:r>
                          <a:rPr lang="en-IN" sz="2400" b="0" i="1" smtClean="0">
                            <a:latin typeface="Cambria Math" panose="02040503050406030204" pitchFamily="18" charset="0"/>
                          </a:rPr>
                          <m:t>(</m:t>
                        </m:r>
                        <m:r>
                          <a:rPr lang="en-IN" sz="2400" b="0" i="1" smtClean="0">
                            <a:latin typeface="Cambria Math" panose="02040503050406030204" pitchFamily="18" charset="0"/>
                          </a:rPr>
                          <m:t>𝑐𝑜𝑛𝑔𝑟𝑎𝑡𝑠</m:t>
                        </m:r>
                        <m:r>
                          <a:rPr lang="en-IN" sz="2400" b="0" i="1" smtClean="0">
                            <a:latin typeface="Cambria Math" panose="02040503050406030204" pitchFamily="18" charset="0"/>
                          </a:rPr>
                          <m:t>/</m:t>
                        </m:r>
                        <m:r>
                          <a:rPr lang="en-IN" sz="2400" b="0" i="1" smtClean="0">
                            <a:latin typeface="Cambria Math" panose="02040503050406030204" pitchFamily="18" charset="0"/>
                          </a:rPr>
                          <m:t>h𝑎𝑚</m:t>
                        </m:r>
                        <m:r>
                          <a:rPr lang="en-IN" sz="2400" b="0" i="1" smtClean="0">
                            <a:latin typeface="Cambria Math" panose="02040503050406030204" pitchFamily="18" charset="0"/>
                          </a:rPr>
                          <m:t>)</m:t>
                        </m:r>
                      </m:num>
                      <m:den>
                        <m:r>
                          <a:rPr lang="en-IN" sz="2400" b="0" i="1" smtClean="0">
                            <a:latin typeface="Cambria Math" panose="02040503050406030204" pitchFamily="18" charset="0"/>
                          </a:rPr>
                          <m:t>𝑃</m:t>
                        </m:r>
                        <m:d>
                          <m:dPr>
                            <m:ctrlPr>
                              <a:rPr lang="en-IN" sz="2400" i="1">
                                <a:latin typeface="Cambria Math" panose="02040503050406030204" pitchFamily="18" charset="0"/>
                              </a:rPr>
                            </m:ctrlPr>
                          </m:dPr>
                          <m:e>
                            <m:r>
                              <a:rPr lang="en-IN" sz="2400" i="1">
                                <a:latin typeface="Cambria Math" panose="02040503050406030204" pitchFamily="18" charset="0"/>
                              </a:rPr>
                              <m:t>h𝑎𝑚</m:t>
                            </m:r>
                          </m:e>
                        </m:d>
                        <m:r>
                          <a:rPr lang="en-IN" sz="2400" i="1">
                            <a:latin typeface="Cambria Math" panose="02040503050406030204" pitchFamily="18" charset="0"/>
                          </a:rPr>
                          <m:t>∗</m:t>
                        </m:r>
                        <m:r>
                          <a:rPr lang="en-IN" sz="2400" i="1">
                            <a:latin typeface="Cambria Math" panose="02040503050406030204" pitchFamily="18" charset="0"/>
                          </a:rPr>
                          <m:t>𝑃</m:t>
                        </m:r>
                        <m:d>
                          <m:dPr>
                            <m:ctrlPr>
                              <a:rPr lang="en-IN" sz="2400" i="1">
                                <a:latin typeface="Cambria Math" panose="02040503050406030204" pitchFamily="18" charset="0"/>
                              </a:rPr>
                            </m:ctrlPr>
                          </m:dPr>
                          <m:e>
                            <m:f>
                              <m:fPr>
                                <m:ctrlPr>
                                  <a:rPr lang="en-IN" sz="2400" i="1">
                                    <a:latin typeface="Cambria Math" panose="02040503050406030204" pitchFamily="18" charset="0"/>
                                  </a:rPr>
                                </m:ctrlPr>
                              </m:fPr>
                              <m:num>
                                <m:r>
                                  <a:rPr lang="en-IN" sz="2400" i="1">
                                    <a:latin typeface="Cambria Math" panose="02040503050406030204" pitchFamily="18" charset="0"/>
                                  </a:rPr>
                                  <m:t>𝑐𝑜𝑛𝑔𝑟𝑎𝑡𝑠</m:t>
                                </m:r>
                              </m:num>
                              <m:den>
                                <m:r>
                                  <a:rPr lang="en-IN" sz="2400" i="1">
                                    <a:latin typeface="Cambria Math" panose="02040503050406030204" pitchFamily="18" charset="0"/>
                                  </a:rPr>
                                  <m:t>h𝑎𝑚</m:t>
                                </m:r>
                              </m:den>
                            </m:f>
                          </m:e>
                        </m:d>
                        <m:r>
                          <a:rPr lang="en-IN" sz="2400" b="0" i="1" smtClean="0">
                            <a:latin typeface="Cambria Math" panose="02040503050406030204" pitchFamily="18" charset="0"/>
                          </a:rPr>
                          <m:t>+</m:t>
                        </m:r>
                        <m:r>
                          <a:rPr lang="en-IN" sz="2400" b="0" i="1" smtClean="0">
                            <a:latin typeface="Cambria Math" panose="02040503050406030204" pitchFamily="18" charset="0"/>
                          </a:rPr>
                          <m:t>𝑃</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𝑠𝑝𝑎𝑚</m:t>
                            </m:r>
                          </m:e>
                        </m:d>
                        <m:r>
                          <a:rPr lang="en-IN" sz="2400" b="0" i="1" smtClean="0">
                            <a:latin typeface="Cambria Math" panose="02040503050406030204" pitchFamily="18" charset="0"/>
                          </a:rPr>
                          <m:t>∗</m:t>
                        </m:r>
                        <m:r>
                          <a:rPr lang="en-IN" sz="2400" b="0" i="1" smtClean="0">
                            <a:latin typeface="Cambria Math" panose="02040503050406030204" pitchFamily="18" charset="0"/>
                          </a:rPr>
                          <m:t>𝑃</m:t>
                        </m:r>
                        <m:r>
                          <a:rPr lang="en-IN" sz="2400" b="0" i="1" smtClean="0">
                            <a:latin typeface="Cambria Math" panose="02040503050406030204" pitchFamily="18" charset="0"/>
                          </a:rPr>
                          <m:t>(</m:t>
                        </m:r>
                        <m:r>
                          <a:rPr lang="en-IN" sz="2400" b="0" i="1" smtClean="0">
                            <a:latin typeface="Cambria Math" panose="02040503050406030204" pitchFamily="18" charset="0"/>
                          </a:rPr>
                          <m:t>𝑐𝑜𝑛𝑔𝑟𝑎𝑡𝑠</m:t>
                        </m:r>
                        <m:r>
                          <a:rPr lang="en-IN" sz="2400" b="0" i="1" smtClean="0">
                            <a:latin typeface="Cambria Math" panose="02040503050406030204" pitchFamily="18" charset="0"/>
                          </a:rPr>
                          <m:t>/</m:t>
                        </m:r>
                        <m:r>
                          <a:rPr lang="en-IN" sz="2400" b="0" i="1" smtClean="0">
                            <a:latin typeface="Cambria Math" panose="02040503050406030204" pitchFamily="18" charset="0"/>
                          </a:rPr>
                          <m:t>𝑠𝑝𝑎𝑚</m:t>
                        </m:r>
                        <m:r>
                          <a:rPr lang="en-IN" sz="2400" b="0" i="1" smtClean="0">
                            <a:latin typeface="Cambria Math" panose="02040503050406030204" pitchFamily="18" charset="0"/>
                          </a:rPr>
                          <m:t>)</m:t>
                        </m:r>
                      </m:den>
                    </m:f>
                  </m:oMath>
                </a14:m>
                <a:r>
                  <a:rPr lang="en-IN" sz="2400" dirty="0"/>
                  <a:t> = </a:t>
                </a:r>
                <a14:m>
                  <m:oMath xmlns:m="http://schemas.openxmlformats.org/officeDocument/2006/math">
                    <m:f>
                      <m:fPr>
                        <m:ctrlPr>
                          <a:rPr lang="en-US" sz="2400" i="1" smtClean="0">
                            <a:latin typeface="Cambria Math" panose="02040503050406030204" pitchFamily="18" charset="0"/>
                          </a:rPr>
                        </m:ctrlPr>
                      </m:fPr>
                      <m:num>
                        <m:r>
                          <a:rPr lang="en-IN" sz="2400" b="0" i="1" smtClean="0">
                            <a:latin typeface="Cambria Math" panose="02040503050406030204" pitchFamily="18" charset="0"/>
                          </a:rPr>
                          <m:t>0.7 ∗0.001</m:t>
                        </m:r>
                      </m:num>
                      <m:den>
                        <m:r>
                          <a:rPr lang="en-IN" sz="2400" b="0" i="1" smtClean="0">
                            <a:latin typeface="Cambria Math" panose="02040503050406030204" pitchFamily="18" charset="0"/>
                          </a:rPr>
                          <m:t>0.7 ∗0.001 +  0.3∗0.4</m:t>
                        </m:r>
                      </m:den>
                    </m:f>
                  </m:oMath>
                </a14:m>
                <a:r>
                  <a:rPr lang="en-IN" sz="2400" dirty="0"/>
                  <a:t> = 8.3%</a:t>
                </a:r>
              </a:p>
              <a:p>
                <a:endParaRPr lang="en-IN" sz="2400" dirty="0"/>
              </a:p>
              <a:p>
                <a:r>
                  <a:rPr lang="en-IN" sz="2400" dirty="0"/>
                  <a:t>P(spam/congrats)</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IN" sz="2400" i="1">
                            <a:latin typeface="Cambria Math" panose="02040503050406030204" pitchFamily="18" charset="0"/>
                          </a:rPr>
                          <m:t>𝑃</m:t>
                        </m:r>
                        <m:d>
                          <m:dPr>
                            <m:ctrlPr>
                              <a:rPr lang="en-IN" sz="2400" i="1">
                                <a:latin typeface="Cambria Math" panose="02040503050406030204" pitchFamily="18" charset="0"/>
                              </a:rPr>
                            </m:ctrlPr>
                          </m:dPr>
                          <m:e>
                            <m:r>
                              <a:rPr lang="en-IN" sz="2400" b="0" i="1" smtClean="0">
                                <a:latin typeface="Cambria Math" panose="02040503050406030204" pitchFamily="18" charset="0"/>
                              </a:rPr>
                              <m:t>𝑠𝑝</m:t>
                            </m:r>
                            <m:r>
                              <a:rPr lang="en-IN" sz="2400" i="1">
                                <a:latin typeface="Cambria Math" panose="02040503050406030204" pitchFamily="18" charset="0"/>
                              </a:rPr>
                              <m:t>𝑎𝑚</m:t>
                            </m:r>
                          </m:e>
                        </m:d>
                        <m:r>
                          <a:rPr lang="en-IN" sz="2400" i="1">
                            <a:latin typeface="Cambria Math" panose="02040503050406030204" pitchFamily="18" charset="0"/>
                          </a:rPr>
                          <m:t>∗</m:t>
                        </m:r>
                        <m:r>
                          <a:rPr lang="en-IN" sz="2400" i="1">
                            <a:latin typeface="Cambria Math" panose="02040503050406030204" pitchFamily="18" charset="0"/>
                          </a:rPr>
                          <m:t>𝑃</m:t>
                        </m:r>
                        <m:r>
                          <a:rPr lang="en-IN" sz="2400" i="1">
                            <a:latin typeface="Cambria Math" panose="02040503050406030204" pitchFamily="18" charset="0"/>
                          </a:rPr>
                          <m:t>(</m:t>
                        </m:r>
                        <m:r>
                          <a:rPr lang="en-IN" sz="2400" i="1">
                            <a:latin typeface="Cambria Math" panose="02040503050406030204" pitchFamily="18" charset="0"/>
                          </a:rPr>
                          <m:t>𝑐𝑜𝑛𝑔𝑟𝑎𝑡𝑠</m:t>
                        </m:r>
                        <m:r>
                          <a:rPr lang="en-IN" sz="2400" i="1">
                            <a:latin typeface="Cambria Math" panose="02040503050406030204" pitchFamily="18" charset="0"/>
                          </a:rPr>
                          <m:t>/</m:t>
                        </m:r>
                        <m:r>
                          <a:rPr lang="en-IN" sz="2400" b="0" i="1" smtClean="0">
                            <a:latin typeface="Cambria Math" panose="02040503050406030204" pitchFamily="18" charset="0"/>
                          </a:rPr>
                          <m:t>𝑠𝑝</m:t>
                        </m:r>
                        <m:r>
                          <a:rPr lang="en-IN" sz="2400" i="1">
                            <a:latin typeface="Cambria Math" panose="02040503050406030204" pitchFamily="18" charset="0"/>
                          </a:rPr>
                          <m:t>𝑎𝑚</m:t>
                        </m:r>
                        <m:r>
                          <a:rPr lang="en-IN" sz="2400" i="1">
                            <a:latin typeface="Cambria Math" panose="02040503050406030204" pitchFamily="18" charset="0"/>
                          </a:rPr>
                          <m:t>)</m:t>
                        </m:r>
                      </m:num>
                      <m:den>
                        <m:r>
                          <a:rPr lang="en-IN" sz="2400" i="1">
                            <a:latin typeface="Cambria Math" panose="02040503050406030204" pitchFamily="18" charset="0"/>
                          </a:rPr>
                          <m:t>𝑃</m:t>
                        </m:r>
                        <m:d>
                          <m:dPr>
                            <m:ctrlPr>
                              <a:rPr lang="en-IN" sz="2400" i="1">
                                <a:latin typeface="Cambria Math" panose="02040503050406030204" pitchFamily="18" charset="0"/>
                              </a:rPr>
                            </m:ctrlPr>
                          </m:dPr>
                          <m:e>
                            <m:r>
                              <a:rPr lang="en-IN" sz="2400" b="0" i="1" smtClean="0">
                                <a:latin typeface="Cambria Math" panose="02040503050406030204" pitchFamily="18" charset="0"/>
                              </a:rPr>
                              <m:t>𝑠𝑝</m:t>
                            </m:r>
                            <m:r>
                              <a:rPr lang="en-IN" sz="2400" i="1">
                                <a:latin typeface="Cambria Math" panose="02040503050406030204" pitchFamily="18" charset="0"/>
                              </a:rPr>
                              <m:t>𝑎𝑚</m:t>
                            </m:r>
                          </m:e>
                        </m:d>
                        <m:r>
                          <a:rPr lang="en-IN" sz="2400" i="1">
                            <a:latin typeface="Cambria Math" panose="02040503050406030204" pitchFamily="18" charset="0"/>
                          </a:rPr>
                          <m:t>∗</m:t>
                        </m:r>
                        <m:r>
                          <a:rPr lang="en-IN" sz="2400" i="1">
                            <a:latin typeface="Cambria Math" panose="02040503050406030204" pitchFamily="18" charset="0"/>
                          </a:rPr>
                          <m:t>𝑃</m:t>
                        </m:r>
                        <m:d>
                          <m:dPr>
                            <m:ctrlPr>
                              <a:rPr lang="en-IN" sz="2400" i="1">
                                <a:latin typeface="Cambria Math" panose="02040503050406030204" pitchFamily="18" charset="0"/>
                              </a:rPr>
                            </m:ctrlPr>
                          </m:dPr>
                          <m:e>
                            <m:f>
                              <m:fPr>
                                <m:ctrlPr>
                                  <a:rPr lang="en-IN" sz="2400" i="1">
                                    <a:latin typeface="Cambria Math" panose="02040503050406030204" pitchFamily="18" charset="0"/>
                                  </a:rPr>
                                </m:ctrlPr>
                              </m:fPr>
                              <m:num>
                                <m:r>
                                  <a:rPr lang="en-IN" sz="2400" i="1">
                                    <a:latin typeface="Cambria Math" panose="02040503050406030204" pitchFamily="18" charset="0"/>
                                  </a:rPr>
                                  <m:t>𝑐𝑜𝑛𝑔𝑟𝑎𝑡𝑠</m:t>
                                </m:r>
                              </m:num>
                              <m:den>
                                <m:r>
                                  <a:rPr lang="en-IN" sz="2400" b="0" i="1" smtClean="0">
                                    <a:latin typeface="Cambria Math" panose="02040503050406030204" pitchFamily="18" charset="0"/>
                                  </a:rPr>
                                  <m:t>𝑠𝑝</m:t>
                                </m:r>
                                <m:r>
                                  <a:rPr lang="en-IN" sz="2400" i="1">
                                    <a:latin typeface="Cambria Math" panose="02040503050406030204" pitchFamily="18" charset="0"/>
                                  </a:rPr>
                                  <m:t>𝑎𝑚</m:t>
                                </m:r>
                              </m:den>
                            </m:f>
                          </m:e>
                        </m:d>
                        <m:r>
                          <a:rPr lang="en-IN" sz="2400" i="1">
                            <a:latin typeface="Cambria Math" panose="02040503050406030204" pitchFamily="18" charset="0"/>
                          </a:rPr>
                          <m:t>+</m:t>
                        </m:r>
                        <m:r>
                          <a:rPr lang="en-IN" sz="2400" i="1">
                            <a:latin typeface="Cambria Math" panose="02040503050406030204" pitchFamily="18" charset="0"/>
                          </a:rPr>
                          <m:t>𝑃</m:t>
                        </m:r>
                        <m:d>
                          <m:dPr>
                            <m:ctrlPr>
                              <a:rPr lang="en-IN" sz="2400" i="1">
                                <a:latin typeface="Cambria Math" panose="02040503050406030204" pitchFamily="18" charset="0"/>
                              </a:rPr>
                            </m:ctrlPr>
                          </m:dPr>
                          <m:e>
                            <m:r>
                              <a:rPr lang="en-IN" sz="2400" b="0" i="1" smtClean="0">
                                <a:latin typeface="Cambria Math" panose="02040503050406030204" pitchFamily="18" charset="0"/>
                              </a:rPr>
                              <m:t>h</m:t>
                            </m:r>
                            <m:r>
                              <a:rPr lang="en-IN" sz="2400" i="1">
                                <a:latin typeface="Cambria Math" panose="02040503050406030204" pitchFamily="18" charset="0"/>
                              </a:rPr>
                              <m:t>𝑎𝑚</m:t>
                            </m:r>
                          </m:e>
                        </m:d>
                        <m:r>
                          <a:rPr lang="en-IN" sz="2400" i="1">
                            <a:latin typeface="Cambria Math" panose="02040503050406030204" pitchFamily="18" charset="0"/>
                          </a:rPr>
                          <m:t>∗</m:t>
                        </m:r>
                        <m:r>
                          <a:rPr lang="en-IN" sz="2400" i="1">
                            <a:latin typeface="Cambria Math" panose="02040503050406030204" pitchFamily="18" charset="0"/>
                          </a:rPr>
                          <m:t>𝑃</m:t>
                        </m:r>
                        <m:r>
                          <a:rPr lang="en-IN" sz="2400" i="1">
                            <a:latin typeface="Cambria Math" panose="02040503050406030204" pitchFamily="18" charset="0"/>
                          </a:rPr>
                          <m:t>(</m:t>
                        </m:r>
                        <m:r>
                          <a:rPr lang="en-IN" sz="2400" i="1">
                            <a:latin typeface="Cambria Math" panose="02040503050406030204" pitchFamily="18" charset="0"/>
                          </a:rPr>
                          <m:t>𝑐𝑜𝑛𝑔𝑟𝑎𝑡𝑠</m:t>
                        </m:r>
                        <m:r>
                          <a:rPr lang="en-IN" sz="2400" i="1">
                            <a:latin typeface="Cambria Math" panose="02040503050406030204" pitchFamily="18" charset="0"/>
                          </a:rPr>
                          <m:t>/</m:t>
                        </m:r>
                        <m:r>
                          <a:rPr lang="en-IN" sz="2400" b="0" i="1" smtClean="0">
                            <a:latin typeface="Cambria Math" panose="02040503050406030204" pitchFamily="18" charset="0"/>
                          </a:rPr>
                          <m:t>h</m:t>
                        </m:r>
                        <m:r>
                          <a:rPr lang="en-IN" sz="2400" i="1">
                            <a:latin typeface="Cambria Math" panose="02040503050406030204" pitchFamily="18" charset="0"/>
                          </a:rPr>
                          <m:t>𝑎𝑚</m:t>
                        </m:r>
                        <m:r>
                          <a:rPr lang="en-IN" sz="2400" i="1">
                            <a:latin typeface="Cambria Math" panose="02040503050406030204" pitchFamily="18" charset="0"/>
                          </a:rPr>
                          <m:t>)</m:t>
                        </m:r>
                      </m:den>
                    </m:f>
                  </m:oMath>
                </a14:m>
                <a:r>
                  <a:rPr lang="en-IN" sz="2400" dirty="0"/>
                  <a:t> = </a:t>
                </a:r>
                <a14:m>
                  <m:oMath xmlns:m="http://schemas.openxmlformats.org/officeDocument/2006/math">
                    <m:f>
                      <m:fPr>
                        <m:ctrlPr>
                          <a:rPr lang="en-US" sz="2400" i="1">
                            <a:latin typeface="Cambria Math" panose="02040503050406030204" pitchFamily="18" charset="0"/>
                          </a:rPr>
                        </m:ctrlPr>
                      </m:fPr>
                      <m:num>
                        <m:r>
                          <a:rPr lang="en-IN" sz="2400" b="0" i="1" smtClean="0">
                            <a:latin typeface="Cambria Math" panose="02040503050406030204" pitchFamily="18" charset="0"/>
                          </a:rPr>
                          <m:t>0.3 ∗0.4</m:t>
                        </m:r>
                      </m:num>
                      <m:den>
                        <m:r>
                          <a:rPr lang="en-IN" sz="2400" b="0" i="1" smtClean="0">
                            <a:latin typeface="Cambria Math" panose="02040503050406030204" pitchFamily="18" charset="0"/>
                          </a:rPr>
                          <m:t>0.3</m:t>
                        </m:r>
                        <m:r>
                          <a:rPr lang="en-IN" sz="2400" i="1">
                            <a:latin typeface="Cambria Math" panose="02040503050406030204" pitchFamily="18" charset="0"/>
                          </a:rPr>
                          <m:t>∗0.4</m:t>
                        </m:r>
                        <m:r>
                          <a:rPr lang="en-IN" sz="2400" b="0" i="1" smtClean="0">
                            <a:latin typeface="Cambria Math" panose="02040503050406030204" pitchFamily="18" charset="0"/>
                          </a:rPr>
                          <m:t>+0.7 ∗0.01</m:t>
                        </m:r>
                      </m:den>
                    </m:f>
                  </m:oMath>
                </a14:m>
                <a:r>
                  <a:rPr lang="en-IN" sz="2400" dirty="0"/>
                  <a:t> = 91.7 %</a:t>
                </a:r>
              </a:p>
              <a:p>
                <a:endParaRPr lang="en-IN" sz="2400" dirty="0"/>
              </a:p>
            </p:txBody>
          </p:sp>
        </mc:Choice>
        <mc:Fallback xmlns="">
          <p:sp>
            <p:nvSpPr>
              <p:cNvPr id="3" name="Content Placeholder 2">
                <a:extLst>
                  <a:ext uri="{FF2B5EF4-FFF2-40B4-BE49-F238E27FC236}">
                    <a16:creationId xmlns:a16="http://schemas.microsoft.com/office/drawing/2014/main" id="{53BA0199-2A5C-469D-B9D8-FCA26A80ADA8}"/>
                  </a:ext>
                </a:extLst>
              </p:cNvPr>
              <p:cNvSpPr>
                <a:spLocks noGrp="1" noRot="1" noChangeAspect="1" noMove="1" noResize="1" noEditPoints="1" noAdjustHandles="1" noChangeArrowheads="1" noChangeShapeType="1" noTextEdit="1"/>
              </p:cNvSpPr>
              <p:nvPr>
                <p:ph idx="1"/>
              </p:nvPr>
            </p:nvSpPr>
            <p:spPr>
              <a:xfrm>
                <a:off x="1205070" y="1888123"/>
                <a:ext cx="10634896" cy="4555066"/>
              </a:xfrm>
              <a:blipFill>
                <a:blip r:embed="rId2"/>
                <a:stretch>
                  <a:fillRect l="-745" t="-1740"/>
                </a:stretch>
              </a:blipFill>
            </p:spPr>
            <p:txBody>
              <a:bodyPr/>
              <a:lstStyle/>
              <a:p>
                <a:r>
                  <a:rPr lang="en-IN">
                    <a:noFill/>
                  </a:rPr>
                  <a:t> </a:t>
                </a:r>
              </a:p>
            </p:txBody>
          </p:sp>
        </mc:Fallback>
      </mc:AlternateContent>
    </p:spTree>
    <p:extLst>
      <p:ext uri="{BB962C8B-B14F-4D97-AF65-F5344CB8AC3E}">
        <p14:creationId xmlns:p14="http://schemas.microsoft.com/office/powerpoint/2010/main" val="370648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6657" t="29858" r="18873" b="6263"/>
          <a:stretch/>
        </p:blipFill>
        <p:spPr>
          <a:xfrm>
            <a:off x="3351640" y="117567"/>
            <a:ext cx="8840359" cy="6204856"/>
          </a:xfrm>
        </p:spPr>
      </p:pic>
      <p:sp>
        <p:nvSpPr>
          <p:cNvPr id="5" name="Oval 4"/>
          <p:cNvSpPr/>
          <p:nvPr/>
        </p:nvSpPr>
        <p:spPr>
          <a:xfrm>
            <a:off x="4906603" y="682321"/>
            <a:ext cx="6418893" cy="3265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024610" y="1126459"/>
            <a:ext cx="2756263" cy="584775"/>
          </a:xfrm>
          <a:prstGeom prst="rect">
            <a:avLst/>
          </a:prstGeom>
          <a:noFill/>
        </p:spPr>
        <p:txBody>
          <a:bodyPr wrap="square" rtlCol="0">
            <a:spAutoFit/>
          </a:bodyPr>
          <a:lstStyle/>
          <a:p>
            <a:r>
              <a:rPr lang="en-IN" sz="3200" dirty="0" smtClean="0"/>
              <a:t>Data Info</a:t>
            </a:r>
            <a:endParaRPr lang="en-IN" sz="3200" dirty="0"/>
          </a:p>
        </p:txBody>
      </p:sp>
      <p:sp>
        <p:nvSpPr>
          <p:cNvPr id="7" name="TextBox 6"/>
          <p:cNvSpPr txBox="1"/>
          <p:nvPr/>
        </p:nvSpPr>
        <p:spPr>
          <a:xfrm>
            <a:off x="1024610" y="2289498"/>
            <a:ext cx="2677886" cy="3046988"/>
          </a:xfrm>
          <a:prstGeom prst="rect">
            <a:avLst/>
          </a:prstGeom>
          <a:noFill/>
        </p:spPr>
        <p:txBody>
          <a:bodyPr wrap="square" rtlCol="0">
            <a:spAutoFit/>
          </a:bodyPr>
          <a:lstStyle/>
          <a:p>
            <a:pPr marL="342900" indent="-342900">
              <a:buFont typeface="Arial" panose="020B0604020202020204" pitchFamily="34" charset="0"/>
              <a:buChar char="•"/>
            </a:pPr>
            <a:r>
              <a:rPr lang="en-IN" sz="2400" dirty="0" err="1" smtClean="0"/>
              <a:t>Comment_text</a:t>
            </a:r>
            <a:endParaRPr lang="en-IN" sz="2400" dirty="0" smtClean="0"/>
          </a:p>
          <a:p>
            <a:pPr marL="342900" indent="-342900">
              <a:buFont typeface="Arial" panose="020B0604020202020204" pitchFamily="34" charset="0"/>
              <a:buChar char="•"/>
            </a:pPr>
            <a:r>
              <a:rPr lang="en-IN" sz="2400" dirty="0" smtClean="0"/>
              <a:t>Toxic</a:t>
            </a:r>
          </a:p>
          <a:p>
            <a:pPr marL="342900" indent="-342900">
              <a:buFont typeface="Arial" panose="020B0604020202020204" pitchFamily="34" charset="0"/>
              <a:buChar char="•"/>
            </a:pPr>
            <a:r>
              <a:rPr lang="en-IN" sz="2400" dirty="0" err="1" smtClean="0"/>
              <a:t>Severe_toxic</a:t>
            </a:r>
            <a:endParaRPr lang="en-IN" sz="2400" dirty="0" smtClean="0"/>
          </a:p>
          <a:p>
            <a:pPr marL="342900" indent="-342900">
              <a:buFont typeface="Arial" panose="020B0604020202020204" pitchFamily="34" charset="0"/>
              <a:buChar char="•"/>
            </a:pPr>
            <a:r>
              <a:rPr lang="en-IN" sz="2400" dirty="0" smtClean="0"/>
              <a:t>Obscene</a:t>
            </a:r>
          </a:p>
          <a:p>
            <a:pPr marL="342900" indent="-342900">
              <a:buFont typeface="Arial" panose="020B0604020202020204" pitchFamily="34" charset="0"/>
              <a:buChar char="•"/>
            </a:pPr>
            <a:r>
              <a:rPr lang="en-IN" sz="2400" dirty="0" smtClean="0"/>
              <a:t>Threat</a:t>
            </a:r>
          </a:p>
          <a:p>
            <a:pPr marL="342900" indent="-342900">
              <a:buFont typeface="Arial" panose="020B0604020202020204" pitchFamily="34" charset="0"/>
              <a:buChar char="•"/>
            </a:pPr>
            <a:r>
              <a:rPr lang="en-IN" sz="2400" dirty="0" smtClean="0"/>
              <a:t>Insult</a:t>
            </a:r>
          </a:p>
          <a:p>
            <a:pPr marL="342900" indent="-342900">
              <a:buFont typeface="Arial" panose="020B0604020202020204" pitchFamily="34" charset="0"/>
              <a:buChar char="•"/>
            </a:pPr>
            <a:r>
              <a:rPr lang="en-IN" sz="2400" dirty="0" err="1" smtClean="0"/>
              <a:t>Identiy_hate</a:t>
            </a:r>
            <a:endParaRPr lang="en-IN" sz="2400" dirty="0" smtClean="0"/>
          </a:p>
          <a:p>
            <a:pPr marL="342900" indent="-342900">
              <a:buFont typeface="Arial" panose="020B0604020202020204" pitchFamily="34" charset="0"/>
              <a:buChar char="•"/>
            </a:pPr>
            <a:r>
              <a:rPr lang="en-IN" sz="2400" dirty="0" smtClean="0"/>
              <a:t>Clean</a:t>
            </a:r>
            <a:endParaRPr lang="en-IN" sz="2400" dirty="0"/>
          </a:p>
        </p:txBody>
      </p:sp>
    </p:spTree>
    <p:extLst>
      <p:ext uri="{BB962C8B-B14F-4D97-AF65-F5344CB8AC3E}">
        <p14:creationId xmlns:p14="http://schemas.microsoft.com/office/powerpoint/2010/main" val="2788700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7177"/>
            <a:ext cx="12192000" cy="4950823"/>
          </a:xfrm>
          <a:prstGeom prst="rect">
            <a:avLst/>
          </a:prstGeom>
        </p:spPr>
      </p:pic>
      <p:sp>
        <p:nvSpPr>
          <p:cNvPr id="2" name="Title 1"/>
          <p:cNvSpPr>
            <a:spLocks noGrp="1"/>
          </p:cNvSpPr>
          <p:nvPr>
            <p:ph type="title"/>
          </p:nvPr>
        </p:nvSpPr>
        <p:spPr/>
        <p:txBody>
          <a:bodyPr>
            <a:normAutofit/>
          </a:bodyPr>
          <a:lstStyle/>
          <a:p>
            <a:r>
              <a:rPr lang="en-IN" dirty="0" smtClean="0"/>
              <a:t>The Data</a:t>
            </a:r>
            <a:endParaRPr lang="en-IN" dirty="0"/>
          </a:p>
        </p:txBody>
      </p:sp>
      <p:sp>
        <p:nvSpPr>
          <p:cNvPr id="4" name="TextBox 3"/>
          <p:cNvSpPr txBox="1"/>
          <p:nvPr/>
        </p:nvSpPr>
        <p:spPr>
          <a:xfrm>
            <a:off x="1449977" y="3396343"/>
            <a:ext cx="5774267" cy="1200329"/>
          </a:xfrm>
          <a:prstGeom prst="rect">
            <a:avLst/>
          </a:prstGeom>
          <a:noFill/>
        </p:spPr>
        <p:txBody>
          <a:bodyPr wrap="square" rtlCol="0">
            <a:spAutoFit/>
          </a:bodyPr>
          <a:lstStyle/>
          <a:p>
            <a:r>
              <a:rPr lang="en-IN" sz="2400" dirty="0" smtClean="0">
                <a:solidFill>
                  <a:schemeClr val="accent2">
                    <a:lumMod val="75000"/>
                  </a:schemeClr>
                </a:solidFill>
              </a:rPr>
              <a:t>Dimensions of dataset: 312735</a:t>
            </a:r>
          </a:p>
          <a:p>
            <a:r>
              <a:rPr lang="en-IN" sz="2400" dirty="0" smtClean="0">
                <a:solidFill>
                  <a:schemeClr val="accent2">
                    <a:lumMod val="75000"/>
                  </a:schemeClr>
                </a:solidFill>
              </a:rPr>
              <a:t>Dimensions of training records: (159571,9)</a:t>
            </a:r>
          </a:p>
          <a:p>
            <a:r>
              <a:rPr lang="en-IN" sz="2400" dirty="0" smtClean="0">
                <a:solidFill>
                  <a:schemeClr val="accent2">
                    <a:lumMod val="75000"/>
                  </a:schemeClr>
                </a:solidFill>
              </a:rPr>
              <a:t>Testing data dimensions: (153164,2)</a:t>
            </a:r>
            <a:endParaRPr lang="en-IN" sz="2400" dirty="0">
              <a:solidFill>
                <a:schemeClr val="accent2">
                  <a:lumMod val="75000"/>
                </a:schemeClr>
              </a:solidFill>
            </a:endParaRPr>
          </a:p>
        </p:txBody>
      </p:sp>
    </p:spTree>
    <p:extLst>
      <p:ext uri="{BB962C8B-B14F-4D97-AF65-F5344CB8AC3E}">
        <p14:creationId xmlns:p14="http://schemas.microsoft.com/office/powerpoint/2010/main" val="2275966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1450757"/>
          </a:xfrm>
        </p:spPr>
        <p:txBody>
          <a:bodyPr/>
          <a:lstStyle/>
          <a:p>
            <a:r>
              <a:rPr lang="en-IN" dirty="0" smtClean="0"/>
              <a:t>Clean vs Toxic</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3214" t="5107" r="31750" b="8535"/>
          <a:stretch/>
        </p:blipFill>
        <p:spPr>
          <a:xfrm>
            <a:off x="0" y="1489860"/>
            <a:ext cx="4167051" cy="5264332"/>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2159" t="9143" r="8984" b="11429"/>
          <a:stretch/>
        </p:blipFill>
        <p:spPr>
          <a:xfrm>
            <a:off x="4271554" y="0"/>
            <a:ext cx="7920447" cy="6754192"/>
          </a:xfrm>
          <a:prstGeom prst="rect">
            <a:avLst/>
          </a:prstGeom>
        </p:spPr>
      </p:pic>
    </p:spTree>
    <p:extLst>
      <p:ext uri="{BB962C8B-B14F-4D97-AF65-F5344CB8AC3E}">
        <p14:creationId xmlns:p14="http://schemas.microsoft.com/office/powerpoint/2010/main" val="398594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7565</TotalTime>
  <Words>998</Words>
  <Application>Microsoft Office PowerPoint</Application>
  <PresentationFormat>Widescreen</PresentationFormat>
  <Paragraphs>182</Paragraphs>
  <Slides>16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Cambria Math</vt:lpstr>
      <vt:lpstr>Century</vt:lpstr>
      <vt:lpstr>Courier New</vt:lpstr>
      <vt:lpstr>Retrospect</vt:lpstr>
      <vt:lpstr>PowerPoint Presentation</vt:lpstr>
      <vt:lpstr>PowerPoint Presentation</vt:lpstr>
      <vt:lpstr>Logic</vt:lpstr>
      <vt:lpstr>PowerPoint Presentation</vt:lpstr>
      <vt:lpstr>Naïve Bayes</vt:lpstr>
      <vt:lpstr>Calculating Probabilities</vt:lpstr>
      <vt:lpstr>PowerPoint Presentation</vt:lpstr>
      <vt:lpstr>The Data</vt:lpstr>
      <vt:lpstr>Clean vs Toxic</vt:lpstr>
      <vt:lpstr>Feature Engineering</vt:lpstr>
      <vt:lpstr>Data Cleaning </vt:lpstr>
      <vt:lpstr>PowerPoint Presentation</vt:lpstr>
      <vt:lpstr>PowerPoint Presentation</vt:lpstr>
      <vt:lpstr>Evaluation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nitya neelima</dc:creator>
  <cp:lastModifiedBy>Mohanaditaya Karampudi</cp:lastModifiedBy>
  <cp:revision>99</cp:revision>
  <dcterms:created xsi:type="dcterms:W3CDTF">2017-09-05T09:05:52Z</dcterms:created>
  <dcterms:modified xsi:type="dcterms:W3CDTF">2018-06-07T07:24:58Z</dcterms:modified>
</cp:coreProperties>
</file>