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56" r:id="rId4"/>
    <p:sldId id="257" r:id="rId5"/>
    <p:sldId id="258" r:id="rId6"/>
    <p:sldId id="259" r:id="rId7"/>
    <p:sldId id="260" r:id="rId8"/>
    <p:sldId id="261" r:id="rId9"/>
    <p:sldId id="262" r:id="rId10"/>
    <p:sldId id="263" r:id="rId11"/>
    <p:sldId id="264" r:id="rId12"/>
    <p:sldId id="265" r:id="rId13"/>
    <p:sldId id="271" r:id="rId14"/>
    <p:sldId id="273" r:id="rId15"/>
    <p:sldId id="278" r:id="rId16"/>
    <p:sldId id="267" r:id="rId17"/>
    <p:sldId id="274"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DA066-F8CA-D425-ADDD-7926530AC6D7}" v="6" dt="2021-12-08T06:58:54.105"/>
    <p1510:client id="{DA36328C-436C-030D-8F67-4B1C729C64D2}" v="19" dt="2021-12-07T05:49:0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neer Selvam" userId="S::contact@codeshoppy.com::f25469a4-5f5b-43d9-8bc8-25bf5402de52" providerId="AD" clId="Web-{DA36328C-436C-030D-8F67-4B1C729C64D2}"/>
    <pc:docChg chg="modSld">
      <pc:chgData name="Panneer Selvam" userId="S::contact@codeshoppy.com::f25469a4-5f5b-43d9-8bc8-25bf5402de52" providerId="AD" clId="Web-{DA36328C-436C-030D-8F67-4B1C729C64D2}" dt="2021-12-07T05:49:06.711" v="18" actId="20577"/>
      <pc:docMkLst>
        <pc:docMk/>
      </pc:docMkLst>
      <pc:sldChg chg="modSp">
        <pc:chgData name="Panneer Selvam" userId="S::contact@codeshoppy.com::f25469a4-5f5b-43d9-8bc8-25bf5402de52" providerId="AD" clId="Web-{DA36328C-436C-030D-8F67-4B1C729C64D2}" dt="2021-12-07T05:49:06.711" v="18" actId="20577"/>
        <pc:sldMkLst>
          <pc:docMk/>
          <pc:sldMk cId="3930554759" sldId="269"/>
        </pc:sldMkLst>
        <pc:spChg chg="mod">
          <ac:chgData name="Panneer Selvam" userId="S::contact@codeshoppy.com::f25469a4-5f5b-43d9-8bc8-25bf5402de52" providerId="AD" clId="Web-{DA36328C-436C-030D-8F67-4B1C729C64D2}" dt="2021-12-07T05:49:06.711" v="18" actId="20577"/>
          <ac:spMkLst>
            <pc:docMk/>
            <pc:sldMk cId="3930554759" sldId="269"/>
            <ac:spMk id="5" creationId="{00000000-0000-0000-0000-000000000000}"/>
          </ac:spMkLst>
        </pc:spChg>
      </pc:sldChg>
    </pc:docChg>
  </pc:docChgLst>
  <pc:docChgLst>
    <pc:chgData name="Guest User" userId="S::urn:spo:anon#8f51daecd64adda4a6d866cd7d02315aeff16b46a65bf691175bc4d2ccea26f1::" providerId="AD" clId="Web-{C34DA066-F8CA-D425-ADDD-7926530AC6D7}"/>
    <pc:docChg chg="modSld">
      <pc:chgData name="Guest User" userId="S::urn:spo:anon#8f51daecd64adda4a6d866cd7d02315aeff16b46a65bf691175bc4d2ccea26f1::" providerId="AD" clId="Web-{C34DA066-F8CA-D425-ADDD-7926530AC6D7}" dt="2021-12-08T06:58:54.105" v="6" actId="20577"/>
      <pc:docMkLst>
        <pc:docMk/>
      </pc:docMkLst>
      <pc:sldChg chg="modSp">
        <pc:chgData name="Guest User" userId="S::urn:spo:anon#8f51daecd64adda4a6d866cd7d02315aeff16b46a65bf691175bc4d2ccea26f1::" providerId="AD" clId="Web-{C34DA066-F8CA-D425-ADDD-7926530AC6D7}" dt="2021-12-08T06:58:54.105" v="6" actId="20577"/>
        <pc:sldMkLst>
          <pc:docMk/>
          <pc:sldMk cId="131621096" sldId="257"/>
        </pc:sldMkLst>
        <pc:spChg chg="mod">
          <ac:chgData name="Guest User" userId="S::urn:spo:anon#8f51daecd64adda4a6d866cd7d02315aeff16b46a65bf691175bc4d2ccea26f1::" providerId="AD" clId="Web-{C34DA066-F8CA-D425-ADDD-7926530AC6D7}" dt="2021-12-08T06:58:54.105" v="6" actId="20577"/>
          <ac:spMkLst>
            <pc:docMk/>
            <pc:sldMk cId="131621096" sldId="257"/>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0348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34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55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67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6873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3673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400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10-12-2021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4744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10-12-2021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85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7025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165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91D13">
                <a:lumMod val="79000"/>
              </a:srgbClr>
            </a:gs>
            <a:gs pos="4000">
              <a:srgbClr val="41140B"/>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10-12-2021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2361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xT1vkMzZWf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1"/>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666" y="1606483"/>
            <a:ext cx="4793007" cy="1540609"/>
          </a:xfrm>
          <a:prstGeom prst="rect">
            <a:avLst/>
          </a:prstGeom>
        </p:spPr>
      </p:pic>
      <p:sp>
        <p:nvSpPr>
          <p:cNvPr id="5" name="Rectangle 4"/>
          <p:cNvSpPr/>
          <p:nvPr/>
        </p:nvSpPr>
        <p:spPr>
          <a:xfrm>
            <a:off x="4741817" y="2872226"/>
            <a:ext cx="2834640" cy="7315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hlinkClick r:id="rId3"/>
              </a:rPr>
              <a:t>Watch Video</a:t>
            </a:r>
            <a:endParaRPr lang="en-US" b="1" dirty="0">
              <a:latin typeface="Cambria" panose="02040503050406030204" pitchFamily="18" charset="0"/>
              <a:ea typeface="Cambria" panose="02040503050406030204" pitchFamily="18" charset="0"/>
            </a:endParaRPr>
          </a:p>
        </p:txBody>
      </p:sp>
      <p:sp>
        <p:nvSpPr>
          <p:cNvPr id="7" name="Rectangle 6"/>
          <p:cNvSpPr/>
          <p:nvPr/>
        </p:nvSpPr>
        <p:spPr>
          <a:xfrm>
            <a:off x="8534400" y="6051395"/>
            <a:ext cx="3657600" cy="6952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rPr>
              <a:t>Call : +91 9629754500</a:t>
            </a:r>
          </a:p>
        </p:txBody>
      </p:sp>
      <p:sp>
        <p:nvSpPr>
          <p:cNvPr id="8" name="Rectangle 7"/>
          <p:cNvSpPr/>
          <p:nvPr/>
        </p:nvSpPr>
        <p:spPr>
          <a:xfrm>
            <a:off x="92500" y="6051395"/>
            <a:ext cx="3775166" cy="7053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panose="02040503050406030204" pitchFamily="18" charset="0"/>
                <a:ea typeface="Cambria" panose="02040503050406030204" pitchFamily="18" charset="0"/>
              </a:rPr>
              <a:t>Email: contact@codeshoppy.com</a:t>
            </a:r>
          </a:p>
          <a:p>
            <a:pPr algn="ctr"/>
            <a:endParaRPr lang="en-US" dirty="0"/>
          </a:p>
        </p:txBody>
      </p:sp>
    </p:spTree>
    <p:extLst>
      <p:ext uri="{BB962C8B-B14F-4D97-AF65-F5344CB8AC3E}">
        <p14:creationId xmlns:p14="http://schemas.microsoft.com/office/powerpoint/2010/main" val="308028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924122" y="1207439"/>
            <a:ext cx="10515600" cy="4351338"/>
          </a:xfrm>
        </p:spPr>
        <p:txBody>
          <a:bodyPr/>
          <a:lstStyle/>
          <a:p>
            <a:pPr marL="342900" indent="-342900">
              <a:lnSpc>
                <a:spcPct val="150000"/>
              </a:lnSpc>
              <a:buFont typeface="+mj-lt"/>
              <a:buAutoNum type="arabicPeriod"/>
            </a:pPr>
            <a:r>
              <a:rPr lang="en-US" sz="1600" dirty="0">
                <a:solidFill>
                  <a:schemeClr val="tx1">
                    <a:lumMod val="65000"/>
                    <a:lumOff val="35000"/>
                  </a:schemeClr>
                </a:solidFill>
                <a:latin typeface="RobotoRegular"/>
                <a:cs typeface="Calibri" panose="020F0502020204030204" pitchFamily="34" charset="0"/>
              </a:rPr>
              <a:t>It is one of the best applications used while emergency</a:t>
            </a:r>
          </a:p>
          <a:p>
            <a:pPr marL="342900" indent="-342900">
              <a:lnSpc>
                <a:spcPct val="150000"/>
              </a:lnSpc>
              <a:buFont typeface="+mj-lt"/>
              <a:buAutoNum type="arabicPeriod"/>
            </a:pPr>
            <a:r>
              <a:rPr lang="en-US" sz="1600" dirty="0">
                <a:solidFill>
                  <a:schemeClr val="tx1">
                    <a:lumMod val="65000"/>
                    <a:lumOff val="35000"/>
                  </a:schemeClr>
                </a:solidFill>
                <a:latin typeface="RobotoRegular"/>
                <a:cs typeface="Calibri" panose="020F0502020204030204" pitchFamily="34" charset="0"/>
              </a:rPr>
              <a:t>Easy to use. </a:t>
            </a:r>
          </a:p>
          <a:p>
            <a:pPr marL="342900" indent="-342900">
              <a:lnSpc>
                <a:spcPct val="150000"/>
              </a:lnSpc>
              <a:buFont typeface="+mj-lt"/>
              <a:buAutoNum type="arabicPeriod"/>
            </a:pPr>
            <a:r>
              <a:rPr lang="en-US" sz="1600" dirty="0">
                <a:solidFill>
                  <a:schemeClr val="tx1">
                    <a:lumMod val="65000"/>
                    <a:lumOff val="35000"/>
                  </a:schemeClr>
                </a:solidFill>
                <a:latin typeface="RobotoRegular"/>
                <a:cs typeface="Calibri" panose="020F0502020204030204" pitchFamily="34" charset="0"/>
              </a:rPr>
              <a:t>Provides both locations nearby needs.</a:t>
            </a:r>
            <a:endParaRPr lang="en-IN" sz="1600" dirty="0">
              <a:solidFill>
                <a:schemeClr val="tx1">
                  <a:lumMod val="65000"/>
                  <a:lumOff val="35000"/>
                </a:schemeClr>
              </a:solidFill>
              <a:latin typeface="RobotoRegular"/>
              <a:cs typeface="Calibri" panose="020F0502020204030204" pitchFamily="34"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97740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968932" y="1068388"/>
            <a:ext cx="10515600" cy="4351338"/>
          </a:xfrm>
        </p:spPr>
        <p:txBody>
          <a:bodyPr>
            <a:normAutofit/>
          </a:bodyPr>
          <a:lstStyle/>
          <a:p>
            <a:pPr marL="0" indent="0">
              <a:buNone/>
            </a:pPr>
            <a:r>
              <a:rPr lang="en-US" sz="1600" b="1" dirty="0">
                <a:latin typeface="RobotoRegular"/>
              </a:rPr>
              <a:t>ADMIN</a:t>
            </a:r>
          </a:p>
          <a:p>
            <a:pPr marL="531813" lvl="0" indent="-258763" algn="just" fontAlgn="base">
              <a:lnSpc>
                <a:spcPct val="150000"/>
              </a:lnSpc>
              <a:spcAft>
                <a:spcPts val="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Provide Approval</a:t>
            </a:r>
          </a:p>
          <a:p>
            <a:pPr marL="273050" indent="-273050" algn="just" fontAlgn="base">
              <a:lnSpc>
                <a:spcPct val="150000"/>
              </a:lnSpc>
              <a:buNone/>
            </a:pPr>
            <a:r>
              <a:rPr lang="en-US" sz="1600" b="1" dirty="0">
                <a:latin typeface="RobotoRegular"/>
              </a:rPr>
              <a:t>USER</a:t>
            </a:r>
          </a:p>
          <a:p>
            <a:pPr marL="531813" lvl="0" indent="-258763" algn="just">
              <a:lnSpc>
                <a:spcPct val="115000"/>
              </a:lnSpc>
              <a:spcAft>
                <a:spcPts val="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Register</a:t>
            </a:r>
            <a:endParaRPr lang="en-IN" sz="1600" dirty="0">
              <a:latin typeface="RobotoRegular"/>
              <a:ea typeface="Calibri" panose="020F0502020204030204" pitchFamily="34" charset="0"/>
              <a:cs typeface="Times New Roman" panose="02020603050405020304" pitchFamily="18" charset="0"/>
            </a:endParaRPr>
          </a:p>
          <a:p>
            <a:pPr marL="531813" lvl="0" indent="-258763" algn="just">
              <a:lnSpc>
                <a:spcPct val="115000"/>
              </a:lnSpc>
              <a:spcAft>
                <a:spcPts val="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Login</a:t>
            </a:r>
            <a:endParaRPr lang="en-IN" sz="1600" dirty="0">
              <a:latin typeface="RobotoRegular"/>
              <a:ea typeface="Calibri" panose="020F0502020204030204" pitchFamily="34" charset="0"/>
              <a:cs typeface="Times New Roman" panose="02020603050405020304" pitchFamily="18" charset="0"/>
            </a:endParaRPr>
          </a:p>
          <a:p>
            <a:pPr marL="531813" lvl="0" indent="-258763" algn="just">
              <a:lnSpc>
                <a:spcPct val="115000"/>
              </a:lnSpc>
              <a:spcAft>
                <a:spcPts val="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View Details</a:t>
            </a:r>
            <a:endParaRPr lang="en-IN" sz="1600" dirty="0">
              <a:latin typeface="RobotoRegular"/>
              <a:ea typeface="Calibri" panose="020F0502020204030204" pitchFamily="34" charset="0"/>
              <a:cs typeface="Times New Roman" panose="02020603050405020304" pitchFamily="18" charset="0"/>
            </a:endParaRPr>
          </a:p>
          <a:p>
            <a:pPr marL="531813" lvl="0" indent="-258763" algn="just">
              <a:lnSpc>
                <a:spcPct val="115000"/>
              </a:lnSpc>
              <a:spcAft>
                <a:spcPts val="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Search records &amp; call</a:t>
            </a:r>
            <a:endParaRPr lang="en-IN" sz="1600" dirty="0">
              <a:latin typeface="RobotoRegular"/>
              <a:ea typeface="Calibri" panose="020F0502020204030204" pitchFamily="34" charset="0"/>
              <a:cs typeface="Times New Roman" panose="02020603050405020304" pitchFamily="18" charset="0"/>
            </a:endParaRPr>
          </a:p>
          <a:p>
            <a:pPr marL="531813" lvl="0" indent="-258763" algn="just">
              <a:lnSpc>
                <a:spcPct val="115000"/>
              </a:lnSpc>
              <a:spcAft>
                <a:spcPts val="800"/>
              </a:spcAft>
              <a:buFont typeface="Wingdings" panose="05000000000000000000" pitchFamily="2" charset="2"/>
              <a:buChar char="Ø"/>
            </a:pPr>
            <a:r>
              <a:rPr lang="en-US" sz="1600" dirty="0">
                <a:solidFill>
                  <a:srgbClr val="000000"/>
                </a:solidFill>
                <a:latin typeface="RobotoRegular"/>
                <a:ea typeface="Times New Roman" panose="02020603050405020304" pitchFamily="18" charset="0"/>
                <a:cs typeface="Times New Roman" panose="02020603050405020304" pitchFamily="18" charset="0"/>
              </a:rPr>
              <a:t>Post feedback</a:t>
            </a:r>
            <a:endParaRPr lang="en-IN" sz="1600" dirty="0">
              <a:latin typeface="RobotoRegular"/>
              <a:ea typeface="Calibri" panose="020F0502020204030204" pitchFamily="34" charset="0"/>
              <a:cs typeface="Times New Roman" panose="02020603050405020304" pitchFamily="18" charset="0"/>
            </a:endParaRPr>
          </a:p>
          <a:p>
            <a:pPr marL="273050" indent="-273050" algn="just" fontAlgn="base">
              <a:lnSpc>
                <a:spcPct val="150000"/>
              </a:lnSpc>
              <a:buNone/>
            </a:pPr>
            <a:endParaRPr lang="en-US" sz="1600" b="1" dirty="0">
              <a:latin typeface="RobotoRegular"/>
            </a:endParaRPr>
          </a:p>
          <a:p>
            <a:pPr marL="273050" lvl="0" indent="-273050" algn="just" fontAlgn="base">
              <a:lnSpc>
                <a:spcPct val="150000"/>
              </a:lnSpc>
              <a:spcAft>
                <a:spcPts val="0"/>
              </a:spcAft>
              <a:buNone/>
            </a:pPr>
            <a:endParaRPr lang="en-US" sz="1600" dirty="0">
              <a:solidFill>
                <a:srgbClr val="000000"/>
              </a:solidFill>
              <a:latin typeface="RobotoRegular"/>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75579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1801"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891801" y="996949"/>
            <a:ext cx="10515600" cy="4860925"/>
          </a:xfrm>
        </p:spPr>
        <p:txBody>
          <a:bodyPr>
            <a:normAutofit/>
          </a:bodyPr>
          <a:lstStyle/>
          <a:p>
            <a:pPr marL="0" indent="0">
              <a:buNone/>
            </a:pPr>
            <a:r>
              <a:rPr lang="en-US" sz="1600" b="1" dirty="0">
                <a:latin typeface="RobotoRegular"/>
              </a:rPr>
              <a:t>MECHANIC</a:t>
            </a:r>
          </a:p>
          <a:p>
            <a:pPr marL="531813" lvl="0" indent="-354013" algn="just" fontAlgn="base">
              <a:lnSpc>
                <a:spcPct val="150000"/>
              </a:lnSpc>
              <a:spcAft>
                <a:spcPts val="0"/>
              </a:spcAft>
              <a:buFont typeface="Wingdings" panose="05000000000000000000" pitchFamily="2" charset="2"/>
              <a:buChar char="Ø"/>
              <a:tabLst>
                <a:tab pos="531813" algn="l"/>
              </a:tabLst>
            </a:pPr>
            <a:r>
              <a:rPr lang="en-US" sz="1600" dirty="0">
                <a:solidFill>
                  <a:srgbClr val="000000"/>
                </a:solidFill>
                <a:latin typeface="RobotoRegular"/>
                <a:ea typeface="Times New Roman" panose="02020603050405020304" pitchFamily="18" charset="0"/>
                <a:cs typeface="Times New Roman" panose="02020603050405020304" pitchFamily="18" charset="0"/>
              </a:rPr>
              <a:t>Register</a:t>
            </a:r>
            <a:endParaRPr lang="en-IN" sz="1600" dirty="0">
              <a:latin typeface="RobotoRegular"/>
              <a:ea typeface="Calibri" panose="020F0502020204030204" pitchFamily="34" charset="0"/>
              <a:cs typeface="Times New Roman" panose="02020603050405020304" pitchFamily="18" charset="0"/>
            </a:endParaRPr>
          </a:p>
          <a:p>
            <a:pPr marL="531813" lvl="0" indent="-354013" algn="just" fontAlgn="base">
              <a:lnSpc>
                <a:spcPct val="150000"/>
              </a:lnSpc>
              <a:spcAft>
                <a:spcPts val="0"/>
              </a:spcAft>
              <a:buFont typeface="Wingdings" panose="05000000000000000000" pitchFamily="2" charset="2"/>
              <a:buChar char="Ø"/>
              <a:tabLst>
                <a:tab pos="531813" algn="l"/>
              </a:tabLst>
            </a:pPr>
            <a:r>
              <a:rPr lang="en-US" sz="1600" dirty="0">
                <a:solidFill>
                  <a:srgbClr val="000000"/>
                </a:solidFill>
                <a:latin typeface="RobotoRegular"/>
                <a:ea typeface="Times New Roman" panose="02020603050405020304" pitchFamily="18" charset="0"/>
                <a:cs typeface="Times New Roman" panose="02020603050405020304" pitchFamily="18" charset="0"/>
              </a:rPr>
              <a:t>Login</a:t>
            </a:r>
            <a:endParaRPr lang="en-IN" sz="1600" dirty="0">
              <a:latin typeface="RobotoRegular"/>
              <a:ea typeface="Calibri" panose="020F0502020204030204" pitchFamily="34" charset="0"/>
              <a:cs typeface="Times New Roman" panose="02020603050405020304" pitchFamily="18" charset="0"/>
            </a:endParaRPr>
          </a:p>
          <a:p>
            <a:pPr marL="531813" lvl="0" indent="-354013" algn="just" fontAlgn="base">
              <a:lnSpc>
                <a:spcPct val="150000"/>
              </a:lnSpc>
              <a:spcAft>
                <a:spcPts val="0"/>
              </a:spcAft>
              <a:buFont typeface="Wingdings" panose="05000000000000000000" pitchFamily="2" charset="2"/>
              <a:buChar char="Ø"/>
              <a:tabLst>
                <a:tab pos="531813" algn="l"/>
              </a:tabLst>
            </a:pPr>
            <a:r>
              <a:rPr lang="en-US" sz="1600" dirty="0">
                <a:solidFill>
                  <a:srgbClr val="000000"/>
                </a:solidFill>
                <a:latin typeface="RobotoRegular"/>
                <a:ea typeface="Times New Roman" panose="02020603050405020304" pitchFamily="18" charset="0"/>
                <a:cs typeface="Times New Roman" panose="02020603050405020304" pitchFamily="18" charset="0"/>
              </a:rPr>
              <a:t>Post details</a:t>
            </a:r>
            <a:endParaRPr lang="en-IN" sz="1600" dirty="0">
              <a:latin typeface="RobotoRegular"/>
              <a:ea typeface="Calibri" panose="020F0502020204030204" pitchFamily="34" charset="0"/>
              <a:cs typeface="Times New Roman" panose="02020603050405020304" pitchFamily="18" charset="0"/>
            </a:endParaRPr>
          </a:p>
          <a:p>
            <a:pPr marL="531813" lvl="0" indent="-354013" algn="just" fontAlgn="base">
              <a:lnSpc>
                <a:spcPct val="150000"/>
              </a:lnSpc>
              <a:spcAft>
                <a:spcPts val="0"/>
              </a:spcAft>
              <a:buFont typeface="Wingdings" panose="05000000000000000000" pitchFamily="2" charset="2"/>
              <a:buChar char="Ø"/>
              <a:tabLst>
                <a:tab pos="531813" algn="l"/>
              </a:tabLst>
            </a:pPr>
            <a:r>
              <a:rPr lang="en-US" sz="1600" dirty="0">
                <a:solidFill>
                  <a:srgbClr val="000000"/>
                </a:solidFill>
                <a:latin typeface="RobotoRegular"/>
                <a:ea typeface="Times New Roman" panose="02020603050405020304" pitchFamily="18" charset="0"/>
                <a:cs typeface="Times New Roman" panose="02020603050405020304" pitchFamily="18" charset="0"/>
              </a:rPr>
              <a:t>View feedback</a:t>
            </a:r>
            <a:endParaRPr lang="en-IN" sz="1600" dirty="0">
              <a:latin typeface="RobotoRegular"/>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00408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1591309" y="1183795"/>
            <a:ext cx="818173" cy="369332"/>
          </a:xfrm>
          <a:prstGeom prst="rect">
            <a:avLst/>
          </a:prstGeom>
        </p:spPr>
        <p:txBody>
          <a:bodyPr wrap="none">
            <a:spAutoFit/>
          </a:bodyPr>
          <a:lstStyle/>
          <a:p>
            <a:r>
              <a:rPr lang="en-US" b="1" spc="-15" dirty="0">
                <a:solidFill>
                  <a:srgbClr val="D82128"/>
                </a:solidFill>
                <a:latin typeface="Roboto"/>
              </a:rPr>
              <a:t>USER</a:t>
            </a:r>
          </a:p>
        </p:txBody>
      </p:sp>
      <p:sp>
        <p:nvSpPr>
          <p:cNvPr id="8" name="Rectangle 7"/>
          <p:cNvSpPr/>
          <p:nvPr/>
        </p:nvSpPr>
        <p:spPr>
          <a:xfrm>
            <a:off x="1397027" y="4842473"/>
            <a:ext cx="1413207" cy="369332"/>
          </a:xfrm>
          <a:prstGeom prst="rect">
            <a:avLst/>
          </a:prstGeom>
        </p:spPr>
        <p:txBody>
          <a:bodyPr wrap="none">
            <a:spAutoFit/>
          </a:bodyPr>
          <a:lstStyle/>
          <a:p>
            <a:r>
              <a:rPr lang="en-US" b="1" spc="-15" dirty="0">
                <a:solidFill>
                  <a:srgbClr val="D82128"/>
                </a:solidFill>
                <a:latin typeface="Roboto"/>
              </a:rPr>
              <a:t>MECHANIC</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624193" y="0"/>
            <a:ext cx="5105491" cy="6210935"/>
          </a:xfrm>
          <a:prstGeom prst="rect">
            <a:avLst/>
          </a:prstGeom>
          <a:noFill/>
          <a:ln>
            <a:noFill/>
          </a:ln>
        </p:spPr>
      </p:pic>
      <p:sp>
        <p:nvSpPr>
          <p:cNvPr id="12" name="Rectangle 11"/>
          <p:cNvSpPr/>
          <p:nvPr/>
        </p:nvSpPr>
        <p:spPr>
          <a:xfrm>
            <a:off x="1534562" y="3105467"/>
            <a:ext cx="931665" cy="369332"/>
          </a:xfrm>
          <a:prstGeom prst="rect">
            <a:avLst/>
          </a:prstGeom>
        </p:spPr>
        <p:txBody>
          <a:bodyPr wrap="none">
            <a:spAutoFit/>
          </a:bodyPr>
          <a:lstStyle/>
          <a:p>
            <a:r>
              <a:rPr lang="en-US" b="1" spc="-15" dirty="0">
                <a:solidFill>
                  <a:srgbClr val="D82128"/>
                </a:solidFill>
                <a:latin typeface="Roboto"/>
              </a:rPr>
              <a:t>ADMIN</a:t>
            </a:r>
          </a:p>
        </p:txBody>
      </p:sp>
    </p:spTree>
    <p:extLst>
      <p:ext uri="{BB962C8B-B14F-4D97-AF65-F5344CB8AC3E}">
        <p14:creationId xmlns:p14="http://schemas.microsoft.com/office/powerpoint/2010/main" val="13847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450146" cy="369332"/>
          </a:xfrm>
          <a:prstGeom prst="rect">
            <a:avLst/>
          </a:prstGeom>
        </p:spPr>
        <p:txBody>
          <a:bodyPr wrap="none">
            <a:spAutoFit/>
          </a:bodyPr>
          <a:lstStyle/>
          <a:p>
            <a:r>
              <a:rPr lang="en-US" b="1" spc="-15" dirty="0">
                <a:solidFill>
                  <a:srgbClr val="D82128"/>
                </a:solidFill>
                <a:latin typeface="Roboto"/>
              </a:rPr>
              <a:t>WORKFLOW DIAGRAM FOR WEB APPLICATION</a:t>
            </a:r>
          </a:p>
        </p:txBody>
      </p:sp>
      <p:pic>
        <p:nvPicPr>
          <p:cNvPr id="3" name="Picture 2" descr="C:\xampp\htdocs\projects\doc\work flow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248438" y="1276854"/>
            <a:ext cx="8016024" cy="4415607"/>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51425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972469" cy="369332"/>
          </a:xfrm>
          <a:prstGeom prst="rect">
            <a:avLst/>
          </a:prstGeom>
        </p:spPr>
        <p:txBody>
          <a:bodyPr wrap="none">
            <a:spAutoFit/>
          </a:bodyPr>
          <a:lstStyle/>
          <a:p>
            <a:r>
              <a:rPr lang="en-US" b="1" spc="-15" dirty="0">
                <a:solidFill>
                  <a:srgbClr val="D82128"/>
                </a:solidFill>
                <a:latin typeface="Roboto"/>
              </a:rPr>
              <a:t>WORKFLOW DIAGRAM FOR ANDROID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38" y="1231770"/>
            <a:ext cx="8747598" cy="45508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92328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1920398" cy="369332"/>
          </a:xfrm>
          <a:prstGeom prst="rect">
            <a:avLst/>
          </a:prstGeom>
        </p:spPr>
        <p:txBody>
          <a:bodyPr wrap="none">
            <a:spAutoFit/>
          </a:bodyPr>
          <a:lstStyle/>
          <a:p>
            <a:r>
              <a:rPr lang="en-US" b="1" spc="-15" dirty="0">
                <a:solidFill>
                  <a:srgbClr val="D82128"/>
                </a:solidFill>
                <a:latin typeface="Roboto"/>
              </a:rPr>
              <a:t>SCREENSHOTS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7" name="Picture 6" descr="C:\xampp\htdocs\projects\onroad\Documentation\Screenshot\1.PNG"/>
          <p:cNvPicPr/>
          <p:nvPr/>
        </p:nvPicPr>
        <p:blipFill>
          <a:blip r:embed="rId3">
            <a:extLst>
              <a:ext uri="{28A0092B-C50C-407E-A947-70E740481C1C}">
                <a14:useLocalDpi xmlns:a14="http://schemas.microsoft.com/office/drawing/2010/main" val="0"/>
              </a:ext>
            </a:extLst>
          </a:blip>
          <a:srcRect/>
          <a:stretch>
            <a:fillRect/>
          </a:stretch>
        </p:blipFill>
        <p:spPr bwMode="auto">
          <a:xfrm>
            <a:off x="1935865" y="1104629"/>
            <a:ext cx="3141102" cy="5036863"/>
          </a:xfrm>
          <a:prstGeom prst="rect">
            <a:avLst/>
          </a:prstGeom>
          <a:noFill/>
          <a:ln>
            <a:noFill/>
          </a:ln>
        </p:spPr>
      </p:pic>
      <p:pic>
        <p:nvPicPr>
          <p:cNvPr id="8" name="Picture 7" descr="C:\xampp\htdocs\projects\onroad\Documentation\Screenshot\8.PNG"/>
          <p:cNvPicPr/>
          <p:nvPr/>
        </p:nvPicPr>
        <p:blipFill>
          <a:blip r:embed="rId4">
            <a:extLst>
              <a:ext uri="{28A0092B-C50C-407E-A947-70E740481C1C}">
                <a14:useLocalDpi xmlns:a14="http://schemas.microsoft.com/office/drawing/2010/main" val="0"/>
              </a:ext>
            </a:extLst>
          </a:blip>
          <a:srcRect/>
          <a:stretch>
            <a:fillRect/>
          </a:stretch>
        </p:blipFill>
        <p:spPr bwMode="auto">
          <a:xfrm>
            <a:off x="6326021" y="1104629"/>
            <a:ext cx="3268355" cy="5146704"/>
          </a:xfrm>
          <a:prstGeom prst="rect">
            <a:avLst/>
          </a:prstGeom>
          <a:noFill/>
          <a:ln>
            <a:noFill/>
          </a:ln>
        </p:spPr>
      </p:pic>
    </p:spTree>
    <p:extLst>
      <p:ext uri="{BB962C8B-B14F-4D97-AF65-F5344CB8AC3E}">
        <p14:creationId xmlns:p14="http://schemas.microsoft.com/office/powerpoint/2010/main" val="164478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pic>
        <p:nvPicPr>
          <p:cNvPr id="5" name="Picture 4"/>
          <p:cNvPicPr/>
          <p:nvPr/>
        </p:nvPicPr>
        <p:blipFill>
          <a:blip r:embed="rId3"/>
          <a:stretch>
            <a:fillRect/>
          </a:stretch>
        </p:blipFill>
        <p:spPr>
          <a:xfrm>
            <a:off x="3844972" y="660839"/>
            <a:ext cx="4070729" cy="5248641"/>
          </a:xfrm>
          <a:prstGeom prst="rect">
            <a:avLst/>
          </a:prstGeom>
        </p:spPr>
      </p:pic>
    </p:spTree>
    <p:extLst>
      <p:ext uri="{BB962C8B-B14F-4D97-AF65-F5344CB8AC3E}">
        <p14:creationId xmlns:p14="http://schemas.microsoft.com/office/powerpoint/2010/main" val="121961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104408"/>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In conclusion, thus our </a:t>
            </a:r>
            <a:r>
              <a:rPr lang="en-US" sz="1600" b="1" dirty="0">
                <a:solidFill>
                  <a:srgbClr val="C00000"/>
                </a:solidFill>
                <a:latin typeface="RobotoRegular"/>
                <a:cs typeface="Calibri" panose="020F0502020204030204" pitchFamily="34" charset="0"/>
              </a:rPr>
              <a:t>emergency breaks down service </a:t>
            </a:r>
            <a:r>
              <a:rPr lang="en-US" sz="1600" dirty="0">
                <a:latin typeface="RobotoRegular"/>
                <a:cs typeface="Calibri" panose="020F0502020204030204" pitchFamily="34" charset="0"/>
              </a:rPr>
              <a:t>give better location result. </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Our application </a:t>
            </a:r>
            <a:r>
              <a:rPr lang="en-US" sz="1600" b="1" dirty="0">
                <a:solidFill>
                  <a:srgbClr val="C00000"/>
                </a:solidFill>
                <a:latin typeface="RobotoRegular"/>
                <a:cs typeface="Calibri" panose="020F0502020204030204" pitchFamily="34" charset="0"/>
              </a:rPr>
              <a:t>easily identifies the nearby location </a:t>
            </a:r>
            <a:r>
              <a:rPr lang="en-US" sz="1600" dirty="0">
                <a:latin typeface="RobotoRegular"/>
                <a:cs typeface="Calibri" panose="020F0502020204030204" pitchFamily="34" charset="0"/>
              </a:rPr>
              <a:t>which is very useful to the user who uses it in emergency needs. </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 Our application shall make all possible efforts to locate and direct the nearest service provider to user’s location.</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It help us the user for mechanical breakdown towing, fuel delivery, flare tire change and vehicle collision.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418558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283617"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1130165"/>
            <a:ext cx="10515600" cy="5231997"/>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a cross platforms like IOS, etc.</a:t>
            </a:r>
          </a:p>
          <a:p>
            <a:pPr algn="just">
              <a:lnSpc>
                <a:spcPct val="150000"/>
              </a:lnSpc>
              <a:buFont typeface="Wingdings" panose="05000000000000000000" pitchFamily="2" charset="2"/>
              <a:buChar char="Ø"/>
            </a:pPr>
            <a:r>
              <a:rPr lang="en-IN" sz="1600" dirty="0">
                <a:latin typeface="RobotoRegular"/>
              </a:rPr>
              <a:t>In adding the more features of </a:t>
            </a:r>
            <a:r>
              <a:rPr lang="en-IN" sz="1600">
                <a:latin typeface="RobotoRegular"/>
              </a:rPr>
              <a:t>On road</a:t>
            </a:r>
            <a:r>
              <a:rPr lang="en-IN" sz="1600" dirty="0">
                <a:latin typeface="RobotoRegular"/>
              </a:rPr>
              <a:t> fuel demand application management system to develop access with user’s flexibility.</a:t>
            </a:r>
          </a:p>
          <a:p>
            <a:pPr algn="just">
              <a:lnSpc>
                <a:spcPct val="150000"/>
              </a:lnSpc>
              <a:buFont typeface="Wingdings" panose="05000000000000000000" pitchFamily="2" charset="2"/>
              <a:buChar char="Ø"/>
            </a:pPr>
            <a:r>
              <a:rPr lang="en-US" sz="1600" dirty="0">
                <a:latin typeface="RobotoRegular"/>
              </a:rPr>
              <a:t>To authenticate the users based on the system users list which is maintained by the operating system</a:t>
            </a:r>
          </a:p>
          <a:p>
            <a:pPr algn="just">
              <a:lnSpc>
                <a:spcPct val="150000"/>
              </a:lnSpc>
              <a:buFont typeface="Wingdings" panose="05000000000000000000" pitchFamily="2" charset="2"/>
              <a:buChar char="Ø"/>
            </a:pPr>
            <a:r>
              <a:rPr lang="en-US" sz="1600" dirty="0">
                <a:latin typeface="RobotoRegular"/>
              </a:rPr>
              <a:t>To restrict the usage of all files by the users based on their privileges on the system</a:t>
            </a:r>
            <a:endParaRPr lang="en-IN" sz="1600" dirty="0">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393055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41140B"/>
            </a:gs>
          </a:gsLst>
          <a:lin ang="27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IN" sz="4000" dirty="0"/>
              <a:t/>
            </a:r>
            <a:br>
              <a:rPr lang="en-IN" sz="4000" dirty="0"/>
            </a:br>
            <a:endParaRPr lang="en-IN"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24" y="706670"/>
            <a:ext cx="9846552" cy="538189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8065" y="39189"/>
            <a:ext cx="1802422" cy="579350"/>
          </a:xfrm>
          <a:prstGeom prst="rect">
            <a:avLst/>
          </a:prstGeom>
        </p:spPr>
      </p:pic>
    </p:spTree>
    <p:extLst>
      <p:ext uri="{BB962C8B-B14F-4D97-AF65-F5344CB8AC3E}">
        <p14:creationId xmlns:p14="http://schemas.microsoft.com/office/powerpoint/2010/main" val="325889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58129" y="476174"/>
            <a:ext cx="3235990" cy="369332"/>
          </a:xfrm>
          <a:prstGeom prst="rect">
            <a:avLst/>
          </a:prstGeom>
        </p:spPr>
        <p:txBody>
          <a:bodyPr wrap="square">
            <a:spAutoFit/>
          </a:bodyPr>
          <a:lstStyle/>
          <a:p>
            <a:r>
              <a:rPr lang="en-US" b="1" spc="-15" dirty="0">
                <a:solidFill>
                  <a:srgbClr val="D82128"/>
                </a:solidFill>
                <a:latin typeface="Roboto"/>
              </a:rPr>
              <a:t>REFERNECES</a:t>
            </a:r>
            <a:endParaRPr lang="en-IN" dirty="0"/>
          </a:p>
        </p:txBody>
      </p:sp>
      <p:sp>
        <p:nvSpPr>
          <p:cNvPr id="5" name="Content Placeholder 4"/>
          <p:cNvSpPr>
            <a:spLocks noGrp="1"/>
          </p:cNvSpPr>
          <p:nvPr>
            <p:ph idx="1"/>
          </p:nvPr>
        </p:nvSpPr>
        <p:spPr>
          <a:xfrm>
            <a:off x="858129" y="886265"/>
            <a:ext cx="10515600" cy="5501656"/>
          </a:xfrm>
        </p:spPr>
        <p:txBody>
          <a:bodyPr>
            <a:normAutofit/>
          </a:bodyPr>
          <a:lstStyle/>
          <a:p>
            <a:pPr marL="514350" indent="-285750" algn="just">
              <a:lnSpc>
                <a:spcPct val="150000"/>
              </a:lnSpc>
              <a:buFont typeface="Wingdings" panose="05000000000000000000" pitchFamily="2" charset="2"/>
              <a:buChar char="Ø"/>
            </a:pPr>
            <a:r>
              <a:rPr lang="en-US" sz="1600" dirty="0" err="1">
                <a:latin typeface="Calibri" panose="020F0502020204030204" pitchFamily="34" charset="0"/>
                <a:cs typeface="Calibri" panose="020F0502020204030204" pitchFamily="34" charset="0"/>
              </a:rPr>
              <a:t>Mi-JinKim</a:t>
            </a:r>
            <a:r>
              <a:rPr lang="en-US" sz="1600" dirty="0">
                <a:latin typeface="Calibri" panose="020F0502020204030204" pitchFamily="34" charset="0"/>
                <a:cs typeface="Calibri" panose="020F0502020204030204" pitchFamily="34" charset="0"/>
              </a:rPr>
              <a:t>, Jong-</a:t>
            </a:r>
            <a:r>
              <a:rPr lang="en-US" sz="1600" dirty="0" err="1">
                <a:latin typeface="Calibri" panose="020F0502020204030204" pitchFamily="34" charset="0"/>
                <a:cs typeface="Calibri" panose="020F0502020204030204" pitchFamily="34" charset="0"/>
              </a:rPr>
              <a:t>Wook</a:t>
            </a:r>
            <a:r>
              <a:rPr lang="en-US" sz="1600" dirty="0">
                <a:latin typeface="Calibri" panose="020F0502020204030204" pitchFamily="34" charset="0"/>
                <a:cs typeface="Calibri" panose="020F0502020204030204" pitchFamily="34" charset="0"/>
              </a:rPr>
              <a:t> Jang and Yun-</a:t>
            </a:r>
            <a:r>
              <a:rPr lang="en-US" sz="1600" dirty="0" err="1">
                <a:latin typeface="Calibri" panose="020F0502020204030204" pitchFamily="34" charset="0"/>
                <a:cs typeface="Calibri" panose="020F0502020204030204" pitchFamily="34" charset="0"/>
              </a:rPr>
              <a:t>Sik</a:t>
            </a:r>
            <a:r>
              <a:rPr lang="en-US" sz="1600" dirty="0">
                <a:latin typeface="Calibri" panose="020F0502020204030204" pitchFamily="34" charset="0"/>
                <a:cs typeface="Calibri" panose="020F0502020204030204" pitchFamily="34" charset="0"/>
              </a:rPr>
              <a:t> Yu, "a Study on In-Vehicle Diagnosis System using OBD-II with Navigation", IJCSNS International Journal of Computer Science and Network Security, vol. 10, no. 9, September 2010.</a:t>
            </a:r>
            <a:endParaRPr lang="en-IN" sz="1600" dirty="0">
              <a:latin typeface="Calibri" panose="020F0502020204030204" pitchFamily="34" charset="0"/>
              <a:cs typeface="Calibri" panose="020F0502020204030204" pitchFamily="34" charset="0"/>
            </a:endParaRPr>
          </a:p>
          <a:p>
            <a:pPr marL="5143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Javier E. </a:t>
            </a:r>
            <a:r>
              <a:rPr lang="en-US" sz="1600" dirty="0" err="1">
                <a:latin typeface="Calibri" panose="020F0502020204030204" pitchFamily="34" charset="0"/>
                <a:cs typeface="Calibri" panose="020F0502020204030204" pitchFamily="34" charset="0"/>
              </a:rPr>
              <a:t>Meseguer</a:t>
            </a:r>
            <a:r>
              <a:rPr lang="en-US" sz="1600" dirty="0">
                <a:latin typeface="Calibri" panose="020F0502020204030204" pitchFamily="34" charset="0"/>
                <a:cs typeface="Calibri" panose="020F0502020204030204" pitchFamily="34" charset="0"/>
              </a:rPr>
              <a:t>, Carlos T. Calafate, Juan Carlos Cano and Pietro Manzoni, "Driving Styles: a smartphone application to assess driver </a:t>
            </a:r>
            <a:r>
              <a:rPr lang="en-US" sz="1600" dirty="0" err="1">
                <a:latin typeface="Calibri" panose="020F0502020204030204" pitchFamily="34" charset="0"/>
                <a:cs typeface="Calibri" panose="020F0502020204030204" pitchFamily="34" charset="0"/>
              </a:rPr>
              <a:t>behaviour</a:t>
            </a:r>
            <a:r>
              <a:rPr lang="en-US" sz="1600" dirty="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pPr marL="5143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Min Goo Lee, Yong Kuk Park, Kyung Kwon Jung and Jun Jae </a:t>
            </a:r>
            <a:r>
              <a:rPr lang="en-US" sz="1600" dirty="0" err="1">
                <a:latin typeface="Calibri" panose="020F0502020204030204" pitchFamily="34" charset="0"/>
                <a:cs typeface="Calibri" panose="020F0502020204030204" pitchFamily="34" charset="0"/>
              </a:rPr>
              <a:t>Yoo</a:t>
            </a:r>
            <a:r>
              <a:rPr lang="en-US" sz="1600" dirty="0">
                <a:latin typeface="Calibri" panose="020F0502020204030204" pitchFamily="34" charset="0"/>
                <a:cs typeface="Calibri" panose="020F0502020204030204" pitchFamily="34" charset="0"/>
              </a:rPr>
              <a:t>, "Estimation of Fuel Consumption using In-Vehicle Parameters", International Journal of u-and e-Service Science and Technology, vol. 4, no. 4, December 2011.</a:t>
            </a:r>
          </a:p>
          <a:p>
            <a:pPr marL="5143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 M. </a:t>
            </a:r>
            <a:r>
              <a:rPr lang="en-US" sz="1600" dirty="0" err="1">
                <a:latin typeface="Calibri" panose="020F0502020204030204" pitchFamily="34" charset="0"/>
                <a:cs typeface="Calibri" panose="020F0502020204030204" pitchFamily="34" charset="0"/>
              </a:rPr>
              <a:t>Jyothi</a:t>
            </a:r>
            <a:r>
              <a:rPr lang="en-US" sz="1600" dirty="0">
                <a:latin typeface="Calibri" panose="020F0502020204030204" pitchFamily="34" charset="0"/>
                <a:cs typeface="Calibri" panose="020F0502020204030204" pitchFamily="34" charset="0"/>
              </a:rPr>
              <a:t>, Kiran and S. Ravi </a:t>
            </a:r>
            <a:r>
              <a:rPr lang="en-US" sz="1600" dirty="0" err="1">
                <a:latin typeface="Calibri" panose="020F0502020204030204" pitchFamily="34" charset="0"/>
                <a:cs typeface="Calibri" panose="020F0502020204030204" pitchFamily="34" charset="0"/>
              </a:rPr>
              <a:t>Teja</a:t>
            </a:r>
            <a:r>
              <a:rPr lang="en-US" sz="1600" dirty="0">
                <a:latin typeface="Calibri" panose="020F0502020204030204" pitchFamily="34" charset="0"/>
                <a:cs typeface="Calibri" panose="020F0502020204030204" pitchFamily="34" charset="0"/>
              </a:rPr>
              <a:t>, "Vehicle health monitoring system", International Journal of Engineering Research and </a:t>
            </a:r>
            <a:r>
              <a:rPr lang="en-US" sz="1600" dirty="0" err="1">
                <a:latin typeface="Calibri" panose="020F0502020204030204" pitchFamily="34" charset="0"/>
                <a:cs typeface="Calibri" panose="020F0502020204030204" pitchFamily="34" charset="0"/>
              </a:rPr>
              <a:t>pplications</a:t>
            </a:r>
            <a:r>
              <a:rPr lang="en-US" sz="1600" dirty="0">
                <a:latin typeface="Calibri" panose="020F0502020204030204" pitchFamily="34" charset="0"/>
                <a:cs typeface="Calibri" panose="020F0502020204030204" pitchFamily="34" charset="0"/>
              </a:rPr>
              <a:t> (IJERA), vol. 2, no. 5, September-October 2012.</a:t>
            </a:r>
            <a:endParaRPr lang="en-IN" sz="16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72420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US" sz="3600" b="1" dirty="0">
                <a:solidFill>
                  <a:schemeClr val="bg1"/>
                </a:solidFill>
                <a:latin typeface="Roboto"/>
              </a:rPr>
              <a:t>ONROAD VEHICLE BREAKDOWN ASSITANCE APPLICATION ( ORVBA )</a:t>
            </a:r>
            <a:r>
              <a:rPr lang="en-IN" sz="4000" dirty="0"/>
              <a:t/>
            </a:r>
            <a:br>
              <a:rPr lang="en-IN" sz="4000" dirty="0"/>
            </a:br>
            <a:endParaRPr lang="en-IN" sz="4000" dirty="0"/>
          </a:p>
        </p:txBody>
      </p:sp>
    </p:spTree>
    <p:extLst>
      <p:ext uri="{BB962C8B-B14F-4D97-AF65-F5344CB8AC3E}">
        <p14:creationId xmlns:p14="http://schemas.microsoft.com/office/powerpoint/2010/main" val="14460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1119501"/>
            <a:ext cx="11085854" cy="5035015"/>
          </a:xfrm>
        </p:spPr>
        <p:txBody>
          <a:bodyPr vert="horz" lIns="91440" tIns="45720" rIns="91440" bIns="45720" rtlCol="0" anchor="t">
            <a:normAutofit/>
          </a:bodyPr>
          <a:lstStyle/>
          <a:p>
            <a:pPr algn="just">
              <a:lnSpc>
                <a:spcPct val="200000"/>
              </a:lnSpc>
              <a:buFont typeface="Wingdings" panose="05000000000000000000" pitchFamily="2" charset="2"/>
              <a:buChar char="Ø"/>
            </a:pPr>
            <a:r>
              <a:rPr lang="en-US" sz="1600" dirty="0">
                <a:latin typeface="RobotoRegular"/>
                <a:ea typeface="+mn-lt"/>
                <a:cs typeface="+mn-lt"/>
              </a:rPr>
              <a:t>On Road Vehicle Breakdown Assistance (ORVBA) is going to be a good solution for the people who seek help in the remote locations with mechanical issues of their vehicle. </a:t>
            </a:r>
            <a:endParaRPr lang="en-US" dirty="0">
              <a:latin typeface="RobotoRegular"/>
            </a:endParaRPr>
          </a:p>
          <a:p>
            <a:pPr algn="just">
              <a:lnSpc>
                <a:spcPct val="200000"/>
              </a:lnSpc>
              <a:buFont typeface="Wingdings" panose="05000000000000000000" pitchFamily="2" charset="2"/>
              <a:buChar char="Ø"/>
            </a:pPr>
            <a:r>
              <a:rPr lang="en-US" sz="1600" dirty="0">
                <a:latin typeface="RobotoRegular"/>
                <a:ea typeface="+mn-lt"/>
                <a:cs typeface="+mn-lt"/>
              </a:rPr>
              <a:t>Users of the On Road Vehicle Breakdown Assistance will be the registered public and they be getting connected with the particular mechanic through the trustworthy On Road Vehicle Breakdown Assistance (ORVBA) system. </a:t>
            </a:r>
            <a:endParaRPr lang="en-US" dirty="0">
              <a:latin typeface="RobotoRegular"/>
              <a:ea typeface="+mn-lt"/>
              <a:cs typeface="+mn-lt"/>
            </a:endParaRPr>
          </a:p>
          <a:p>
            <a:pPr algn="just">
              <a:lnSpc>
                <a:spcPct val="200000"/>
              </a:lnSpc>
              <a:buFont typeface="Wingdings" panose="05000000000000000000" pitchFamily="2" charset="2"/>
              <a:buChar char="Ø"/>
            </a:pPr>
            <a:r>
              <a:rPr lang="en-US" sz="1600" dirty="0">
                <a:latin typeface="RobotoRegular"/>
                <a:ea typeface="+mn-lt"/>
                <a:cs typeface="+mn-lt"/>
              </a:rPr>
              <a:t>Because only </a:t>
            </a:r>
            <a:r>
              <a:rPr lang="en-US" sz="1600" dirty="0" smtClean="0">
                <a:latin typeface="RobotoRegular"/>
                <a:ea typeface="+mn-lt"/>
                <a:cs typeface="+mn-lt"/>
              </a:rPr>
              <a:t>approved </a:t>
            </a:r>
            <a:r>
              <a:rPr lang="en-US" sz="1600" dirty="0">
                <a:latin typeface="RobotoRegular"/>
                <a:ea typeface="+mn-lt"/>
                <a:cs typeface="+mn-lt"/>
              </a:rPr>
              <a:t>mechanics are enlisted in the On Road Vehicle Breakdown Assistance (ORVBA) system. </a:t>
            </a:r>
            <a:endParaRPr lang="en-US" dirty="0">
              <a:latin typeface="RobotoRegular"/>
              <a:ea typeface="+mn-lt"/>
              <a:cs typeface="+mn-lt"/>
            </a:endParaRPr>
          </a:p>
          <a:p>
            <a:pPr algn="just">
              <a:lnSpc>
                <a:spcPct val="200000"/>
              </a:lnSpc>
              <a:buFont typeface="Wingdings" panose="05000000000000000000" pitchFamily="2" charset="2"/>
              <a:buChar char="Ø"/>
            </a:pPr>
            <a:r>
              <a:rPr lang="en-US" sz="1600" dirty="0">
                <a:latin typeface="RobotoRegular"/>
                <a:ea typeface="+mn-lt"/>
                <a:cs typeface="+mn-lt"/>
              </a:rPr>
              <a:t>Also they are under monitoring by the ORVBA system for not charging any extra service fee from the users as every user is updating their feedback about the availed service through ORVBA system.</a:t>
            </a:r>
            <a:endParaRPr lang="en-US" dirty="0">
              <a:latin typeface="RobotoRegular"/>
              <a:cs typeface="Calibri"/>
            </a:endParaRPr>
          </a:p>
          <a:p>
            <a:pPr algn="just">
              <a:lnSpc>
                <a:spcPct val="150000"/>
              </a:lnSpc>
              <a:buFont typeface="Wingdings" panose="05000000000000000000" pitchFamily="2" charset="2"/>
              <a:buChar char="Ø"/>
            </a:pPr>
            <a:endParaRPr lang="en-US" sz="1600" dirty="0">
              <a:latin typeface="RobotoRegular"/>
              <a:cs typeface="Calibri" panose="020F0502020204030204" pitchFamily="34" charset="0"/>
            </a:endParaRPr>
          </a:p>
          <a:p>
            <a:pPr marL="0" indent="0" algn="just">
              <a:buNone/>
            </a:pPr>
            <a:endParaRPr lang="en-IN" sz="1600" dirty="0">
              <a:solidFill>
                <a:schemeClr val="tx1">
                  <a:lumMod val="65000"/>
                  <a:lumOff val="35000"/>
                </a:schemeClr>
              </a:solidFill>
              <a:latin typeface="Roboto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13162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Title 4"/>
          <p:cNvSpPr>
            <a:spLocks noGrp="1"/>
          </p:cNvSpPr>
          <p:nvPr>
            <p:ph type="title"/>
          </p:nvPr>
        </p:nvSpPr>
        <p:spPr>
          <a:xfrm>
            <a:off x="709411" y="309809"/>
            <a:ext cx="10515600" cy="702062"/>
          </a:xfrm>
        </p:spPr>
        <p:txBody>
          <a:bodyPr>
            <a:normAutofit/>
          </a:bodyPr>
          <a:lstStyle/>
          <a:p>
            <a:r>
              <a:rPr lang="en-US" sz="2000" b="1" spc="-15" dirty="0">
                <a:solidFill>
                  <a:srgbClr val="D82128"/>
                </a:solidFill>
                <a:latin typeface="Roboto"/>
                <a:cs typeface="Roboto"/>
              </a:rPr>
              <a:t>OBJECTIVE OF THIS PROJECT</a:t>
            </a:r>
            <a:endParaRPr lang="en-IN" sz="2000" dirty="0"/>
          </a:p>
        </p:txBody>
      </p:sp>
      <p:sp>
        <p:nvSpPr>
          <p:cNvPr id="2" name="Content Placeholder 1"/>
          <p:cNvSpPr>
            <a:spLocks noGrp="1"/>
          </p:cNvSpPr>
          <p:nvPr>
            <p:ph idx="1"/>
          </p:nvPr>
        </p:nvSpPr>
        <p:spPr>
          <a:xfrm>
            <a:off x="799563" y="1011871"/>
            <a:ext cx="10515600" cy="4899532"/>
          </a:xfrm>
        </p:spPr>
        <p:txBody>
          <a:bodyPr>
            <a:normAutofit/>
          </a:bodyPr>
          <a:lstStyle/>
          <a:p>
            <a:pPr marL="0" indent="0" algn="just">
              <a:lnSpc>
                <a:spcPct val="150000"/>
              </a:lnSpc>
              <a:buNone/>
            </a:pPr>
            <a:r>
              <a:rPr lang="en-US" sz="1600" dirty="0">
                <a:latin typeface="RobotoRegular"/>
                <a:cs typeface="Calibri" panose="020F0502020204030204" pitchFamily="34" charset="0"/>
              </a:rPr>
              <a:t>On Road Vehicle Breakdown Assistance application helps to </a:t>
            </a:r>
            <a:r>
              <a:rPr lang="en-US" sz="1600" b="1" dirty="0">
                <a:solidFill>
                  <a:srgbClr val="C00000"/>
                </a:solidFill>
                <a:latin typeface="RobotoRegular"/>
                <a:cs typeface="Calibri" panose="020F0502020204030204" pitchFamily="34" charset="0"/>
              </a:rPr>
              <a:t>find mechanics easily and quickly</a:t>
            </a:r>
            <a:r>
              <a:rPr lang="en-US" sz="1600" dirty="0">
                <a:latin typeface="RobotoRegular"/>
                <a:cs typeface="Calibri" panose="020F0502020204030204" pitchFamily="34" charset="0"/>
              </a:rPr>
              <a:t>. It is difficult to find </a:t>
            </a:r>
            <a:r>
              <a:rPr lang="en-US" sz="1600" b="1" dirty="0">
                <a:solidFill>
                  <a:srgbClr val="C00000"/>
                </a:solidFill>
                <a:latin typeface="RobotoRegular"/>
                <a:cs typeface="Calibri" panose="020F0502020204030204" pitchFamily="34" charset="0"/>
              </a:rPr>
              <a:t>mechanics nearby area wherever you are travelling</a:t>
            </a:r>
            <a:r>
              <a:rPr lang="en-US" sz="1600" dirty="0">
                <a:latin typeface="RobotoRegular"/>
                <a:cs typeface="Calibri" panose="020F0502020204030204" pitchFamily="34" charset="0"/>
              </a:rPr>
              <a:t>. This system helps to overcome this issue by providing mechanic details in one click.</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Providing a smart technology On Road Vehicle Breakdown Assistance system.</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Reducing human time and effort </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This application will help to reduce wasting user time for found a proper mechanic. </a:t>
            </a:r>
          </a:p>
          <a:p>
            <a:pPr algn="just">
              <a:lnSpc>
                <a:spcPct val="150000"/>
              </a:lnSpc>
              <a:buFont typeface="Wingdings" panose="05000000000000000000" pitchFamily="2" charset="2"/>
              <a:buChar char="Ø"/>
            </a:pPr>
            <a:r>
              <a:rPr lang="en-US" sz="1600" dirty="0">
                <a:latin typeface="RobotoRegular"/>
                <a:cs typeface="Calibri" panose="020F0502020204030204" pitchFamily="34" charset="0"/>
              </a:rPr>
              <a:t>The majority of the population today uses smart phones with active internet connection, which is the basic requirement for this product to function properly.</a:t>
            </a:r>
          </a:p>
          <a:p>
            <a:pPr marL="0" indent="0" algn="just">
              <a:lnSpc>
                <a:spcPct val="150000"/>
              </a:lnSpc>
              <a:buNone/>
            </a:pPr>
            <a:r>
              <a:rPr lang="en-US" sz="1600" dirty="0">
                <a:latin typeface="RobotoRegular"/>
                <a:cs typeface="Calibri" panose="020F0502020204030204" pitchFamily="34" charset="0"/>
              </a:rPr>
              <a:t>This project falls under the category of embedded systems and android applications</a:t>
            </a:r>
            <a:endParaRPr lang="en-IN" sz="1600" dirty="0">
              <a:latin typeface="RobotoRegular"/>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6982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837" y="252559"/>
            <a:ext cx="10515600" cy="816561"/>
          </a:xfrm>
        </p:spPr>
        <p:txBody>
          <a:bodyPr>
            <a:normAutofit/>
          </a:bodyPr>
          <a:lstStyle/>
          <a:p>
            <a:r>
              <a:rPr lang="en-US" sz="2000" b="1" spc="-15" dirty="0">
                <a:solidFill>
                  <a:srgbClr val="D82128"/>
                </a:solidFill>
                <a:latin typeface="Roboto"/>
              </a:rPr>
              <a:t>SOFTWARE AND HARDWARE REQUIREMENTS</a:t>
            </a:r>
            <a:endParaRPr lang="en-IN" sz="2000" dirty="0"/>
          </a:p>
        </p:txBody>
      </p:sp>
      <p:sp>
        <p:nvSpPr>
          <p:cNvPr id="4" name="Content Placeholder 3"/>
          <p:cNvSpPr>
            <a:spLocks noGrp="1"/>
          </p:cNvSpPr>
          <p:nvPr>
            <p:ph idx="1"/>
          </p:nvPr>
        </p:nvSpPr>
        <p:spPr>
          <a:xfrm>
            <a:off x="876837" y="1066743"/>
            <a:ext cx="10515600" cy="5290698"/>
          </a:xfrm>
        </p:spPr>
        <p:txBody>
          <a:bodyPr>
            <a:normAutofit fontScale="85000" lnSpcReduction="20000"/>
          </a:bodyPr>
          <a:lstStyle/>
          <a:p>
            <a:pPr marL="0" indent="0">
              <a:buNone/>
            </a:pPr>
            <a:r>
              <a:rPr lang="en-IN" sz="1900" b="1" spc="-35" dirty="0">
                <a:solidFill>
                  <a:srgbClr val="DA2727"/>
                </a:solidFill>
                <a:latin typeface="Roboto"/>
                <a:cs typeface="Roboto"/>
              </a:rPr>
              <a:t>HARDWARE REQUIREMENTS:</a:t>
            </a:r>
          </a:p>
          <a:p>
            <a:pPr lvl="0">
              <a:buFont typeface="Wingdings" panose="05000000000000000000" pitchFamily="2" charset="2"/>
              <a:buChar char="Ø"/>
            </a:pPr>
            <a:r>
              <a:rPr lang="en-US" sz="1900" dirty="0">
                <a:latin typeface="RobotoRegular"/>
              </a:rPr>
              <a:t>Processor		  :     intel </a:t>
            </a:r>
            <a:r>
              <a:rPr lang="en-US" sz="1900" dirty="0" smtClean="0">
                <a:latin typeface="RobotoRegular"/>
              </a:rPr>
              <a:t>3</a:t>
            </a:r>
            <a:endParaRPr lang="en-IN" sz="1900" dirty="0">
              <a:latin typeface="RobotoRegular"/>
            </a:endParaRPr>
          </a:p>
          <a:p>
            <a:pPr lvl="0">
              <a:buFont typeface="Wingdings" panose="05000000000000000000" pitchFamily="2" charset="2"/>
              <a:buChar char="Ø"/>
            </a:pPr>
            <a:r>
              <a:rPr lang="en-US" sz="1900" dirty="0">
                <a:latin typeface="RobotoRegular"/>
              </a:rPr>
              <a:t>Motherboard                 	  :     </a:t>
            </a:r>
            <a:r>
              <a:rPr lang="en-US" sz="1900" dirty="0" err="1">
                <a:latin typeface="RobotoRegular"/>
              </a:rPr>
              <a:t>intel</a:t>
            </a:r>
            <a:r>
              <a:rPr lang="en-US" sz="1900" dirty="0">
                <a:latin typeface="RobotoRegular"/>
              </a:rPr>
              <a:t> 915gvsr chipset board   </a:t>
            </a:r>
            <a:endParaRPr lang="en-IN" sz="1900" dirty="0">
              <a:latin typeface="RobotoRegular"/>
            </a:endParaRPr>
          </a:p>
          <a:p>
            <a:pPr lvl="0">
              <a:buFont typeface="Wingdings" panose="05000000000000000000" pitchFamily="2" charset="2"/>
              <a:buChar char="Ø"/>
            </a:pPr>
            <a:r>
              <a:rPr lang="en-US" sz="1900" dirty="0">
                <a:latin typeface="RobotoRegular"/>
              </a:rPr>
              <a:t>Ram			  :     </a:t>
            </a:r>
            <a:r>
              <a:rPr lang="en-US" sz="1900" dirty="0" smtClean="0">
                <a:latin typeface="RobotoRegular"/>
              </a:rPr>
              <a:t>4 </a:t>
            </a:r>
            <a:r>
              <a:rPr lang="en-US" sz="1900" dirty="0">
                <a:latin typeface="RobotoRegular"/>
              </a:rPr>
              <a:t>gb ddr2 ram</a:t>
            </a:r>
            <a:endParaRPr lang="en-IN" sz="1900" dirty="0">
              <a:latin typeface="RobotoRegular"/>
            </a:endParaRPr>
          </a:p>
          <a:p>
            <a:pPr lvl="0">
              <a:buFont typeface="Wingdings" panose="05000000000000000000" pitchFamily="2" charset="2"/>
              <a:buChar char="Ø"/>
            </a:pPr>
            <a:r>
              <a:rPr lang="en-US" sz="1900" dirty="0">
                <a:latin typeface="RobotoRegular"/>
              </a:rPr>
              <a:t>Hard disk drive	 	  :      160 </a:t>
            </a:r>
            <a:r>
              <a:rPr lang="en-US" sz="1900" dirty="0" err="1">
                <a:latin typeface="RobotoRegular"/>
              </a:rPr>
              <a:t>gb</a:t>
            </a:r>
            <a:endParaRPr lang="en-US" sz="1900" dirty="0">
              <a:latin typeface="RobotoRegular"/>
            </a:endParaRPr>
          </a:p>
          <a:p>
            <a:pPr marL="0" lvl="0" indent="0">
              <a:buNone/>
            </a:pPr>
            <a:endParaRPr lang="en-IN" sz="1900" b="1" dirty="0">
              <a:latin typeface="Roboto"/>
              <a:cs typeface="Roboto"/>
            </a:endParaRPr>
          </a:p>
          <a:p>
            <a:pPr marL="0" indent="0">
              <a:buNone/>
            </a:pPr>
            <a:r>
              <a:rPr lang="en-IN" sz="1900" b="1" spc="-35" dirty="0">
                <a:solidFill>
                  <a:srgbClr val="DA2727"/>
                </a:solidFill>
                <a:latin typeface="Roboto"/>
                <a:cs typeface="Roboto"/>
              </a:rPr>
              <a:t>SOFTWARE REQUIREMENTS:</a:t>
            </a:r>
          </a:p>
          <a:p>
            <a:pPr>
              <a:buFont typeface="Wingdings" panose="05000000000000000000" pitchFamily="2" charset="2"/>
              <a:buChar char="Ø"/>
            </a:pPr>
            <a:r>
              <a:rPr lang="en-US" sz="1900" dirty="0">
                <a:latin typeface="RobotoRegular"/>
              </a:rPr>
              <a:t>Front end	: html5, css3, bootstrap</a:t>
            </a:r>
            <a:endParaRPr lang="en-IN" sz="1900" dirty="0">
              <a:latin typeface="RobotoRegular"/>
            </a:endParaRPr>
          </a:p>
          <a:p>
            <a:pPr>
              <a:buFont typeface="Wingdings" panose="05000000000000000000" pitchFamily="2" charset="2"/>
              <a:buChar char="Ø"/>
            </a:pPr>
            <a:r>
              <a:rPr lang="en-US" sz="1900" dirty="0">
                <a:latin typeface="RobotoRegular"/>
              </a:rPr>
              <a:t>Back end	: </a:t>
            </a:r>
            <a:r>
              <a:rPr lang="en-US" sz="1900" dirty="0" err="1">
                <a:latin typeface="RobotoRegular"/>
              </a:rPr>
              <a:t>php</a:t>
            </a:r>
            <a:r>
              <a:rPr lang="en-US" sz="1900" dirty="0">
                <a:latin typeface="RobotoRegular"/>
              </a:rPr>
              <a:t>, </a:t>
            </a:r>
            <a:r>
              <a:rPr lang="en-US" sz="1900" dirty="0" err="1">
                <a:latin typeface="RobotoRegular"/>
              </a:rPr>
              <a:t>mysql</a:t>
            </a:r>
            <a:endParaRPr lang="en-IN" sz="1900" dirty="0">
              <a:latin typeface="RobotoRegular"/>
            </a:endParaRPr>
          </a:p>
          <a:p>
            <a:pPr>
              <a:buFont typeface="Wingdings" panose="05000000000000000000" pitchFamily="2" charset="2"/>
              <a:buChar char="Ø"/>
            </a:pPr>
            <a:r>
              <a:rPr lang="en-US" sz="1900" dirty="0">
                <a:latin typeface="RobotoRegular"/>
              </a:rPr>
              <a:t>Control end	: angular java script</a:t>
            </a:r>
          </a:p>
          <a:p>
            <a:pPr marL="0" indent="0">
              <a:buNone/>
            </a:pPr>
            <a:endParaRPr lang="en-US" sz="1900" dirty="0">
              <a:solidFill>
                <a:schemeClr val="tx1">
                  <a:lumMod val="65000"/>
                  <a:lumOff val="35000"/>
                </a:schemeClr>
              </a:solidFill>
              <a:latin typeface="RobotoRegular"/>
            </a:endParaRPr>
          </a:p>
          <a:p>
            <a:pPr marL="0" indent="0">
              <a:buNone/>
            </a:pPr>
            <a:r>
              <a:rPr lang="en-IN" sz="1900" b="1" spc="-35" dirty="0">
                <a:solidFill>
                  <a:srgbClr val="DA2727"/>
                </a:solidFill>
                <a:latin typeface="Roboto"/>
                <a:cs typeface="Roboto"/>
              </a:rPr>
              <a:t>TOOLS:</a:t>
            </a:r>
          </a:p>
          <a:p>
            <a:pPr>
              <a:buFont typeface="Wingdings" panose="05000000000000000000" pitchFamily="2" charset="2"/>
              <a:buChar char="Ø"/>
            </a:pPr>
            <a:r>
              <a:rPr lang="en-US" sz="1900" dirty="0"/>
              <a:t>Android Emulator</a:t>
            </a:r>
            <a:endParaRPr lang="en-IN" sz="1900" dirty="0"/>
          </a:p>
          <a:p>
            <a:pPr>
              <a:buFont typeface="Wingdings" panose="05000000000000000000" pitchFamily="2" charset="2"/>
              <a:buChar char="Ø"/>
            </a:pPr>
            <a:r>
              <a:rPr lang="en-US" sz="1900" dirty="0">
                <a:latin typeface="RobotoRegular"/>
              </a:rPr>
              <a:t>xampp-win32-5.5.19-0-VC11	</a:t>
            </a:r>
            <a:endParaRPr lang="en-IN" sz="1900" dirty="0">
              <a:latin typeface="RobotoRegular"/>
            </a:endParaRPr>
          </a:p>
          <a:p>
            <a:pPr>
              <a:buFont typeface="Wingdings" panose="05000000000000000000" pitchFamily="2" charset="2"/>
              <a:buChar char="Ø"/>
            </a:pPr>
            <a:r>
              <a:rPr lang="en-US" sz="1900" dirty="0">
                <a:latin typeface="RobotoRegular"/>
              </a:rPr>
              <a:t>Android </a:t>
            </a:r>
            <a:r>
              <a:rPr lang="en-US" sz="1900" dirty="0" smtClean="0">
                <a:latin typeface="RobotoRegular"/>
              </a:rPr>
              <a:t>Studio</a:t>
            </a:r>
            <a:endParaRPr lang="en-IN" sz="1900" dirty="0">
              <a:latin typeface="RobotoRegular"/>
            </a:endParaRPr>
          </a:p>
          <a:p>
            <a:pPr marL="0" indent="0">
              <a:buNone/>
            </a:pPr>
            <a:endParaRPr lang="en-IN" sz="1600" b="1" spc="-35" dirty="0">
              <a:solidFill>
                <a:srgbClr val="DA2727"/>
              </a:solidFill>
              <a:latin typeface="Roboto"/>
              <a:cs typeface="Roboto"/>
            </a:endParaRPr>
          </a:p>
          <a:p>
            <a:pPr marL="0" indent="0">
              <a:buNone/>
            </a:pPr>
            <a:endParaRPr lang="en-IN" sz="1600" dirty="0">
              <a:solidFill>
                <a:schemeClr val="tx1">
                  <a:lumMod val="65000"/>
                  <a:lumOff val="35000"/>
                </a:schemeClr>
              </a:solidFill>
              <a:latin typeface="RobotoRegular"/>
            </a:endParaRPr>
          </a:p>
          <a:p>
            <a:pPr marL="0" indent="0">
              <a:buNone/>
            </a:pPr>
            <a:r>
              <a:rPr lang="en-US" sz="1800" dirty="0"/>
              <a:t> </a:t>
            </a:r>
            <a:endParaRPr lang="en-IN" sz="1800" dirty="0"/>
          </a:p>
          <a:p>
            <a:pPr marL="0" indent="0">
              <a:buNone/>
            </a:pPr>
            <a:endParaRPr lang="en-IN" sz="1800" b="1" spc="-35" dirty="0">
              <a:solidFill>
                <a:srgbClr val="DA2727"/>
              </a:solidFill>
              <a:latin typeface="Roboto"/>
              <a:cs typeface="Roboto"/>
            </a:endParaRPr>
          </a:p>
          <a:p>
            <a:pPr marL="0" indent="0">
              <a:buNone/>
            </a:pPr>
            <a:endParaRPr lang="en-IN"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72711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1"/>
          </p:nvPr>
        </p:nvSpPr>
        <p:spPr>
          <a:xfrm>
            <a:off x="838200" y="1310470"/>
            <a:ext cx="10515600" cy="4351338"/>
          </a:xfrm>
        </p:spPr>
        <p:txBody>
          <a:bodyPr>
            <a:normAutofit/>
          </a:bodyPr>
          <a:lstStyle/>
          <a:p>
            <a:pPr>
              <a:lnSpc>
                <a:spcPct val="150000"/>
              </a:lnSpc>
              <a:buFont typeface="Wingdings" panose="05000000000000000000" pitchFamily="2" charset="2"/>
              <a:buChar char="Ø"/>
            </a:pPr>
            <a:r>
              <a:rPr lang="en-US" sz="1600" dirty="0">
                <a:latin typeface="RobotoRegular"/>
                <a:cs typeface="Calibri" panose="020F0502020204030204" pitchFamily="34" charset="0"/>
              </a:rPr>
              <a:t>In an existing system there are users who have their </a:t>
            </a:r>
            <a:r>
              <a:rPr lang="en-US" sz="1600" b="1" dirty="0">
                <a:solidFill>
                  <a:srgbClr val="C00000"/>
                </a:solidFill>
                <a:latin typeface="RobotoRegular"/>
                <a:cs typeface="Calibri" panose="020F0502020204030204" pitchFamily="34" charset="0"/>
              </a:rPr>
              <a:t>own mechanic database which is very minimal </a:t>
            </a:r>
            <a:r>
              <a:rPr lang="en-US" sz="1600" dirty="0">
                <a:latin typeface="RobotoRegular"/>
                <a:cs typeface="Calibri" panose="020F0502020204030204" pitchFamily="34" charset="0"/>
              </a:rPr>
              <a:t>.</a:t>
            </a:r>
          </a:p>
          <a:p>
            <a:pPr>
              <a:lnSpc>
                <a:spcPct val="150000"/>
              </a:lnSpc>
              <a:buFont typeface="Wingdings" panose="05000000000000000000" pitchFamily="2" charset="2"/>
              <a:buChar char="Ø"/>
            </a:pPr>
            <a:r>
              <a:rPr lang="en-US" sz="1600" dirty="0">
                <a:latin typeface="RobotoRegular"/>
                <a:cs typeface="Calibri" panose="020F0502020204030204" pitchFamily="34" charset="0"/>
              </a:rPr>
              <a:t>Users with the contacts of people at the particular place </a:t>
            </a:r>
            <a:r>
              <a:rPr lang="en-US" sz="1600" b="1" dirty="0">
                <a:solidFill>
                  <a:srgbClr val="C00000"/>
                </a:solidFill>
                <a:latin typeface="RobotoRegular"/>
                <a:cs typeface="Calibri" panose="020F0502020204030204" pitchFamily="34" charset="0"/>
              </a:rPr>
              <a:t>may look for a help </a:t>
            </a:r>
            <a:r>
              <a:rPr lang="en-US" sz="1600" dirty="0">
                <a:latin typeface="RobotoRegular"/>
                <a:cs typeface="Calibri" panose="020F0502020204030204" pitchFamily="34" charset="0"/>
              </a:rPr>
              <a:t>from them only if they are ready to do.</a:t>
            </a:r>
          </a:p>
          <a:p>
            <a:pPr>
              <a:lnSpc>
                <a:spcPct val="150000"/>
              </a:lnSpc>
              <a:buFont typeface="Wingdings" panose="05000000000000000000" pitchFamily="2" charset="2"/>
              <a:buChar char="Ø"/>
            </a:pPr>
            <a:r>
              <a:rPr lang="en-US" sz="1600" dirty="0">
                <a:latin typeface="RobotoRegular"/>
                <a:cs typeface="Calibri" panose="020F0502020204030204" pitchFamily="34" charset="0"/>
              </a:rPr>
              <a:t>It is not possible to find out the suitable mechanic for the desired </a:t>
            </a:r>
            <a:r>
              <a:rPr lang="en-US" sz="1600" b="1" dirty="0">
                <a:solidFill>
                  <a:srgbClr val="C00000"/>
                </a:solidFill>
                <a:latin typeface="RobotoRegular"/>
                <a:cs typeface="Calibri" panose="020F0502020204030204" pitchFamily="34" charset="0"/>
              </a:rPr>
              <a:t>service at remote locations. </a:t>
            </a:r>
          </a:p>
          <a:p>
            <a:pPr>
              <a:lnSpc>
                <a:spcPct val="150000"/>
              </a:lnSpc>
              <a:buFont typeface="Wingdings" panose="05000000000000000000" pitchFamily="2" charset="2"/>
              <a:buChar char="Ø"/>
            </a:pPr>
            <a:r>
              <a:rPr lang="en-US" sz="1600" dirty="0">
                <a:latin typeface="RobotoRegular"/>
                <a:cs typeface="Calibri" panose="020F0502020204030204" pitchFamily="34" charset="0"/>
              </a:rPr>
              <a:t>The only way they have is to look for </a:t>
            </a:r>
            <a:r>
              <a:rPr lang="en-US" sz="1600" b="1" dirty="0">
                <a:solidFill>
                  <a:srgbClr val="C00000"/>
                </a:solidFill>
                <a:latin typeface="RobotoRegular"/>
                <a:cs typeface="Calibri" panose="020F0502020204030204" pitchFamily="34" charset="0"/>
              </a:rPr>
              <a:t>any other transportation at the time of issue </a:t>
            </a:r>
            <a:r>
              <a:rPr lang="en-US" sz="1600" dirty="0">
                <a:latin typeface="RobotoRegular"/>
                <a:cs typeface="Calibri" panose="020F0502020204030204" pitchFamily="34" charset="0"/>
              </a:rPr>
              <a:t>and then they need to get a mechanic to the particular location at which they have left their vehicle.</a:t>
            </a:r>
            <a:endParaRPr lang="en-IN" sz="1600" dirty="0">
              <a:latin typeface="RobotoRegular"/>
              <a:cs typeface="Calibri" panose="020F0502020204030204" pitchFamily="34"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94220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807719" y="1091528"/>
            <a:ext cx="10515600" cy="4351338"/>
          </a:xfrm>
        </p:spPr>
        <p:txBody>
          <a:bodyPr/>
          <a:lstStyle/>
          <a:p>
            <a:pPr marL="342900" indent="-342900" algn="just">
              <a:lnSpc>
                <a:spcPct val="160000"/>
              </a:lnSpc>
              <a:buFont typeface="+mj-lt"/>
              <a:buAutoNum type="arabicPeriod"/>
            </a:pPr>
            <a:r>
              <a:rPr lang="en-US" sz="1600" dirty="0">
                <a:latin typeface="RobotoRegular"/>
              </a:rPr>
              <a:t>user needs to gather the mechanic related information through friends or through website.</a:t>
            </a:r>
          </a:p>
          <a:p>
            <a:pPr marL="342900" indent="-342900" algn="just">
              <a:lnSpc>
                <a:spcPct val="150000"/>
              </a:lnSpc>
              <a:buFont typeface="+mj-lt"/>
              <a:buAutoNum type="arabicPeriod"/>
            </a:pPr>
            <a:r>
              <a:rPr lang="en-US" sz="1600" dirty="0">
                <a:latin typeface="RobotoRegular"/>
              </a:rPr>
              <a:t>It increases the human work and user could not easily identify the mechanic details and get help  from that workshop.</a:t>
            </a:r>
          </a:p>
          <a:p>
            <a:pPr marL="342900" indent="-342900" algn="just">
              <a:lnSpc>
                <a:spcPct val="150000"/>
              </a:lnSpc>
              <a:buFont typeface="+mj-lt"/>
              <a:buAutoNum type="arabicPeriod"/>
            </a:pPr>
            <a:r>
              <a:rPr lang="en-US" sz="1600" dirty="0">
                <a:latin typeface="RobotoRegular"/>
              </a:rPr>
              <a:t>Though the mechanic details provided by the mechanic may vary by its location of workshop.</a:t>
            </a:r>
          </a:p>
          <a:p>
            <a:pPr marL="342900" indent="-342900" algn="just">
              <a:lnSpc>
                <a:spcPct val="150000"/>
              </a:lnSpc>
              <a:buFont typeface="+mj-lt"/>
              <a:buAutoNum type="arabicPeriod"/>
            </a:pPr>
            <a:r>
              <a:rPr lang="en-US" sz="1600" dirty="0">
                <a:latin typeface="RobotoRegular"/>
              </a:rPr>
              <a:t>User could not find the nearby location of mechanic and get help they required on time.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408193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7872"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1013782" y="1220318"/>
            <a:ext cx="10515600" cy="4351338"/>
          </a:xfrm>
        </p:spPr>
        <p:txBody>
          <a:bodyPr>
            <a:normAutofit/>
          </a:bodyPr>
          <a:lstStyle/>
          <a:p>
            <a:pPr lvl="0" algn="just">
              <a:lnSpc>
                <a:spcPct val="150000"/>
              </a:lnSpc>
              <a:buFont typeface="Wingdings" panose="05000000000000000000" pitchFamily="2" charset="2"/>
              <a:buChar char="Ø"/>
            </a:pPr>
            <a:r>
              <a:rPr lang="en-US" sz="1600" dirty="0">
                <a:latin typeface="RobotoRegular"/>
              </a:rPr>
              <a:t>Mobile application technology is beneficial for </a:t>
            </a:r>
            <a:r>
              <a:rPr lang="en-US" sz="1600" dirty="0">
                <a:latin typeface="RobotoRegular"/>
                <a:cs typeface="Calibri" panose="020F0502020204030204" pitchFamily="34" charset="0"/>
              </a:rPr>
              <a:t>On Road Vehicle Breakdown Assistance </a:t>
            </a:r>
            <a:r>
              <a:rPr lang="en-US" sz="1600" dirty="0">
                <a:latin typeface="RobotoRegular"/>
              </a:rPr>
              <a:t>.</a:t>
            </a:r>
          </a:p>
          <a:p>
            <a:pPr lvl="0" algn="just">
              <a:lnSpc>
                <a:spcPct val="150000"/>
              </a:lnSpc>
              <a:buFont typeface="Wingdings" panose="05000000000000000000" pitchFamily="2" charset="2"/>
              <a:buChar char="Ø"/>
            </a:pPr>
            <a:r>
              <a:rPr lang="en-US" sz="1600" dirty="0">
                <a:latin typeface="RobotoRegular"/>
                <a:cs typeface="Calibri" panose="020F0502020204030204" pitchFamily="34" charset="0"/>
              </a:rPr>
              <a:t>Here the users  of </a:t>
            </a:r>
            <a:r>
              <a:rPr lang="en-US" sz="1600" b="1" dirty="0">
                <a:solidFill>
                  <a:srgbClr val="C00000"/>
                </a:solidFill>
                <a:latin typeface="RobotoRegular"/>
                <a:cs typeface="Calibri" panose="020F0502020204030204" pitchFamily="34" charset="0"/>
              </a:rPr>
              <a:t>On Road Vehicle Breakdown Assistance (ORVBA) system</a:t>
            </a:r>
            <a:r>
              <a:rPr lang="en-US" sz="1600" dirty="0">
                <a:solidFill>
                  <a:srgbClr val="C00000"/>
                </a:solidFill>
                <a:latin typeface="RobotoRegular"/>
                <a:cs typeface="Calibri" panose="020F0502020204030204" pitchFamily="34" charset="0"/>
              </a:rPr>
              <a:t> </a:t>
            </a:r>
            <a:r>
              <a:rPr lang="en-US" sz="1600" dirty="0">
                <a:latin typeface="RobotoRegular"/>
                <a:cs typeface="Calibri" panose="020F0502020204030204" pitchFamily="34" charset="0"/>
              </a:rPr>
              <a:t>can search for </a:t>
            </a:r>
            <a:r>
              <a:rPr lang="en-US" sz="1600" b="1" dirty="0">
                <a:solidFill>
                  <a:srgbClr val="C00000"/>
                </a:solidFill>
                <a:latin typeface="RobotoRegular"/>
                <a:cs typeface="Calibri" panose="020F0502020204030204" pitchFamily="34" charset="0"/>
              </a:rPr>
              <a:t>list of mechanic at any location or the nearby locations</a:t>
            </a:r>
            <a:r>
              <a:rPr lang="en-US" sz="1600" b="1" dirty="0">
                <a:latin typeface="RobotoRegular"/>
                <a:cs typeface="Calibri" panose="020F0502020204030204" pitchFamily="34" charset="0"/>
              </a:rPr>
              <a:t> </a:t>
            </a:r>
            <a:r>
              <a:rPr lang="en-US" sz="1600" dirty="0">
                <a:latin typeface="RobotoRegular"/>
                <a:cs typeface="Calibri" panose="020F0502020204030204" pitchFamily="34" charset="0"/>
              </a:rPr>
              <a:t>which will help them in an unexpected situations raised by the mechanical issues of their vehicles.</a:t>
            </a:r>
            <a:endParaRPr lang="en-IN" sz="1600" dirty="0">
              <a:latin typeface="RobotoRegular"/>
              <a:cs typeface="Calibri" panose="020F0502020204030204" pitchFamily="34"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449" y="81490"/>
            <a:ext cx="1802422" cy="579350"/>
          </a:xfrm>
          <a:prstGeom prst="rect">
            <a:avLst/>
          </a:prstGeom>
        </p:spPr>
      </p:pic>
    </p:spTree>
    <p:extLst>
      <p:ext uri="{BB962C8B-B14F-4D97-AF65-F5344CB8AC3E}">
        <p14:creationId xmlns:p14="http://schemas.microsoft.com/office/powerpoint/2010/main" val="2378726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774</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Roboto</vt:lpstr>
      <vt:lpstr>RobotoRegular</vt:lpstr>
      <vt:lpstr>Times New Roman</vt:lpstr>
      <vt:lpstr>Wingdings</vt:lpstr>
      <vt:lpstr>Office Theme</vt:lpstr>
      <vt:lpstr>PowerPoint Presentation</vt:lpstr>
      <vt:lpstr> </vt:lpstr>
      <vt:lpstr>ONROAD VEHICLE BREAKDOWN ASSITANCE APPLICATION ( ORVBA ) </vt:lpstr>
      <vt:lpstr>AIM OF THE PROJECT</vt:lpstr>
      <vt:lpstr>OBJECTIVE OF THIS PROJECT</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welcome</cp:lastModifiedBy>
  <cp:revision>36</cp:revision>
  <dcterms:created xsi:type="dcterms:W3CDTF">2021-09-08T10:38:53Z</dcterms:created>
  <dcterms:modified xsi:type="dcterms:W3CDTF">2021-12-10T05:52:11Z</dcterms:modified>
</cp:coreProperties>
</file>