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</p:sldIdLst>
  <p:sldSz cx="9144000" cy="6858000" type="screen4x3"/>
  <p:notesSz cx="7099300" cy="10234613"/>
  <p:embeddedFontLst>
    <p:embeddedFont>
      <p:font typeface="Arial Black" panose="020B0A04020102020204" pitchFamily="34" charset="0"/>
      <p:regular r:id="rId128"/>
      <p:bold r:id="rId1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2" roundtripDataSignature="AMtx7mjjrKZ3moY/ScMEbhEImyNHq3ML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font" Target="fonts/font1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font" Target="fonts/font2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customschemas.google.com/relationships/presentationmetadata" Target="meta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1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1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1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1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1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2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1af506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1af5065cd_0_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91af5065cd_0_0:notes"/>
          <p:cNvSpPr txBox="1">
            <a:spLocks noGrp="1"/>
          </p:cNvSpPr>
          <p:nvPr>
            <p:ph type="sldNum" idx="12"/>
          </p:nvPr>
        </p:nvSpPr>
        <p:spPr>
          <a:xfrm>
            <a:off x="4022725" y="9723437"/>
            <a:ext cx="3076500" cy="5112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1af5065c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91af5065cd_0_1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91af5065cd_0_13:notes"/>
          <p:cNvSpPr txBox="1">
            <a:spLocks noGrp="1"/>
          </p:cNvSpPr>
          <p:nvPr>
            <p:ph type="sldNum" idx="12"/>
          </p:nvPr>
        </p:nvSpPr>
        <p:spPr>
          <a:xfrm>
            <a:off x="4022725" y="9723437"/>
            <a:ext cx="3076500" cy="5112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8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0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2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3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6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7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4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1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13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5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5"/>
          <p:cNvSpPr txBox="1">
            <a:spLocks noGrp="1"/>
          </p:cNvSpPr>
          <p:nvPr>
            <p:ph type="body" idx="1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135"/>
          <p:cNvSpPr txBox="1">
            <a:spLocks noGrp="1"/>
          </p:cNvSpPr>
          <p:nvPr>
            <p:ph type="body" idx="2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5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5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8"/>
          <p:cNvSpPr txBox="1"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8"/>
          <p:cNvSpPr txBox="1">
            <a:spLocks noGrp="1"/>
          </p:cNvSpPr>
          <p:nvPr>
            <p:ph type="body" idx="1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28"/>
          <p:cNvSpPr txBox="1">
            <a:spLocks noGrp="1"/>
          </p:cNvSpPr>
          <p:nvPr>
            <p:ph type="body" idx="2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9"/>
          <p:cNvSpPr txBox="1"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9"/>
          <p:cNvSpPr>
            <a:spLocks noGrp="1"/>
          </p:cNvSpPr>
          <p:nvPr>
            <p:ph type="dgm" idx="2"/>
          </p:nvPr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  <a:defRPr sz="32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0"/>
          <p:cNvSpPr txBox="1">
            <a:spLocks noGrp="1"/>
          </p:cNvSpPr>
          <p:nvPr>
            <p:ph type="title"/>
          </p:nvPr>
        </p:nvSpPr>
        <p:spPr>
          <a:xfrm rot="5400000">
            <a:off x="4851401" y="2133601"/>
            <a:ext cx="6121400" cy="208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0"/>
          <p:cNvSpPr txBox="1">
            <a:spLocks noGrp="1"/>
          </p:cNvSpPr>
          <p:nvPr>
            <p:ph type="body" idx="1"/>
          </p:nvPr>
        </p:nvSpPr>
        <p:spPr>
          <a:xfrm rot="5400000">
            <a:off x="603251" y="123825"/>
            <a:ext cx="6121400" cy="610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1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1"/>
          <p:cNvSpPr txBox="1">
            <a:spLocks noGrp="1"/>
          </p:cNvSpPr>
          <p:nvPr>
            <p:ph type="body" idx="1"/>
          </p:nvPr>
        </p:nvSpPr>
        <p:spPr>
          <a:xfrm rot="5400000">
            <a:off x="2263774" y="-454025"/>
            <a:ext cx="5111750" cy="827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3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3"/>
          <p:cNvSpPr txBox="1"/>
          <p:nvPr/>
        </p:nvSpPr>
        <p:spPr>
          <a:xfrm>
            <a:off x="0" y="6308725"/>
            <a:ext cx="9144000" cy="174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" name="Google Shape;11;p123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3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3"/>
          <p:cNvSpPr txBox="1"/>
          <p:nvPr/>
        </p:nvSpPr>
        <p:spPr>
          <a:xfrm>
            <a:off x="8388350" y="6497637"/>
            <a:ext cx="5762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" name="Google Shape;14;p123"/>
          <p:cNvSpPr txBox="1"/>
          <p:nvPr/>
        </p:nvSpPr>
        <p:spPr>
          <a:xfrm>
            <a:off x="252412" y="44450"/>
            <a:ext cx="36512" cy="3816350"/>
          </a:xfrm>
          <a:prstGeom prst="rect">
            <a:avLst/>
          </a:prstGeom>
          <a:gradFill>
            <a:gsLst>
              <a:gs pos="0">
                <a:srgbClr val="767D79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" name="Google Shape;15;p123"/>
          <p:cNvSpPr txBox="1"/>
          <p:nvPr/>
        </p:nvSpPr>
        <p:spPr>
          <a:xfrm>
            <a:off x="34925" y="693737"/>
            <a:ext cx="8569325" cy="71437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6"/>
          <p:cNvSpPr txBox="1"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" name="Google Shape;58;p136"/>
          <p:cNvSpPr txBox="1"/>
          <p:nvPr/>
        </p:nvSpPr>
        <p:spPr>
          <a:xfrm>
            <a:off x="0" y="765175"/>
            <a:ext cx="9144000" cy="174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9" name="Google Shape;59;p136" descr="MK_log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50800"/>
            <a:ext cx="12287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6"/>
          <p:cNvSpPr txBox="1"/>
          <p:nvPr/>
        </p:nvSpPr>
        <p:spPr>
          <a:xfrm>
            <a:off x="2197100" y="765175"/>
            <a:ext cx="46037" cy="5732462"/>
          </a:xfrm>
          <a:prstGeom prst="rect">
            <a:avLst/>
          </a:prstGeom>
          <a:gradFill>
            <a:gsLst>
              <a:gs pos="0">
                <a:srgbClr val="808080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" name="Google Shape;61;p136"/>
          <p:cNvSpPr txBox="1"/>
          <p:nvPr/>
        </p:nvSpPr>
        <p:spPr>
          <a:xfrm>
            <a:off x="2559050" y="1195387"/>
            <a:ext cx="46037" cy="3816350"/>
          </a:xfrm>
          <a:prstGeom prst="rect">
            <a:avLst/>
          </a:prstGeom>
          <a:gradFill>
            <a:gsLst>
              <a:gs pos="0">
                <a:srgbClr val="767D79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" name="Google Shape;62;p136"/>
          <p:cNvSpPr txBox="1"/>
          <p:nvPr/>
        </p:nvSpPr>
        <p:spPr>
          <a:xfrm>
            <a:off x="2341562" y="1916112"/>
            <a:ext cx="6623050" cy="46037"/>
          </a:xfrm>
          <a:prstGeom prst="rect">
            <a:avLst/>
          </a:prstGeom>
          <a:gradFill>
            <a:gsLst>
              <a:gs pos="0">
                <a:srgbClr val="5F5F5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" name="Google Shape;63;p136"/>
          <p:cNvSpPr txBox="1"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" name="Google Shape;64;p136"/>
          <p:cNvSpPr txBox="1"/>
          <p:nvPr/>
        </p:nvSpPr>
        <p:spPr>
          <a:xfrm>
            <a:off x="0" y="6308725"/>
            <a:ext cx="9144000" cy="174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" name="Google Shape;65;p136"/>
          <p:cNvSpPr txBox="1"/>
          <p:nvPr/>
        </p:nvSpPr>
        <p:spPr>
          <a:xfrm>
            <a:off x="8388350" y="6497637"/>
            <a:ext cx="5762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6" name="Google Shape;66;p136" descr="9780123742605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44" y="1152509"/>
            <a:ext cx="1853527" cy="228601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7" name="Google Shape;67;p136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36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jp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4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jp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distributed memory system</a:t>
            </a:r>
            <a:endParaRPr/>
          </a:p>
        </p:txBody>
      </p:sp>
      <p:pic>
        <p:nvPicPr>
          <p:cNvPr id="75" name="Google Shape;75;p1" descr="f03-01-97801237426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712" y="1628775"/>
            <a:ext cx="5549900" cy="22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 Components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MPI_Init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Tells MPI to do all the necessary setup.</a:t>
            </a:r>
            <a:b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MPI_Finalize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Tells MPI we’re done, so clean up anything allocated for this program.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0225" y="2205037"/>
            <a:ext cx="6149975" cy="129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2" y="5157787"/>
            <a:ext cx="3816350" cy="46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158" name="Google Shape;158;p10"/>
          <p:cNvCxnSpPr/>
          <p:nvPr/>
        </p:nvCxnSpPr>
        <p:spPr>
          <a:xfrm>
            <a:off x="5003800" y="544512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8"/>
          <p:cNvSpPr txBox="1">
            <a:spLocks noGrp="1"/>
          </p:cNvSpPr>
          <p:nvPr>
            <p:ph type="title"/>
          </p:nvPr>
        </p:nvSpPr>
        <p:spPr>
          <a:xfrm>
            <a:off x="755650" y="4076700"/>
            <a:ext cx="77724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PARALLEL SORTING ALGORITHM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9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</p:txBody>
      </p:sp>
      <p:sp>
        <p:nvSpPr>
          <p:cNvPr id="799" name="Google Shape;799;p99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keys and </a:t>
            </a:r>
            <a:r>
              <a:rPr lang="en-US" sz="3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= comm sz processes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n/p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keys assigned to each process.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No restrictions on which keys are assigned to which processes.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When the algorithm terminates: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The keys assigned to each process should be sorted in (say) increasing order.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≤ q &lt; r &lt; p</a:t>
            </a: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, then each key assigned to process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should be less than or equal to every key assigned to process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0"/>
          <p:cNvSpPr txBox="1">
            <a:spLocks noGrp="1"/>
          </p:cNvSpPr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Serial bubble sort</a:t>
            </a:r>
            <a:endParaRPr/>
          </a:p>
        </p:txBody>
      </p:sp>
      <p:pic>
        <p:nvPicPr>
          <p:cNvPr id="805" name="Google Shape;805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075" y="1196975"/>
            <a:ext cx="8323262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100" descr="backgrounds,bubbles,clear,colorful,fizz,floating,Fotolia,transparent,wallpapers,wate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2225" y="3573462"/>
            <a:ext cx="2447925" cy="244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1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Odd-even transposition sort</a:t>
            </a:r>
            <a:endParaRPr/>
          </a:p>
        </p:txBody>
      </p:sp>
      <p:sp>
        <p:nvSpPr>
          <p:cNvPr id="812" name="Google Shape;812;p101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28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sequence of phases.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Even phases, compare swaps: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Odd phases, compare swaps:</a:t>
            </a:r>
            <a:endParaRPr/>
          </a:p>
        </p:txBody>
      </p:sp>
      <p:pic>
        <p:nvPicPr>
          <p:cNvPr id="813" name="Google Shape;813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250" y="4076700"/>
            <a:ext cx="51435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2275" y="2492375"/>
            <a:ext cx="4930775" cy="57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2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820" name="Google Shape;820;p102"/>
          <p:cNvSpPr txBox="1">
            <a:spLocks noGrp="1"/>
          </p:cNvSpPr>
          <p:nvPr>
            <p:ph type="body" idx="1"/>
          </p:nvPr>
        </p:nvSpPr>
        <p:spPr>
          <a:xfrm>
            <a:off x="539750" y="981075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Start:  5, 9, 4, 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Even phase:  compare-swap (5,9) and (4,3)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getting the list  5, 9, 3, 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Odd phase:  compare-swap (9,3)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getting the list  5, 3, 9, 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Even phase:  compare-swap (5,3) and (9,4)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getting the list  3, 5, 4, 9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Odd phase:  compare-swap (5,4)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getting the list  3, 4, 5, 9</a:t>
            </a:r>
            <a:endParaRPr/>
          </a:p>
          <a:p>
            <a: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endParaRPr sz="3200" b="0" i="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3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Serial odd-even transposition sort</a:t>
            </a:r>
            <a:endParaRPr/>
          </a:p>
        </p:txBody>
      </p:sp>
      <p:pic>
        <p:nvPicPr>
          <p:cNvPr id="826" name="Google Shape;826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975" y="908050"/>
            <a:ext cx="5184775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4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Communications among tasks in odd-even sort</a:t>
            </a:r>
            <a:endParaRPr/>
          </a:p>
        </p:txBody>
      </p:sp>
      <p:pic>
        <p:nvPicPr>
          <p:cNvPr id="832" name="Google Shape;832;p104" descr="f03-12-97801237426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1484312"/>
            <a:ext cx="8343900" cy="3744912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104"/>
          <p:cNvSpPr txBox="1"/>
          <p:nvPr/>
        </p:nvSpPr>
        <p:spPr>
          <a:xfrm>
            <a:off x="1835150" y="5373687"/>
            <a:ext cx="59055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Tasks determining a[i] are labeled with a[i].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5"/>
          <p:cNvSpPr txBox="1">
            <a:spLocks noGrp="1"/>
          </p:cNvSpPr>
          <p:nvPr>
            <p:ph type="title"/>
          </p:nvPr>
        </p:nvSpPr>
        <p:spPr>
          <a:xfrm>
            <a:off x="468312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Parallel odd-even transposition sort</a:t>
            </a:r>
            <a:endParaRPr/>
          </a:p>
        </p:txBody>
      </p:sp>
      <p:pic>
        <p:nvPicPr>
          <p:cNvPr id="839" name="Google Shape;839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989137"/>
            <a:ext cx="8248650" cy="259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6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Pseudo-code</a:t>
            </a:r>
            <a:endParaRPr/>
          </a:p>
        </p:txBody>
      </p:sp>
      <p:pic>
        <p:nvPicPr>
          <p:cNvPr id="845" name="Google Shape;845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1341437"/>
            <a:ext cx="7489825" cy="40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7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Compute_partner</a:t>
            </a:r>
            <a:endParaRPr/>
          </a:p>
        </p:txBody>
      </p:sp>
      <p:pic>
        <p:nvPicPr>
          <p:cNvPr id="851" name="Google Shape;851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1123950"/>
            <a:ext cx="7920037" cy="4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Basic Outline</a:t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7" y="1052512"/>
            <a:ext cx="6270625" cy="43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8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Safety in MPI programs</a:t>
            </a:r>
            <a:endParaRPr/>
          </a:p>
        </p:txBody>
      </p:sp>
      <p:sp>
        <p:nvSpPr>
          <p:cNvPr id="857" name="Google Shape;857;p108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The MPI standard allows MPI_Send to behave in two different ways: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it can simply copy the message into an MPI managed buffer and return, </a:t>
            </a:r>
            <a:endParaRPr>
              <a:highlight>
                <a:srgbClr val="FFFF00"/>
              </a:highlight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or it can block until the matching call to MPI_Recv starts.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9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Safety in MPI programs</a:t>
            </a:r>
            <a:endParaRPr/>
          </a:p>
        </p:txBody>
      </p:sp>
      <p:sp>
        <p:nvSpPr>
          <p:cNvPr id="863" name="Google Shape;863;p109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Many implementations of MPI set a threshold at which the system switches from buffering to blocking. </a:t>
            </a:r>
            <a:endParaRPr>
              <a:highlight>
                <a:srgbClr val="00FF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Relatively small messages will be buffered by MPI_Send.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Larger messages, will cause it to block.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0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Safety in MPI programs</a:t>
            </a:r>
            <a:endParaRPr/>
          </a:p>
        </p:txBody>
      </p:sp>
      <p:sp>
        <p:nvSpPr>
          <p:cNvPr id="869" name="Google Shape;869;p110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367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If the MPI_Send executed by each process blocks, no process will be able to start executing a call to MPI_Recv, and the program will hang or </a:t>
            </a:r>
            <a:r>
              <a:rPr lang="en-US" sz="3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deadlock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Each process is blocked waiting for an event that will never happen.</a:t>
            </a:r>
            <a:endParaRPr/>
          </a:p>
        </p:txBody>
      </p:sp>
      <p:sp>
        <p:nvSpPr>
          <p:cNvPr id="870" name="Google Shape;870;p110"/>
          <p:cNvSpPr txBox="1"/>
          <p:nvPr/>
        </p:nvSpPr>
        <p:spPr>
          <a:xfrm>
            <a:off x="5435600" y="5445125"/>
            <a:ext cx="27543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(see pseudo-code)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1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Safety in MPI programs</a:t>
            </a:r>
            <a:endParaRPr/>
          </a:p>
        </p:txBody>
      </p:sp>
      <p:sp>
        <p:nvSpPr>
          <p:cNvPr id="876" name="Google Shape;876;p111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program that relies on MPI provided buffering is said to be </a:t>
            </a:r>
            <a:r>
              <a:rPr lang="en-US" sz="3200" b="0" i="0" u="non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unsafe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342900" marR="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endParaRPr sz="3200" b="0" i="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Such a program may run without problems for various sets of input, but it may hang or crash with other sets.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2"/>
          <p:cNvSpPr txBox="1">
            <a:spLocks noGrp="1"/>
          </p:cNvSpPr>
          <p:nvPr>
            <p:ph type="title"/>
          </p:nvPr>
        </p:nvSpPr>
        <p:spPr>
          <a:xfrm>
            <a:off x="611187" y="109537"/>
            <a:ext cx="8281987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MPI_Ssend</a:t>
            </a:r>
            <a:endParaRPr/>
          </a:p>
        </p:txBody>
      </p:sp>
      <p:sp>
        <p:nvSpPr>
          <p:cNvPr id="882" name="Google Shape;882;p112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280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An alternative to MPI_Send defined by the MPI standard.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The extra “s” stands for synchronous and MPI_Ssend is guaranteed to block until the matching receive starts.</a:t>
            </a:r>
            <a:endParaRPr>
              <a:highlight>
                <a:srgbClr val="00FF00"/>
              </a:highlight>
            </a:endParaRPr>
          </a:p>
        </p:txBody>
      </p:sp>
      <p:grpSp>
        <p:nvGrpSpPr>
          <p:cNvPr id="883" name="Google Shape;883;p112"/>
          <p:cNvGrpSpPr/>
          <p:nvPr/>
        </p:nvGrpSpPr>
        <p:grpSpPr>
          <a:xfrm>
            <a:off x="1619250" y="3860800"/>
            <a:ext cx="5656262" cy="2232025"/>
            <a:chOff x="1547664" y="3861048"/>
            <a:chExt cx="5296272" cy="1811263"/>
          </a:xfrm>
        </p:grpSpPr>
        <p:pic>
          <p:nvPicPr>
            <p:cNvPr id="884" name="Google Shape;884;p1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47664" y="3861048"/>
              <a:ext cx="5181600" cy="8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5" name="Google Shape;885;p1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95736" y="4653136"/>
              <a:ext cx="4648200" cy="1019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13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Restructuring communication</a:t>
            </a:r>
            <a:endParaRPr/>
          </a:p>
        </p:txBody>
      </p:sp>
      <p:pic>
        <p:nvPicPr>
          <p:cNvPr id="891" name="Google Shape;89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1412875"/>
            <a:ext cx="7599362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312" y="3357562"/>
            <a:ext cx="8180387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13"/>
          <p:cNvSpPr/>
          <p:nvPr/>
        </p:nvSpPr>
        <p:spPr>
          <a:xfrm>
            <a:off x="3454400" y="2305050"/>
            <a:ext cx="585787" cy="1016000"/>
          </a:xfrm>
          <a:custGeom>
            <a:avLst/>
            <a:gdLst/>
            <a:ahLst/>
            <a:cxnLst/>
            <a:rect l="l" t="t" r="r" b="b"/>
            <a:pathLst>
              <a:path w="585536" h="1016001" extrusionOk="0">
                <a:moveTo>
                  <a:pt x="58821" y="37432"/>
                </a:moveTo>
                <a:cubicBezTo>
                  <a:pt x="274052" y="18716"/>
                  <a:pt x="489284" y="0"/>
                  <a:pt x="491958" y="37432"/>
                </a:cubicBezTo>
                <a:cubicBezTo>
                  <a:pt x="494632" y="74864"/>
                  <a:pt x="74863" y="216569"/>
                  <a:pt x="74863" y="262022"/>
                </a:cubicBezTo>
                <a:cubicBezTo>
                  <a:pt x="74863" y="307475"/>
                  <a:pt x="502653" y="264695"/>
                  <a:pt x="491958" y="310148"/>
                </a:cubicBezTo>
                <a:cubicBezTo>
                  <a:pt x="481263" y="355601"/>
                  <a:pt x="0" y="491959"/>
                  <a:pt x="10695" y="534738"/>
                </a:cubicBezTo>
                <a:cubicBezTo>
                  <a:pt x="21390" y="577517"/>
                  <a:pt x="526716" y="537412"/>
                  <a:pt x="556126" y="566822"/>
                </a:cubicBezTo>
                <a:cubicBezTo>
                  <a:pt x="585536" y="596232"/>
                  <a:pt x="256674" y="636338"/>
                  <a:pt x="187158" y="711201"/>
                </a:cubicBezTo>
                <a:cubicBezTo>
                  <a:pt x="117642" y="786064"/>
                  <a:pt x="128337" y="901032"/>
                  <a:pt x="139032" y="101600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4"/>
          <p:cNvSpPr txBox="1">
            <a:spLocks noGrp="1"/>
          </p:cNvSpPr>
          <p:nvPr>
            <p:ph type="title"/>
          </p:nvPr>
        </p:nvSpPr>
        <p:spPr>
          <a:xfrm>
            <a:off x="611187" y="109537"/>
            <a:ext cx="8281987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MPI_Sendrecv</a:t>
            </a:r>
            <a:endParaRPr/>
          </a:p>
        </p:txBody>
      </p:sp>
      <p:sp>
        <p:nvSpPr>
          <p:cNvPr id="899" name="Google Shape;899;p114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An alternative to scheduling the communications ourselves. </a:t>
            </a:r>
            <a:endParaRPr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Carries out a blocking send and a receive in a single call. </a:t>
            </a:r>
            <a:endParaRPr>
              <a:highlight>
                <a:srgbClr val="00FF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The dest and the source can be the same or different. </a:t>
            </a:r>
            <a:endParaRPr>
              <a:highlight>
                <a:srgbClr val="00FFFF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Especially useful because MPI schedules the communications so that the program won’t hang or crash.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5"/>
          <p:cNvSpPr txBox="1">
            <a:spLocks noGrp="1"/>
          </p:cNvSpPr>
          <p:nvPr>
            <p:ph type="title"/>
          </p:nvPr>
        </p:nvSpPr>
        <p:spPr>
          <a:xfrm>
            <a:off x="611187" y="109537"/>
            <a:ext cx="8281987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MPI_Sendrecv</a:t>
            </a:r>
            <a:endParaRPr/>
          </a:p>
        </p:txBody>
      </p:sp>
      <p:grpSp>
        <p:nvGrpSpPr>
          <p:cNvPr id="905" name="Google Shape;905;p115"/>
          <p:cNvGrpSpPr/>
          <p:nvPr/>
        </p:nvGrpSpPr>
        <p:grpSpPr>
          <a:xfrm>
            <a:off x="539750" y="981075"/>
            <a:ext cx="7632700" cy="4895850"/>
            <a:chOff x="1043608" y="1268760"/>
            <a:chExt cx="5619750" cy="3293343"/>
          </a:xfrm>
        </p:grpSpPr>
        <p:pic>
          <p:nvPicPr>
            <p:cNvPr id="906" name="Google Shape;906;p1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43608" y="1268760"/>
              <a:ext cx="5619750" cy="163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7" name="Google Shape;907;p1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63688" y="2780928"/>
              <a:ext cx="4848225" cy="1781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16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Safe communication with five processes</a:t>
            </a:r>
            <a:endParaRPr/>
          </a:p>
        </p:txBody>
      </p:sp>
      <p:pic>
        <p:nvPicPr>
          <p:cNvPr id="913" name="Google Shape;913;p116" descr="f03-13-97801237426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050" y="1557337"/>
            <a:ext cx="5081587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17"/>
          <p:cNvSpPr txBox="1">
            <a:spLocks noGrp="1"/>
          </p:cNvSpPr>
          <p:nvPr>
            <p:ph type="title"/>
          </p:nvPr>
        </p:nvSpPr>
        <p:spPr>
          <a:xfrm>
            <a:off x="468312" y="0"/>
            <a:ext cx="828198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Parallel odd-even transposition sort</a:t>
            </a:r>
            <a:endParaRPr/>
          </a:p>
        </p:txBody>
      </p:sp>
      <p:pic>
        <p:nvPicPr>
          <p:cNvPr id="919" name="Google Shape;919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912" y="849312"/>
            <a:ext cx="5543550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Communicators </a:t>
            </a:r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collection of processes that can send messages to each other.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MPI_Init defines a communicator that consists of all the processes created when the program is started.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lang="en-US" sz="3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MPI_COMM_WORLD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8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Run-times of parallel odd-even sort</a:t>
            </a:r>
            <a:endParaRPr/>
          </a:p>
        </p:txBody>
      </p:sp>
      <p:pic>
        <p:nvPicPr>
          <p:cNvPr id="925" name="Google Shape;925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1484312"/>
            <a:ext cx="7056437" cy="34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118"/>
          <p:cNvSpPr txBox="1"/>
          <p:nvPr/>
        </p:nvSpPr>
        <p:spPr>
          <a:xfrm>
            <a:off x="4211637" y="5084762"/>
            <a:ext cx="33131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(times are in milliseconds)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19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(1)</a:t>
            </a:r>
            <a:endParaRPr/>
          </a:p>
        </p:txBody>
      </p:sp>
      <p:sp>
        <p:nvSpPr>
          <p:cNvPr id="932" name="Google Shape;932;p119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MPI or the Message-Passing Interface is a library of functions that can be called from C, C++, or Fortran programs.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 communicator is a collection of processes that can send messages to each other.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Many parallel programs use the single-program multiple data or SPMD approach.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20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(2)</a:t>
            </a:r>
            <a:endParaRPr/>
          </a:p>
        </p:txBody>
      </p:sp>
      <p:sp>
        <p:nvSpPr>
          <p:cNvPr id="938" name="Google Shape;938;p120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Most serial programs are deterministic: if we run the same program with the same input we’ll get the same output.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Parallel programs often don’t possess this property.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Collective communications involve all the processes in a communicator.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21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(3)</a:t>
            </a:r>
            <a:endParaRPr/>
          </a:p>
        </p:txBody>
      </p:sp>
      <p:sp>
        <p:nvSpPr>
          <p:cNvPr id="944" name="Google Shape;944;p121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When we time parallel programs, we’re usually interested in elapsed time or “wall clock time”.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Speedup is the ratio of the serial run-time to the parallel run-time.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Efficiency is the speedup divided by the number of parallel processes.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22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Concluding Remarks (4)</a:t>
            </a:r>
            <a:endParaRPr/>
          </a:p>
        </p:txBody>
      </p:sp>
      <p:sp>
        <p:nvSpPr>
          <p:cNvPr id="950" name="Google Shape;950;p122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If it’s possible to increase the problem size (n) so that the efficiency doesn’t decrease as p is increased, a parallel program is said to be scalable.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An MPI program is unsafe if its correct behavior depends on the fact that MPI_Send is buffering its input.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Communicators</a:t>
            </a: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341437"/>
            <a:ext cx="6370637" cy="1223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112" y="3573462"/>
            <a:ext cx="6303962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3" descr="buildings,business,businessmen,cities,cityscapes,hierarchies,males,metaphors,metropolitan areas,pecking orders,people,persons,ranks,skylines,skyscraper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75462" y="-242887"/>
            <a:ext cx="2089150" cy="208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 txBox="1"/>
          <p:nvPr/>
        </p:nvSpPr>
        <p:spPr>
          <a:xfrm>
            <a:off x="1331912" y="2636837"/>
            <a:ext cx="60039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number  of processes in the communicator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2411412" y="4868862"/>
            <a:ext cx="4173537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my rank </a:t>
            </a:r>
            <a:b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(the process making this call)</a:t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3681412" y="2365375"/>
            <a:ext cx="512762" cy="369887"/>
          </a:xfrm>
          <a:custGeom>
            <a:avLst/>
            <a:gdLst/>
            <a:ahLst/>
            <a:cxnLst/>
            <a:rect l="l" t="t" r="r" b="b"/>
            <a:pathLst>
              <a:path w="512378" h="370489" extrusionOk="0">
                <a:moveTo>
                  <a:pt x="149772" y="346841"/>
                </a:moveTo>
                <a:cubicBezTo>
                  <a:pt x="331075" y="358665"/>
                  <a:pt x="512378" y="370489"/>
                  <a:pt x="496613" y="346841"/>
                </a:cubicBezTo>
                <a:cubicBezTo>
                  <a:pt x="480848" y="323193"/>
                  <a:pt x="110358" y="262758"/>
                  <a:pt x="55179" y="204951"/>
                </a:cubicBezTo>
                <a:cubicBezTo>
                  <a:pt x="0" y="147144"/>
                  <a:pt x="165537" y="0"/>
                  <a:pt x="165537" y="0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3635375" y="4724400"/>
            <a:ext cx="512762" cy="371475"/>
          </a:xfrm>
          <a:custGeom>
            <a:avLst/>
            <a:gdLst/>
            <a:ahLst/>
            <a:cxnLst/>
            <a:rect l="l" t="t" r="r" b="b"/>
            <a:pathLst>
              <a:path w="512378" h="370489" extrusionOk="0">
                <a:moveTo>
                  <a:pt x="149772" y="346841"/>
                </a:moveTo>
                <a:cubicBezTo>
                  <a:pt x="331075" y="358665"/>
                  <a:pt x="512378" y="370489"/>
                  <a:pt x="496613" y="346841"/>
                </a:cubicBezTo>
                <a:cubicBezTo>
                  <a:pt x="480848" y="323193"/>
                  <a:pt x="110358" y="262758"/>
                  <a:pt x="55179" y="204951"/>
                </a:cubicBezTo>
                <a:cubicBezTo>
                  <a:pt x="0" y="147144"/>
                  <a:pt x="165537" y="0"/>
                  <a:pt x="165537" y="0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SPMD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Single-Program Multiple-Data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We compile </a:t>
            </a:r>
            <a:r>
              <a:rPr lang="en-US" sz="3200" b="0" i="0" u="sng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program.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Process 0 does something different.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Receives messages and prints them while the other processes do the work.</a:t>
            </a:r>
            <a:b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0" i="0" u="non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if-else</a:t>
            </a: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construct makes our program SPMD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>
            <a:off x="900112" y="1196975"/>
            <a:ext cx="6696075" cy="3240087"/>
            <a:chOff x="1475656" y="1772816"/>
            <a:chExt cx="4111749" cy="1726307"/>
          </a:xfrm>
        </p:grpSpPr>
        <p:pic>
          <p:nvPicPr>
            <p:cNvPr id="195" name="Google Shape;19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75656" y="1772816"/>
              <a:ext cx="1381125" cy="28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91680" y="2060848"/>
              <a:ext cx="3895725" cy="1438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" name="Google Shape;19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2225" y="4508500"/>
            <a:ext cx="2303462" cy="1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150" y="920750"/>
            <a:ext cx="5832475" cy="536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971550" y="1268412"/>
            <a:ext cx="6985000" cy="3097212"/>
            <a:chOff x="1187624" y="1268760"/>
            <a:chExt cx="4552950" cy="1795636"/>
          </a:xfrm>
        </p:grpSpPr>
        <p:pic>
          <p:nvPicPr>
            <p:cNvPr id="210" name="Google Shape;210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87624" y="1268760"/>
              <a:ext cx="4552950" cy="143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91680" y="2492896"/>
              <a:ext cx="4000500" cy="571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2" name="Google Shape;21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750" y="4508500"/>
            <a:ext cx="2303462" cy="1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91af5065cd_0_0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matching</a:t>
            </a:r>
            <a:endParaRPr/>
          </a:p>
        </p:txBody>
      </p:sp>
      <p:sp>
        <p:nvSpPr>
          <p:cNvPr id="219" name="Google Shape;219;g191af5065cd_0_0"/>
          <p:cNvSpPr txBox="1"/>
          <p:nvPr/>
        </p:nvSpPr>
        <p:spPr>
          <a:xfrm>
            <a:off x="611174" y="1193325"/>
            <a:ext cx="8360105" cy="15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Suppose process q calls </a:t>
            </a:r>
            <a:r>
              <a:rPr lang="en-US" sz="2050">
                <a:solidFill>
                  <a:schemeClr val="dk1"/>
                </a:solidFill>
              </a:rPr>
              <a:t>MPI_Send </a:t>
            </a:r>
            <a:r>
              <a:rPr lang="en-US" sz="2250">
                <a:solidFill>
                  <a:schemeClr val="dk1"/>
                </a:solidFill>
              </a:rPr>
              <a:t>with</a:t>
            </a:r>
            <a:endParaRPr sz="2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MPI_Send ( send_buf_p , send_buf_sz , send_type , dest , send_tag , send_comm ) 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Also suppose that process r calls </a:t>
            </a:r>
            <a:r>
              <a:rPr lang="en-US" sz="2050">
                <a:solidFill>
                  <a:schemeClr val="dk1"/>
                </a:solidFill>
              </a:rPr>
              <a:t>MPI_Recv </a:t>
            </a:r>
            <a:r>
              <a:rPr lang="en-US" sz="2250">
                <a:solidFill>
                  <a:schemeClr val="dk1"/>
                </a:solidFill>
              </a:rPr>
              <a:t>with</a:t>
            </a:r>
            <a:endParaRPr sz="2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MPI_Recv ( recv_buf_p , recv_buf_sz , recv_type , src , recv_tag , recv_comm , &amp;status ) 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0" name="Google Shape;220;g191af5065cd_0_0"/>
          <p:cNvSpPr txBox="1"/>
          <p:nvPr/>
        </p:nvSpPr>
        <p:spPr>
          <a:xfrm>
            <a:off x="359830" y="2740641"/>
            <a:ext cx="8282100" cy="33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/>
              <a:t>Necessary, but not Sufficient conditions:</a:t>
            </a:r>
            <a:endParaRPr lang="en-US" sz="2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• </a:t>
            </a:r>
            <a:r>
              <a:rPr lang="en-US" sz="2050">
                <a:solidFill>
                  <a:schemeClr val="dk1"/>
                </a:solidFill>
                <a:highlight>
                  <a:srgbClr val="FFFF00"/>
                </a:highlight>
              </a:rPr>
              <a:t>recv_comm </a:t>
            </a:r>
            <a:r>
              <a:rPr lang="en-US" sz="2200">
                <a:solidFill>
                  <a:schemeClr val="dk1"/>
                </a:solidFill>
                <a:highlight>
                  <a:srgbClr val="FFFF00"/>
                </a:highlight>
              </a:rPr>
              <a:t>= </a:t>
            </a:r>
            <a:r>
              <a:rPr lang="en-US" sz="2050">
                <a:solidFill>
                  <a:schemeClr val="dk1"/>
                </a:solidFill>
                <a:highlight>
                  <a:srgbClr val="FFFF00"/>
                </a:highlight>
              </a:rPr>
              <a:t>send_comm</a:t>
            </a:r>
            <a:r>
              <a:rPr lang="en-US" sz="2250">
                <a:solidFill>
                  <a:schemeClr val="dk1"/>
                </a:solidFill>
                <a:highlight>
                  <a:srgbClr val="FFFF00"/>
                </a:highlight>
              </a:rPr>
              <a:t>,</a:t>
            </a:r>
            <a:endParaRPr sz="225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• </a:t>
            </a:r>
            <a:r>
              <a:rPr lang="en-US" sz="2050">
                <a:solidFill>
                  <a:schemeClr val="dk1"/>
                </a:solidFill>
              </a:rPr>
              <a:t>recv_tag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050">
                <a:solidFill>
                  <a:schemeClr val="dk1"/>
                </a:solidFill>
              </a:rPr>
              <a:t>send_tag</a:t>
            </a:r>
            <a:r>
              <a:rPr lang="en-US" sz="2250">
                <a:solidFill>
                  <a:schemeClr val="dk1"/>
                </a:solidFill>
              </a:rPr>
              <a:t>,</a:t>
            </a:r>
            <a:endParaRPr sz="2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• </a:t>
            </a:r>
            <a:r>
              <a:rPr lang="en-US" sz="2050">
                <a:solidFill>
                  <a:schemeClr val="dk1"/>
                </a:solidFill>
              </a:rPr>
              <a:t>dest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050">
                <a:solidFill>
                  <a:schemeClr val="dk1"/>
                </a:solidFill>
              </a:rPr>
              <a:t>r</a:t>
            </a:r>
            <a:r>
              <a:rPr lang="en-US" sz="2250">
                <a:solidFill>
                  <a:schemeClr val="dk1"/>
                </a:solidFill>
              </a:rPr>
              <a:t>, and</a:t>
            </a:r>
            <a:endParaRPr sz="2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• </a:t>
            </a:r>
            <a:r>
              <a:rPr lang="en-US" sz="2050">
                <a:solidFill>
                  <a:schemeClr val="dk1"/>
                </a:solidFill>
              </a:rPr>
              <a:t>src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050">
                <a:solidFill>
                  <a:schemeClr val="dk1"/>
                </a:solidFill>
              </a:rPr>
              <a:t>q</a:t>
            </a:r>
            <a:r>
              <a:rPr lang="en-US" sz="2250">
                <a:solidFill>
                  <a:schemeClr val="dk1"/>
                </a:solidFill>
              </a:rPr>
              <a:t>.</a:t>
            </a:r>
            <a:endParaRPr sz="22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</a:rPr>
              <a:t>also, </a:t>
            </a:r>
            <a:r>
              <a:rPr lang="en-US" sz="2000">
                <a:solidFill>
                  <a:schemeClr val="dk1"/>
                </a:solidFill>
              </a:rPr>
              <a:t>If recv_type = send_type and recv_buf_sz ≥ send_buf_sz, then the message sent by q can be successfully received by 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1af5065cd_0_13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2100" cy="708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matching</a:t>
            </a:r>
            <a:endParaRPr/>
          </a:p>
        </p:txBody>
      </p:sp>
      <p:sp>
        <p:nvSpPr>
          <p:cNvPr id="228" name="Google Shape;228;g191af5065cd_0_13"/>
          <p:cNvSpPr txBox="1"/>
          <p:nvPr/>
        </p:nvSpPr>
        <p:spPr>
          <a:xfrm>
            <a:off x="388200" y="1193325"/>
            <a:ext cx="8664360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for ( </a:t>
            </a:r>
            <a:r>
              <a:rPr lang="en-US" sz="1850">
                <a:solidFill>
                  <a:schemeClr val="dk1"/>
                </a:solidFill>
              </a:rPr>
              <a:t>i </a:t>
            </a:r>
            <a:r>
              <a:rPr lang="en-US" sz="2000">
                <a:solidFill>
                  <a:schemeClr val="dk1"/>
                </a:solidFill>
              </a:rPr>
              <a:t>= 1; </a:t>
            </a:r>
            <a:r>
              <a:rPr lang="en-US" sz="1850">
                <a:solidFill>
                  <a:schemeClr val="dk1"/>
                </a:solidFill>
              </a:rPr>
              <a:t>i </a:t>
            </a:r>
            <a:r>
              <a:rPr lang="en-US" sz="2000">
                <a:solidFill>
                  <a:schemeClr val="dk1"/>
                </a:solidFill>
              </a:rPr>
              <a:t>&lt; </a:t>
            </a:r>
            <a:r>
              <a:rPr lang="en-US" sz="1850">
                <a:solidFill>
                  <a:schemeClr val="dk1"/>
                </a:solidFill>
              </a:rPr>
              <a:t>comm_sz </a:t>
            </a:r>
            <a:r>
              <a:rPr lang="en-US" sz="2000">
                <a:solidFill>
                  <a:schemeClr val="dk1"/>
                </a:solidFill>
              </a:rPr>
              <a:t>; </a:t>
            </a:r>
            <a:r>
              <a:rPr lang="en-US" sz="1850">
                <a:solidFill>
                  <a:schemeClr val="dk1"/>
                </a:solidFill>
              </a:rPr>
              <a:t>i </a:t>
            </a:r>
            <a:r>
              <a:rPr lang="en-US" sz="2000">
                <a:solidFill>
                  <a:schemeClr val="dk1"/>
                </a:solidFill>
              </a:rPr>
              <a:t>++) {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MPI_Recv ( result , result_sz , result_type , MPI_ANY_SOURCE , result_tag , comm , MPI_STATUS_IGNORE ) ;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</a:rPr>
              <a:t>Process_result </a:t>
            </a:r>
            <a:r>
              <a:rPr lang="en-US" sz="2000">
                <a:solidFill>
                  <a:schemeClr val="dk1"/>
                </a:solidFill>
              </a:rPr>
              <a:t>( </a:t>
            </a:r>
            <a:r>
              <a:rPr lang="en-US" sz="1850">
                <a:solidFill>
                  <a:schemeClr val="dk1"/>
                </a:solidFill>
              </a:rPr>
              <a:t>result </a:t>
            </a:r>
            <a:r>
              <a:rPr lang="en-US" sz="2000">
                <a:solidFill>
                  <a:schemeClr val="dk1"/>
                </a:solidFill>
              </a:rPr>
              <a:t>) ;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Similarly, MPI_ANY_TAG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9" name="Google Shape;229;g191af5065cd_0_13"/>
          <p:cNvSpPr txBox="1"/>
          <p:nvPr/>
        </p:nvSpPr>
        <p:spPr>
          <a:xfrm>
            <a:off x="388200" y="3809925"/>
            <a:ext cx="85050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 </a:t>
            </a: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</a:rPr>
              <a:t>Only a receiver can use a wildcard argument</a:t>
            </a:r>
            <a:r>
              <a:rPr lang="en-US" sz="2000">
                <a:solidFill>
                  <a:schemeClr val="dk1"/>
                </a:solidFill>
              </a:rPr>
              <a:t>. </a:t>
            </a:r>
            <a:r>
              <a:rPr lang="en-US" sz="2000">
                <a:solidFill>
                  <a:schemeClr val="dk1"/>
                </a:solidFill>
                <a:highlight>
                  <a:srgbClr val="00FFFF"/>
                </a:highlight>
              </a:rPr>
              <a:t>Senders must specify a process rank and a nonnegative tag</a:t>
            </a:r>
            <a:r>
              <a:rPr lang="en-US" sz="20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 </a:t>
            </a:r>
            <a:r>
              <a:rPr lang="en-US" sz="2000">
                <a:solidFill>
                  <a:schemeClr val="dk1"/>
                </a:solidFill>
                <a:highlight>
                  <a:srgbClr val="00FF00"/>
                </a:highlight>
              </a:rPr>
              <a:t>There is no wildcard for communicator arguments; both senders and receivers  must always specify communicators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shared memory system</a:t>
            </a:r>
            <a:endParaRPr/>
          </a:p>
        </p:txBody>
      </p:sp>
      <p:pic>
        <p:nvPicPr>
          <p:cNvPr id="81" name="Google Shape;81;p2" descr="f03-02-97801237426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1773237"/>
            <a:ext cx="5976937" cy="26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Message matching</a:t>
            </a:r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1412875"/>
            <a:ext cx="8045450" cy="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212" y="4724400"/>
            <a:ext cx="77755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/>
          <p:nvPr/>
        </p:nvSpPr>
        <p:spPr>
          <a:xfrm>
            <a:off x="1763712" y="1700212"/>
            <a:ext cx="1368425" cy="288925"/>
          </a:xfrm>
          <a:prstGeom prst="ellipse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1763712" y="5084762"/>
            <a:ext cx="1368425" cy="288925"/>
          </a:xfrm>
          <a:prstGeom prst="ellipse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9" name="Google Shape;239;p18"/>
          <p:cNvCxnSpPr/>
          <p:nvPr/>
        </p:nvCxnSpPr>
        <p:spPr>
          <a:xfrm rot="-5400000" flipH="1">
            <a:off x="1007268" y="3464718"/>
            <a:ext cx="2881312" cy="73025"/>
          </a:xfrm>
          <a:prstGeom prst="straightConnector1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240" name="Google Shape;240;p18"/>
          <p:cNvSpPr/>
          <p:nvPr/>
        </p:nvSpPr>
        <p:spPr>
          <a:xfrm>
            <a:off x="7092950" y="1484312"/>
            <a:ext cx="1366837" cy="288925"/>
          </a:xfrm>
          <a:prstGeom prst="ellipse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7092950" y="4868862"/>
            <a:ext cx="1366837" cy="288925"/>
          </a:xfrm>
          <a:prstGeom prst="ellipse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6443662" y="1484312"/>
            <a:ext cx="504825" cy="215900"/>
          </a:xfrm>
          <a:prstGeom prst="ellipse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6516687" y="4868862"/>
            <a:ext cx="503237" cy="215900"/>
          </a:xfrm>
          <a:prstGeom prst="ellipse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32137" y="2565400"/>
            <a:ext cx="2735262" cy="16906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18"/>
          <p:cNvCxnSpPr/>
          <p:nvPr/>
        </p:nvCxnSpPr>
        <p:spPr>
          <a:xfrm rot="-5400000" flipH="1">
            <a:off x="6336506" y="3248818"/>
            <a:ext cx="2879725" cy="71437"/>
          </a:xfrm>
          <a:prstGeom prst="straightConnector1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246" name="Google Shape;246;p18"/>
          <p:cNvSpPr txBox="1"/>
          <p:nvPr/>
        </p:nvSpPr>
        <p:spPr>
          <a:xfrm>
            <a:off x="2700337" y="2349500"/>
            <a:ext cx="138112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MPI_Send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 = q</a:t>
            </a:r>
            <a:endParaRPr/>
          </a:p>
        </p:txBody>
      </p:sp>
      <p:sp>
        <p:nvSpPr>
          <p:cNvPr id="247" name="Google Shape;247;p18"/>
          <p:cNvSpPr txBox="1"/>
          <p:nvPr/>
        </p:nvSpPr>
        <p:spPr>
          <a:xfrm>
            <a:off x="5580062" y="3500437"/>
            <a:ext cx="1368425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MPI_Recv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  = r</a:t>
            </a:r>
            <a:endParaRPr/>
          </a:p>
        </p:txBody>
      </p:sp>
      <p:cxnSp>
        <p:nvCxnSpPr>
          <p:cNvPr id="248" name="Google Shape;248;p18"/>
          <p:cNvCxnSpPr/>
          <p:nvPr/>
        </p:nvCxnSpPr>
        <p:spPr>
          <a:xfrm rot="5400000">
            <a:off x="6407943" y="1808956"/>
            <a:ext cx="287337" cy="215900"/>
          </a:xfrm>
          <a:prstGeom prst="straightConnector1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49" name="Google Shape;249;p18"/>
          <p:cNvSpPr txBox="1"/>
          <p:nvPr/>
        </p:nvSpPr>
        <p:spPr>
          <a:xfrm>
            <a:off x="6156325" y="1989137"/>
            <a:ext cx="2873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7092950" y="5373687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cxnSp>
        <p:nvCxnSpPr>
          <p:cNvPr id="251" name="Google Shape;251;p18"/>
          <p:cNvCxnSpPr/>
          <p:nvPr/>
        </p:nvCxnSpPr>
        <p:spPr>
          <a:xfrm rot="-5400000" flipH="1">
            <a:off x="6769100" y="5192712"/>
            <a:ext cx="358775" cy="288925"/>
          </a:xfrm>
          <a:prstGeom prst="straightConnector1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Receiving messages</a:t>
            </a:r>
            <a:endParaRPr/>
          </a:p>
        </p:txBody>
      </p:sp>
      <p:sp>
        <p:nvSpPr>
          <p:cNvPr id="257" name="Google Shape;257;p19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receiver can get a message without knowing:</a:t>
            </a:r>
            <a:endParaRPr>
              <a:highlight>
                <a:srgbClr val="FFFF00"/>
              </a:highlight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amount of data in the message,</a:t>
            </a:r>
            <a:endParaRPr>
              <a:highlight>
                <a:srgbClr val="FFFF00"/>
              </a:highlight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sender of the message,</a:t>
            </a:r>
            <a:endParaRPr>
              <a:highlight>
                <a:srgbClr val="FFFF00"/>
              </a:highlight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or the tag of the message</a:t>
            </a: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58" name="Google Shape;2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337" y="4005262"/>
            <a:ext cx="3095625" cy="195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status_p  argument</a:t>
            </a:r>
            <a:endParaRPr/>
          </a:p>
        </p:txBody>
      </p:sp>
      <p:pic>
        <p:nvPicPr>
          <p:cNvPr id="264" name="Google Shape;26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341437"/>
            <a:ext cx="7777162" cy="6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0"/>
          <p:cNvSpPr/>
          <p:nvPr/>
        </p:nvSpPr>
        <p:spPr>
          <a:xfrm>
            <a:off x="3536950" y="2017712"/>
            <a:ext cx="974725" cy="793750"/>
          </a:xfrm>
          <a:custGeom>
            <a:avLst/>
            <a:gdLst/>
            <a:ahLst/>
            <a:cxnLst/>
            <a:rect l="l" t="t" r="r" b="b"/>
            <a:pathLst>
              <a:path w="974835" h="793532" extrusionOk="0">
                <a:moveTo>
                  <a:pt x="783021" y="788276"/>
                </a:moveTo>
                <a:cubicBezTo>
                  <a:pt x="444062" y="790904"/>
                  <a:pt x="105104" y="793532"/>
                  <a:pt x="136635" y="740980"/>
                </a:cubicBezTo>
                <a:cubicBezTo>
                  <a:pt x="168166" y="688428"/>
                  <a:pt x="974835" y="530773"/>
                  <a:pt x="972207" y="472966"/>
                </a:cubicBezTo>
                <a:cubicBezTo>
                  <a:pt x="969579" y="415159"/>
                  <a:pt x="241738" y="472966"/>
                  <a:pt x="120869" y="394138"/>
                </a:cubicBezTo>
                <a:cubicBezTo>
                  <a:pt x="0" y="315310"/>
                  <a:pt x="123496" y="157655"/>
                  <a:pt x="246993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6084887" y="3789362"/>
            <a:ext cx="1881187" cy="113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MPI_SOURCE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MPI_TAG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MPI_ERROR</a:t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6416675" y="2716212"/>
            <a:ext cx="871537" cy="989012"/>
          </a:xfrm>
          <a:custGeom>
            <a:avLst/>
            <a:gdLst/>
            <a:ahLst/>
            <a:cxnLst/>
            <a:rect l="l" t="t" r="r" b="b"/>
            <a:pathLst>
              <a:path w="872358" h="987972" extrusionOk="0">
                <a:moveTo>
                  <a:pt x="0" y="105103"/>
                </a:moveTo>
                <a:cubicBezTo>
                  <a:pt x="378372" y="52551"/>
                  <a:pt x="756745" y="0"/>
                  <a:pt x="772510" y="73572"/>
                </a:cubicBezTo>
                <a:cubicBezTo>
                  <a:pt x="788275" y="147144"/>
                  <a:pt x="86710" y="475592"/>
                  <a:pt x="94593" y="546537"/>
                </a:cubicBezTo>
                <a:cubicBezTo>
                  <a:pt x="102476" y="617482"/>
                  <a:pt x="767254" y="425668"/>
                  <a:pt x="819806" y="499241"/>
                </a:cubicBezTo>
                <a:cubicBezTo>
                  <a:pt x="872358" y="572814"/>
                  <a:pt x="641130" y="780393"/>
                  <a:pt x="409903" y="98797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8" name="Google Shape;268;p20"/>
          <p:cNvSpPr txBox="1"/>
          <p:nvPr/>
        </p:nvSpPr>
        <p:spPr>
          <a:xfrm>
            <a:off x="4427537" y="2636837"/>
            <a:ext cx="19637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MPI_Status*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611187" y="3860800"/>
            <a:ext cx="3213100" cy="1792287"/>
          </a:xfrm>
          <a:prstGeom prst="rect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MPI_Status*  status;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endParaRPr sz="2400" b="1" i="0" u="none">
              <a:solidFill>
                <a:srgbClr val="0066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status.MPI_SOURCE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status.MPI_TAG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How much data am I receiving?</a:t>
            </a:r>
            <a:endParaRPr/>
          </a:p>
        </p:txBody>
      </p:sp>
      <p:pic>
        <p:nvPicPr>
          <p:cNvPr id="275" name="Google Shape;2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2" y="1557337"/>
            <a:ext cx="7108825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1" descr="View Detail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087" y="3789362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Issues with send and receive</a:t>
            </a:r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Exact behavior is determined by the MPI implementation.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MPI_Send may behave differently with regard to buffer size, cutoffs and blocking.</a:t>
            </a:r>
            <a:endParaRPr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MPI_Recv always blocks until a matching message is received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Know your implementation;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don’t make assumptions!</a:t>
            </a:r>
            <a:endParaRPr/>
          </a:p>
        </p:txBody>
      </p:sp>
      <p:pic>
        <p:nvPicPr>
          <p:cNvPr id="283" name="Google Shape;283;p22" descr="View Detai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7" y="4005262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3" descr="academic,cartoons,children,classes,courses,education,females,geometric shapes,geometry,girls,kids,mathematics,people,persons,schools,students,trapezoid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1484312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TRAPEZOIDAL RULE IN MPI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The Trapezoidal Rule</a:t>
            </a: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341437"/>
            <a:ext cx="83185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The Trapezoidal Rule</a:t>
            </a:r>
            <a:endParaRPr/>
          </a:p>
        </p:txBody>
      </p:sp>
      <p:pic>
        <p:nvPicPr>
          <p:cNvPr id="301" name="Google Shape;3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075" y="1412875"/>
            <a:ext cx="45148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63937" y="2420937"/>
            <a:ext cx="1125537" cy="65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012" y="3500437"/>
            <a:ext cx="6756400" cy="5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8937" y="4652962"/>
            <a:ext cx="82105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One trapezoid</a:t>
            </a:r>
            <a:endParaRPr/>
          </a:p>
        </p:txBody>
      </p:sp>
      <p:pic>
        <p:nvPicPr>
          <p:cNvPr id="310" name="Google Shape;310;p26" descr="f03-04-97801237426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812" y="1196975"/>
            <a:ext cx="50196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>
            <a:spLocks noGrp="1"/>
          </p:cNvSpPr>
          <p:nvPr>
            <p:ph type="title"/>
          </p:nvPr>
        </p:nvSpPr>
        <p:spPr>
          <a:xfrm>
            <a:off x="539750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Pseudo-code for a serial program</a:t>
            </a:r>
            <a:endParaRPr/>
          </a:p>
        </p:txBody>
      </p:sp>
      <p:pic>
        <p:nvPicPr>
          <p:cNvPr id="316" name="Google Shape;31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012" y="1519237"/>
            <a:ext cx="6656387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Hello World! </a:t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7" y="1341437"/>
            <a:ext cx="47529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3635375" y="5229225"/>
            <a:ext cx="250031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sz="3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(a classic)</a:t>
            </a:r>
            <a:endParaRPr/>
          </a:p>
        </p:txBody>
      </p:sp>
      <p:pic>
        <p:nvPicPr>
          <p:cNvPr id="89" name="Google Shape;89;p3" descr="business,concepts,earth,education,giving,global communications,globes,growths,handful,holding,ideas,iStockphoto,maps,palms,peace symbol,Photographs,planets,topography,world in hand,world ma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8375" y="3068637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Parallelizing the Trapezoidal Rule</a:t>
            </a:r>
            <a:endParaRPr/>
          </a:p>
        </p:txBody>
      </p:sp>
      <p:sp>
        <p:nvSpPr>
          <p:cNvPr id="322" name="Google Shape;322;p28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Partition problem solution into tasks.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Identify communication channels between tasks.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Aggregate tasks into composite tasks.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Map composite tasks to cores.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Parallel pseudo-code</a:t>
            </a: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>
            <a:off x="755650" y="1052512"/>
            <a:ext cx="7777162" cy="4897437"/>
            <a:chOff x="1043608" y="1340768"/>
            <a:chExt cx="7361237" cy="4544938"/>
          </a:xfrm>
        </p:grpSpPr>
        <p:pic>
          <p:nvPicPr>
            <p:cNvPr id="329" name="Google Shape;329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43608" y="2132856"/>
              <a:ext cx="7361237" cy="375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3608" y="1340768"/>
              <a:ext cx="3419475" cy="981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Tasks and communications for Trapezoidal Rule</a:t>
            </a:r>
            <a:endParaRPr/>
          </a:p>
        </p:txBody>
      </p:sp>
      <p:pic>
        <p:nvPicPr>
          <p:cNvPr id="336" name="Google Shape;336;p30" descr="f03-05-97801237426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1989137"/>
            <a:ext cx="7870825" cy="28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First version (1)</a:t>
            </a:r>
            <a:endParaRPr/>
          </a:p>
        </p:txBody>
      </p:sp>
      <p:pic>
        <p:nvPicPr>
          <p:cNvPr id="342" name="Google Shape;34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836612"/>
            <a:ext cx="8677275" cy="49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First version (2)</a:t>
            </a:r>
            <a:endParaRPr/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268412"/>
            <a:ext cx="8745537" cy="428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First version (3)</a:t>
            </a:r>
            <a:endParaRPr/>
          </a:p>
        </p:txBody>
      </p:sp>
      <p:pic>
        <p:nvPicPr>
          <p:cNvPr id="354" name="Google Shape;35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" y="1125537"/>
            <a:ext cx="8977312" cy="4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Dealing with I/O</a:t>
            </a:r>
            <a:endParaRPr/>
          </a:p>
        </p:txBody>
      </p:sp>
      <p:pic>
        <p:nvPicPr>
          <p:cNvPr id="360" name="Google Shape;36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187" y="1266825"/>
            <a:ext cx="7666037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4"/>
          <p:cNvSpPr txBox="1"/>
          <p:nvPr/>
        </p:nvSpPr>
        <p:spPr>
          <a:xfrm>
            <a:off x="4787900" y="1773237"/>
            <a:ext cx="22082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process just</a:t>
            </a:r>
            <a:b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prints a message.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Running with 6 processes</a:t>
            </a:r>
            <a:endParaRPr/>
          </a:p>
        </p:txBody>
      </p:sp>
      <p:sp>
        <p:nvSpPr>
          <p:cNvPr id="367" name="Google Shape;367;p35"/>
          <p:cNvSpPr txBox="1"/>
          <p:nvPr/>
        </p:nvSpPr>
        <p:spPr>
          <a:xfrm>
            <a:off x="1835150" y="4149725"/>
            <a:ext cx="25082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unpredictable output</a:t>
            </a:r>
            <a:endParaRPr/>
          </a:p>
        </p:txBody>
      </p:sp>
      <p:pic>
        <p:nvPicPr>
          <p:cNvPr id="368" name="Google Shape;36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412875"/>
            <a:ext cx="7069137" cy="20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6825" y="4292600"/>
            <a:ext cx="2043112" cy="13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295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Most MPI implementations only allow process 0 in MPI_COMM_WORLD access to </a:t>
            </a:r>
            <a:r>
              <a:rPr lang="en-US" sz="3200" b="0" i="0" u="none">
                <a:solidFill>
                  <a:srgbClr val="0066F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stdin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Process 0 must read the data (scanf) and send to the other processes.</a:t>
            </a:r>
            <a:endParaRPr/>
          </a:p>
        </p:txBody>
      </p:sp>
      <p:pic>
        <p:nvPicPr>
          <p:cNvPr id="376" name="Google Shape;37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712" y="3933825"/>
            <a:ext cx="52768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Function for reading user input</a:t>
            </a:r>
            <a:endParaRPr/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908050"/>
            <a:ext cx="6481762" cy="52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Identifying MPI processes</a:t>
            </a: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Common practice to identify processes by nonnegative integer ranks.</a:t>
            </a:r>
            <a:br>
              <a:rPr lang="en-US" sz="3200" b="0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1" u="none" strike="noStrike" cap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processes are numbered </a:t>
            </a:r>
            <a:r>
              <a:rPr lang="en-US" sz="3200" b="0" i="1" u="none" strike="noStrike" cap="none">
                <a:solidFill>
                  <a:srgbClr val="AEAEAE"/>
                </a:solidFill>
                <a:latin typeface="Arial"/>
                <a:ea typeface="Arial"/>
                <a:cs typeface="Arial"/>
                <a:sym typeface="Arial"/>
              </a:rPr>
              <a:t>0, 1, 2, .. p-1</a:t>
            </a:r>
            <a:endParaRPr/>
          </a:p>
          <a:p>
            <a: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endParaRPr sz="3200" b="0" i="1" u="none">
              <a:solidFill>
                <a:srgbClr val="AEAEA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COLLECTIVE COMMUNICATION</a:t>
            </a:r>
            <a:endParaRPr/>
          </a:p>
        </p:txBody>
      </p:sp>
      <p:pic>
        <p:nvPicPr>
          <p:cNvPr id="388" name="Google Shape;388;p38" descr="View Detai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625" y="2205037"/>
            <a:ext cx="3340100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Tree-structured communication</a:t>
            </a:r>
            <a:endParaRPr/>
          </a:p>
        </p:txBody>
      </p:sp>
      <p:sp>
        <p:nvSpPr>
          <p:cNvPr id="394" name="Google Shape;394;p39"/>
          <p:cNvSpPr txBox="1">
            <a:spLocks noGrp="1"/>
          </p:cNvSpPr>
          <p:nvPr>
            <p:ph type="body" idx="1"/>
          </p:nvPr>
        </p:nvSpPr>
        <p:spPr>
          <a:xfrm>
            <a:off x="468312" y="1125537"/>
            <a:ext cx="84867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 the first phase: </a:t>
            </a:r>
            <a:b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(a) Process 1 sends to 0, 3 sends to 2, 5 sends to 4, and 7 sends to 6. </a:t>
            </a:r>
            <a:b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(b) Processes 0, 2, 4, and 6 add in the received values. </a:t>
            </a:r>
            <a:b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(c) Processes 2 and 6 send their new values to processes 0 and 4, respectively.</a:t>
            </a:r>
            <a:b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(d) Processes 0 and 4 add the received values into their new values.</a:t>
            </a:r>
            <a:b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(a) Process 4 sends its newest value to process 0.</a:t>
            </a:r>
            <a:b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(b) Process 0 adds the received value to its newest value.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tree-structured global sum</a:t>
            </a:r>
            <a:endParaRPr/>
          </a:p>
        </p:txBody>
      </p:sp>
      <p:pic>
        <p:nvPicPr>
          <p:cNvPr id="400" name="Google Shape;400;p40" descr="f03-06-97801237426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1125537"/>
            <a:ext cx="6380162" cy="437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An alternative tree-structured global sum</a:t>
            </a:r>
            <a:endParaRPr/>
          </a:p>
        </p:txBody>
      </p:sp>
      <p:pic>
        <p:nvPicPr>
          <p:cNvPr id="406" name="Google Shape;406;p41" descr="f03-07-97801237426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1557337"/>
            <a:ext cx="6408737" cy="439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endParaRPr/>
          </a:p>
        </p:txBody>
      </p:sp>
      <p:pic>
        <p:nvPicPr>
          <p:cNvPr id="412" name="Google Shape;41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1196975"/>
            <a:ext cx="6513512" cy="2519362"/>
          </a:xfrm>
          <a:prstGeom prst="rect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13" name="Google Shape;41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825" y="3860800"/>
            <a:ext cx="8689975" cy="792162"/>
          </a:xfrm>
          <a:prstGeom prst="rect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14" name="Google Shape;414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4797425"/>
            <a:ext cx="6296025" cy="1171575"/>
          </a:xfrm>
          <a:prstGeom prst="rect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Predefined reduction operators in MPI</a:t>
            </a:r>
            <a:endParaRPr/>
          </a:p>
        </p:txBody>
      </p:sp>
      <p:pic>
        <p:nvPicPr>
          <p:cNvPr id="420" name="Google Shape;42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887" y="1268412"/>
            <a:ext cx="6791325" cy="48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Collective vs. Point-to-Point Communications</a:t>
            </a:r>
            <a:endParaRPr/>
          </a:p>
        </p:txBody>
      </p:sp>
      <p:sp>
        <p:nvSpPr>
          <p:cNvPr id="426" name="Google Shape;426;p44"/>
          <p:cNvSpPr txBox="1">
            <a:spLocks noGrp="1"/>
          </p:cNvSpPr>
          <p:nvPr>
            <p:ph type="body" idx="1"/>
          </p:nvPr>
        </p:nvSpPr>
        <p:spPr>
          <a:xfrm>
            <a:off x="684212" y="1557337"/>
            <a:ext cx="8270875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sng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the processes in the communicator must call the same collective function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For example, a program that attempts to match a call to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on one process with a call to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MPI_Recv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on another process is erroneous, and, in all likelihood, the program will hang or crash.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Collective vs. Point-to-Point Communications</a:t>
            </a:r>
            <a:endParaRPr/>
          </a:p>
        </p:txBody>
      </p:sp>
      <p:sp>
        <p:nvSpPr>
          <p:cNvPr id="432" name="Google Shape;432;p45"/>
          <p:cNvSpPr txBox="1">
            <a:spLocks noGrp="1"/>
          </p:cNvSpPr>
          <p:nvPr>
            <p:ph type="body" idx="1"/>
          </p:nvPr>
        </p:nvSpPr>
        <p:spPr>
          <a:xfrm>
            <a:off x="684212" y="1557337"/>
            <a:ext cx="8270875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arguments passed by each process to an MPI collective communication must be “compatible.”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For example, if one process passes in 0 as the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dest_process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and another passes in 1, then the outcome of a call to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is erroneous, and, once again, the program is likely to hang or crash.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Collective vs. Point-to-Point Communications</a:t>
            </a:r>
            <a:endParaRPr/>
          </a:p>
        </p:txBody>
      </p:sp>
      <p:sp>
        <p:nvSpPr>
          <p:cNvPr id="438" name="Google Shape;438;p46"/>
          <p:cNvSpPr txBox="1">
            <a:spLocks noGrp="1"/>
          </p:cNvSpPr>
          <p:nvPr>
            <p:ph type="body" idx="1"/>
          </p:nvPr>
        </p:nvSpPr>
        <p:spPr>
          <a:xfrm>
            <a:off x="684212" y="1557337"/>
            <a:ext cx="8270875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output_data_p 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argument is only used on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dest_process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However, all of the processes still need to pass in an actual argument corresponding to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output_data_p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, even if it’s just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Collective vs. Point-to-Point Communications</a:t>
            </a:r>
            <a:endParaRPr/>
          </a:p>
        </p:txBody>
      </p:sp>
      <p:sp>
        <p:nvSpPr>
          <p:cNvPr id="444" name="Google Shape;444;p47"/>
          <p:cNvSpPr txBox="1">
            <a:spLocks noGrp="1"/>
          </p:cNvSpPr>
          <p:nvPr>
            <p:ph type="body" idx="1"/>
          </p:nvPr>
        </p:nvSpPr>
        <p:spPr>
          <a:xfrm>
            <a:off x="684212" y="1557337"/>
            <a:ext cx="8270875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Point-to-point communications are matched on the basis of tags and communicators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Collective communications don’t use tags. </a:t>
            </a:r>
            <a:endParaRPr>
              <a:highlight>
                <a:srgbClr val="00FFFF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They’re matched solely on the basis of the communicator and the order in which they’re called.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5" descr="clipped images,cropped images,cropped pictures,Earth,global,globes,icons,international,planets,PNG,transparent background,worlds,worldwi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3662" y="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Our first MPI program</a:t>
            </a:r>
            <a:endParaRPr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981075"/>
            <a:ext cx="5718175" cy="520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Example (1)</a:t>
            </a:r>
            <a:endParaRPr/>
          </a:p>
        </p:txBody>
      </p:sp>
      <p:pic>
        <p:nvPicPr>
          <p:cNvPr id="450" name="Google Shape;45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1773237"/>
            <a:ext cx="8569325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8"/>
          <p:cNvSpPr txBox="1"/>
          <p:nvPr/>
        </p:nvSpPr>
        <p:spPr>
          <a:xfrm>
            <a:off x="1547812" y="3500437"/>
            <a:ext cx="6408737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calls to MPI_Reduce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Example (2)</a:t>
            </a:r>
            <a:endParaRPr/>
          </a:p>
        </p:txBody>
      </p:sp>
      <p:sp>
        <p:nvSpPr>
          <p:cNvPr id="457" name="Google Shape;457;p49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Suppose that each process calls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with operator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MPI_SUM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, and destination process 0. 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At first glance, it might seem that after the two calls to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, the value of b will be 3, and the value of d will be 6.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Example (3)</a:t>
            </a:r>
            <a:endParaRPr/>
          </a:p>
        </p:txBody>
      </p:sp>
      <p:sp>
        <p:nvSpPr>
          <p:cNvPr id="463" name="Google Shape;463;p50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However, the names of the memory locations are irrelevant to the matching of the calls to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MPI_Reduce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order of the calls will determine the matching so the value stored in b will be 1+2+1 = 4, and the value stored in d will be 2+1+2 = 5.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MPI_Allreduce</a:t>
            </a:r>
            <a:endParaRPr/>
          </a:p>
        </p:txBody>
      </p:sp>
      <p:sp>
        <p:nvSpPr>
          <p:cNvPr id="469" name="Google Shape;469;p51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23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Useful in a situation in which all of the processes need the result of a global sum in order to complete some larger computation.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470" name="Google Shape;47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3357562"/>
            <a:ext cx="7993062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52" descr="f03-08-97801237426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712" y="908050"/>
            <a:ext cx="3987800" cy="5189537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2"/>
          <p:cNvSpPr txBox="1"/>
          <p:nvPr/>
        </p:nvSpPr>
        <p:spPr>
          <a:xfrm>
            <a:off x="5580062" y="2781300"/>
            <a:ext cx="2671762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global sum followed</a:t>
            </a:r>
            <a:b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 distribution of the</a:t>
            </a:r>
            <a:b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53" descr="f03-09-97801237426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908050"/>
            <a:ext cx="6192837" cy="424973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3"/>
          <p:cNvSpPr txBox="1"/>
          <p:nvPr/>
        </p:nvSpPr>
        <p:spPr>
          <a:xfrm>
            <a:off x="2339975" y="5516562"/>
            <a:ext cx="39179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butterfly-structured global sum.</a:t>
            </a:r>
            <a:endParaRPr/>
          </a:p>
        </p:txBody>
      </p:sp>
      <p:pic>
        <p:nvPicPr>
          <p:cNvPr id="483" name="Google Shape;483;p53" descr="animals,bugs,butterflies,cropped images,cropped pictures,insects,nature,PNG,transparent background,yello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9687" y="0"/>
            <a:ext cx="1484312" cy="148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Broadcast</a:t>
            </a:r>
            <a:endParaRPr/>
          </a:p>
        </p:txBody>
      </p:sp>
      <p:sp>
        <p:nvSpPr>
          <p:cNvPr id="489" name="Google Shape;489;p54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Data belonging to a single process is sent to all of the processes in the communicator.</a:t>
            </a:r>
            <a:endParaRPr/>
          </a:p>
        </p:txBody>
      </p:sp>
      <p:pic>
        <p:nvPicPr>
          <p:cNvPr id="490" name="Google Shape;49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3141662"/>
            <a:ext cx="7834312" cy="20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5" descr="f03-10-978012374260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1125537"/>
            <a:ext cx="7200900" cy="49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5"/>
          <p:cNvSpPr txBox="1"/>
          <p:nvPr/>
        </p:nvSpPr>
        <p:spPr>
          <a:xfrm>
            <a:off x="3563937" y="1268412"/>
            <a:ext cx="33337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tree-structured broadcast.</a:t>
            </a:r>
            <a:endParaRPr/>
          </a:p>
        </p:txBody>
      </p:sp>
      <p:pic>
        <p:nvPicPr>
          <p:cNvPr id="497" name="Google Shape;497;p55" descr="conservation,cropped images,cropped pictures,growing,nature,plants,PNG,transparent background,trees,wood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5825" y="260350"/>
            <a:ext cx="1701800" cy="17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>
            <a:spLocks noGrp="1"/>
          </p:cNvSpPr>
          <p:nvPr>
            <p:ph type="title"/>
          </p:nvPr>
        </p:nvSpPr>
        <p:spPr>
          <a:xfrm>
            <a:off x="539750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 version of Get_input that uses MPI_Bcast</a:t>
            </a:r>
            <a:endParaRPr/>
          </a:p>
        </p:txBody>
      </p:sp>
      <p:pic>
        <p:nvPicPr>
          <p:cNvPr id="503" name="Google Shape;50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1557337"/>
            <a:ext cx="7162800" cy="425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Data distributions</a:t>
            </a:r>
            <a:endParaRPr/>
          </a:p>
        </p:txBody>
      </p:sp>
      <p:pic>
        <p:nvPicPr>
          <p:cNvPr id="509" name="Google Shape;50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1700212"/>
            <a:ext cx="6529387" cy="208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7"/>
          <p:cNvSpPr txBox="1"/>
          <p:nvPr/>
        </p:nvSpPr>
        <p:spPr>
          <a:xfrm>
            <a:off x="4859337" y="4508500"/>
            <a:ext cx="28321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Compute a vector sum.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Compilation</a:t>
            </a:r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468312" y="2565400"/>
            <a:ext cx="820737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mpicc  -g  -Wall  -o  mpi_hello  mpi_hello.c</a:t>
            </a: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1187450" y="1341437"/>
            <a:ext cx="369411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wrapper script to compile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2051050" y="5157787"/>
            <a:ext cx="30114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turns on all warnings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6948487" y="1700212"/>
            <a:ext cx="15890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source file</a:t>
            </a:r>
            <a:endParaRPr/>
          </a:p>
        </p:txBody>
      </p:sp>
      <p:sp>
        <p:nvSpPr>
          <p:cNvPr id="112" name="Google Shape;112;p6"/>
          <p:cNvSpPr txBox="1"/>
          <p:nvPr/>
        </p:nvSpPr>
        <p:spPr>
          <a:xfrm>
            <a:off x="3995737" y="3789362"/>
            <a:ext cx="4516437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create this executable file name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(as opposed to default a.out)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468312" y="3716337"/>
            <a:ext cx="1709737" cy="127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produce</a:t>
            </a:r>
            <a:b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debugging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590550" y="1655762"/>
            <a:ext cx="576262" cy="976312"/>
          </a:xfrm>
          <a:custGeom>
            <a:avLst/>
            <a:gdLst/>
            <a:ahLst/>
            <a:cxnLst/>
            <a:rect l="l" t="t" r="r" b="b"/>
            <a:pathLst>
              <a:path w="575441" h="977462" extrusionOk="0">
                <a:moveTo>
                  <a:pt x="575441" y="0"/>
                </a:moveTo>
                <a:cubicBezTo>
                  <a:pt x="327134" y="13138"/>
                  <a:pt x="78828" y="26277"/>
                  <a:pt x="39414" y="189187"/>
                </a:cubicBezTo>
                <a:cubicBezTo>
                  <a:pt x="0" y="352097"/>
                  <a:pt x="169479" y="664779"/>
                  <a:pt x="338959" y="977462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6445250" y="1881187"/>
            <a:ext cx="444500" cy="720725"/>
          </a:xfrm>
          <a:custGeom>
            <a:avLst/>
            <a:gdLst/>
            <a:ahLst/>
            <a:cxnLst/>
            <a:rect l="l" t="t" r="r" b="b"/>
            <a:pathLst>
              <a:path w="444062" h="719958" extrusionOk="0">
                <a:moveTo>
                  <a:pt x="444062" y="89338"/>
                </a:moveTo>
                <a:cubicBezTo>
                  <a:pt x="240424" y="44669"/>
                  <a:pt x="36786" y="0"/>
                  <a:pt x="18393" y="105103"/>
                </a:cubicBezTo>
                <a:cubicBezTo>
                  <a:pt x="0" y="210206"/>
                  <a:pt x="166851" y="465082"/>
                  <a:pt x="333703" y="719958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1781175" y="3232150"/>
            <a:ext cx="577850" cy="862012"/>
          </a:xfrm>
          <a:custGeom>
            <a:avLst/>
            <a:gdLst/>
            <a:ahLst/>
            <a:cxnLst/>
            <a:rect l="l" t="t" r="r" b="b"/>
            <a:pathLst>
              <a:path w="578070" h="861848" extrusionOk="0">
                <a:moveTo>
                  <a:pt x="0" y="725214"/>
                </a:moveTo>
                <a:cubicBezTo>
                  <a:pt x="231228" y="793531"/>
                  <a:pt x="462456" y="861848"/>
                  <a:pt x="520263" y="740979"/>
                </a:cubicBezTo>
                <a:cubicBezTo>
                  <a:pt x="578070" y="620110"/>
                  <a:pt x="462456" y="310055"/>
                  <a:pt x="346842" y="0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2695575" y="3168650"/>
            <a:ext cx="722312" cy="2065337"/>
          </a:xfrm>
          <a:custGeom>
            <a:avLst/>
            <a:gdLst/>
            <a:ahLst/>
            <a:cxnLst/>
            <a:rect l="l" t="t" r="r" b="b"/>
            <a:pathLst>
              <a:path w="722587" h="2065283" extrusionOk="0">
                <a:moveTo>
                  <a:pt x="0" y="2065283"/>
                </a:moveTo>
                <a:cubicBezTo>
                  <a:pt x="348155" y="1849821"/>
                  <a:pt x="696311" y="1634359"/>
                  <a:pt x="709449" y="1418897"/>
                </a:cubicBezTo>
                <a:cubicBezTo>
                  <a:pt x="722587" y="1203435"/>
                  <a:pt x="149773" y="1008993"/>
                  <a:pt x="78828" y="772510"/>
                </a:cubicBezTo>
                <a:cubicBezTo>
                  <a:pt x="7883" y="536027"/>
                  <a:pt x="145831" y="268013"/>
                  <a:pt x="283780" y="0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5154612" y="3168650"/>
            <a:ext cx="350837" cy="520700"/>
          </a:xfrm>
          <a:custGeom>
            <a:avLst/>
            <a:gdLst/>
            <a:ahLst/>
            <a:cxnLst/>
            <a:rect l="l" t="t" r="r" b="b"/>
            <a:pathLst>
              <a:path w="349469" h="520262" extrusionOk="0">
                <a:moveTo>
                  <a:pt x="0" y="520262"/>
                </a:moveTo>
                <a:cubicBezTo>
                  <a:pt x="156341" y="405962"/>
                  <a:pt x="312683" y="291662"/>
                  <a:pt x="331076" y="204952"/>
                </a:cubicBezTo>
                <a:cubicBezTo>
                  <a:pt x="349469" y="118242"/>
                  <a:pt x="229914" y="59121"/>
                  <a:pt x="110359" y="0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3781425" y="3105150"/>
            <a:ext cx="498475" cy="884237"/>
          </a:xfrm>
          <a:custGeom>
            <a:avLst/>
            <a:gdLst/>
            <a:ahLst/>
            <a:cxnLst/>
            <a:rect l="l" t="t" r="r" b="b"/>
            <a:pathLst>
              <a:path w="499241" h="882869" extrusionOk="0">
                <a:moveTo>
                  <a:pt x="191813" y="882869"/>
                </a:moveTo>
                <a:cubicBezTo>
                  <a:pt x="95906" y="830317"/>
                  <a:pt x="0" y="777766"/>
                  <a:pt x="49924" y="725214"/>
                </a:cubicBezTo>
                <a:cubicBezTo>
                  <a:pt x="99848" y="672662"/>
                  <a:pt x="483475" y="688428"/>
                  <a:pt x="491358" y="567559"/>
                </a:cubicBezTo>
                <a:cubicBezTo>
                  <a:pt x="499241" y="446690"/>
                  <a:pt x="298230" y="223345"/>
                  <a:pt x="97220" y="0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"/>
          <p:cNvSpPr txBox="1">
            <a:spLocks noGrp="1"/>
          </p:cNvSpPr>
          <p:nvPr>
            <p:ph type="title"/>
          </p:nvPr>
        </p:nvSpPr>
        <p:spPr>
          <a:xfrm>
            <a:off x="539750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Serial implementation of vector addition</a:t>
            </a:r>
            <a:endParaRPr/>
          </a:p>
        </p:txBody>
      </p:sp>
      <p:pic>
        <p:nvPicPr>
          <p:cNvPr id="516" name="Google Shape;516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1989137"/>
            <a:ext cx="81629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Different partitions of a 12-component vector among 3 processes</a:t>
            </a:r>
            <a:endParaRPr/>
          </a:p>
        </p:txBody>
      </p:sp>
      <p:pic>
        <p:nvPicPr>
          <p:cNvPr id="522" name="Google Shape;52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2420937"/>
            <a:ext cx="8375650" cy="259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Partitioning options</a:t>
            </a:r>
            <a:endParaRPr/>
          </a:p>
        </p:txBody>
      </p:sp>
      <p:sp>
        <p:nvSpPr>
          <p:cNvPr id="528" name="Google Shape;528;p60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Block partitioning</a:t>
            </a:r>
            <a:endParaRPr>
              <a:highlight>
                <a:srgbClr val="FFFF00"/>
              </a:highlight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Assign blocks of consecutive components to each process.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Cyclic partitioning</a:t>
            </a:r>
            <a:endParaRPr>
              <a:highlight>
                <a:srgbClr val="FFFF00"/>
              </a:highlight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Assign components in a round robin fashion.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Block-cyclic partitioning</a:t>
            </a:r>
            <a:endParaRPr>
              <a:highlight>
                <a:srgbClr val="FFFF00"/>
              </a:highlight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Use a cyclic distribution of blocks of components.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>
            <a:spLocks noGrp="1"/>
          </p:cNvSpPr>
          <p:nvPr>
            <p:ph type="title"/>
          </p:nvPr>
        </p:nvSpPr>
        <p:spPr>
          <a:xfrm>
            <a:off x="539750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Parallel implementation of </a:t>
            </a:r>
            <a:b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vector addition</a:t>
            </a:r>
            <a:endParaRPr/>
          </a:p>
        </p:txBody>
      </p:sp>
      <p:pic>
        <p:nvPicPr>
          <p:cNvPr id="534" name="Google Shape;53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1773237"/>
            <a:ext cx="7988300" cy="273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2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Scatter</a:t>
            </a:r>
            <a:endParaRPr/>
          </a:p>
        </p:txBody>
      </p:sp>
      <p:sp>
        <p:nvSpPr>
          <p:cNvPr id="540" name="Google Shape;540;p62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MPI_Scatter can be used in a function that reads in an entire vector on process 0 but only sends the needed components to each of the other processes.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541" name="Google Shape;54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2275" y="3357562"/>
            <a:ext cx="52673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Reading and distributing a vector</a:t>
            </a:r>
            <a:endParaRPr/>
          </a:p>
        </p:txBody>
      </p:sp>
      <p:pic>
        <p:nvPicPr>
          <p:cNvPr id="547" name="Google Shape;54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908050"/>
            <a:ext cx="74168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Gather</a:t>
            </a:r>
            <a:endParaRPr/>
          </a:p>
        </p:txBody>
      </p:sp>
      <p:sp>
        <p:nvSpPr>
          <p:cNvPr id="553" name="Google Shape;553;p64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Collect all of the components of the vector onto process 0, and then process 0 can process all of the components.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554" name="Google Shape;554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2852737"/>
            <a:ext cx="63119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5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Print a distributed vector (1)</a:t>
            </a:r>
            <a:endParaRPr/>
          </a:p>
        </p:txBody>
      </p:sp>
      <p:pic>
        <p:nvPicPr>
          <p:cNvPr id="560" name="Google Shape;56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7" y="1341437"/>
            <a:ext cx="7605712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6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Print a distributed vector (2)</a:t>
            </a:r>
            <a:endParaRPr/>
          </a:p>
        </p:txBody>
      </p:sp>
      <p:pic>
        <p:nvPicPr>
          <p:cNvPr id="566" name="Google Shape;566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" y="1676400"/>
            <a:ext cx="8418512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Allgather</a:t>
            </a:r>
            <a:endParaRPr/>
          </a:p>
        </p:txBody>
      </p:sp>
      <p:sp>
        <p:nvSpPr>
          <p:cNvPr id="572" name="Google Shape;572;p67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Concatenates the contents of each process’ </a:t>
            </a:r>
            <a:r>
              <a:rPr lang="en-US" sz="3200" b="0" i="0" u="none">
                <a:solidFill>
                  <a:srgbClr val="0066F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send_buf_p</a:t>
            </a: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and stores this in each process’ </a:t>
            </a:r>
            <a:r>
              <a:rPr lang="en-US" sz="3200" b="0" i="0" u="none">
                <a:solidFill>
                  <a:srgbClr val="0066F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recv_buf_p</a:t>
            </a: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As usual,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recv_count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is the amount of data being received from each process.</a:t>
            </a:r>
            <a:endParaRPr/>
          </a:p>
        </p:txBody>
      </p:sp>
      <p:pic>
        <p:nvPicPr>
          <p:cNvPr id="573" name="Google Shape;573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2" y="3789362"/>
            <a:ext cx="5578475" cy="223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323850" y="1700212"/>
            <a:ext cx="856932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mpiexec  -n  &lt;number of processes&gt;   &lt;executable&gt;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2268537" y="2924175"/>
            <a:ext cx="489585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mpiexec  -n  1  ./mpi_hello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684212" y="4365625"/>
            <a:ext cx="48958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mpiexec  -n  4  ./mpi_hello</a:t>
            </a:r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5076825" y="3789362"/>
            <a:ext cx="26828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 with 1 process</a:t>
            </a:r>
            <a:endParaRPr/>
          </a:p>
        </p:txBody>
      </p:sp>
      <p:cxnSp>
        <p:nvCxnSpPr>
          <p:cNvPr id="129" name="Google Shape;129;p7"/>
          <p:cNvCxnSpPr/>
          <p:nvPr/>
        </p:nvCxnSpPr>
        <p:spPr>
          <a:xfrm>
            <a:off x="539750" y="2636837"/>
            <a:ext cx="7704137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0" name="Google Shape;130;p7"/>
          <p:cNvSpPr txBox="1"/>
          <p:nvPr/>
        </p:nvSpPr>
        <p:spPr>
          <a:xfrm>
            <a:off x="3635375" y="5300662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 with 4 processes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4283075" y="3421062"/>
            <a:ext cx="762000" cy="754062"/>
          </a:xfrm>
          <a:custGeom>
            <a:avLst/>
            <a:gdLst/>
            <a:ahLst/>
            <a:cxnLst/>
            <a:rect l="l" t="t" r="r" b="b"/>
            <a:pathLst>
              <a:path w="762000" h="754117" extrusionOk="0">
                <a:moveTo>
                  <a:pt x="762000" y="646386"/>
                </a:moveTo>
                <a:cubicBezTo>
                  <a:pt x="480848" y="700251"/>
                  <a:pt x="199696" y="754117"/>
                  <a:pt x="99848" y="646386"/>
                </a:cubicBezTo>
                <a:cubicBezTo>
                  <a:pt x="0" y="538655"/>
                  <a:pt x="81455" y="269327"/>
                  <a:pt x="162910" y="0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2700337" y="4868862"/>
            <a:ext cx="762000" cy="754062"/>
          </a:xfrm>
          <a:custGeom>
            <a:avLst/>
            <a:gdLst/>
            <a:ahLst/>
            <a:cxnLst/>
            <a:rect l="l" t="t" r="r" b="b"/>
            <a:pathLst>
              <a:path w="762000" h="754117" extrusionOk="0">
                <a:moveTo>
                  <a:pt x="762000" y="646386"/>
                </a:moveTo>
                <a:cubicBezTo>
                  <a:pt x="480848" y="700251"/>
                  <a:pt x="199696" y="754117"/>
                  <a:pt x="99848" y="646386"/>
                </a:cubicBezTo>
                <a:cubicBezTo>
                  <a:pt x="0" y="538655"/>
                  <a:pt x="81455" y="269327"/>
                  <a:pt x="162910" y="0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>
            <a:spLocks noGrp="1"/>
          </p:cNvSpPr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Matrix-vector multiplication</a:t>
            </a:r>
            <a:endParaRPr/>
          </a:p>
        </p:txBody>
      </p:sp>
      <p:pic>
        <p:nvPicPr>
          <p:cNvPr id="579" name="Google Shape;57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2" y="4076700"/>
            <a:ext cx="6240462" cy="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212" y="1125537"/>
            <a:ext cx="4367212" cy="5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5875" y="2133600"/>
            <a:ext cx="4824412" cy="37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68"/>
          <p:cNvGrpSpPr/>
          <p:nvPr/>
        </p:nvGrpSpPr>
        <p:grpSpPr>
          <a:xfrm>
            <a:off x="900112" y="2997200"/>
            <a:ext cx="5759450" cy="431800"/>
            <a:chOff x="1043608" y="2996952"/>
            <a:chExt cx="5760640" cy="432048"/>
          </a:xfrm>
        </p:grpSpPr>
        <p:pic>
          <p:nvPicPr>
            <p:cNvPr id="583" name="Google Shape;583;p6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43608" y="3053959"/>
              <a:ext cx="1080120" cy="375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" name="Google Shape;584;p6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195736" y="2996952"/>
              <a:ext cx="4608512" cy="4320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5" name="Google Shape;585;p68"/>
          <p:cNvCxnSpPr/>
          <p:nvPr/>
        </p:nvCxnSpPr>
        <p:spPr>
          <a:xfrm>
            <a:off x="3276600" y="1773237"/>
            <a:ext cx="503237" cy="287337"/>
          </a:xfrm>
          <a:prstGeom prst="straightConnector1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86" name="Google Shape;586;p68"/>
          <p:cNvCxnSpPr/>
          <p:nvPr/>
        </p:nvCxnSpPr>
        <p:spPr>
          <a:xfrm flipH="1">
            <a:off x="3348037" y="2565400"/>
            <a:ext cx="503237" cy="358775"/>
          </a:xfrm>
          <a:prstGeom prst="straightConnector1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87" name="Google Shape;587;p68"/>
          <p:cNvCxnSpPr/>
          <p:nvPr/>
        </p:nvCxnSpPr>
        <p:spPr>
          <a:xfrm>
            <a:off x="3348037" y="3500437"/>
            <a:ext cx="671512" cy="576262"/>
          </a:xfrm>
          <a:prstGeom prst="straightConnector1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588" name="Google Shape;588;p68"/>
          <p:cNvSpPr txBox="1"/>
          <p:nvPr/>
        </p:nvSpPr>
        <p:spPr>
          <a:xfrm>
            <a:off x="755650" y="5013325"/>
            <a:ext cx="23622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i-th component of y</a:t>
            </a:r>
            <a:endParaRPr/>
          </a:p>
        </p:txBody>
      </p:sp>
      <p:sp>
        <p:nvSpPr>
          <p:cNvPr id="589" name="Google Shape;589;p68"/>
          <p:cNvSpPr txBox="1"/>
          <p:nvPr/>
        </p:nvSpPr>
        <p:spPr>
          <a:xfrm>
            <a:off x="3708400" y="5229225"/>
            <a:ext cx="25590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Dot product of the ith</a:t>
            </a:r>
            <a:b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 of A with x.</a:t>
            </a:r>
            <a:endParaRPr/>
          </a:p>
        </p:txBody>
      </p:sp>
      <p:cxnSp>
        <p:nvCxnSpPr>
          <p:cNvPr id="590" name="Google Shape;590;p68"/>
          <p:cNvCxnSpPr/>
          <p:nvPr/>
        </p:nvCxnSpPr>
        <p:spPr>
          <a:xfrm rot="5400000" flipH="1">
            <a:off x="1403350" y="4724400"/>
            <a:ext cx="288925" cy="288925"/>
          </a:xfrm>
          <a:prstGeom prst="straightConnector1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91" name="Google Shape;591;p68"/>
          <p:cNvCxnSpPr/>
          <p:nvPr/>
        </p:nvCxnSpPr>
        <p:spPr>
          <a:xfrm rot="-5400000">
            <a:off x="4211637" y="5013325"/>
            <a:ext cx="360362" cy="71437"/>
          </a:xfrm>
          <a:prstGeom prst="straightConnector1">
            <a:avLst/>
          </a:prstGeom>
          <a:noFill/>
          <a:ln w="9525" cap="flat" cmpd="sng">
            <a:solidFill>
              <a:srgbClr val="0066FF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9"/>
          <p:cNvSpPr txBox="1">
            <a:spLocks noGrp="1"/>
          </p:cNvSpPr>
          <p:nvPr>
            <p:ph type="title"/>
          </p:nvPr>
        </p:nvSpPr>
        <p:spPr>
          <a:xfrm>
            <a:off x="611187" y="109537"/>
            <a:ext cx="82819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Matrix-vector multiplication</a:t>
            </a:r>
            <a:endParaRPr/>
          </a:p>
        </p:txBody>
      </p:sp>
      <p:pic>
        <p:nvPicPr>
          <p:cNvPr id="597" name="Google Shape;597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1700212"/>
            <a:ext cx="8012112" cy="223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0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Multiply a matrix by a vector</a:t>
            </a:r>
            <a:endParaRPr/>
          </a:p>
        </p:txBody>
      </p:sp>
      <p:sp>
        <p:nvSpPr>
          <p:cNvPr id="603" name="Google Shape;603;p70"/>
          <p:cNvSpPr txBox="1"/>
          <p:nvPr/>
        </p:nvSpPr>
        <p:spPr>
          <a:xfrm>
            <a:off x="4572000" y="4652962"/>
            <a:ext cx="23955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Serial pseudo-code</a:t>
            </a:r>
            <a:endParaRPr/>
          </a:p>
        </p:txBody>
      </p:sp>
      <p:grpSp>
        <p:nvGrpSpPr>
          <p:cNvPr id="604" name="Google Shape;604;p70"/>
          <p:cNvGrpSpPr/>
          <p:nvPr/>
        </p:nvGrpSpPr>
        <p:grpSpPr>
          <a:xfrm>
            <a:off x="755650" y="1700212"/>
            <a:ext cx="7572375" cy="2665412"/>
            <a:chOff x="755576" y="1700808"/>
            <a:chExt cx="7573035" cy="2664296"/>
          </a:xfrm>
        </p:grpSpPr>
        <p:pic>
          <p:nvPicPr>
            <p:cNvPr id="605" name="Google Shape;605;p7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5576" y="1700808"/>
              <a:ext cx="7573035" cy="1656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7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5576" y="3068960"/>
              <a:ext cx="4905835" cy="12961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1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C style arrays</a:t>
            </a:r>
            <a:endParaRPr/>
          </a:p>
        </p:txBody>
      </p:sp>
      <p:pic>
        <p:nvPicPr>
          <p:cNvPr id="612" name="Google Shape;61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1341437"/>
            <a:ext cx="3313112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5150" y="4437062"/>
            <a:ext cx="5224462" cy="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71"/>
          <p:cNvSpPr txBox="1"/>
          <p:nvPr/>
        </p:nvSpPr>
        <p:spPr>
          <a:xfrm>
            <a:off x="5795962" y="2565400"/>
            <a:ext cx="198278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stored  as</a:t>
            </a:r>
            <a:endParaRPr/>
          </a:p>
        </p:txBody>
      </p:sp>
      <p:sp>
        <p:nvSpPr>
          <p:cNvPr id="615" name="Google Shape;615;p71"/>
          <p:cNvSpPr/>
          <p:nvPr/>
        </p:nvSpPr>
        <p:spPr>
          <a:xfrm>
            <a:off x="3963987" y="2011362"/>
            <a:ext cx="2790825" cy="579437"/>
          </a:xfrm>
          <a:custGeom>
            <a:avLst/>
            <a:gdLst/>
            <a:ahLst/>
            <a:cxnLst/>
            <a:rect l="l" t="t" r="r" b="b"/>
            <a:pathLst>
              <a:path w="2791326" h="580189" extrusionOk="0">
                <a:moveTo>
                  <a:pt x="0" y="82884"/>
                </a:moveTo>
                <a:cubicBezTo>
                  <a:pt x="898358" y="41442"/>
                  <a:pt x="1796716" y="0"/>
                  <a:pt x="2261937" y="82884"/>
                </a:cubicBezTo>
                <a:cubicBezTo>
                  <a:pt x="2727158" y="165768"/>
                  <a:pt x="2759242" y="372978"/>
                  <a:pt x="2791326" y="58018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6" name="Google Shape;616;p71"/>
          <p:cNvSpPr/>
          <p:nvPr/>
        </p:nvSpPr>
        <p:spPr>
          <a:xfrm>
            <a:off x="3060700" y="3240087"/>
            <a:ext cx="4343400" cy="1235075"/>
          </a:xfrm>
          <a:custGeom>
            <a:avLst/>
            <a:gdLst/>
            <a:ahLst/>
            <a:cxnLst/>
            <a:rect l="l" t="t" r="r" b="b"/>
            <a:pathLst>
              <a:path w="4342062" h="1235242" extrusionOk="0">
                <a:moveTo>
                  <a:pt x="3804652" y="0"/>
                </a:moveTo>
                <a:cubicBezTo>
                  <a:pt x="4073357" y="279400"/>
                  <a:pt x="4342062" y="558801"/>
                  <a:pt x="3804652" y="657727"/>
                </a:cubicBezTo>
                <a:cubicBezTo>
                  <a:pt x="3267242" y="756653"/>
                  <a:pt x="1160379" y="497306"/>
                  <a:pt x="580189" y="593558"/>
                </a:cubicBezTo>
                <a:cubicBezTo>
                  <a:pt x="0" y="689811"/>
                  <a:pt x="161757" y="962526"/>
                  <a:pt x="323515" y="123524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2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Serial matrix-vector multiplication</a:t>
            </a:r>
            <a:endParaRPr/>
          </a:p>
        </p:txBody>
      </p:sp>
      <p:pic>
        <p:nvPicPr>
          <p:cNvPr id="622" name="Google Shape;622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612" y="1557337"/>
            <a:ext cx="5040312" cy="4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3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An MPI matrix-vector multiplication function (1)</a:t>
            </a:r>
            <a:endParaRPr/>
          </a:p>
        </p:txBody>
      </p:sp>
      <p:pic>
        <p:nvPicPr>
          <p:cNvPr id="628" name="Google Shape;62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7" y="1628775"/>
            <a:ext cx="6769100" cy="384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4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An MPI matrix-vector multiplication function (2)</a:t>
            </a:r>
            <a:endParaRPr/>
          </a:p>
        </p:txBody>
      </p:sp>
      <p:pic>
        <p:nvPicPr>
          <p:cNvPr id="634" name="Google Shape;634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844675"/>
            <a:ext cx="8091487" cy="340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 DERIVED DATATYPES</a:t>
            </a:r>
            <a:endParaRPr/>
          </a:p>
        </p:txBody>
      </p:sp>
      <p:pic>
        <p:nvPicPr>
          <p:cNvPr id="640" name="Google Shape;640;p75" descr="View Detai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825" y="234950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6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Derived datatypes</a:t>
            </a:r>
            <a:endParaRPr/>
          </a:p>
        </p:txBody>
      </p:sp>
      <p:sp>
        <p:nvSpPr>
          <p:cNvPr id="646" name="Google Shape;646;p76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Used to represent any collection of data items in memory by storing both the types of the items and their relative locations in memory.</a:t>
            </a:r>
            <a:endParaRPr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idea is that </a:t>
            </a:r>
            <a:r>
              <a:rPr lang="en-US" sz="2800" b="0" i="0" u="none">
                <a:solidFill>
                  <a:srgbClr val="00339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if a function that sends data knows this information about a collection of data items, it can collect the items from memory before they are sent</a:t>
            </a:r>
            <a:r>
              <a:rPr lang="en-US" sz="28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CC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Similarly, </a:t>
            </a:r>
            <a:r>
              <a:rPr lang="en-US" sz="2800" b="0" i="0" u="none">
                <a:solidFill>
                  <a:srgbClr val="00339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 function that receives data can distribute the items into their correct destinations in memory when they’re received</a:t>
            </a:r>
            <a:r>
              <a:rPr lang="en-US" sz="28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7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Derived datatypes</a:t>
            </a:r>
            <a:endParaRPr/>
          </a:p>
        </p:txBody>
      </p:sp>
      <p:sp>
        <p:nvSpPr>
          <p:cNvPr id="652" name="Google Shape;652;p77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Formally, consists of a sequence of basic MPI data types together with a displacement for each of the data types.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Trapezoidal Rule example:</a:t>
            </a:r>
            <a:endParaRPr/>
          </a:p>
        </p:txBody>
      </p:sp>
      <p:pic>
        <p:nvPicPr>
          <p:cNvPr id="653" name="Google Shape;653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3644900"/>
            <a:ext cx="2592387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3575" y="4292600"/>
            <a:ext cx="54895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1331912" y="1125537"/>
            <a:ext cx="48958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mpiexec  -n  1  ./mpi_hello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1331912" y="2997200"/>
            <a:ext cx="48958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mpiexec  -n  4  ./mpi_hello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1908175" y="1844675"/>
            <a:ext cx="590391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Greetings from process 0 of 1 !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1908175" y="3789362"/>
            <a:ext cx="5903912" cy="207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Greetings from process 0 of 4 !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Greetings from process 1 of 4 !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Greetings from process 2 of 4 !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Greetings from process 3 of 4 !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1258887" y="1125537"/>
            <a:ext cx="5905500" cy="16557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1258887" y="3068637"/>
            <a:ext cx="5905500" cy="28082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8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MPI_Type create_struct</a:t>
            </a:r>
            <a:endParaRPr/>
          </a:p>
        </p:txBody>
      </p:sp>
      <p:sp>
        <p:nvSpPr>
          <p:cNvPr id="660" name="Google Shape;660;p78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Builds a derived datatype that consists of individual elements that have different basic types.</a:t>
            </a:r>
            <a:endParaRPr/>
          </a:p>
        </p:txBody>
      </p:sp>
      <p:pic>
        <p:nvPicPr>
          <p:cNvPr id="661" name="Google Shape;661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3141662"/>
            <a:ext cx="8410575" cy="183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9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MPI_Get_address</a:t>
            </a:r>
            <a:endParaRPr/>
          </a:p>
        </p:txBody>
      </p:sp>
      <p:sp>
        <p:nvSpPr>
          <p:cNvPr id="667" name="Google Shape;667;p79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Returns the address of the memory location referenced by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location_p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special type </a:t>
            </a:r>
            <a:r>
              <a:rPr lang="en-US" sz="3200" b="0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MPI_Aint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is an integer type that is big enough to store an address on the system.</a:t>
            </a:r>
            <a:endParaRPr/>
          </a:p>
        </p:txBody>
      </p:sp>
      <p:pic>
        <p:nvPicPr>
          <p:cNvPr id="668" name="Google Shape;668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4149725"/>
            <a:ext cx="7404100" cy="122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0"/>
          <p:cNvSpPr txBox="1">
            <a:spLocks noGrp="1"/>
          </p:cNvSpPr>
          <p:nvPr>
            <p:ph type="title"/>
          </p:nvPr>
        </p:nvSpPr>
        <p:spPr>
          <a:xfrm>
            <a:off x="539750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MPI_Type_commit</a:t>
            </a:r>
            <a:endParaRPr/>
          </a:p>
        </p:txBody>
      </p:sp>
      <p:sp>
        <p:nvSpPr>
          <p:cNvPr id="674" name="Google Shape;674;p80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Allows the MPI implementation to optimize its internal representation of the datatype for use in communication functions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675" name="Google Shape;675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3213100"/>
            <a:ext cx="8113712" cy="36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1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MPI_Type_free</a:t>
            </a:r>
            <a:endParaRPr/>
          </a:p>
        </p:txBody>
      </p:sp>
      <p:sp>
        <p:nvSpPr>
          <p:cNvPr id="681" name="Google Shape;681;p81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When we’re finished with our new type, this frees any additional storage used.</a:t>
            </a:r>
            <a:endParaRPr>
              <a:highlight>
                <a:srgbClr val="00FFFF"/>
              </a:highlight>
            </a:endParaRPr>
          </a:p>
        </p:txBody>
      </p:sp>
      <p:pic>
        <p:nvPicPr>
          <p:cNvPr id="682" name="Google Shape;682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2924175"/>
            <a:ext cx="8078787" cy="360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Get input function with a derived datatype (1)</a:t>
            </a:r>
            <a:endParaRPr/>
          </a:p>
        </p:txBody>
      </p:sp>
      <p:pic>
        <p:nvPicPr>
          <p:cNvPr id="688" name="Google Shape;68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916112"/>
            <a:ext cx="8408987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3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Get input function with a derived datatype (2)</a:t>
            </a:r>
            <a:endParaRPr/>
          </a:p>
        </p:txBody>
      </p:sp>
      <p:pic>
        <p:nvPicPr>
          <p:cNvPr id="694" name="Google Shape;694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916112"/>
            <a:ext cx="8593137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4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Get input function with a derived datatype (3)</a:t>
            </a:r>
            <a:endParaRPr/>
          </a:p>
        </p:txBody>
      </p:sp>
      <p:pic>
        <p:nvPicPr>
          <p:cNvPr id="700" name="Google Shape;700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700212"/>
            <a:ext cx="8470900" cy="374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PERFORMANCE EVALUATION</a:t>
            </a:r>
            <a:endParaRPr/>
          </a:p>
        </p:txBody>
      </p:sp>
      <p:pic>
        <p:nvPicPr>
          <p:cNvPr id="706" name="Google Shape;706;p85" descr="egg timers,hourglasses,households,Photographs,time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262" y="105251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6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Elapsed parallel time</a:t>
            </a:r>
            <a:endParaRPr/>
          </a:p>
        </p:txBody>
      </p:sp>
      <p:sp>
        <p:nvSpPr>
          <p:cNvPr id="712" name="Google Shape;712;p86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158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Returns the number of seconds that have elapsed since some time in the past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13" name="Google Shape;713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2420937"/>
            <a:ext cx="3471862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1912" y="3213100"/>
            <a:ext cx="6624637" cy="2392362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86"/>
          <p:cNvSpPr/>
          <p:nvPr/>
        </p:nvSpPr>
        <p:spPr>
          <a:xfrm>
            <a:off x="3898900" y="2379662"/>
            <a:ext cx="3365500" cy="1679575"/>
          </a:xfrm>
          <a:custGeom>
            <a:avLst/>
            <a:gdLst/>
            <a:ahLst/>
            <a:cxnLst/>
            <a:rect l="l" t="t" r="r" b="b"/>
            <a:pathLst>
              <a:path w="3366167" h="1679074" extrusionOk="0">
                <a:moveTo>
                  <a:pt x="0" y="267368"/>
                </a:moveTo>
                <a:cubicBezTo>
                  <a:pt x="1332831" y="133684"/>
                  <a:pt x="2665663" y="0"/>
                  <a:pt x="3015915" y="235284"/>
                </a:cubicBezTo>
                <a:cubicBezTo>
                  <a:pt x="3366167" y="470568"/>
                  <a:pt x="2733841" y="1074821"/>
                  <a:pt x="2101515" y="1679074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7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Elapsed serial time</a:t>
            </a:r>
            <a:endParaRPr/>
          </a:p>
        </p:txBody>
      </p:sp>
      <p:sp>
        <p:nvSpPr>
          <p:cNvPr id="721" name="Google Shape;721;p87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 this case, you don’t need to link in the MPI libraries.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Returns time in microseconds elapsed from some point in the past.</a:t>
            </a:r>
            <a:endParaRPr/>
          </a:p>
        </p:txBody>
      </p:sp>
      <p:pic>
        <p:nvPicPr>
          <p:cNvPr id="722" name="Google Shape;722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150" y="3500437"/>
            <a:ext cx="3494087" cy="189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87" descr="View Detail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7762" y="3933825"/>
            <a:ext cx="1130300" cy="11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 Programs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684212" y="908050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Written in C.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Has main.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Uses stdio.h, string.h, etc.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Need to add </a:t>
            </a:r>
            <a:r>
              <a:rPr lang="en-US" sz="3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mpi.h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header file.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Identifiers defined by MPI start with “MPI_”.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First letter following underscore is uppercase.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For function names and MPI-defined types.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Helps to avoid confusion.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8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Elapsed serial time</a:t>
            </a:r>
            <a:endParaRPr/>
          </a:p>
        </p:txBody>
      </p:sp>
      <p:pic>
        <p:nvPicPr>
          <p:cNvPr id="729" name="Google Shape;729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484312"/>
            <a:ext cx="79406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9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MPI_Barrier</a:t>
            </a:r>
            <a:endParaRPr/>
          </a:p>
        </p:txBody>
      </p:sp>
      <p:sp>
        <p:nvSpPr>
          <p:cNvPr id="735" name="Google Shape;735;p89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187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Ensures that no process will return from calling it until every process in the communicator has started calling it.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736" name="Google Shape;736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3357562"/>
            <a:ext cx="7951787" cy="5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89" descr="barriers,caution barriers,construction,hardware,industries,industry,objects,Photographs,road construction,tools,traffic controls,transportation,warning ligh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125" y="4076700"/>
            <a:ext cx="19431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0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MPI_Barrier</a:t>
            </a:r>
            <a:endParaRPr/>
          </a:p>
        </p:txBody>
      </p:sp>
      <p:pic>
        <p:nvPicPr>
          <p:cNvPr id="743" name="Google Shape;743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341437"/>
            <a:ext cx="8469312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287" y="3284537"/>
            <a:ext cx="7056437" cy="211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1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Run-times of serial and parallel matrix-vector multiplication</a:t>
            </a:r>
            <a:endParaRPr/>
          </a:p>
        </p:txBody>
      </p:sp>
      <p:pic>
        <p:nvPicPr>
          <p:cNvPr id="750" name="Google Shape;750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628775"/>
            <a:ext cx="7042150" cy="31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91"/>
          <p:cNvSpPr txBox="1"/>
          <p:nvPr/>
        </p:nvSpPr>
        <p:spPr>
          <a:xfrm>
            <a:off x="6372225" y="5084762"/>
            <a:ext cx="13525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(Seconds)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2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Speedup</a:t>
            </a:r>
            <a:endParaRPr/>
          </a:p>
        </p:txBody>
      </p:sp>
      <p:pic>
        <p:nvPicPr>
          <p:cNvPr id="757" name="Google Shape;757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912" y="1773237"/>
            <a:ext cx="5226050" cy="1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3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/>
          </a:p>
        </p:txBody>
      </p:sp>
      <p:pic>
        <p:nvPicPr>
          <p:cNvPr id="763" name="Google Shape;763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2349500"/>
            <a:ext cx="6777037" cy="160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4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Speedups of Parallel Matrix-Vector Multiplication</a:t>
            </a:r>
            <a:endParaRPr/>
          </a:p>
        </p:txBody>
      </p:sp>
      <p:pic>
        <p:nvPicPr>
          <p:cNvPr id="769" name="Google Shape;769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2" y="1700212"/>
            <a:ext cx="7640637" cy="336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5"/>
          <p:cNvSpPr txBox="1">
            <a:spLocks noGrp="1"/>
          </p:cNvSpPr>
          <p:nvPr>
            <p:ph type="title"/>
          </p:nvPr>
        </p:nvSpPr>
        <p:spPr>
          <a:xfrm>
            <a:off x="611187" y="0"/>
            <a:ext cx="8281987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Efficiencies of Parallel Matrix-Vector Multiplication</a:t>
            </a:r>
            <a:endParaRPr/>
          </a:p>
        </p:txBody>
      </p:sp>
      <p:pic>
        <p:nvPicPr>
          <p:cNvPr id="775" name="Google Shape;775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700212"/>
            <a:ext cx="7353300" cy="331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6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</p:txBody>
      </p:sp>
      <p:sp>
        <p:nvSpPr>
          <p:cNvPr id="781" name="Google Shape;781;p96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 program is </a:t>
            </a:r>
            <a:r>
              <a:rPr lang="en-US" sz="3200" b="0" i="0" u="non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scalable</a:t>
            </a:r>
            <a:r>
              <a:rPr lang="en-US" sz="3200" b="0" i="0" u="none">
                <a:solidFill>
                  <a:srgbClr val="00339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if the problem size can be increased at a rate so that the efficiency doesn’t decrease as the number of processes increase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None/>
            </a:pPr>
            <a:endParaRPr sz="3200" b="0" i="0" u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2" name="Google Shape;782;p96" descr="balances,government,law,objects,Photographs,scales,scales of justice,symbo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162" y="2852737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7"/>
          <p:cNvSpPr txBox="1">
            <a:spLocks noGrp="1"/>
          </p:cNvSpPr>
          <p:nvPr>
            <p:ph type="title"/>
          </p:nvPr>
        </p:nvSpPr>
        <p:spPr>
          <a:xfrm>
            <a:off x="611187" y="115887"/>
            <a:ext cx="828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</p:txBody>
      </p:sp>
      <p:sp>
        <p:nvSpPr>
          <p:cNvPr id="788" name="Google Shape;788;p97"/>
          <p:cNvSpPr txBox="1">
            <a:spLocks noGrp="1"/>
          </p:cNvSpPr>
          <p:nvPr>
            <p:ph type="body" idx="1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Programs that can maintain a constant efficiency without increasing the problem size are sometimes said to be </a:t>
            </a:r>
            <a:r>
              <a:rPr lang="en-US" sz="3200" b="0" i="0" u="none">
                <a:solidFill>
                  <a:srgbClr val="FF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strongly scalable</a:t>
            </a:r>
            <a:r>
              <a:rPr lang="en-US" sz="3200" b="0" i="0" u="none">
                <a:solidFill>
                  <a:srgbClr val="003399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Programs that can maintain a constant efficiency if the problem size increases at the same rate as the number of processes are sometimes said to be </a:t>
            </a:r>
            <a:r>
              <a:rPr lang="en-US" sz="32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weakly scalable</a:t>
            </a:r>
            <a:r>
              <a:rPr lang="en-US" sz="3200" b="0" i="0" u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2854</Words>
  <Application>Microsoft Office PowerPoint</Application>
  <PresentationFormat>On-screen Show (4:3)</PresentationFormat>
  <Paragraphs>315</Paragraphs>
  <Slides>124</Slides>
  <Notes>124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124</vt:i4>
      </vt:variant>
    </vt:vector>
  </HeadingPairs>
  <TitlesOfParts>
    <vt:vector size="130" baseType="lpstr">
      <vt:lpstr>Arial Black</vt:lpstr>
      <vt:lpstr>Noto Sans Symbols</vt:lpstr>
      <vt:lpstr>Times New Roman</vt:lpstr>
      <vt:lpstr>Arial</vt:lpstr>
      <vt:lpstr>1_cod4e</vt:lpstr>
      <vt:lpstr>2_cod4e</vt:lpstr>
      <vt:lpstr>A distributed memory system</vt:lpstr>
      <vt:lpstr>A shared memory system</vt:lpstr>
      <vt:lpstr>Hello World! </vt:lpstr>
      <vt:lpstr>Identifying MPI processes</vt:lpstr>
      <vt:lpstr>Our first MPI program</vt:lpstr>
      <vt:lpstr>Compilation</vt:lpstr>
      <vt:lpstr>Execution</vt:lpstr>
      <vt:lpstr>Execution</vt:lpstr>
      <vt:lpstr>MPI Programs</vt:lpstr>
      <vt:lpstr>MPI Components</vt:lpstr>
      <vt:lpstr>Basic Outline</vt:lpstr>
      <vt:lpstr>Communicators </vt:lpstr>
      <vt:lpstr>Communicators</vt:lpstr>
      <vt:lpstr>SPMD</vt:lpstr>
      <vt:lpstr>Communication</vt:lpstr>
      <vt:lpstr>Data types</vt:lpstr>
      <vt:lpstr>Communication</vt:lpstr>
      <vt:lpstr>Message matching</vt:lpstr>
      <vt:lpstr>Message matching</vt:lpstr>
      <vt:lpstr>Message matching</vt:lpstr>
      <vt:lpstr>Receiving messages</vt:lpstr>
      <vt:lpstr>status_p  argument</vt:lpstr>
      <vt:lpstr>How much data am I receiving?</vt:lpstr>
      <vt:lpstr>Issues with send and receive</vt:lpstr>
      <vt:lpstr>TRAPEZOIDAL RULE IN MPI</vt:lpstr>
      <vt:lpstr>The Trapezoidal Rule</vt:lpstr>
      <vt:lpstr>The Trapezoidal Rule</vt:lpstr>
      <vt:lpstr>One trapezoid</vt:lpstr>
      <vt:lpstr>Pseudo-code for a serial program</vt:lpstr>
      <vt:lpstr>Parallelizing the Trapezoidal Rule</vt:lpstr>
      <vt:lpstr>Parallel pseudo-code</vt:lpstr>
      <vt:lpstr>Tasks and communications for Trapezoidal Rule</vt:lpstr>
      <vt:lpstr>First version (1)</vt:lpstr>
      <vt:lpstr>First version (2)</vt:lpstr>
      <vt:lpstr>First version (3)</vt:lpstr>
      <vt:lpstr>Dealing with I/O</vt:lpstr>
      <vt:lpstr>Running with 6 processes</vt:lpstr>
      <vt:lpstr>Input </vt:lpstr>
      <vt:lpstr>Function for reading user input</vt:lpstr>
      <vt:lpstr>COLLECTIVE COMMUNICATION</vt:lpstr>
      <vt:lpstr>Tree-structured communication</vt:lpstr>
      <vt:lpstr>A tree-structured global sum</vt:lpstr>
      <vt:lpstr>An alternative tree-structured global sum</vt:lpstr>
      <vt:lpstr>MPI_Reduce</vt:lpstr>
      <vt:lpstr>Predefined reduction operators in MPI</vt:lpstr>
      <vt:lpstr>Collective vs. Point-to-Point Communications</vt:lpstr>
      <vt:lpstr>Collective vs. Point-to-Point Communications</vt:lpstr>
      <vt:lpstr>Collective vs. Point-to-Point Communications</vt:lpstr>
      <vt:lpstr>Collective vs. Point-to-Point Communications</vt:lpstr>
      <vt:lpstr>Example (1)</vt:lpstr>
      <vt:lpstr>Example (2)</vt:lpstr>
      <vt:lpstr>Example (3)</vt:lpstr>
      <vt:lpstr>MPI_Allreduce</vt:lpstr>
      <vt:lpstr>PowerPoint Presentation</vt:lpstr>
      <vt:lpstr>PowerPoint Presentation</vt:lpstr>
      <vt:lpstr>Broadcast</vt:lpstr>
      <vt:lpstr>PowerPoint Presentation</vt:lpstr>
      <vt:lpstr>A version of Get_input that uses MPI_Bcast</vt:lpstr>
      <vt:lpstr>Data distributions</vt:lpstr>
      <vt:lpstr>Serial implementation of vector addition</vt:lpstr>
      <vt:lpstr>Different partitions of a 12-component vector among 3 processes</vt:lpstr>
      <vt:lpstr>Partitioning options</vt:lpstr>
      <vt:lpstr>Parallel implementation of  vector addition</vt:lpstr>
      <vt:lpstr>Scatter</vt:lpstr>
      <vt:lpstr>Reading and distributing a vector</vt:lpstr>
      <vt:lpstr>Gather</vt:lpstr>
      <vt:lpstr>Print a distributed vector (1)</vt:lpstr>
      <vt:lpstr>Print a distributed vector (2)</vt:lpstr>
      <vt:lpstr>Allgather</vt:lpstr>
      <vt:lpstr>Matrix-vector multiplication</vt:lpstr>
      <vt:lpstr>Matrix-vector multiplication</vt:lpstr>
      <vt:lpstr>Multiply a matrix by a vector</vt:lpstr>
      <vt:lpstr>C style arrays</vt:lpstr>
      <vt:lpstr>Serial matrix-vector multiplication</vt:lpstr>
      <vt:lpstr>An MPI matrix-vector multiplication function (1)</vt:lpstr>
      <vt:lpstr>An MPI matrix-vector multiplication function (2)</vt:lpstr>
      <vt:lpstr>MPI DERIVED DATATYPES</vt:lpstr>
      <vt:lpstr>Derived datatypes</vt:lpstr>
      <vt:lpstr>Derived datatypes</vt:lpstr>
      <vt:lpstr>MPI_Type create_struct</vt:lpstr>
      <vt:lpstr>MPI_Get_address</vt:lpstr>
      <vt:lpstr>MPI_Type_commit</vt:lpstr>
      <vt:lpstr>MPI_Type_free</vt:lpstr>
      <vt:lpstr>Get input function with a derived datatype (1)</vt:lpstr>
      <vt:lpstr>Get input function with a derived datatype (2)</vt:lpstr>
      <vt:lpstr>Get input function with a derived datatype (3)</vt:lpstr>
      <vt:lpstr>PERFORMANCE EVALUATION</vt:lpstr>
      <vt:lpstr>Elapsed parallel time</vt:lpstr>
      <vt:lpstr>Elapsed serial time</vt:lpstr>
      <vt:lpstr>Elapsed serial time</vt:lpstr>
      <vt:lpstr>MPI_Barrier</vt:lpstr>
      <vt:lpstr>MPI_Barrier</vt:lpstr>
      <vt:lpstr>Run-times of serial and parallel matrix-vector multiplication</vt:lpstr>
      <vt:lpstr>Speedup</vt:lpstr>
      <vt:lpstr>Efficiency</vt:lpstr>
      <vt:lpstr>Speedups of Parallel Matrix-Vector Multiplication</vt:lpstr>
      <vt:lpstr>Efficiencies of Parallel Matrix-Vector Multiplication</vt:lpstr>
      <vt:lpstr>Scalability</vt:lpstr>
      <vt:lpstr>Scalability</vt:lpstr>
      <vt:lpstr>A PARALLEL SORTING ALGORITHM</vt:lpstr>
      <vt:lpstr>Sorting</vt:lpstr>
      <vt:lpstr>Serial bubble sort</vt:lpstr>
      <vt:lpstr>Odd-even transposition sort</vt:lpstr>
      <vt:lpstr>Example</vt:lpstr>
      <vt:lpstr>Serial odd-even transposition sort</vt:lpstr>
      <vt:lpstr>Communications among tasks in odd-even sort</vt:lpstr>
      <vt:lpstr>Parallel odd-even transposition sort</vt:lpstr>
      <vt:lpstr>Pseudo-code</vt:lpstr>
      <vt:lpstr>Compute_partner</vt:lpstr>
      <vt:lpstr>Safety in MPI programs</vt:lpstr>
      <vt:lpstr>Safety in MPI programs</vt:lpstr>
      <vt:lpstr>Safety in MPI programs</vt:lpstr>
      <vt:lpstr>Safety in MPI programs</vt:lpstr>
      <vt:lpstr>MPI_Ssend</vt:lpstr>
      <vt:lpstr>Restructuring communication</vt:lpstr>
      <vt:lpstr>MPI_Sendrecv</vt:lpstr>
      <vt:lpstr>MPI_Sendrecv</vt:lpstr>
      <vt:lpstr>Safe communication with five processes</vt:lpstr>
      <vt:lpstr>Parallel odd-even transposition sort</vt:lpstr>
      <vt:lpstr>Run-times of parallel odd-even sort</vt:lpstr>
      <vt:lpstr>Concluding Remarks (1)</vt:lpstr>
      <vt:lpstr>Concluding Remarks (2)</vt:lpstr>
      <vt:lpstr>Concluding Remarks (3)</vt:lpstr>
      <vt:lpstr>Concluding Remarks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distributed memory system</dc:title>
  <dc:creator>Kathy J. Liszka</dc:creator>
  <cp:lastModifiedBy>aditya kumar</cp:lastModifiedBy>
  <cp:revision>3</cp:revision>
  <dcterms:created xsi:type="dcterms:W3CDTF">2008-07-27T22:34:41Z</dcterms:created>
  <dcterms:modified xsi:type="dcterms:W3CDTF">2022-12-14T04:45:15Z</dcterms:modified>
</cp:coreProperties>
</file>