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7201e4f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7201e4f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d6c0e5f8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d6c0e5f8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6c0e5f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6c0e5f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of autonomous vehicles is not new. The idea for a car “driving itself” actually be traced all the way back to 1920, with a car demoed on the streets of NYC which was controlled by remote control by the car behind it. These kinds of “cheats” continued through the 1950s and 1960s, like for example with an experiment in Nebraska where cars would follow an electric track built in under the highway.</a:t>
            </a:r>
            <a:endParaRPr/>
          </a:p>
          <a:p>
            <a:pPr indent="0" lvl="0" marL="0" rtl="0" algn="l">
              <a:spcBef>
                <a:spcPts val="0"/>
              </a:spcBef>
              <a:spcAft>
                <a:spcPts val="0"/>
              </a:spcAft>
              <a:buNone/>
            </a:pPr>
            <a:r>
              <a:rPr lang="en"/>
              <a:t>What we would think of as Autonomous Vehicles kicked off in 2004 with the Grand Challenge held by DARPA in the Mojave Desert. The goal was to drive 150 miles. No team made it further than 7 miles.</a:t>
            </a:r>
            <a:endParaRPr/>
          </a:p>
          <a:p>
            <a:pPr indent="0" lvl="0" marL="0" rtl="0" algn="l">
              <a:spcBef>
                <a:spcPts val="0"/>
              </a:spcBef>
              <a:spcAft>
                <a:spcPts val="0"/>
              </a:spcAft>
              <a:buNone/>
            </a:pPr>
            <a:r>
              <a:rPr lang="en"/>
              <a:t>But interest continued, and in 2009 Alphabet launched Waymo, which started to have some success within a few years. Soon after, Tesla, Uber and other joined the quest to create a self driving car with substantial investments.</a:t>
            </a:r>
            <a:endParaRPr/>
          </a:p>
          <a:p>
            <a:pPr indent="0" lvl="0" marL="0" rtl="0" algn="l">
              <a:spcBef>
                <a:spcPts val="0"/>
              </a:spcBef>
              <a:spcAft>
                <a:spcPts val="0"/>
              </a:spcAft>
              <a:buNone/>
            </a:pPr>
            <a:r>
              <a:rPr lang="en"/>
              <a:t>These investments and progress have continued, but one very noticable event for safety stands out, which is in 2018 an Uber autonomous vehicle struck and killed a woman in AZ. This lead to renewed criticism of self driving cars and their applicability.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6c0e5f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6c0e5f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one other piece of background information we should understand is where we are as far as the levels of self driving. There are really thought to be 6 levels, starting with no automation, progressing to level 1, which would be singular systems meant to aid the driver, like cruise control or blind spot detection. Then in level two the car can start to control speed and steering, but the driver still pays full attention and is ready to intervene in a moment’s notice, sometimes without warning. In level 3 the car gets better and can alert the driver when help is needed. But here the driver is again alert at all times and ready to take back control. This is where Tesla is now. The cars can drive themselves some, but the driver is still ultimately responsible. A big turning point is level 4, where cars can start to fully drive without the human paying attention. The cars are just limited by only operating within a certain range (say a city or retirement community) or by certain say weather conditions. There are a few of these cars on the streets now, like Waymo cars in AZ, which you can actually sign up to take an Uber in. Finally in level 5 the cars can drive themselves in all circumstances with no human intervetion. We aren’t here yet.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d6c0e5f8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6c0e5f8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Support/ Beneficiary</a:t>
            </a:r>
            <a:endParaRPr sz="1050"/>
          </a:p>
          <a:p>
            <a:pPr indent="0" lvl="0" marL="0" rtl="0" algn="l">
              <a:spcBef>
                <a:spcPts val="0"/>
              </a:spcBef>
              <a:spcAft>
                <a:spcPts val="0"/>
              </a:spcAft>
              <a:buNone/>
            </a:pPr>
            <a:r>
              <a:rPr lang="en" sz="1050"/>
              <a:t>Companies Leading in AV (Waymo, GM CRUISE, Argo AI )</a:t>
            </a:r>
            <a:endParaRPr sz="1050"/>
          </a:p>
          <a:p>
            <a:pPr indent="0" lvl="0" marL="0" rtl="0" algn="l">
              <a:spcBef>
                <a:spcPts val="0"/>
              </a:spcBef>
              <a:spcAft>
                <a:spcPts val="0"/>
              </a:spcAft>
              <a:buNone/>
            </a:pPr>
            <a:r>
              <a:rPr lang="en" sz="1050"/>
              <a:t>Environmentalist, Drivers in congested area,  Disabled individuals, Seniors</a:t>
            </a:r>
            <a:endParaRPr sz="1050"/>
          </a:p>
          <a:p>
            <a:pPr indent="0" lvl="0" marL="0" rtl="0" algn="l">
              <a:spcBef>
                <a:spcPts val="0"/>
              </a:spcBef>
              <a:spcAft>
                <a:spcPts val="0"/>
              </a:spcAft>
              <a:buNone/>
            </a:pPr>
            <a:r>
              <a:t/>
            </a:r>
            <a:endParaRPr/>
          </a:p>
          <a:p>
            <a:pPr indent="0" lvl="0" marL="0" rtl="0" algn="l">
              <a:spcBef>
                <a:spcPts val="0"/>
              </a:spcBef>
              <a:spcAft>
                <a:spcPts val="0"/>
              </a:spcAft>
              <a:buNone/>
            </a:pPr>
            <a:r>
              <a:rPr lang="en" sz="1050"/>
              <a:t>Not only high tech companies but also traditional vehicle manufactures are among the groups that supporting the self driving vehicles. Among them, Waymo, GM CRUISE, Argo AI, etc are leading in the development of self driving technique. In addition, groups like Environmentalist, residents in congested area,  Disabled individuals are more likely in favor of it. </a:t>
            </a:r>
            <a:endParaRPr sz="1050"/>
          </a:p>
          <a:p>
            <a:pPr indent="0" lvl="0" marL="0" rtl="0" algn="l">
              <a:spcBef>
                <a:spcPts val="0"/>
              </a:spcBef>
              <a:spcAft>
                <a:spcPts val="0"/>
              </a:spcAft>
              <a:buNone/>
            </a:pPr>
            <a:r>
              <a:t/>
            </a:r>
            <a:endParaRPr sz="1050"/>
          </a:p>
          <a:p>
            <a:pPr indent="-298450" lvl="0" marL="457200" rtl="0" algn="l">
              <a:spcBef>
                <a:spcPts val="0"/>
              </a:spcBef>
              <a:spcAft>
                <a:spcPts val="0"/>
              </a:spcAft>
              <a:buSzPts val="1100"/>
              <a:buAutoNum type="arabicPeriod"/>
            </a:pPr>
            <a:r>
              <a:rPr lang="en"/>
              <a:t>FIrst, Self driving make it possible to avoid car-related deaths. Human-driven car causes huge loss, amounting to about 40,000 deaths annually in the United States. (</a:t>
            </a:r>
            <a:r>
              <a:rPr lang="en"/>
              <a:t>National Highway Traffic Safety Administration (NHTSA)revealed that) </a:t>
            </a:r>
            <a:r>
              <a:rPr lang="en"/>
              <a:t>94% of accidents were caused by the drivers themselves</a:t>
            </a:r>
            <a:endParaRPr/>
          </a:p>
          <a:p>
            <a:pPr indent="-298450" lvl="0" marL="457200" rtl="0" algn="l">
              <a:spcBef>
                <a:spcPts val="0"/>
              </a:spcBef>
              <a:spcAft>
                <a:spcPts val="0"/>
              </a:spcAft>
              <a:buSzPts val="1100"/>
              <a:buAutoNum type="arabicPeriod"/>
            </a:pPr>
            <a:r>
              <a:rPr lang="en"/>
              <a:t>Self driving is also more productive. In 2018, The average American commuting time was 9 full calendar days a year, and it largely goes wasted. </a:t>
            </a:r>
            <a:r>
              <a:rPr lang="en" sz="1050"/>
              <a:t>When a computer takes over the driving responsibilities, drivers can use that time to do other things (like catch up on reading or </a:t>
            </a:r>
            <a:r>
              <a:rPr lang="en"/>
              <a:t>get some work done, or even get a little extra sleep)</a:t>
            </a:r>
            <a:endParaRPr/>
          </a:p>
          <a:p>
            <a:pPr indent="-298450" lvl="0" marL="457200" rtl="0" algn="l">
              <a:spcBef>
                <a:spcPts val="0"/>
              </a:spcBef>
              <a:spcAft>
                <a:spcPts val="0"/>
              </a:spcAft>
              <a:buSzPts val="1100"/>
              <a:buAutoNum type="arabicPeriod"/>
            </a:pPr>
            <a:r>
              <a:rPr lang="en"/>
              <a:t>Self driving is money smart. AAA reports that the average annual amount spent on a car in US is close to $9,000, part of this cost can be eliminated or reduced with the help of self-driving cars. Because self-driving cars are safer, they’ll cut down on any accident-induced costs. Additionally, self-driving will contribute less car wear, better fuel efficiency compared to human drivers,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d6c0e5f8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d6c0e5f8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t>Self driving also improve the travel efficiency. since self-driving cars are highly automated, there is no specialized driving license required to operate this kind cars. (</a:t>
            </a:r>
            <a:r>
              <a:rPr lang="en"/>
              <a:t>GPS programs will navigate cars to the destination in the fastest possible routine.)  </a:t>
            </a:r>
            <a:r>
              <a:rPr lang="en"/>
              <a:t>Disabled individuals and seniors, (who have to rely on public transportation or assistance from others), could have more freedom and mobility.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5.Self-driving cars could be of huge benefit to the environment, too . (According to the Union of Concerned Scientists,) transportation, in general, was responsible for over half of the carbon monoxide and nitrogen oxide air pollution ( as well as a quarter of the hydrocarbons emitted into our atmosphere). </a:t>
            </a:r>
            <a:r>
              <a:rPr lang="en" sz="1050"/>
              <a:t>Self-driving’s improved efficiency would help cut down on these emissions.  Moreover, If manufacturers of self-driving cars make electric vehicles in the future, the positive impact on the environment could be even greater.</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d6c0e5f8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d6c0e5f8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900"/>
          </a:p>
          <a:p>
            <a:pPr indent="-285750" lvl="0" marL="457200" rtl="0" algn="l">
              <a:lnSpc>
                <a:spcPct val="115000"/>
              </a:lnSpc>
              <a:spcBef>
                <a:spcPts val="1200"/>
              </a:spcBef>
              <a:spcAft>
                <a:spcPts val="0"/>
              </a:spcAft>
              <a:buClr>
                <a:srgbClr val="000000"/>
              </a:buClr>
              <a:buSzPts val="900"/>
              <a:buChar char="●"/>
            </a:pPr>
            <a:r>
              <a:rPr lang="en" sz="900"/>
              <a:t>The algorithms could be biased in detecting people belonging to different demographics causing serious safety concerns</a:t>
            </a:r>
            <a:endParaRPr sz="900"/>
          </a:p>
          <a:p>
            <a:pPr indent="-285750" lvl="0" marL="457200" rtl="0" algn="l">
              <a:lnSpc>
                <a:spcPct val="115000"/>
              </a:lnSpc>
              <a:spcBef>
                <a:spcPts val="0"/>
              </a:spcBef>
              <a:spcAft>
                <a:spcPts val="0"/>
              </a:spcAft>
              <a:buClr>
                <a:srgbClr val="000000"/>
              </a:buClr>
              <a:buSzPts val="900"/>
              <a:buChar char="●"/>
            </a:pPr>
            <a:r>
              <a:rPr lang="en" sz="900"/>
              <a:t>Fallacies: Reliability is a </a:t>
            </a:r>
            <a:r>
              <a:rPr lang="en" sz="900"/>
              <a:t>continuous</a:t>
            </a:r>
            <a:r>
              <a:rPr lang="en" sz="900"/>
              <a:t> process, customer need to still maintain the car similar to the manual cars</a:t>
            </a:r>
            <a:endParaRPr sz="900"/>
          </a:p>
          <a:p>
            <a:pPr indent="-285750" lvl="0" marL="457200" rtl="0" algn="l">
              <a:lnSpc>
                <a:spcPct val="115000"/>
              </a:lnSpc>
              <a:spcBef>
                <a:spcPts val="0"/>
              </a:spcBef>
              <a:spcAft>
                <a:spcPts val="0"/>
              </a:spcAft>
              <a:buClr>
                <a:schemeClr val="lt2"/>
              </a:buClr>
              <a:buSzPts val="900"/>
              <a:buChar char="●"/>
            </a:pPr>
            <a:r>
              <a:t/>
            </a:r>
            <a:endParaRPr sz="900"/>
          </a:p>
          <a:p>
            <a:pPr indent="-285750" lvl="0" marL="457200" rtl="0" algn="l">
              <a:lnSpc>
                <a:spcPct val="115000"/>
              </a:lnSpc>
              <a:spcBef>
                <a:spcPts val="0"/>
              </a:spcBef>
              <a:spcAft>
                <a:spcPts val="0"/>
              </a:spcAft>
              <a:buClr>
                <a:srgbClr val="000000"/>
              </a:buClr>
              <a:buSzPts val="900"/>
              <a:buChar char="●"/>
            </a:pPr>
            <a:r>
              <a:rPr lang="en" sz="900"/>
              <a:t>Legalities</a:t>
            </a:r>
            <a:r>
              <a:rPr lang="en" sz="900"/>
              <a:t> : Still evolving, not many lawyers out there who know about all regulations</a:t>
            </a:r>
            <a:endParaRPr sz="900"/>
          </a:p>
          <a:p>
            <a:pPr indent="-285750" lvl="0" marL="457200" rtl="0" algn="l">
              <a:lnSpc>
                <a:spcPct val="115000"/>
              </a:lnSpc>
              <a:spcBef>
                <a:spcPts val="0"/>
              </a:spcBef>
              <a:spcAft>
                <a:spcPts val="0"/>
              </a:spcAft>
              <a:buSzPts val="900"/>
              <a:buChar char="●"/>
            </a:pPr>
            <a:r>
              <a:rPr lang="en" sz="900"/>
              <a:t>Safety and Testing : Different guidelines for testing and deployment of new parts causing confusion</a:t>
            </a:r>
            <a:endParaRPr sz="900"/>
          </a:p>
          <a:p>
            <a:pPr indent="-285750" lvl="0" marL="457200" rtl="0" algn="l">
              <a:lnSpc>
                <a:spcPct val="115000"/>
              </a:lnSpc>
              <a:spcBef>
                <a:spcPts val="0"/>
              </a:spcBef>
              <a:spcAft>
                <a:spcPts val="0"/>
              </a:spcAft>
              <a:buSzPts val="900"/>
              <a:buChar char="●"/>
            </a:pPr>
            <a:r>
              <a:rPr lang="en" sz="900"/>
              <a:t>Early stages of evolution : Could lead to accidents blending Manual cars</a:t>
            </a:r>
            <a:endParaRPr sz="900"/>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d6c0e5f8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d6c0e5f8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Security Issues: Vulnerabilities related to Hacking causing serious implications to driving experience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Privacy Issues : Data storage and privacy concerns related to data issues (theft of personal information, usage for other purposes)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Parts malfunction : Sophisticated and expensive to replace (cheaper costs could lead to more accidents since the parts are more sophisticated with sensors and circuits)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Health issues : High radiation due to communication of multiple parts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Insurance concerns: Higher premiums due to liabilities, nascent nature and costly parts</a:t>
            </a:r>
            <a:endParaRPr sz="900"/>
          </a:p>
          <a:p>
            <a:pPr indent="0" lvl="0" marL="0" rtl="0" algn="l">
              <a:lnSpc>
                <a:spcPct val="115000"/>
              </a:lnSpc>
              <a:spcBef>
                <a:spcPts val="1200"/>
              </a:spcBef>
              <a:spcAft>
                <a:spcPts val="0"/>
              </a:spcAft>
              <a:buNone/>
            </a:pPr>
            <a:r>
              <a:rPr lang="en" sz="900"/>
              <a:t>All-Terrain : Not evolved for extreme conditions and edge cases</a:t>
            </a:r>
            <a:endParaRPr sz="900"/>
          </a:p>
          <a:p>
            <a:pPr indent="0" lvl="0" marL="0" rtl="0" algn="l">
              <a:lnSpc>
                <a:spcPct val="115000"/>
              </a:lnSpc>
              <a:spcBef>
                <a:spcPts val="1200"/>
              </a:spcBef>
              <a:spcAft>
                <a:spcPts val="0"/>
              </a:spcAft>
              <a:buNone/>
            </a:pPr>
            <a:r>
              <a:rPr lang="en" sz="900"/>
              <a:t>Liability : Rules related to </a:t>
            </a:r>
            <a:r>
              <a:rPr lang="en" sz="900"/>
              <a:t>Who is at fault during collision are not laid out properly across all states, causing confusion. Who gets paid during a collision? Who will pay for an accident?</a:t>
            </a:r>
            <a:endParaRPr sz="900"/>
          </a:p>
          <a:p>
            <a:pPr indent="0" lvl="0" marL="0" rtl="0" algn="l">
              <a:lnSpc>
                <a:spcPct val="115000"/>
              </a:lnSpc>
              <a:spcBef>
                <a:spcPts val="1200"/>
              </a:spcBef>
              <a:spcAft>
                <a:spcPts val="0"/>
              </a:spcAft>
              <a:buNone/>
            </a:pPr>
            <a:r>
              <a:t/>
            </a:r>
            <a:endParaRPr sz="900"/>
          </a:p>
          <a:p>
            <a:pPr indent="0" lvl="0" marL="0" rtl="0" algn="l">
              <a:lnSpc>
                <a:spcPct val="115000"/>
              </a:lnSpc>
              <a:spcBef>
                <a:spcPts val="1200"/>
              </a:spcBef>
              <a:spcAft>
                <a:spcPts val="0"/>
              </a:spcAft>
              <a:buNone/>
            </a:pPr>
            <a:r>
              <a:t/>
            </a:r>
            <a:endParaRPr sz="900"/>
          </a:p>
          <a:p>
            <a:pPr indent="0" lvl="0" marL="0" rtl="0" algn="l">
              <a:lnSpc>
                <a:spcPct val="115000"/>
              </a:lnSpc>
              <a:spcBef>
                <a:spcPts val="1200"/>
              </a:spcBef>
              <a:spcAft>
                <a:spcPts val="1200"/>
              </a:spcAft>
              <a:buNone/>
            </a:pPr>
            <a:r>
              <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d6c0e5f8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d6c0e5f8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So as for who is winning this article, the US is certainly moving forward with AVs. As of 2019 there were 29 states allowing AVs to operate, and even a company with an accident like Uber has returned to operating self driving cars. However, it’s not really a full win for self driving car companies. Progress has been slower than expected. It’s super easy to go find o</a:t>
            </a:r>
            <a:r>
              <a:rPr lang="en"/>
              <a:t>ld articles of journalists predicting there would be all self driving cars by 2020 or of self driving car companies promising functionality by a deadline and not delivering. And while companies continue to lower their disengagement rate (which is how frequently a car needs human intervention) it’s still not 0. So in 2018 Waymo had a disengagement rate of 0.09, which means their cars needed intervention just under once every 10,000 miles. That’s fantastic, but still not perfect. The edge cases are really hard to train. More data is needed on that and more of a proof of safety in all situations.  </a:t>
            </a:r>
            <a:endParaRPr sz="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d6c0e5f8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d6c0e5f8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Although autonomous vehicles are in general moving forward, a separate path in their development involves moving forward with significantly more collaboration with local governments.</a:t>
            </a:r>
            <a:endParaRPr/>
          </a:p>
          <a:p>
            <a:pPr indent="-298450" lvl="0" marL="457200" rtl="0" algn="l">
              <a:spcBef>
                <a:spcPts val="0"/>
              </a:spcBef>
              <a:spcAft>
                <a:spcPts val="0"/>
              </a:spcAft>
              <a:buSzPts val="1100"/>
              <a:buChar char="●"/>
            </a:pPr>
            <a:r>
              <a:rPr lang="en"/>
              <a:t>One key way is through increasing overall data transparency with regards to AV incidents</a:t>
            </a:r>
            <a:endParaRPr/>
          </a:p>
          <a:p>
            <a:pPr indent="-298450" lvl="1" marL="914400" rtl="0" algn="l">
              <a:spcBef>
                <a:spcPts val="0"/>
              </a:spcBef>
              <a:spcAft>
                <a:spcPts val="0"/>
              </a:spcAft>
              <a:buSzPts val="1100"/>
              <a:buChar char="○"/>
            </a:pPr>
            <a:r>
              <a:rPr lang="en"/>
              <a:t>AVs generate large amounts of data that AV manufacturers consider to be a </a:t>
            </a:r>
            <a:r>
              <a:rPr lang="en"/>
              <a:t>proprietary</a:t>
            </a:r>
            <a:r>
              <a:rPr lang="en"/>
              <a:t> advantage. However, anonymized sharing of basic metadata from these incidents (like nature of the environment during a crash, crash specifics etc.) could not only increase understanding of how AVs perform, but potentially fight the availability bias from more recent AV crashes and enhance the public’s understanding of the reality of their safety</a:t>
            </a:r>
            <a:endParaRPr/>
          </a:p>
          <a:p>
            <a:pPr indent="-298450" lvl="0" marL="457200" rtl="0" algn="l">
              <a:spcBef>
                <a:spcPts val="0"/>
              </a:spcBef>
              <a:spcAft>
                <a:spcPts val="0"/>
              </a:spcAft>
              <a:buSzPts val="1100"/>
              <a:buChar char="●"/>
            </a:pPr>
            <a:r>
              <a:rPr lang="en"/>
              <a:t>A second option is for local governments to focus on applying data science techniques used in AV development to improve transit infrastructures to improve the safety and development of AVs.</a:t>
            </a:r>
            <a:endParaRPr/>
          </a:p>
          <a:p>
            <a:pPr indent="-298450" lvl="1" marL="914400" rtl="0" algn="l">
              <a:spcBef>
                <a:spcPts val="0"/>
              </a:spcBef>
              <a:spcAft>
                <a:spcPts val="0"/>
              </a:spcAft>
              <a:buSzPts val="1100"/>
              <a:buChar char="○"/>
            </a:pPr>
            <a:r>
              <a:rPr lang="en"/>
              <a:t>For example, in many smart city designs, sensors are embedded in road surfaces that can connect to AV and traffic management systems to improve navigation and flow of traffic</a:t>
            </a:r>
            <a:endParaRPr/>
          </a:p>
          <a:p>
            <a:pPr indent="-298450" lvl="1" marL="914400" rtl="0" algn="l">
              <a:spcBef>
                <a:spcPts val="0"/>
              </a:spcBef>
              <a:spcAft>
                <a:spcPts val="0"/>
              </a:spcAft>
              <a:buSzPts val="1100"/>
              <a:buChar char="○"/>
            </a:pPr>
            <a:r>
              <a:rPr lang="en"/>
              <a:t>Can also apply these same data science techniques to figure out the ideal way for AVs to fit in the overall transit system, including public transit, cycling, and micromobility solutions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en.wikipedia.org/wiki/History_of_self-driving_cars" TargetMode="External"/><Relationship Id="rId10" Type="http://schemas.openxmlformats.org/officeDocument/2006/relationships/hyperlink" Target="https://www.engadget.com/2019-02-13-waymo-self-driving-cars-disengagement-rate.html" TargetMode="External"/><Relationship Id="rId13" Type="http://schemas.openxmlformats.org/officeDocument/2006/relationships/hyperlink" Target="https://www.forbes.com/sites/lanceeliot/2020/04/28/luminaries-battle-in-lincoln-douglas-style-debate-about-the-future-of-self-driving-cars/#5ff9f2b328b6" TargetMode="External"/><Relationship Id="rId12" Type="http://schemas.openxmlformats.org/officeDocument/2006/relationships/hyperlink" Target="https://www.autoinsurancecenter.com/top-20-pros-and-cons-associated-with-self-driving-cars.htm"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rand.org/pubs/research_reports/RR2662.html" TargetMode="External"/><Relationship Id="rId4" Type="http://schemas.openxmlformats.org/officeDocument/2006/relationships/hyperlink" Target="https://www.technology.org/2019/02/26/top-5-dangers-of-self-driving-cars/" TargetMode="External"/><Relationship Id="rId9" Type="http://schemas.openxmlformats.org/officeDocument/2006/relationships/hyperlink" Target="https://www.vox.com/future-perfect/2020/2/14/21063487/self-driving-cars-autonomous-vehicles-waymo-cruise-uber" TargetMode="External"/><Relationship Id="rId15" Type="http://schemas.openxmlformats.org/officeDocument/2006/relationships/hyperlink" Target="https://www.washingtonpost.com/business/2019/10/07/nine-days-road-average-commute-time-reached-new-record-last-year/" TargetMode="External"/><Relationship Id="rId14" Type="http://schemas.openxmlformats.org/officeDocument/2006/relationships/hyperlink" Target="https://www.startupgrind.com/blog/5-reasons-you-should-embrace-self-driving-cars/" TargetMode="External"/><Relationship Id="rId16" Type="http://schemas.openxmlformats.org/officeDocument/2006/relationships/hyperlink" Target="https://www.ncsl.org/research/transportation/autonomous-vehicles-self-driving-vehicles-enacted-legislation.aspx#:~:text=Twenty%2Dnine%20states%E2%80%94Alabama%2C,%2C%20Virginia%2C%20Vermont%2C%20Washington%20and" TargetMode="External"/><Relationship Id="rId5" Type="http://schemas.openxmlformats.org/officeDocument/2006/relationships/hyperlink" Target="https://www.hg.org/legal-articles/liability-and-safety-concerns-with-self-driving-cars-43458" TargetMode="External"/><Relationship Id="rId6" Type="http://schemas.openxmlformats.org/officeDocument/2006/relationships/hyperlink" Target="https://www.nytimes.com/interactive/2018/02/27/opinion/automated-vehicles-cant-save-cities.html" TargetMode="External"/><Relationship Id="rId7" Type="http://schemas.openxmlformats.org/officeDocument/2006/relationships/hyperlink" Target="https://www.technologyreview.com/2018/10/24/139313/a-global-ethics-study-aims-to-help-ai-solve-the-self-driving-trolley-problem/" TargetMode="External"/><Relationship Id="rId8" Type="http://schemas.openxmlformats.org/officeDocument/2006/relationships/hyperlink" Target="https://medium.com/@feiqi9047/the-data-science-behind-self-driving-cars-eb7d0579c80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Autonomous Vehicles</a:t>
            </a:r>
            <a:endParaRPr/>
          </a:p>
          <a:p>
            <a:pPr indent="0" lvl="0" marL="0" rtl="0" algn="ctr">
              <a:spcBef>
                <a:spcPts val="0"/>
              </a:spcBef>
              <a:spcAft>
                <a:spcPts val="0"/>
              </a:spcAft>
              <a:buNone/>
            </a:pPr>
            <a:r>
              <a:rPr lang="en" sz="2200"/>
              <a:t>Should the US proceed with AV development in the face of safety incidents and other possible issues?</a:t>
            </a:r>
            <a:endParaRPr sz="2200"/>
          </a:p>
        </p:txBody>
      </p:sp>
      <p:sp>
        <p:nvSpPr>
          <p:cNvPr id="55" name="Google Shape;55;p13"/>
          <p:cNvSpPr txBox="1"/>
          <p:nvPr>
            <p:ph idx="1" type="subTitle"/>
          </p:nvPr>
        </p:nvSpPr>
        <p:spPr>
          <a:xfrm>
            <a:off x="311700" y="2834125"/>
            <a:ext cx="8520600" cy="141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Aditya Mengani, Haoyu Zhang, Jeffrey Day, and Luke Verdi</a:t>
            </a:r>
            <a:endParaRPr sz="2200"/>
          </a:p>
          <a:p>
            <a:pPr indent="0" lvl="0" marL="0" rtl="0" algn="ctr">
              <a:spcBef>
                <a:spcPts val="0"/>
              </a:spcBef>
              <a:spcAft>
                <a:spcPts val="0"/>
              </a:spcAft>
              <a:buNone/>
            </a:pPr>
            <a:r>
              <a:rPr lang="en" sz="2200"/>
              <a:t>July 14th, 2020</a:t>
            </a:r>
            <a:endParaRPr sz="2200"/>
          </a:p>
          <a:p>
            <a:pPr indent="0" lvl="0" marL="0" rtl="0" algn="ctr">
              <a:spcBef>
                <a:spcPts val="0"/>
              </a:spcBef>
              <a:spcAft>
                <a:spcPts val="0"/>
              </a:spcAft>
              <a:buNone/>
            </a:pPr>
            <a:r>
              <a:rPr lang="en" sz="2200"/>
              <a:t>Audience: transit and local government officials, autonomous vehicle company executives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1904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for listening!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Any Questions?</a:t>
            </a:r>
            <a:endParaRPr/>
          </a:p>
        </p:txBody>
      </p:sp>
      <p:sp>
        <p:nvSpPr>
          <p:cNvPr id="155" name="Google Shape;155;p2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1" name="Google Shape;161;p23"/>
          <p:cNvSpPr txBox="1"/>
          <p:nvPr>
            <p:ph idx="1" type="body"/>
          </p:nvPr>
        </p:nvSpPr>
        <p:spPr>
          <a:xfrm>
            <a:off x="311700" y="1152475"/>
            <a:ext cx="87129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u="sng">
                <a:solidFill>
                  <a:schemeClr val="hlink"/>
                </a:solidFill>
                <a:hlinkClick r:id="rId3"/>
              </a:rPr>
              <a:t>https://www.rand.org/pubs/research_reports/RR2662.html</a:t>
            </a:r>
            <a:endParaRPr sz="1100"/>
          </a:p>
          <a:p>
            <a:pPr indent="-298450" lvl="0" marL="457200" rtl="0" algn="l">
              <a:spcBef>
                <a:spcPts val="0"/>
              </a:spcBef>
              <a:spcAft>
                <a:spcPts val="0"/>
              </a:spcAft>
              <a:buSzPts val="1100"/>
              <a:buAutoNum type="arabicPeriod"/>
            </a:pPr>
            <a:r>
              <a:rPr lang="en" sz="1100" u="sng">
                <a:solidFill>
                  <a:schemeClr val="hlink"/>
                </a:solidFill>
                <a:hlinkClick r:id="rId4"/>
              </a:rPr>
              <a:t>https://www.technology.org/2019/02/26/top-5-dangers-of-self-driving-cars/</a:t>
            </a:r>
            <a:endParaRPr sz="1100"/>
          </a:p>
          <a:p>
            <a:pPr indent="-298450" lvl="0" marL="457200" rtl="0" algn="l">
              <a:spcBef>
                <a:spcPts val="0"/>
              </a:spcBef>
              <a:spcAft>
                <a:spcPts val="0"/>
              </a:spcAft>
              <a:buSzPts val="1100"/>
              <a:buAutoNum type="arabicPeriod"/>
            </a:pPr>
            <a:r>
              <a:rPr lang="en" sz="1100" u="sng">
                <a:solidFill>
                  <a:schemeClr val="hlink"/>
                </a:solidFill>
                <a:hlinkClick r:id="rId5"/>
              </a:rPr>
              <a:t>https://www.hg.org/legal-articles/liability-and-safety-concerns-with-self-driving-cars-43458</a:t>
            </a:r>
            <a:endParaRPr sz="1100"/>
          </a:p>
          <a:p>
            <a:pPr indent="-298450" lvl="0" marL="457200" rtl="0" algn="l">
              <a:spcBef>
                <a:spcPts val="0"/>
              </a:spcBef>
              <a:spcAft>
                <a:spcPts val="0"/>
              </a:spcAft>
              <a:buSzPts val="1100"/>
              <a:buAutoNum type="arabicPeriod"/>
            </a:pPr>
            <a:r>
              <a:rPr lang="en" sz="1100" u="sng">
                <a:solidFill>
                  <a:schemeClr val="hlink"/>
                </a:solidFill>
                <a:hlinkClick r:id="rId6"/>
              </a:rPr>
              <a:t>https://www.nytimes.com/interactive/2018/02/27/opinion/automated-vehicles-cant-save-cities.html</a:t>
            </a:r>
            <a:endParaRPr sz="1100"/>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7"/>
              </a:rPr>
              <a:t>https://www.technologyreview.com/2018/10/24/139313/a-global-ethics-study-aims-to-help-ai-solve-the-self-driving-trolley-problem/</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8"/>
              </a:rPr>
              <a:t>https://medium.com/@feiqi9047/the-data-science-behind-self-driving-cars-eb7d0579c80b</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9"/>
              </a:rPr>
              <a:t>https://www.vox.com/future-perfect/2020/2/14/21063487/self-driving-cars-autonomous-vehicles-waymo-cruise-uber</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0"/>
              </a:rPr>
              <a:t>https://www.engadget.com/2019-02-13-waymo-self-driving-cars-disengagement-rate.html</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1"/>
              </a:rPr>
              <a:t>https://en.wikipedia.org/wiki/History_of_self-driving_cars</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2"/>
              </a:rPr>
              <a:t>https://www.autoinsurancecenter.com/top-20-pros-and-cons-associated-with-self-driving-cars.htm</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3"/>
              </a:rPr>
              <a:t>https://www.forbes.com/sites/lanceeliot/2020/04/28/luminaries-battle-in-lincoln-douglas-style-debate-about-the-future-of-self-driving-cars/#5ff9f2b328b6</a:t>
            </a:r>
            <a:endParaRPr sz="1100" u="sng">
              <a:solidFill>
                <a:schemeClr val="hlink"/>
              </a:solidFill>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4"/>
              </a:rPr>
              <a:t>https://www.startupgrind.com/blog/5-reasons-you-should-embrace-self-driving-cars/</a:t>
            </a:r>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5"/>
              </a:rPr>
              <a:t>https://www.washingtonpost.com/business/2019/10/07/nine-days-road-average-commute-time-reached-new-record-last-year/</a:t>
            </a:r>
            <a:endParaRPr/>
          </a:p>
          <a:p>
            <a:pPr indent="-298450" lvl="0" marL="457200" marR="0" rtl="0" algn="l">
              <a:lnSpc>
                <a:spcPct val="115000"/>
              </a:lnSpc>
              <a:spcBef>
                <a:spcPts val="0"/>
              </a:spcBef>
              <a:spcAft>
                <a:spcPts val="0"/>
              </a:spcAft>
              <a:buSzPts val="1100"/>
              <a:buAutoNum type="arabicPeriod"/>
            </a:pPr>
            <a:r>
              <a:rPr lang="en" sz="1100" u="sng">
                <a:solidFill>
                  <a:schemeClr val="hlink"/>
                </a:solidFill>
                <a:hlinkClick r:id="rId16"/>
              </a:rPr>
              <a:t>https://www.ncsl.org/research/transportation/autonomous-vehicles-self-driving-vehicles-enacted-legislation.aspx#:~:text=Twenty%2Dnine%20states%E2%80%94Alabama%2C,%2C%20Virginia%2C%20Vermont%2C%20Washington%20and</a:t>
            </a:r>
            <a:endParaRPr sz="1100" u="sng">
              <a:solidFill>
                <a:schemeClr val="hlink"/>
              </a:solidFill>
            </a:endParaRPr>
          </a:p>
          <a:p>
            <a:pPr indent="0" lvl="0" marL="457200" marR="0" rtl="0" algn="l">
              <a:lnSpc>
                <a:spcPct val="115000"/>
              </a:lnSpc>
              <a:spcBef>
                <a:spcPts val="1600"/>
              </a:spcBef>
              <a:spcAft>
                <a:spcPts val="0"/>
              </a:spcAft>
              <a:buNone/>
            </a:pPr>
            <a:r>
              <a:t/>
            </a:r>
            <a:endParaRPr sz="1100" u="sng">
              <a:solidFill>
                <a:schemeClr val="hlink"/>
              </a:solidFill>
            </a:endParaRPr>
          </a:p>
          <a:p>
            <a:pPr indent="0" lvl="0" marL="457200" marR="0" rtl="0" algn="l">
              <a:lnSpc>
                <a:spcPct val="115000"/>
              </a:lnSpc>
              <a:spcBef>
                <a:spcPts val="1600"/>
              </a:spcBef>
              <a:spcAft>
                <a:spcPts val="1600"/>
              </a:spcAft>
              <a:buNone/>
            </a:pPr>
            <a:r>
              <a:t/>
            </a:r>
            <a:endParaRPr sz="1100" u="sng">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Autonomous Vehicles</a:t>
            </a:r>
            <a:endParaRPr/>
          </a:p>
        </p:txBody>
      </p:sp>
      <p:grpSp>
        <p:nvGrpSpPr>
          <p:cNvPr id="61" name="Google Shape;61;p14"/>
          <p:cNvGrpSpPr/>
          <p:nvPr/>
        </p:nvGrpSpPr>
        <p:grpSpPr>
          <a:xfrm>
            <a:off x="4243875" y="1712525"/>
            <a:ext cx="2597700" cy="1881254"/>
            <a:chOff x="4256825" y="1705399"/>
            <a:chExt cx="2597700" cy="1881254"/>
          </a:xfrm>
        </p:grpSpPr>
        <p:sp>
          <p:nvSpPr>
            <p:cNvPr id="62" name="Google Shape;62;p14"/>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a:off x="4256825" y="1705399"/>
              <a:ext cx="2597700" cy="1881254"/>
              <a:chOff x="4256825" y="1705399"/>
              <a:chExt cx="2597700" cy="1881254"/>
            </a:xfrm>
          </p:grpSpPr>
          <p:grpSp>
            <p:nvGrpSpPr>
              <p:cNvPr id="64" name="Google Shape;64;p14"/>
              <p:cNvGrpSpPr/>
              <p:nvPr/>
            </p:nvGrpSpPr>
            <p:grpSpPr>
              <a:xfrm>
                <a:off x="4808316" y="2800065"/>
                <a:ext cx="92400" cy="411825"/>
                <a:chOff x="845575" y="2563700"/>
                <a:chExt cx="92400" cy="411825"/>
              </a:xfrm>
            </p:grpSpPr>
            <p:cxnSp>
              <p:nvCxnSpPr>
                <p:cNvPr id="65" name="Google Shape;65;p1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6" name="Google Shape;66;p1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Roboto"/>
                    <a:ea typeface="Roboto"/>
                    <a:cs typeface="Roboto"/>
                    <a:sym typeface="Roboto"/>
                  </a:rPr>
                  <a:t>2009</a:t>
                </a:r>
                <a:endParaRPr b="1" sz="1200">
                  <a:solidFill>
                    <a:srgbClr val="FFFFFF"/>
                  </a:solidFill>
                  <a:latin typeface="Roboto"/>
                  <a:ea typeface="Roboto"/>
                  <a:cs typeface="Roboto"/>
                  <a:sym typeface="Roboto"/>
                </a:endParaRPr>
              </a:p>
            </p:txBody>
          </p:sp>
          <p:sp>
            <p:nvSpPr>
              <p:cNvPr id="68" name="Google Shape;68;p14"/>
              <p:cNvSpPr txBox="1"/>
              <p:nvPr/>
            </p:nvSpPr>
            <p:spPr>
              <a:xfrm>
                <a:off x="4256825" y="1705399"/>
                <a:ext cx="2597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Alphabet launches Waymo, which within 18 months is capable of driving through some California roads. Tesla, Uber and others follow with investments</a:t>
                </a:r>
                <a:endParaRPr b="1" sz="100">
                  <a:solidFill>
                    <a:srgbClr val="FFFFFF"/>
                  </a:solidFill>
                  <a:latin typeface="Roboto"/>
                  <a:ea typeface="Roboto"/>
                  <a:cs typeface="Roboto"/>
                  <a:sym typeface="Roboto"/>
                </a:endParaRPr>
              </a:p>
              <a:p>
                <a:pPr indent="0" lvl="0" marL="0" rtl="0" algn="l">
                  <a:spcBef>
                    <a:spcPts val="0"/>
                  </a:spcBef>
                  <a:spcAft>
                    <a:spcPts val="1600"/>
                  </a:spcAft>
                  <a:buNone/>
                </a:pPr>
                <a:r>
                  <a:t/>
                </a:r>
                <a:endParaRPr b="1" sz="800">
                  <a:solidFill>
                    <a:srgbClr val="FFFFFF"/>
                  </a:solidFill>
                  <a:latin typeface="Roboto"/>
                  <a:ea typeface="Roboto"/>
                  <a:cs typeface="Roboto"/>
                  <a:sym typeface="Roboto"/>
                </a:endParaRPr>
              </a:p>
            </p:txBody>
          </p:sp>
        </p:grpSp>
      </p:grpSp>
      <p:grpSp>
        <p:nvGrpSpPr>
          <p:cNvPr id="69" name="Google Shape;69;p14"/>
          <p:cNvGrpSpPr/>
          <p:nvPr/>
        </p:nvGrpSpPr>
        <p:grpSpPr>
          <a:xfrm>
            <a:off x="6270750" y="2709722"/>
            <a:ext cx="2873249" cy="1735653"/>
            <a:chOff x="6283700" y="2702596"/>
            <a:chExt cx="2873249" cy="1735653"/>
          </a:xfrm>
        </p:grpSpPr>
        <p:sp>
          <p:nvSpPr>
            <p:cNvPr id="70" name="Google Shape;70;p14"/>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4"/>
            <p:cNvGrpSpPr/>
            <p:nvPr/>
          </p:nvGrpSpPr>
          <p:grpSpPr>
            <a:xfrm>
              <a:off x="6283700" y="2702596"/>
              <a:ext cx="2646600" cy="1735653"/>
              <a:chOff x="6283700" y="2702596"/>
              <a:chExt cx="2646600" cy="1735653"/>
            </a:xfrm>
          </p:grpSpPr>
          <p:grpSp>
            <p:nvGrpSpPr>
              <p:cNvPr id="72" name="Google Shape;72;p14"/>
              <p:cNvGrpSpPr/>
              <p:nvPr/>
            </p:nvGrpSpPr>
            <p:grpSpPr>
              <a:xfrm rot="10800000">
                <a:off x="6760035" y="3079467"/>
                <a:ext cx="92400" cy="411825"/>
                <a:chOff x="2070100" y="2563700"/>
                <a:chExt cx="92400" cy="411825"/>
              </a:xfrm>
            </p:grpSpPr>
            <p:cxnSp>
              <p:nvCxnSpPr>
                <p:cNvPr id="73" name="Google Shape;73;p1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4" name="Google Shape;74;p1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Roboto"/>
                    <a:ea typeface="Roboto"/>
                    <a:cs typeface="Roboto"/>
                    <a:sym typeface="Roboto"/>
                  </a:rPr>
                  <a:t>2018</a:t>
                </a:r>
                <a:endParaRPr b="1" sz="1200">
                  <a:solidFill>
                    <a:srgbClr val="FFFFFF"/>
                  </a:solidFill>
                  <a:latin typeface="Roboto"/>
                  <a:ea typeface="Roboto"/>
                  <a:cs typeface="Roboto"/>
                  <a:sym typeface="Roboto"/>
                </a:endParaRPr>
              </a:p>
            </p:txBody>
          </p:sp>
          <p:sp>
            <p:nvSpPr>
              <p:cNvPr id="76" name="Google Shape;76;p14"/>
              <p:cNvSpPr txBox="1"/>
              <p:nvPr/>
            </p:nvSpPr>
            <p:spPr>
              <a:xfrm>
                <a:off x="6283700" y="3494449"/>
                <a:ext cx="2646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An Uber vehicle strikes and kills a woman crossing the road in Arizona, leading to Uber temporarily pulling their cars from streets and new criticism of self driving cars</a:t>
                </a:r>
                <a:endParaRPr b="1" sz="100">
                  <a:solidFill>
                    <a:srgbClr val="FFFFFF"/>
                  </a:solidFill>
                  <a:latin typeface="Roboto"/>
                  <a:ea typeface="Roboto"/>
                  <a:cs typeface="Roboto"/>
                  <a:sym typeface="Roboto"/>
                </a:endParaRPr>
              </a:p>
              <a:p>
                <a:pPr indent="0" lvl="0" marL="0" rtl="0" algn="l">
                  <a:spcBef>
                    <a:spcPts val="0"/>
                  </a:spcBef>
                  <a:spcAft>
                    <a:spcPts val="1600"/>
                  </a:spcAft>
                  <a:buNone/>
                </a:pPr>
                <a:r>
                  <a:t/>
                </a:r>
                <a:endParaRPr sz="800">
                  <a:solidFill>
                    <a:srgbClr val="FFFFFF"/>
                  </a:solidFill>
                  <a:latin typeface="Roboto"/>
                  <a:ea typeface="Roboto"/>
                  <a:cs typeface="Roboto"/>
                  <a:sym typeface="Roboto"/>
                </a:endParaRPr>
              </a:p>
            </p:txBody>
          </p:sp>
        </p:grpSp>
      </p:grpSp>
      <p:grpSp>
        <p:nvGrpSpPr>
          <p:cNvPr id="77" name="Google Shape;77;p14"/>
          <p:cNvGrpSpPr/>
          <p:nvPr/>
        </p:nvGrpSpPr>
        <p:grpSpPr>
          <a:xfrm>
            <a:off x="429175" y="1864925"/>
            <a:ext cx="2448900" cy="1728864"/>
            <a:chOff x="442125" y="1857799"/>
            <a:chExt cx="2448900" cy="1728864"/>
          </a:xfrm>
        </p:grpSpPr>
        <p:sp>
          <p:nvSpPr>
            <p:cNvPr id="78" name="Google Shape;78;p14"/>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4"/>
            <p:cNvGrpSpPr/>
            <p:nvPr/>
          </p:nvGrpSpPr>
          <p:grpSpPr>
            <a:xfrm>
              <a:off x="442125" y="1857799"/>
              <a:ext cx="2448900" cy="1728864"/>
              <a:chOff x="442125" y="1857799"/>
              <a:chExt cx="2448900" cy="1728864"/>
            </a:xfrm>
          </p:grpSpPr>
          <p:sp>
            <p:nvSpPr>
              <p:cNvPr id="80" name="Google Shape;80;p14"/>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Roboto"/>
                    <a:ea typeface="Roboto"/>
                    <a:cs typeface="Roboto"/>
                    <a:sym typeface="Roboto"/>
                  </a:rPr>
                  <a:t>1920s</a:t>
                </a:r>
                <a:endParaRPr b="1" sz="1200">
                  <a:solidFill>
                    <a:srgbClr val="FFFFFF"/>
                  </a:solidFill>
                  <a:latin typeface="Roboto"/>
                  <a:ea typeface="Roboto"/>
                  <a:cs typeface="Roboto"/>
                  <a:sym typeface="Roboto"/>
                </a:endParaRPr>
              </a:p>
            </p:txBody>
          </p:sp>
          <p:grpSp>
            <p:nvGrpSpPr>
              <p:cNvPr id="81" name="Google Shape;81;p14"/>
              <p:cNvGrpSpPr/>
              <p:nvPr/>
            </p:nvGrpSpPr>
            <p:grpSpPr>
              <a:xfrm>
                <a:off x="881025" y="2800065"/>
                <a:ext cx="92400" cy="411825"/>
                <a:chOff x="845575" y="2563700"/>
                <a:chExt cx="92400" cy="411825"/>
              </a:xfrm>
            </p:grpSpPr>
            <p:cxnSp>
              <p:nvCxnSpPr>
                <p:cNvPr id="82" name="Google Shape;82;p1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3" name="Google Shape;83;p1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4"/>
              <p:cNvSpPr txBox="1"/>
              <p:nvPr/>
            </p:nvSpPr>
            <p:spPr>
              <a:xfrm>
                <a:off x="442125" y="1857799"/>
                <a:ext cx="24489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idea and development of autonomous cars can be traced back to demonstrations in NYC with a radio controlled car</a:t>
                </a:r>
                <a:endParaRPr b="1" sz="100">
                  <a:solidFill>
                    <a:srgbClr val="FFFFFF"/>
                  </a:solidFill>
                  <a:latin typeface="Roboto"/>
                  <a:ea typeface="Roboto"/>
                  <a:cs typeface="Roboto"/>
                  <a:sym typeface="Roboto"/>
                </a:endParaRPr>
              </a:p>
            </p:txBody>
          </p:sp>
        </p:grpSp>
      </p:grpSp>
      <p:grpSp>
        <p:nvGrpSpPr>
          <p:cNvPr id="85" name="Google Shape;85;p14"/>
          <p:cNvGrpSpPr/>
          <p:nvPr/>
        </p:nvGrpSpPr>
        <p:grpSpPr>
          <a:xfrm>
            <a:off x="2369550" y="2709722"/>
            <a:ext cx="2466852" cy="1732503"/>
            <a:chOff x="2382500" y="2702596"/>
            <a:chExt cx="2466852" cy="1732503"/>
          </a:xfrm>
        </p:grpSpPr>
        <p:sp>
          <p:nvSpPr>
            <p:cNvPr id="86" name="Google Shape;86;p14"/>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4"/>
            <p:cNvGrpSpPr/>
            <p:nvPr/>
          </p:nvGrpSpPr>
          <p:grpSpPr>
            <a:xfrm>
              <a:off x="2382500" y="2702596"/>
              <a:ext cx="2245500" cy="1732503"/>
              <a:chOff x="2382500" y="2702596"/>
              <a:chExt cx="2245500" cy="1732503"/>
            </a:xfrm>
          </p:grpSpPr>
          <p:sp>
            <p:nvSpPr>
              <p:cNvPr id="88" name="Google Shape;88;p14"/>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Roboto"/>
                    <a:ea typeface="Roboto"/>
                    <a:cs typeface="Roboto"/>
                    <a:sym typeface="Roboto"/>
                  </a:rPr>
                  <a:t>2004</a:t>
                </a:r>
                <a:endParaRPr b="1" sz="1200">
                  <a:solidFill>
                    <a:srgbClr val="FFFFFF"/>
                  </a:solidFill>
                  <a:latin typeface="Roboto"/>
                  <a:ea typeface="Roboto"/>
                  <a:cs typeface="Roboto"/>
                  <a:sym typeface="Roboto"/>
                </a:endParaRPr>
              </a:p>
            </p:txBody>
          </p:sp>
          <p:grpSp>
            <p:nvGrpSpPr>
              <p:cNvPr id="89" name="Google Shape;89;p14"/>
              <p:cNvGrpSpPr/>
              <p:nvPr/>
            </p:nvGrpSpPr>
            <p:grpSpPr>
              <a:xfrm rot="10800000">
                <a:off x="2849073" y="3079467"/>
                <a:ext cx="92400" cy="411825"/>
                <a:chOff x="2070100" y="2563700"/>
                <a:chExt cx="92400" cy="411825"/>
              </a:xfrm>
            </p:grpSpPr>
            <p:cxnSp>
              <p:nvCxnSpPr>
                <p:cNvPr id="90" name="Google Shape;90;p1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1" name="Google Shape;91;p1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txBox="1"/>
              <p:nvPr/>
            </p:nvSpPr>
            <p:spPr>
              <a:xfrm>
                <a:off x="2382500" y="3491299"/>
                <a:ext cx="2245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DARPA holds a grand challenge in the </a:t>
                </a:r>
                <a:r>
                  <a:rPr lang="en" sz="1200">
                    <a:solidFill>
                      <a:schemeClr val="dk1"/>
                    </a:solidFill>
                  </a:rPr>
                  <a:t>Mojave</a:t>
                </a:r>
                <a:r>
                  <a:rPr lang="en" sz="1200">
                    <a:solidFill>
                      <a:schemeClr val="dk1"/>
                    </a:solidFill>
                  </a:rPr>
                  <a:t> Desert, with a $1 million prize for the team able to complete a 150 mile trek. No one does</a:t>
                </a:r>
                <a:endParaRPr b="1" sz="100">
                  <a:solidFill>
                    <a:srgbClr val="FFFFFF"/>
                  </a:solidFill>
                  <a:latin typeface="Roboto"/>
                  <a:ea typeface="Roboto"/>
                  <a:cs typeface="Roboto"/>
                  <a:sym typeface="Roboto"/>
                </a:endParaRPr>
              </a:p>
            </p:txBody>
          </p:sp>
        </p:grpSp>
      </p:grpSp>
      <p:pic>
        <p:nvPicPr>
          <p:cNvPr id="93" name="Google Shape;93;p14"/>
          <p:cNvPicPr preferRelativeResize="0"/>
          <p:nvPr/>
        </p:nvPicPr>
        <p:blipFill>
          <a:blip r:embed="rId3">
            <a:alphaModFix/>
          </a:blip>
          <a:stretch>
            <a:fillRect/>
          </a:stretch>
        </p:blipFill>
        <p:spPr>
          <a:xfrm>
            <a:off x="6747290" y="307650"/>
            <a:ext cx="2190509" cy="188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We’re at a major transition point with self driving cars</a:t>
            </a:r>
            <a:endParaRPr/>
          </a:p>
        </p:txBody>
      </p:sp>
      <p:pic>
        <p:nvPicPr>
          <p:cNvPr id="99" name="Google Shape;99;p15"/>
          <p:cNvPicPr preferRelativeResize="0"/>
          <p:nvPr/>
        </p:nvPicPr>
        <p:blipFill>
          <a:blip r:embed="rId3">
            <a:alphaModFix/>
          </a:blip>
          <a:stretch>
            <a:fillRect/>
          </a:stretch>
        </p:blipFill>
        <p:spPr>
          <a:xfrm>
            <a:off x="0" y="1152475"/>
            <a:ext cx="9144000" cy="2128869"/>
          </a:xfrm>
          <a:prstGeom prst="rect">
            <a:avLst/>
          </a:prstGeom>
          <a:noFill/>
          <a:ln>
            <a:noFill/>
          </a:ln>
        </p:spPr>
      </p:pic>
      <p:sp>
        <p:nvSpPr>
          <p:cNvPr id="100" name="Google Shape;100;p15"/>
          <p:cNvSpPr txBox="1"/>
          <p:nvPr/>
        </p:nvSpPr>
        <p:spPr>
          <a:xfrm>
            <a:off x="124000" y="3382975"/>
            <a:ext cx="1236900" cy="12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Historically what driving meant, driver performing all tasks</a:t>
            </a:r>
            <a:endParaRPr>
              <a:solidFill>
                <a:srgbClr val="FFFFFF"/>
              </a:solidFill>
            </a:endParaRPr>
          </a:p>
        </p:txBody>
      </p:sp>
      <p:sp>
        <p:nvSpPr>
          <p:cNvPr id="101" name="Google Shape;101;p15"/>
          <p:cNvSpPr txBox="1"/>
          <p:nvPr/>
        </p:nvSpPr>
        <p:spPr>
          <a:xfrm>
            <a:off x="1551425" y="3382975"/>
            <a:ext cx="1427100" cy="12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Systems can start to aid with steering or accelerating (cruise control)</a:t>
            </a:r>
            <a:endParaRPr>
              <a:solidFill>
                <a:srgbClr val="FFFFFF"/>
              </a:solidFill>
            </a:endParaRPr>
          </a:p>
        </p:txBody>
      </p:sp>
      <p:sp>
        <p:nvSpPr>
          <p:cNvPr id="102" name="Google Shape;102;p15"/>
          <p:cNvSpPr txBox="1"/>
          <p:nvPr/>
        </p:nvSpPr>
        <p:spPr>
          <a:xfrm>
            <a:off x="3054725" y="3382975"/>
            <a:ext cx="1569900" cy="12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System can begin to perform steering and speed control. Driver still pays full attention</a:t>
            </a:r>
            <a:endParaRPr>
              <a:solidFill>
                <a:srgbClr val="FFFFFF"/>
              </a:solidFill>
            </a:endParaRPr>
          </a:p>
        </p:txBody>
      </p:sp>
      <p:sp>
        <p:nvSpPr>
          <p:cNvPr id="103" name="Google Shape;103;p15"/>
          <p:cNvSpPr txBox="1"/>
          <p:nvPr/>
        </p:nvSpPr>
        <p:spPr>
          <a:xfrm>
            <a:off x="4572000" y="3382975"/>
            <a:ext cx="1569900" cy="12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Systems can drive, human must be ready to take back control whenever requested</a:t>
            </a:r>
            <a:endParaRPr>
              <a:solidFill>
                <a:srgbClr val="FFFFFF"/>
              </a:solidFill>
            </a:endParaRPr>
          </a:p>
        </p:txBody>
      </p:sp>
      <p:sp>
        <p:nvSpPr>
          <p:cNvPr id="104" name="Google Shape;104;p15"/>
          <p:cNvSpPr txBox="1"/>
          <p:nvPr/>
        </p:nvSpPr>
        <p:spPr>
          <a:xfrm>
            <a:off x="6180200" y="3382975"/>
            <a:ext cx="1569900" cy="12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Systems can drive fully in certain environment, human need not pay attention</a:t>
            </a:r>
            <a:endParaRPr>
              <a:solidFill>
                <a:srgbClr val="FFFFFF"/>
              </a:solidFill>
            </a:endParaRPr>
          </a:p>
        </p:txBody>
      </p:sp>
      <p:sp>
        <p:nvSpPr>
          <p:cNvPr id="105" name="Google Shape;105;p15"/>
          <p:cNvSpPr txBox="1"/>
          <p:nvPr/>
        </p:nvSpPr>
        <p:spPr>
          <a:xfrm>
            <a:off x="7668775" y="3382975"/>
            <a:ext cx="1569900" cy="12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Systems can drive fully in all environments, human need not pay attention</a:t>
            </a:r>
            <a:endParaRPr>
              <a:solidFill>
                <a:srgbClr val="FFFFFF"/>
              </a:solidFill>
            </a:endParaRPr>
          </a:p>
        </p:txBody>
      </p:sp>
      <p:sp>
        <p:nvSpPr>
          <p:cNvPr id="106" name="Google Shape;106;p15"/>
          <p:cNvSpPr/>
          <p:nvPr/>
        </p:nvSpPr>
        <p:spPr>
          <a:xfrm>
            <a:off x="5623875" y="1203925"/>
            <a:ext cx="1018200" cy="923100"/>
          </a:xfrm>
          <a:prstGeom prst="star5">
            <a:avLst>
              <a:gd fmla="val 28553"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We’re Here</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p:txBody>
      </p:sp>
      <p:sp>
        <p:nvSpPr>
          <p:cNvPr id="112" name="Google Shape;112;p16"/>
          <p:cNvSpPr txBox="1"/>
          <p:nvPr>
            <p:ph idx="1" type="body"/>
          </p:nvPr>
        </p:nvSpPr>
        <p:spPr>
          <a:xfrm>
            <a:off x="354475" y="1163175"/>
            <a:ext cx="6132000" cy="3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Groups supporting: Tech Companies/Vehicle Manufacturers/Physically disabled/ Environmentalist </a:t>
            </a:r>
            <a:endParaRPr sz="2000"/>
          </a:p>
          <a:p>
            <a:pPr indent="-355600" lvl="0" marL="457200" rtl="0" algn="l">
              <a:spcBef>
                <a:spcPts val="1600"/>
              </a:spcBef>
              <a:spcAft>
                <a:spcPts val="0"/>
              </a:spcAft>
              <a:buSzPts val="2000"/>
              <a:buChar char="●"/>
            </a:pPr>
            <a:r>
              <a:rPr lang="en" sz="2000"/>
              <a:t>Safer Driving: A</a:t>
            </a:r>
            <a:r>
              <a:rPr lang="en" sz="2000"/>
              <a:t>void car-related deaths, </a:t>
            </a:r>
            <a:r>
              <a:rPr lang="en" sz="2000"/>
              <a:t>accidents caused by drivers</a:t>
            </a:r>
            <a:endParaRPr sz="2000"/>
          </a:p>
          <a:p>
            <a:pPr indent="-355600" lvl="0" marL="457200" rtl="0" algn="l">
              <a:spcBef>
                <a:spcPts val="0"/>
              </a:spcBef>
              <a:spcAft>
                <a:spcPts val="0"/>
              </a:spcAft>
              <a:buSzPts val="2000"/>
              <a:buChar char="●"/>
            </a:pPr>
            <a:r>
              <a:rPr lang="en" sz="2000"/>
              <a:t>More productive: No waste of commuting time</a:t>
            </a:r>
            <a:endParaRPr sz="2000"/>
          </a:p>
          <a:p>
            <a:pPr indent="-355600" lvl="0" marL="457200" rtl="0" algn="l">
              <a:spcBef>
                <a:spcPts val="0"/>
              </a:spcBef>
              <a:spcAft>
                <a:spcPts val="0"/>
              </a:spcAft>
              <a:buSzPts val="2000"/>
              <a:buChar char="●"/>
            </a:pPr>
            <a:r>
              <a:rPr lang="en" sz="2000"/>
              <a:t>Money-smart:Lower accident-induced costs, better fuel efficiency</a:t>
            </a:r>
            <a:endParaRPr sz="2000"/>
          </a:p>
        </p:txBody>
      </p:sp>
      <p:pic>
        <p:nvPicPr>
          <p:cNvPr id="113" name="Google Shape;113;p16"/>
          <p:cNvPicPr preferRelativeResize="0"/>
          <p:nvPr/>
        </p:nvPicPr>
        <p:blipFill>
          <a:blip r:embed="rId3">
            <a:alphaModFix/>
          </a:blip>
          <a:stretch>
            <a:fillRect/>
          </a:stretch>
        </p:blipFill>
        <p:spPr>
          <a:xfrm>
            <a:off x="6321700" y="2166350"/>
            <a:ext cx="2592301" cy="23335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Pros</a:t>
            </a:r>
            <a:endParaRPr/>
          </a:p>
        </p:txBody>
      </p:sp>
      <p:sp>
        <p:nvSpPr>
          <p:cNvPr id="119" name="Google Shape;119;p17"/>
          <p:cNvSpPr txBox="1"/>
          <p:nvPr>
            <p:ph idx="1" type="body"/>
          </p:nvPr>
        </p:nvSpPr>
        <p:spPr>
          <a:xfrm>
            <a:off x="311700" y="1152475"/>
            <a:ext cx="8594400" cy="38217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SzPts val="2100"/>
              <a:buChar char="●"/>
            </a:pPr>
            <a:r>
              <a:rPr lang="en" sz="2100"/>
              <a:t>Easy and efficient travel:</a:t>
            </a:r>
            <a:endParaRPr sz="2100"/>
          </a:p>
          <a:p>
            <a:pPr indent="0" lvl="0" marL="457200" marR="0" rtl="0" algn="l">
              <a:lnSpc>
                <a:spcPct val="115000"/>
              </a:lnSpc>
              <a:spcBef>
                <a:spcPts val="1600"/>
              </a:spcBef>
              <a:spcAft>
                <a:spcPts val="0"/>
              </a:spcAft>
              <a:buNone/>
            </a:pPr>
            <a:r>
              <a:rPr lang="en" sz="2100"/>
              <a:t>Highly automated,</a:t>
            </a:r>
            <a:r>
              <a:rPr lang="en" sz="2100"/>
              <a:t> Easy Operate </a:t>
            </a:r>
            <a:endParaRPr sz="2100"/>
          </a:p>
          <a:p>
            <a:pPr indent="-361950" lvl="0" marL="457200" marR="0" rtl="0" algn="l">
              <a:lnSpc>
                <a:spcPct val="115000"/>
              </a:lnSpc>
              <a:spcBef>
                <a:spcPts val="1600"/>
              </a:spcBef>
              <a:spcAft>
                <a:spcPts val="0"/>
              </a:spcAft>
              <a:buSzPts val="2100"/>
              <a:buChar char="●"/>
            </a:pPr>
            <a:r>
              <a:rPr lang="en" sz="2100"/>
              <a:t>Environment-friendly: </a:t>
            </a:r>
            <a:endParaRPr sz="2100"/>
          </a:p>
          <a:p>
            <a:pPr indent="0" lvl="0" marL="457200" marR="0" rtl="0" algn="l">
              <a:lnSpc>
                <a:spcPct val="115000"/>
              </a:lnSpc>
              <a:spcBef>
                <a:spcPts val="1600"/>
              </a:spcBef>
              <a:spcAft>
                <a:spcPts val="0"/>
              </a:spcAft>
              <a:buNone/>
            </a:pPr>
            <a:r>
              <a:rPr lang="en" sz="2100"/>
              <a:t>Less Air pollution, E</a:t>
            </a:r>
            <a:r>
              <a:rPr lang="en" sz="2100"/>
              <a:t>lectric vehicles</a:t>
            </a:r>
            <a:endParaRPr sz="2100"/>
          </a:p>
          <a:p>
            <a:pPr indent="457200" lvl="0" marL="0" rtl="0" algn="l">
              <a:spcBef>
                <a:spcPts val="1600"/>
              </a:spcBef>
              <a:spcAft>
                <a:spcPts val="0"/>
              </a:spcAft>
              <a:buNone/>
            </a:pPr>
            <a:r>
              <a:t/>
            </a:r>
            <a:endParaRPr/>
          </a:p>
          <a:p>
            <a:pPr indent="0" lvl="0" marL="914400" marR="0" rtl="0" algn="l">
              <a:lnSpc>
                <a:spcPct val="115000"/>
              </a:lnSpc>
              <a:spcBef>
                <a:spcPts val="1600"/>
              </a:spcBef>
              <a:spcAft>
                <a:spcPts val="0"/>
              </a:spcAft>
              <a:buNone/>
            </a:pPr>
            <a:r>
              <a:t/>
            </a:r>
            <a:endParaRPr/>
          </a:p>
          <a:p>
            <a:pPr indent="0" lvl="0" marL="457200" marR="0" rtl="0" algn="l">
              <a:lnSpc>
                <a:spcPct val="115000"/>
              </a:lnSpc>
              <a:spcBef>
                <a:spcPts val="1600"/>
              </a:spcBef>
              <a:spcAft>
                <a:spcPts val="1600"/>
              </a:spcAft>
              <a:buNone/>
            </a:pPr>
            <a:r>
              <a:t/>
            </a:r>
            <a:endParaRPr/>
          </a:p>
        </p:txBody>
      </p:sp>
      <p:pic>
        <p:nvPicPr>
          <p:cNvPr id="120" name="Google Shape;120;p17"/>
          <p:cNvPicPr preferRelativeResize="0"/>
          <p:nvPr/>
        </p:nvPicPr>
        <p:blipFill>
          <a:blip r:embed="rId3">
            <a:alphaModFix/>
          </a:blip>
          <a:stretch>
            <a:fillRect/>
          </a:stretch>
        </p:blipFill>
        <p:spPr>
          <a:xfrm>
            <a:off x="5515525" y="2098775"/>
            <a:ext cx="3316774" cy="2358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 </a:t>
            </a:r>
            <a:endParaRPr/>
          </a:p>
        </p:txBody>
      </p:sp>
      <p:sp>
        <p:nvSpPr>
          <p:cNvPr id="126" name="Google Shape;126;p18"/>
          <p:cNvSpPr txBox="1"/>
          <p:nvPr>
            <p:ph idx="1" type="body"/>
          </p:nvPr>
        </p:nvSpPr>
        <p:spPr>
          <a:xfrm>
            <a:off x="267250" y="1114375"/>
            <a:ext cx="8700900" cy="3763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100"/>
              <a:t>Groups against: Driver unions / Social activists / Policy Makers / Insurance Industry</a:t>
            </a:r>
            <a:endParaRPr sz="2100"/>
          </a:p>
          <a:p>
            <a:pPr indent="-361950" lvl="0" marL="457200" rtl="0" algn="l">
              <a:spcBef>
                <a:spcPts val="1600"/>
              </a:spcBef>
              <a:spcAft>
                <a:spcPts val="0"/>
              </a:spcAft>
              <a:buSzPts val="2100"/>
              <a:buChar char="●"/>
            </a:pPr>
            <a:r>
              <a:rPr lang="en" sz="2100"/>
              <a:t>Biased algorithms could lead to Racist cars</a:t>
            </a:r>
            <a:endParaRPr sz="2100"/>
          </a:p>
          <a:p>
            <a:pPr indent="-361950" lvl="0" marL="457200" rtl="0" algn="l">
              <a:spcBef>
                <a:spcPts val="0"/>
              </a:spcBef>
              <a:spcAft>
                <a:spcPts val="0"/>
              </a:spcAft>
              <a:buSzPts val="2100"/>
              <a:buChar char="●"/>
            </a:pPr>
            <a:r>
              <a:rPr lang="en" sz="2100"/>
              <a:t>Fallacies like, AI is reliable / zero maintenance</a:t>
            </a:r>
            <a:endParaRPr sz="2100"/>
          </a:p>
          <a:p>
            <a:pPr indent="-361950" lvl="0" marL="457200" rtl="0" algn="l">
              <a:spcBef>
                <a:spcPts val="0"/>
              </a:spcBef>
              <a:spcAft>
                <a:spcPts val="0"/>
              </a:spcAft>
              <a:buSzPts val="2100"/>
              <a:buChar char="●"/>
            </a:pPr>
            <a:r>
              <a:rPr lang="en" sz="2100"/>
              <a:t>Legal regulations not fully formulated</a:t>
            </a:r>
            <a:endParaRPr sz="2100"/>
          </a:p>
          <a:p>
            <a:pPr indent="-361950" lvl="0" marL="457200" rtl="0" algn="l">
              <a:spcBef>
                <a:spcPts val="0"/>
              </a:spcBef>
              <a:spcAft>
                <a:spcPts val="0"/>
              </a:spcAft>
              <a:buSzPts val="2100"/>
              <a:buChar char="●"/>
            </a:pPr>
            <a:r>
              <a:rPr lang="en" sz="2100"/>
              <a:t>Safety &amp; testing procedures not standardized</a:t>
            </a:r>
            <a:endParaRPr sz="2100"/>
          </a:p>
          <a:p>
            <a:pPr indent="0" lvl="0" marL="0" rtl="0" algn="l">
              <a:spcBef>
                <a:spcPts val="1600"/>
              </a:spcBef>
              <a:spcAft>
                <a:spcPts val="0"/>
              </a:spcAft>
              <a:buNone/>
            </a:pPr>
            <a:r>
              <a:t/>
            </a:r>
            <a:endParaRPr sz="2100"/>
          </a:p>
          <a:p>
            <a:pPr indent="0" lvl="0" marL="457200" rtl="0" algn="l">
              <a:spcBef>
                <a:spcPts val="1600"/>
              </a:spcBef>
              <a:spcAft>
                <a:spcPts val="0"/>
              </a:spcAft>
              <a:buNone/>
            </a:pPr>
            <a:r>
              <a:t/>
            </a:r>
            <a:endParaRPr sz="2100"/>
          </a:p>
          <a:p>
            <a:pPr indent="0" lvl="0" marL="457200" rtl="0" algn="l">
              <a:spcBef>
                <a:spcPts val="1600"/>
              </a:spcBef>
              <a:spcAft>
                <a:spcPts val="0"/>
              </a:spcAft>
              <a:buNone/>
            </a:pPr>
            <a:r>
              <a:t/>
            </a:r>
            <a:endParaRPr sz="21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27" name="Google Shape;127;p18"/>
          <p:cNvPicPr preferRelativeResize="0"/>
          <p:nvPr/>
        </p:nvPicPr>
        <p:blipFill>
          <a:blip r:embed="rId3">
            <a:alphaModFix/>
          </a:blip>
          <a:stretch>
            <a:fillRect/>
          </a:stretch>
        </p:blipFill>
        <p:spPr>
          <a:xfrm>
            <a:off x="6481464" y="1831613"/>
            <a:ext cx="2411836" cy="189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97850" y="596100"/>
            <a:ext cx="416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p:txBody>
      </p:sp>
      <p:sp>
        <p:nvSpPr>
          <p:cNvPr id="133" name="Google Shape;133;p19"/>
          <p:cNvSpPr txBox="1"/>
          <p:nvPr>
            <p:ph idx="1" type="body"/>
          </p:nvPr>
        </p:nvSpPr>
        <p:spPr>
          <a:xfrm>
            <a:off x="311700" y="1168800"/>
            <a:ext cx="8629800" cy="3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61950" lvl="0" marL="457200" rtl="0" algn="l">
              <a:spcBef>
                <a:spcPts val="1600"/>
              </a:spcBef>
              <a:spcAft>
                <a:spcPts val="0"/>
              </a:spcAft>
              <a:buSzPts val="2100"/>
              <a:buChar char="●"/>
            </a:pPr>
            <a:r>
              <a:rPr lang="en" sz="2100"/>
              <a:t>Cars not evolved for all-terrain</a:t>
            </a:r>
            <a:endParaRPr sz="2100"/>
          </a:p>
          <a:p>
            <a:pPr indent="-361950" lvl="0" marL="457200" rtl="0" algn="l">
              <a:spcBef>
                <a:spcPts val="0"/>
              </a:spcBef>
              <a:spcAft>
                <a:spcPts val="0"/>
              </a:spcAft>
              <a:buSzPts val="2100"/>
              <a:buChar char="●"/>
            </a:pPr>
            <a:r>
              <a:rPr lang="en" sz="2100"/>
              <a:t>Security Issues due to hacking</a:t>
            </a:r>
            <a:endParaRPr sz="2100"/>
          </a:p>
          <a:p>
            <a:pPr indent="-361950" lvl="0" marL="457200" rtl="0" algn="l">
              <a:spcBef>
                <a:spcPts val="0"/>
              </a:spcBef>
              <a:spcAft>
                <a:spcPts val="0"/>
              </a:spcAft>
              <a:buSzPts val="2100"/>
              <a:buChar char="●"/>
            </a:pPr>
            <a:r>
              <a:rPr lang="en" sz="2100"/>
              <a:t>Privacy Issues related to data storage</a:t>
            </a:r>
            <a:endParaRPr sz="2100"/>
          </a:p>
          <a:p>
            <a:pPr indent="-361950" lvl="0" marL="457200" rtl="0" algn="l">
              <a:spcBef>
                <a:spcPts val="0"/>
              </a:spcBef>
              <a:spcAft>
                <a:spcPts val="0"/>
              </a:spcAft>
              <a:buSzPts val="2100"/>
              <a:buChar char="●"/>
            </a:pPr>
            <a:r>
              <a:rPr lang="en" sz="2100"/>
              <a:t>Malfunctioning parts and replacement</a:t>
            </a:r>
            <a:endParaRPr sz="2100"/>
          </a:p>
          <a:p>
            <a:pPr indent="-361950" lvl="0" marL="457200" rtl="0" algn="l">
              <a:spcBef>
                <a:spcPts val="0"/>
              </a:spcBef>
              <a:spcAft>
                <a:spcPts val="0"/>
              </a:spcAft>
              <a:buSzPts val="2100"/>
              <a:buChar char="●"/>
            </a:pPr>
            <a:r>
              <a:rPr lang="en" sz="2100"/>
              <a:t>Health hazards due to radiation</a:t>
            </a:r>
            <a:endParaRPr sz="2100"/>
          </a:p>
          <a:p>
            <a:pPr indent="0" lvl="0" marL="0" rtl="0" algn="l">
              <a:spcBef>
                <a:spcPts val="1600"/>
              </a:spcBef>
              <a:spcAft>
                <a:spcPts val="1600"/>
              </a:spcAft>
              <a:buNone/>
            </a:pPr>
            <a:r>
              <a:t/>
            </a:r>
            <a:endParaRPr sz="2100"/>
          </a:p>
        </p:txBody>
      </p:sp>
      <p:pic>
        <p:nvPicPr>
          <p:cNvPr id="134" name="Google Shape;134;p19"/>
          <p:cNvPicPr preferRelativeResize="0"/>
          <p:nvPr/>
        </p:nvPicPr>
        <p:blipFill>
          <a:blip r:embed="rId3">
            <a:alphaModFix/>
          </a:blip>
          <a:stretch>
            <a:fillRect/>
          </a:stretch>
        </p:blipFill>
        <p:spPr>
          <a:xfrm>
            <a:off x="5702575" y="1771222"/>
            <a:ext cx="2973399" cy="2003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is moving forward with autonomous vehicles</a:t>
            </a:r>
            <a:endParaRPr/>
          </a:p>
          <a:p>
            <a:pPr indent="0" lvl="0" marL="0" rtl="0" algn="l">
              <a:spcBef>
                <a:spcPts val="0"/>
              </a:spcBef>
              <a:spcAft>
                <a:spcPts val="0"/>
              </a:spcAft>
              <a:buNone/>
            </a:pPr>
            <a:r>
              <a:t/>
            </a:r>
            <a:endParaRPr/>
          </a:p>
        </p:txBody>
      </p:sp>
      <p:sp>
        <p:nvSpPr>
          <p:cNvPr id="140" name="Google Shape;140;p20"/>
          <p:cNvSpPr txBox="1"/>
          <p:nvPr>
            <p:ph idx="1" type="body"/>
          </p:nvPr>
        </p:nvSpPr>
        <p:spPr>
          <a:xfrm>
            <a:off x="311700" y="1152475"/>
            <a:ext cx="8520600" cy="1171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Majority of states allow AVs</a:t>
            </a:r>
            <a:endParaRPr sz="2100"/>
          </a:p>
          <a:p>
            <a:pPr indent="-361950" lvl="0" marL="457200" rtl="0" algn="l">
              <a:spcBef>
                <a:spcPts val="0"/>
              </a:spcBef>
              <a:spcAft>
                <a:spcPts val="0"/>
              </a:spcAft>
              <a:buSzPts val="2100"/>
              <a:buChar char="●"/>
            </a:pPr>
            <a:r>
              <a:rPr lang="en" sz="2100"/>
              <a:t>Uber has returned to self-driving car trials</a:t>
            </a:r>
            <a:endParaRPr sz="2100"/>
          </a:p>
        </p:txBody>
      </p:sp>
      <p:sp>
        <p:nvSpPr>
          <p:cNvPr id="141" name="Google Shape;141;p20"/>
          <p:cNvSpPr txBox="1"/>
          <p:nvPr>
            <p:ph idx="1" type="body"/>
          </p:nvPr>
        </p:nvSpPr>
        <p:spPr>
          <a:xfrm>
            <a:off x="311700" y="2440225"/>
            <a:ext cx="8520600" cy="1171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But, progress has been slower than expected</a:t>
            </a:r>
            <a:endParaRPr sz="2100"/>
          </a:p>
          <a:p>
            <a:pPr indent="-361950" lvl="0" marL="457200" rtl="0" algn="l">
              <a:spcBef>
                <a:spcPts val="0"/>
              </a:spcBef>
              <a:spcAft>
                <a:spcPts val="0"/>
              </a:spcAft>
              <a:buSzPts val="2100"/>
              <a:buChar char="●"/>
            </a:pPr>
            <a:r>
              <a:rPr lang="en" sz="2100"/>
              <a:t>Disengagement rate continues to fall, still &gt;0</a:t>
            </a:r>
            <a:endParaRPr sz="2100"/>
          </a:p>
          <a:p>
            <a:pPr indent="-361950" lvl="0" marL="457200" rtl="0" algn="l">
              <a:spcBef>
                <a:spcPts val="0"/>
              </a:spcBef>
              <a:spcAft>
                <a:spcPts val="0"/>
              </a:spcAft>
              <a:buSzPts val="2100"/>
              <a:buChar char="●"/>
            </a:pPr>
            <a:r>
              <a:rPr lang="en" sz="2100"/>
              <a:t>More data/practice is needed</a:t>
            </a:r>
            <a:endParaRPr sz="2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20"/>
          <p:cNvPicPr preferRelativeResize="0"/>
          <p:nvPr/>
        </p:nvPicPr>
        <p:blipFill>
          <a:blip r:embed="rId3">
            <a:alphaModFix/>
          </a:blip>
          <a:stretch>
            <a:fillRect/>
          </a:stretch>
        </p:blipFill>
        <p:spPr>
          <a:xfrm>
            <a:off x="6354993" y="1017718"/>
            <a:ext cx="2650125" cy="2216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“Third Way” - Technical collaboration between AV companies and local governments</a:t>
            </a:r>
            <a:endParaRPr/>
          </a:p>
        </p:txBody>
      </p:sp>
      <p:sp>
        <p:nvSpPr>
          <p:cNvPr id="148" name="Google Shape;148;p21"/>
          <p:cNvSpPr txBox="1"/>
          <p:nvPr>
            <p:ph idx="1" type="body"/>
          </p:nvPr>
        </p:nvSpPr>
        <p:spPr>
          <a:xfrm>
            <a:off x="311700" y="1625150"/>
            <a:ext cx="3596700" cy="3172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AV companies and governments take mutual responsibility for new transit development</a:t>
            </a:r>
            <a:endParaRPr sz="2100"/>
          </a:p>
          <a:p>
            <a:pPr indent="-361950" lvl="0" marL="457200" rtl="0" algn="l">
              <a:spcBef>
                <a:spcPts val="0"/>
              </a:spcBef>
              <a:spcAft>
                <a:spcPts val="0"/>
              </a:spcAft>
              <a:buSzPts val="2100"/>
              <a:buChar char="●"/>
            </a:pPr>
            <a:r>
              <a:rPr lang="en" sz="2100"/>
              <a:t>AV data transparency</a:t>
            </a:r>
            <a:endParaRPr sz="2100"/>
          </a:p>
          <a:p>
            <a:pPr indent="-361950" lvl="0" marL="457200" rtl="0" algn="l">
              <a:spcBef>
                <a:spcPts val="0"/>
              </a:spcBef>
              <a:spcAft>
                <a:spcPts val="0"/>
              </a:spcAft>
              <a:buSzPts val="2100"/>
              <a:buChar char="●"/>
            </a:pPr>
            <a:r>
              <a:rPr lang="en" sz="2100"/>
              <a:t>“Smart” city infrastructure</a:t>
            </a:r>
            <a:endParaRPr sz="2100"/>
          </a:p>
        </p:txBody>
      </p:sp>
      <p:pic>
        <p:nvPicPr>
          <p:cNvPr id="149" name="Google Shape;149;p21"/>
          <p:cNvPicPr preferRelativeResize="0"/>
          <p:nvPr/>
        </p:nvPicPr>
        <p:blipFill>
          <a:blip r:embed="rId3">
            <a:alphaModFix/>
          </a:blip>
          <a:stretch>
            <a:fillRect/>
          </a:stretch>
        </p:blipFill>
        <p:spPr>
          <a:xfrm>
            <a:off x="4139900" y="1886199"/>
            <a:ext cx="4377075" cy="2637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