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D5E463-E6AB-4F0A-8BE3-D5D59405E326}">
  <a:tblStyle styleId="{67D5E463-E6AB-4F0A-8BE3-D5D59405E326}"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8B146E-0A50-41F4-9B69-E30F95CF849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13ea3d303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13ea3d303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use two different feature representations: </a:t>
            </a:r>
            <a:endParaRPr/>
          </a:p>
          <a:p>
            <a:pPr indent="0" lvl="0" marL="0" rtl="0" algn="l">
              <a:spcBef>
                <a:spcPts val="0"/>
              </a:spcBef>
              <a:spcAft>
                <a:spcPts val="0"/>
              </a:spcAft>
              <a:buNone/>
            </a:pPr>
            <a:r>
              <a:rPr lang="en-US"/>
              <a:t>❖ Bag of words (BoW) which </a:t>
            </a:r>
            <a:r>
              <a:rPr lang="en-US" sz="1050">
                <a:solidFill>
                  <a:srgbClr val="4D5156"/>
                </a:solidFill>
                <a:highlight>
                  <a:srgbClr val="FFFFFF"/>
                </a:highlight>
                <a:latin typeface="Arial"/>
                <a:ea typeface="Arial"/>
                <a:cs typeface="Arial"/>
                <a:sym typeface="Arial"/>
              </a:rPr>
              <a:t>describes the occurrence of word</a:t>
            </a:r>
            <a:r>
              <a:rPr lang="en-US"/>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bc88c92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0bc88c92e_0_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0bc88c92e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0bc88c92e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0bc88c92e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0bc88c92e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3ea3d303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3ea3d303_0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evaluate the models, we’ll be using: ❖ Adjusted Random Index (ARI) ❖ Adjusted Mutual Information (AMI) ❖ Normalized Mutual Information (NMI)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0bc88c92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0bc88c92e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13ea3d303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13ea3d303_0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TF-IDF </a:t>
            </a:r>
            <a:r>
              <a:rPr lang="en-US" sz="1050">
                <a:solidFill>
                  <a:srgbClr val="4D5156"/>
                </a:solidFill>
                <a:highlight>
                  <a:srgbClr val="FFFFFF"/>
                </a:highlight>
                <a:latin typeface="Arial"/>
                <a:ea typeface="Arial"/>
                <a:cs typeface="Arial"/>
                <a:sym typeface="Arial"/>
              </a:rPr>
              <a:t> reflectS how important a word is to a document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f875596a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f875596a_1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bc2562c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bc2562c6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0bc2562c6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0bc2562c6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Clr>
                <a:schemeClr val="dk1"/>
              </a:buClr>
              <a:buSzPts val="2400"/>
              <a:buChar char="•"/>
            </a:pPr>
            <a:r>
              <a:rPr lang="en-US" sz="2400">
                <a:solidFill>
                  <a:srgbClr val="4D5156"/>
                </a:solidFill>
                <a:highlight>
                  <a:schemeClr val="lt1"/>
                </a:highlight>
              </a:rPr>
              <a:t>The method of identifying similar groups of data in a dataset is called </a:t>
            </a:r>
            <a:r>
              <a:rPr b="1" lang="en-US" sz="2400">
                <a:solidFill>
                  <a:srgbClr val="5F6368"/>
                </a:solidFill>
                <a:highlight>
                  <a:schemeClr val="lt1"/>
                </a:highlight>
              </a:rPr>
              <a:t>clustering</a:t>
            </a:r>
            <a:r>
              <a:rPr lang="en-US" sz="2400">
                <a:solidFill>
                  <a:srgbClr val="4D5156"/>
                </a:solidFill>
                <a:highlight>
                  <a:schemeClr val="lt1"/>
                </a:highlight>
              </a:rPr>
              <a:t>.</a:t>
            </a:r>
            <a:endParaRPr sz="2400">
              <a:solidFill>
                <a:srgbClr val="4D5156"/>
              </a:solidFill>
              <a:highlight>
                <a:schemeClr val="lt1"/>
              </a:highlight>
            </a:endParaRPr>
          </a:p>
          <a:p>
            <a:pPr indent="-381000" lvl="0" marL="457200" rtl="0" algn="l">
              <a:spcBef>
                <a:spcPts val="0"/>
              </a:spcBef>
              <a:spcAft>
                <a:spcPts val="0"/>
              </a:spcAft>
              <a:buClr>
                <a:srgbClr val="4D5156"/>
              </a:buClr>
              <a:buSzPts val="2400"/>
              <a:buChar char="•"/>
            </a:pPr>
            <a:r>
              <a:rPr lang="en-US" sz="2400">
                <a:solidFill>
                  <a:srgbClr val="4D5156"/>
                </a:solidFill>
                <a:highlight>
                  <a:schemeClr val="lt1"/>
                </a:highlight>
              </a:rPr>
              <a:t>It is unsupervised learning.</a:t>
            </a:r>
            <a:endParaRPr sz="2400">
              <a:solidFill>
                <a:srgbClr val="4D5156"/>
              </a:solidFill>
              <a:highlight>
                <a:schemeClr val="lt1"/>
              </a:highlight>
            </a:endParaRPr>
          </a:p>
          <a:p>
            <a:pPr indent="-381000" lvl="0" marL="457200" rtl="0" algn="l">
              <a:spcBef>
                <a:spcPts val="0"/>
              </a:spcBef>
              <a:spcAft>
                <a:spcPts val="0"/>
              </a:spcAft>
              <a:buClr>
                <a:srgbClr val="4D5156"/>
              </a:buClr>
              <a:buSzPts val="2400"/>
              <a:buChar char="•"/>
            </a:pPr>
            <a:r>
              <a:rPr lang="en-US" sz="2400">
                <a:solidFill>
                  <a:srgbClr val="4D5156"/>
                </a:solidFill>
                <a:highlight>
                  <a:schemeClr val="lt1"/>
                </a:highlight>
              </a:rPr>
              <a:t>Works by finding the underlying patterns in data when there are no class labels</a:t>
            </a:r>
            <a:r>
              <a:rPr lang="en-US" sz="1600">
                <a:solidFill>
                  <a:srgbClr val="4D5156"/>
                </a:solidFill>
                <a:highlight>
                  <a:schemeClr val="lt1"/>
                </a:highlight>
              </a:rPr>
              <a:t>.</a:t>
            </a:r>
            <a:endParaRPr/>
          </a:p>
        </p:txBody>
      </p:sp>
      <p:sp>
        <p:nvSpPr>
          <p:cNvPr id="55" name="Google Shape;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13ea3d303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13ea3d303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a:t>
            </a:r>
            <a:r>
              <a:rPr lang="en-US"/>
              <a:t>e  implement five clustering techniques: ❖ K-Means ❖ (LDA) ❖  (LSI) ❖ (NMF) </a:t>
            </a:r>
            <a:r>
              <a:rPr lang="en-US">
                <a:solidFill>
                  <a:schemeClr val="dk1"/>
                </a:solidFill>
              </a:rPr>
              <a:t>❖ HDP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0bc2562c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0bc2562c6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0bc2562c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0bc2562c6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0bc2562c6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0bc2562c6_0_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0bc2562c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0bc2562c6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0bc2562c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0bc2562c6_0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13ea3d303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13ea3d303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13ea3d30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13ea3d303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13ea3d303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13ea3d303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304800" lvl="0" marL="457200" rtl="0" algn="l">
              <a:spcBef>
                <a:spcPts val="700"/>
              </a:spcBef>
              <a:spcAft>
                <a:spcPts val="0"/>
              </a:spcAft>
              <a:buClr>
                <a:schemeClr val="dk1"/>
              </a:buClr>
              <a:buSzPts val="1200"/>
              <a:buChar char="•"/>
            </a:pPr>
            <a:r>
              <a:rPr lang="en-US">
                <a:solidFill>
                  <a:schemeClr val="dk1"/>
                </a:solidFill>
              </a:rPr>
              <a:t>Topic modeling processes a text (input) and automatically generates an appropriate topic (output) that is extracted through patterns found in the text corpus. </a:t>
            </a:r>
            <a:endParaRPr>
              <a:solidFill>
                <a:schemeClr val="dk1"/>
              </a:solidFill>
            </a:endParaRPr>
          </a:p>
          <a:p>
            <a:pPr indent="-304800" lvl="0" marL="457200" rtl="0" algn="l">
              <a:spcBef>
                <a:spcPts val="700"/>
              </a:spcBef>
              <a:spcAft>
                <a:spcPts val="0"/>
              </a:spcAft>
              <a:buClr>
                <a:schemeClr val="dk1"/>
              </a:buClr>
              <a:buSzPts val="1200"/>
              <a:buChar char="•"/>
            </a:pPr>
            <a:r>
              <a:rPr lang="en-US">
                <a:solidFill>
                  <a:schemeClr val="dk1"/>
                </a:solidFill>
              </a:rPr>
              <a:t>With this, we can tell what the context of the text is by only reading its predicted topic, rather than reading the whole text, thus saving time when seeking information online. </a:t>
            </a:r>
            <a:endParaRPr>
              <a:solidFill>
                <a:schemeClr val="dk1"/>
              </a:solidFill>
            </a:endParaRPr>
          </a:p>
          <a:p>
            <a:pPr indent="0" lvl="0" marL="0" rtl="0" algn="l">
              <a:spcBef>
                <a:spcPts val="7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3ea3d303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3ea3d303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304800" lvl="0" marL="457200" rtl="0" algn="l">
              <a:spcBef>
                <a:spcPts val="700"/>
              </a:spcBef>
              <a:spcAft>
                <a:spcPts val="0"/>
              </a:spcAft>
              <a:buClr>
                <a:schemeClr val="dk1"/>
              </a:buClr>
              <a:buSzPts val="1200"/>
              <a:buChar char="•"/>
            </a:pPr>
            <a:r>
              <a:rPr lang="en-US">
                <a:solidFill>
                  <a:schemeClr val="dk1"/>
                </a:solidFill>
              </a:rPr>
              <a:t>We plan to evaluate several techniques for document embeddings and clustering on the 20 NG dataset. </a:t>
            </a:r>
            <a:endParaRPr>
              <a:solidFill>
                <a:schemeClr val="dk1"/>
              </a:solidFill>
            </a:endParaRPr>
          </a:p>
          <a:p>
            <a:pPr indent="-304800" lvl="0" marL="457200" rtl="0" algn="l">
              <a:spcBef>
                <a:spcPts val="0"/>
              </a:spcBef>
              <a:spcAft>
                <a:spcPts val="0"/>
              </a:spcAft>
              <a:buClr>
                <a:schemeClr val="dk1"/>
              </a:buClr>
              <a:buSzPts val="1200"/>
              <a:buChar char="•"/>
            </a:pPr>
            <a:r>
              <a:rPr lang="en-US">
                <a:solidFill>
                  <a:schemeClr val="dk1"/>
                </a:solidFill>
              </a:rPr>
              <a:t>The results obtained from this project can help in understanding the effectiveness of various clustering-based ML models on news websites having large amounts of unrelated news articles. </a:t>
            </a:r>
            <a:endParaRPr>
              <a:solidFill>
                <a:schemeClr val="dk1"/>
              </a:solidFill>
            </a:endParaRPr>
          </a:p>
          <a:p>
            <a:pPr indent="-304800" lvl="0" marL="457200" rtl="0" algn="l">
              <a:spcBef>
                <a:spcPts val="0"/>
              </a:spcBef>
              <a:spcAft>
                <a:spcPts val="0"/>
              </a:spcAft>
              <a:buClr>
                <a:schemeClr val="dk1"/>
              </a:buClr>
              <a:buSzPts val="1200"/>
              <a:buChar char="•"/>
            </a:pPr>
            <a:r>
              <a:rPr lang="en-US">
                <a:solidFill>
                  <a:schemeClr val="dk1"/>
                </a:solidFill>
              </a:rPr>
              <a:t>This can aid health experts to prioritize areas of study for tasks like controlling specific misinformation topics or analyzing public engagements on particular topics.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3ea3d30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3ea3d303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dataset we are using is called the 20 Newsgroups dataset. It has a collection of 11,314 newsgroup documents (instances), divided nearly evenly across 20 different topics.  The dataset consists of three feature columns: Text_id, Text, and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Average length of an instance is approx 2,000 characters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3ea3d303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3ea3d303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table shows a list of the 20 topics, separated according to the related subject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Some of the instances are very closely related to each other (e.g. comp.sys.ibm.pc.hardware / comp.sys.mac.hardware), while others are highly unrelated (e.g misc.forsale/ soc.religion.christian)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3ea3d303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3ea3d303_0_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3ea3d303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3ea3d303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a:solidFill>
                  <a:schemeClr val="dk1"/>
                </a:solidFill>
              </a:rPr>
              <a:t>Non-alphabet removal: </a:t>
            </a:r>
            <a:r>
              <a:rPr lang="en-US">
                <a:solidFill>
                  <a:srgbClr val="008000"/>
                </a:solidFill>
                <a:highlight>
                  <a:srgbClr val="FFFFFE"/>
                </a:highlight>
                <a:latin typeface="Courier New"/>
                <a:ea typeface="Courier New"/>
                <a:cs typeface="Courier New"/>
                <a:sym typeface="Courier New"/>
              </a:rPr>
              <a:t>(punctuation, numbers, new-line characters and extra-spaces)</a:t>
            </a:r>
            <a:r>
              <a:rPr lang="en-US">
                <a:solidFill>
                  <a:schemeClr val="dk1"/>
                </a:solidFill>
              </a:rPr>
              <a:t> </a:t>
            </a:r>
            <a:endParaRPr>
              <a:solidFill>
                <a:schemeClr val="dk1"/>
              </a:solidFill>
            </a:endParaRPr>
          </a:p>
          <a:p>
            <a:pPr indent="0" lvl="0" marL="0" rtl="0" algn="l">
              <a:spcBef>
                <a:spcPts val="700"/>
              </a:spcBef>
              <a:spcAft>
                <a:spcPts val="0"/>
              </a:spcAft>
              <a:buNone/>
            </a:pPr>
            <a:r>
              <a:rPr lang="en-US">
                <a:solidFill>
                  <a:srgbClr val="222222"/>
                </a:solidFill>
                <a:highlight>
                  <a:srgbClr val="FFFFFF"/>
                </a:highlight>
                <a:latin typeface="Lato"/>
                <a:ea typeface="Lato"/>
                <a:cs typeface="Lato"/>
                <a:sym typeface="Lato"/>
              </a:rPr>
              <a:t>Tokenization is a way of separating a piece of text into smaller units called tokens with “space” as delimiter</a:t>
            </a:r>
            <a:endParaRPr>
              <a:solidFill>
                <a:srgbClr val="222222"/>
              </a:solidFill>
              <a:highlight>
                <a:srgbClr val="FFFFFF"/>
              </a:highlight>
              <a:latin typeface="Lato"/>
              <a:ea typeface="Lato"/>
              <a:cs typeface="Lato"/>
              <a:sym typeface="Lato"/>
            </a:endParaRPr>
          </a:p>
          <a:p>
            <a:pPr indent="0" lvl="0" marL="0" rtl="0" algn="l">
              <a:spcBef>
                <a:spcPts val="700"/>
              </a:spcBef>
              <a:spcAft>
                <a:spcPts val="0"/>
              </a:spcAft>
              <a:buClr>
                <a:schemeClr val="dk1"/>
              </a:buClr>
              <a:buSzPts val="1100"/>
              <a:buFont typeface="Arial"/>
              <a:buNone/>
            </a:pPr>
            <a:r>
              <a:rPr lang="en-US">
                <a:solidFill>
                  <a:schemeClr val="dk1"/>
                </a:solidFill>
              </a:rPr>
              <a:t>Stop word removal using nltk library to remove words which don’t add any meaning </a:t>
            </a:r>
            <a:endParaRPr>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0bc88c92e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0bc88c92e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15" name="Google Shape;15;p3"/>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FFC30F"/>
        </a:solidFill>
      </p:bgPr>
    </p:bg>
    <p:spTree>
      <p:nvGrpSpPr>
        <p:cNvPr id="16" name="Shape 16"/>
        <p:cNvGrpSpPr/>
        <p:nvPr/>
      </p:nvGrpSpPr>
      <p:grpSpPr>
        <a:xfrm>
          <a:off x="0" y="0"/>
          <a:ext cx="0" cy="0"/>
          <a:chOff x="0" y="0"/>
          <a:chExt cx="0" cy="0"/>
        </a:xfrm>
      </p:grpSpPr>
      <p:pic>
        <p:nvPicPr>
          <p:cNvPr descr="Picture 1" id="17" name="Google Shape;17;p4"/>
          <p:cNvPicPr preferRelativeResize="0"/>
          <p:nvPr/>
        </p:nvPicPr>
        <p:blipFill rotWithShape="1">
          <a:blip r:embed="rId2">
            <a:alphaModFix/>
          </a:blip>
          <a:srcRect b="0" l="0" r="0" t="0"/>
          <a:stretch/>
        </p:blipFill>
        <p:spPr>
          <a:xfrm>
            <a:off x="0" y="-234703"/>
            <a:ext cx="9063228" cy="2954966"/>
          </a:xfrm>
          <a:prstGeom prst="rect">
            <a:avLst/>
          </a:prstGeom>
          <a:noFill/>
          <a:ln>
            <a:noFill/>
          </a:ln>
        </p:spPr>
      </p:pic>
      <p:sp>
        <p:nvSpPr>
          <p:cNvPr id="18" name="Google Shape;18;p4"/>
          <p:cNvSpPr txBox="1"/>
          <p:nvPr>
            <p:ph type="title"/>
          </p:nvPr>
        </p:nvSpPr>
        <p:spPr>
          <a:xfrm>
            <a:off x="685800" y="2865436"/>
            <a:ext cx="7772400" cy="147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19" name="Google Shape;19;p4"/>
          <p:cNvSpPr txBox="1"/>
          <p:nvPr>
            <p:ph idx="1" type="body"/>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indent="-228600" lvl="1" marL="9144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2pPr>
            <a:lvl3pPr indent="-228600" lvl="2" marL="13716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3pPr>
            <a:lvl4pPr indent="-228600" lvl="3" marL="18288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4pPr>
            <a:lvl5pPr indent="-228600" lvl="4" marL="22860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20" name="Google Shape;20;p4"/>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
          <p:cNvSpPr txBox="1"/>
          <p:nvPr>
            <p:ph type="title"/>
          </p:nvPr>
        </p:nvSpPr>
        <p:spPr>
          <a:xfrm>
            <a:off x="685800" y="2130425"/>
            <a:ext cx="7772400" cy="147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23" name="Google Shape;23;p5"/>
          <p:cNvSpPr txBox="1"/>
          <p:nvPr>
            <p:ph idx="1" type="body"/>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228600" lvl="1" marL="9144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2pPr>
            <a:lvl3pPr indent="-228600" lvl="2" marL="13716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3pPr>
            <a:lvl4pPr indent="-228600" lvl="3" marL="18288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4pPr>
            <a:lvl5pPr indent="-228600" lvl="4" marL="2286000" marR="0" rtl="0" algn="ctr">
              <a:lnSpc>
                <a:spcPct val="100000"/>
              </a:lnSpc>
              <a:spcBef>
                <a:spcPts val="70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24" name="Google Shape;24;p5"/>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6"/>
          <p:cNvSpPr txBox="1"/>
          <p:nvPr>
            <p:ph type="title"/>
          </p:nvPr>
        </p:nvSpPr>
        <p:spPr>
          <a:xfrm>
            <a:off x="457200" y="846137"/>
            <a:ext cx="8229600" cy="1143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27" name="Google Shape;27;p6"/>
          <p:cNvSpPr txBox="1"/>
          <p:nvPr>
            <p:ph idx="1" type="body"/>
          </p:nvPr>
        </p:nvSpPr>
        <p:spPr>
          <a:xfrm>
            <a:off x="457200" y="2195511"/>
            <a:ext cx="8229600" cy="3726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28" name="Google Shape;28;p6"/>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 name="Shape 29"/>
        <p:cNvGrpSpPr/>
        <p:nvPr/>
      </p:nvGrpSpPr>
      <p:grpSpPr>
        <a:xfrm>
          <a:off x="0" y="0"/>
          <a:ext cx="0" cy="0"/>
          <a:chOff x="0" y="0"/>
          <a:chExt cx="0" cy="0"/>
        </a:xfrm>
      </p:grpSpPr>
      <p:sp>
        <p:nvSpPr>
          <p:cNvPr id="30" name="Google Shape;30;p7"/>
          <p:cNvSpPr txBox="1"/>
          <p:nvPr>
            <p:ph type="title"/>
          </p:nvPr>
        </p:nvSpPr>
        <p:spPr>
          <a:xfrm>
            <a:off x="722312" y="4406900"/>
            <a:ext cx="7772400" cy="1362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Calibri"/>
              <a:buNone/>
              <a:defRPr b="1" i="0" sz="4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31" name="Google Shape;31;p7"/>
          <p:cNvSpPr txBox="1"/>
          <p:nvPr>
            <p:ph idx="1" type="body"/>
          </p:nvPr>
        </p:nvSpPr>
        <p:spPr>
          <a:xfrm>
            <a:off x="722312" y="2906713"/>
            <a:ext cx="7772400" cy="15003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32" name="Google Shape;32;p7"/>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8"/>
          <p:cNvSpPr txBox="1"/>
          <p:nvPr>
            <p:ph type="title"/>
          </p:nvPr>
        </p:nvSpPr>
        <p:spPr>
          <a:xfrm>
            <a:off x="457200" y="850598"/>
            <a:ext cx="8229600" cy="1143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35" name="Google Shape;35;p8"/>
          <p:cNvSpPr txBox="1"/>
          <p:nvPr>
            <p:ph idx="1" type="body"/>
          </p:nvPr>
        </p:nvSpPr>
        <p:spPr>
          <a:xfrm>
            <a:off x="457200" y="1535112"/>
            <a:ext cx="4040100" cy="6399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00"/>
              </a:spcBef>
              <a:spcAft>
                <a:spcPts val="0"/>
              </a:spcAft>
              <a:buClr>
                <a:srgbClr val="000000"/>
              </a:buClr>
              <a:buSzPts val="3200"/>
              <a:buFont typeface="Arial"/>
              <a:buNone/>
              <a:defRPr b="1" i="0" sz="2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500"/>
              </a:spcBef>
              <a:spcAft>
                <a:spcPts val="0"/>
              </a:spcAft>
              <a:buClr>
                <a:srgbClr val="000000"/>
              </a:buClr>
              <a:buSzPts val="3200"/>
              <a:buFont typeface="Arial"/>
              <a:buNone/>
              <a:defRPr b="1" i="0" sz="2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500"/>
              </a:spcBef>
              <a:spcAft>
                <a:spcPts val="0"/>
              </a:spcAft>
              <a:buClr>
                <a:srgbClr val="000000"/>
              </a:buClr>
              <a:buSzPts val="3200"/>
              <a:buFont typeface="Arial"/>
              <a:buNone/>
              <a:defRPr b="1"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3200"/>
              <a:buFont typeface="Arial"/>
              <a:buNone/>
              <a:defRPr b="1" i="0" sz="2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3200"/>
              <a:buFont typeface="Arial"/>
              <a:buNone/>
              <a:defRPr b="1" i="0" sz="24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36" name="Google Shape;36;p8"/>
          <p:cNvSpPr txBox="1"/>
          <p:nvPr>
            <p:ph idx="2" type="body"/>
          </p:nvPr>
        </p:nvSpPr>
        <p:spPr>
          <a:xfrm>
            <a:off x="4645025" y="1535112"/>
            <a:ext cx="4041900" cy="639900"/>
          </a:xfrm>
          <a:prstGeom prst="rect">
            <a:avLst/>
          </a:prstGeom>
          <a:noFill/>
          <a:ln>
            <a:noFill/>
          </a:ln>
        </p:spPr>
        <p:txBody>
          <a:bodyPr anchorCtr="0" anchor="b" bIns="91425" lIns="91425" spcFirstLastPara="1" rIns="91425" wrap="square" tIns="91425">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37" name="Google Shape;37;p8"/>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8" name="Shape 38"/>
        <p:cNvGrpSpPr/>
        <p:nvPr/>
      </p:nvGrpSpPr>
      <p:grpSpPr>
        <a:xfrm>
          <a:off x="0" y="0"/>
          <a:ext cx="0" cy="0"/>
          <a:chOff x="0" y="0"/>
          <a:chExt cx="0" cy="0"/>
        </a:xfrm>
      </p:grpSpPr>
      <p:sp>
        <p:nvSpPr>
          <p:cNvPr id="39" name="Google Shape;39;p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1" i="0" sz="20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40" name="Google Shape;40;p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41" name="Google Shape;41;p9"/>
          <p:cNvSpPr txBox="1"/>
          <p:nvPr>
            <p:ph idx="2" type="body"/>
          </p:nvPr>
        </p:nvSpPr>
        <p:spPr>
          <a:xfrm>
            <a:off x="457199" y="1435100"/>
            <a:ext cx="3008400" cy="46911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42" name="Google Shape;42;p9"/>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bg>
      <p:bgPr>
        <a:solidFill>
          <a:srgbClr val="FFC30F"/>
        </a:solidFill>
      </p:bgPr>
    </p:bg>
    <p:spTree>
      <p:nvGrpSpPr>
        <p:cNvPr id="43" name="Shape 43"/>
        <p:cNvGrpSpPr/>
        <p:nvPr/>
      </p:nvGrpSpPr>
      <p:grpSpPr>
        <a:xfrm>
          <a:off x="0" y="0"/>
          <a:ext cx="0" cy="0"/>
          <a:chOff x="0" y="0"/>
          <a:chExt cx="0" cy="0"/>
        </a:xfrm>
      </p:grpSpPr>
      <p:pic>
        <p:nvPicPr>
          <p:cNvPr descr="Picture 1" id="44" name="Google Shape;44;p10"/>
          <p:cNvPicPr preferRelativeResize="0"/>
          <p:nvPr/>
        </p:nvPicPr>
        <p:blipFill rotWithShape="1">
          <a:blip r:embed="rId2">
            <a:alphaModFix/>
          </a:blip>
          <a:srcRect b="0" l="0" r="0" t="0"/>
          <a:stretch/>
        </p:blipFill>
        <p:spPr>
          <a:xfrm>
            <a:off x="0" y="-234703"/>
            <a:ext cx="9063228" cy="2954966"/>
          </a:xfrm>
          <a:prstGeom prst="rect">
            <a:avLst/>
          </a:prstGeom>
          <a:noFill/>
          <a:ln>
            <a:noFill/>
          </a:ln>
        </p:spPr>
      </p:pic>
      <p:sp>
        <p:nvSpPr>
          <p:cNvPr id="45" name="Google Shape;45;p10"/>
          <p:cNvSpPr txBox="1"/>
          <p:nvPr>
            <p:ph type="title"/>
          </p:nvPr>
        </p:nvSpPr>
        <p:spPr>
          <a:xfrm>
            <a:off x="722312" y="4406900"/>
            <a:ext cx="7772400" cy="1362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1" i="0" sz="32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46" name="Google Shape;46;p10"/>
          <p:cNvSpPr txBox="1"/>
          <p:nvPr>
            <p:ph idx="1" type="body"/>
          </p:nvPr>
        </p:nvSpPr>
        <p:spPr>
          <a:xfrm>
            <a:off x="722312" y="2906713"/>
            <a:ext cx="7772400" cy="15003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47" name="Google Shape;47;p10"/>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7" id="6" name="Google Shape;6;p1"/>
          <p:cNvPicPr preferRelativeResize="0"/>
          <p:nvPr/>
        </p:nvPicPr>
        <p:blipFill rotWithShape="1">
          <a:blip r:embed="rId1">
            <a:alphaModFix/>
          </a:blip>
          <a:srcRect b="0" l="0" r="0" t="0"/>
          <a:stretch/>
        </p:blipFill>
        <p:spPr>
          <a:xfrm>
            <a:off x="304800" y="334433"/>
            <a:ext cx="1839350" cy="393407"/>
          </a:xfrm>
          <a:prstGeom prst="rect">
            <a:avLst/>
          </a:prstGeom>
          <a:noFill/>
          <a:ln>
            <a:noFill/>
          </a:ln>
        </p:spPr>
      </p:pic>
      <p:pic>
        <p:nvPicPr>
          <p:cNvPr descr="Picture 8" id="7" name="Google Shape;7;p1"/>
          <p:cNvPicPr preferRelativeResize="0"/>
          <p:nvPr/>
        </p:nvPicPr>
        <p:blipFill rotWithShape="1">
          <a:blip r:embed="rId2">
            <a:alphaModFix/>
          </a:blip>
          <a:srcRect b="0" l="0" r="0" t="0"/>
          <a:stretch/>
        </p:blipFill>
        <p:spPr>
          <a:xfrm>
            <a:off x="148299" y="6376425"/>
            <a:ext cx="8835853" cy="358727"/>
          </a:xfrm>
          <a:prstGeom prst="rect">
            <a:avLst/>
          </a:prstGeom>
          <a:noFill/>
          <a:ln>
            <a:noFill/>
          </a:ln>
        </p:spPr>
      </p:pic>
      <p:sp>
        <p:nvSpPr>
          <p:cNvPr id="8" name="Google Shape;8;p1"/>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Calibri"/>
              <a:buNone/>
              <a:defRPr b="0" i="0" sz="4400" u="none" cap="none" strike="noStrike">
                <a:solidFill>
                  <a:srgbClr val="000000"/>
                </a:solidFill>
                <a:latin typeface="Calibri"/>
                <a:ea typeface="Calibri"/>
                <a:cs typeface="Calibri"/>
                <a:sym typeface="Calibri"/>
              </a:defRPr>
            </a:lvl9pPr>
          </a:lstStyle>
          <a:p/>
        </p:txBody>
      </p:sp>
      <p:sp>
        <p:nvSpPr>
          <p:cNvPr id="9" name="Google Shape;9;p1"/>
          <p:cNvSpPr txBox="1"/>
          <p:nvPr>
            <p:ph idx="12" type="sldNum"/>
          </p:nvPr>
        </p:nvSpPr>
        <p:spPr>
          <a:xfrm>
            <a:off x="6553200" y="6356350"/>
            <a:ext cx="343800" cy="3582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0" name="Google Shape;10;p1"/>
          <p:cNvSpPr txBox="1"/>
          <p:nvPr>
            <p:ph idx="1" type="body"/>
          </p:nvPr>
        </p:nvSpPr>
        <p:spPr>
          <a:xfrm>
            <a:off x="457200" y="1600200"/>
            <a:ext cx="8229600" cy="5257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crawford/20-newsgroups"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hyperlink" Target="https://www.google.com/url?sa=i&amp;url=https%3A%2F%2Fwww.kaggle.com%2Fgetting-started%2F186152&amp;psig=AOvVaw26NVWVqV4UAUspYQcCzHb3&amp;ust=1648939201179000&amp;source=images&amp;cd=vfe&amp;ved=0CAwQjhxqFwoTCLCw8sz38_YCFQAAAAAdAAAAAB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idx="4294967295" type="body"/>
          </p:nvPr>
        </p:nvSpPr>
        <p:spPr>
          <a:xfrm>
            <a:off x="881950" y="1093100"/>
            <a:ext cx="7620900" cy="12222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None/>
            </a:pPr>
            <a:r>
              <a:rPr b="1" lang="en-US">
                <a:solidFill>
                  <a:srgbClr val="1F497D"/>
                </a:solidFill>
                <a:latin typeface="Arial"/>
                <a:ea typeface="Arial"/>
                <a:cs typeface="Arial"/>
                <a:sym typeface="Arial"/>
              </a:rPr>
              <a:t>Topic Model for 20 NG Dataset </a:t>
            </a:r>
            <a:endParaRPr b="1">
              <a:solidFill>
                <a:srgbClr val="1F497D"/>
              </a:solidFill>
              <a:latin typeface="Arial"/>
              <a:ea typeface="Arial"/>
              <a:cs typeface="Arial"/>
              <a:sym typeface="Arial"/>
            </a:endParaRPr>
          </a:p>
          <a:p>
            <a:pPr indent="0" lvl="0" marL="0" marR="0" rtl="0" algn="ctr">
              <a:lnSpc>
                <a:spcPct val="100000"/>
              </a:lnSpc>
              <a:spcBef>
                <a:spcPts val="0"/>
              </a:spcBef>
              <a:spcAft>
                <a:spcPts val="0"/>
              </a:spcAft>
              <a:buNone/>
            </a:pPr>
            <a:r>
              <a:rPr b="1" lang="en-US">
                <a:solidFill>
                  <a:srgbClr val="1F497D"/>
                </a:solidFill>
                <a:latin typeface="Arial"/>
                <a:ea typeface="Arial"/>
                <a:cs typeface="Arial"/>
                <a:sym typeface="Arial"/>
              </a:rPr>
              <a:t>using Clustering Algorithms</a:t>
            </a:r>
            <a:endParaRPr b="1">
              <a:solidFill>
                <a:srgbClr val="1F497D"/>
              </a:solidFill>
              <a:latin typeface="Arial"/>
              <a:ea typeface="Arial"/>
              <a:cs typeface="Arial"/>
              <a:sym typeface="Arial"/>
            </a:endParaRPr>
          </a:p>
          <a:p>
            <a:pPr indent="0" lvl="0" marL="0" marR="0" rtl="0" algn="l">
              <a:lnSpc>
                <a:spcPct val="100000"/>
              </a:lnSpc>
              <a:spcBef>
                <a:spcPts val="0"/>
              </a:spcBef>
              <a:spcAft>
                <a:spcPts val="0"/>
              </a:spcAft>
              <a:buNone/>
            </a:pPr>
            <a:r>
              <a:t/>
            </a:r>
            <a:endParaRPr b="1">
              <a:solidFill>
                <a:srgbClr val="1F497D"/>
              </a:solidFill>
              <a:latin typeface="Arial"/>
              <a:ea typeface="Arial"/>
              <a:cs typeface="Arial"/>
              <a:sym typeface="Arial"/>
            </a:endParaRPr>
          </a:p>
          <a:p>
            <a:pPr indent="0" lvl="0" marL="0" marR="0" rtl="0" algn="l">
              <a:lnSpc>
                <a:spcPct val="100000"/>
              </a:lnSpc>
              <a:spcBef>
                <a:spcPts val="0"/>
              </a:spcBef>
              <a:spcAft>
                <a:spcPts val="0"/>
              </a:spcAft>
              <a:buNone/>
            </a:pPr>
            <a:r>
              <a:t/>
            </a:r>
            <a:endParaRPr b="1">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rPr lang="en-US" sz="2400">
                <a:solidFill>
                  <a:srgbClr val="1F497D"/>
                </a:solidFill>
                <a:latin typeface="Arial"/>
                <a:ea typeface="Arial"/>
                <a:cs typeface="Arial"/>
                <a:sym typeface="Arial"/>
              </a:rPr>
              <a:t>Aditya Singhal                                             Hasib Kamal</a:t>
            </a:r>
            <a:endParaRPr sz="24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rPr lang="en-US" sz="2400">
                <a:solidFill>
                  <a:srgbClr val="1F497D"/>
                </a:solidFill>
                <a:latin typeface="Arial"/>
                <a:ea typeface="Arial"/>
                <a:cs typeface="Arial"/>
                <a:sym typeface="Arial"/>
              </a:rPr>
              <a:t>    1154832                                                      1155165</a:t>
            </a:r>
            <a:endParaRPr sz="24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t/>
            </a:r>
            <a:endParaRPr sz="24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t/>
            </a:r>
            <a:endParaRPr sz="24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t/>
            </a:r>
            <a:endParaRPr sz="24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rPr lang="en-US" sz="1600">
                <a:solidFill>
                  <a:srgbClr val="1F497D"/>
                </a:solidFill>
                <a:latin typeface="Arial"/>
                <a:ea typeface="Arial"/>
                <a:cs typeface="Arial"/>
                <a:sym typeface="Arial"/>
              </a:rPr>
              <a:t>Big Data Project                                                         Instructor: Prof. Quazi Rahman</a:t>
            </a:r>
            <a:endParaRPr sz="1600">
              <a:solidFill>
                <a:srgbClr val="1F497D"/>
              </a:solidFill>
              <a:latin typeface="Arial"/>
              <a:ea typeface="Arial"/>
              <a:cs typeface="Arial"/>
              <a:sym typeface="Arial"/>
            </a:endParaRPr>
          </a:p>
          <a:p>
            <a:pPr indent="0" lvl="0" marL="0" marR="0" rtl="0" algn="l">
              <a:lnSpc>
                <a:spcPct val="120000"/>
              </a:lnSpc>
              <a:spcBef>
                <a:spcPts val="5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Feature representation 1</a:t>
            </a:r>
            <a:endParaRPr u="sng"/>
          </a:p>
        </p:txBody>
      </p:sp>
      <p:sp>
        <p:nvSpPr>
          <p:cNvPr id="112" name="Google Shape;112;p20"/>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sz="2400"/>
              <a:t>❖ Bag of words (BoW) </a:t>
            </a:r>
            <a:endParaRPr sz="2400"/>
          </a:p>
          <a:p>
            <a:pPr indent="0" lvl="0" marL="0" rtl="0" algn="l">
              <a:spcBef>
                <a:spcPts val="700"/>
              </a:spcBef>
              <a:spcAft>
                <a:spcPts val="0"/>
              </a:spcAft>
              <a:buNone/>
            </a:pPr>
            <a:r>
              <a:t/>
            </a:r>
            <a:endParaRPr sz="2400"/>
          </a:p>
          <a:p>
            <a:pPr indent="457200" lvl="0" marL="0" rtl="0" algn="l">
              <a:spcBef>
                <a:spcPts val="700"/>
              </a:spcBef>
              <a:spcAft>
                <a:spcPts val="0"/>
              </a:spcAft>
              <a:buNone/>
            </a:pPr>
            <a:r>
              <a:rPr i="1" lang="en-US" sz="2400"/>
              <a:t>Sentence 1:</a:t>
            </a:r>
            <a:r>
              <a:rPr lang="en-US" sz="2400"/>
              <a:t> </a:t>
            </a:r>
            <a:r>
              <a:rPr i="1" lang="en-US" sz="2400"/>
              <a:t>Health experts read health news.</a:t>
            </a:r>
            <a:endParaRPr i="1" sz="2400"/>
          </a:p>
          <a:p>
            <a:pPr indent="457200" lvl="0" marL="0" rtl="0" algn="l">
              <a:spcBef>
                <a:spcPts val="700"/>
              </a:spcBef>
              <a:spcAft>
                <a:spcPts val="0"/>
              </a:spcAft>
              <a:buNone/>
            </a:pPr>
            <a:r>
              <a:rPr i="1" lang="en-US" sz="2400">
                <a:solidFill>
                  <a:schemeClr val="dk1"/>
                </a:solidFill>
              </a:rPr>
              <a:t>Sentence 2:</a:t>
            </a:r>
            <a:r>
              <a:rPr lang="en-US" sz="2400">
                <a:solidFill>
                  <a:schemeClr val="dk1"/>
                </a:solidFill>
              </a:rPr>
              <a:t> </a:t>
            </a:r>
            <a:r>
              <a:rPr i="1" lang="en-US" sz="2400">
                <a:solidFill>
                  <a:schemeClr val="dk1"/>
                </a:solidFill>
              </a:rPr>
              <a:t>Health experts read sports news.</a:t>
            </a:r>
            <a:endParaRPr i="1" sz="2400">
              <a:solidFill>
                <a:schemeClr val="dk1"/>
              </a:solidFill>
            </a:endParaRPr>
          </a:p>
          <a:p>
            <a:pPr indent="457200" lvl="0" marL="0" rtl="0" algn="l">
              <a:spcBef>
                <a:spcPts val="700"/>
              </a:spcBef>
              <a:spcAft>
                <a:spcPts val="0"/>
              </a:spcAft>
              <a:buClr>
                <a:schemeClr val="dk1"/>
              </a:buClr>
              <a:buSzPts val="1100"/>
              <a:buFont typeface="Arial"/>
              <a:buNone/>
            </a:pPr>
            <a:r>
              <a:rPr i="1" lang="en-US" sz="2400">
                <a:solidFill>
                  <a:schemeClr val="dk1"/>
                </a:solidFill>
              </a:rPr>
              <a:t>Output- Health: 3, experts: 2, read: 2, news: 2, sports: 1</a:t>
            </a:r>
            <a:endParaRPr i="1" sz="2400">
              <a:solidFill>
                <a:schemeClr val="dk1"/>
              </a:solidFill>
            </a:endParaRPr>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rPr lang="en-US" sz="1200"/>
              <a:t>(</a:t>
            </a:r>
            <a:r>
              <a:rPr lang="en-US" sz="1200">
                <a:solidFill>
                  <a:schemeClr val="dk1"/>
                </a:solidFill>
              </a:rPr>
              <a:t>Hypothetical Example!</a:t>
            </a:r>
            <a:r>
              <a:rPr lang="en-US" sz="1200"/>
              <a: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Clustering algorithm (I)</a:t>
            </a:r>
            <a:endParaRPr/>
          </a:p>
        </p:txBody>
      </p:sp>
      <p:sp>
        <p:nvSpPr>
          <p:cNvPr id="118" name="Google Shape;118;p21"/>
          <p:cNvSpPr txBox="1"/>
          <p:nvPr>
            <p:ph idx="1" type="body"/>
          </p:nvPr>
        </p:nvSpPr>
        <p:spPr>
          <a:xfrm>
            <a:off x="640075" y="166516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a:solidFill>
                  <a:schemeClr val="dk1"/>
                </a:solidFill>
              </a:rPr>
              <a:t>❖ Non-Negative Matrix Factorization (NMF)</a:t>
            </a:r>
            <a:endParaRPr>
              <a:solidFill>
                <a:schemeClr val="dk1"/>
              </a:solidFill>
            </a:endParaRPr>
          </a:p>
          <a:p>
            <a:pPr indent="0" lvl="0" marL="0" rtl="0" algn="l">
              <a:spcBef>
                <a:spcPts val="700"/>
              </a:spcBef>
              <a:spcAft>
                <a:spcPts val="0"/>
              </a:spcAft>
              <a:buNone/>
            </a:pPr>
            <a:r>
              <a:t/>
            </a:r>
            <a:endParaRPr>
              <a:solidFill>
                <a:schemeClr val="dk1"/>
              </a:solidFill>
            </a:endParaRPr>
          </a:p>
        </p:txBody>
      </p:sp>
      <p:pic>
        <p:nvPicPr>
          <p:cNvPr id="119" name="Google Shape;119;p21"/>
          <p:cNvPicPr preferRelativeResize="0"/>
          <p:nvPr/>
        </p:nvPicPr>
        <p:blipFill>
          <a:blip r:embed="rId3">
            <a:alphaModFix/>
          </a:blip>
          <a:stretch>
            <a:fillRect/>
          </a:stretch>
        </p:blipFill>
        <p:spPr>
          <a:xfrm>
            <a:off x="-109725" y="2716935"/>
            <a:ext cx="9143999" cy="3168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Clustering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algorithm (II)</a:t>
            </a:r>
            <a:endParaRPr/>
          </a:p>
        </p:txBody>
      </p:sp>
      <p:sp>
        <p:nvSpPr>
          <p:cNvPr id="125" name="Google Shape;125;p22"/>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a:solidFill>
                  <a:schemeClr val="dk1"/>
                </a:solidFill>
              </a:rPr>
              <a:t>❖ Latent Dirichlet </a:t>
            </a:r>
            <a:endParaRPr>
              <a:solidFill>
                <a:schemeClr val="dk1"/>
              </a:solidFill>
            </a:endParaRPr>
          </a:p>
          <a:p>
            <a:pPr indent="0" lvl="0" marL="0" rtl="0" algn="l">
              <a:spcBef>
                <a:spcPts val="700"/>
              </a:spcBef>
              <a:spcAft>
                <a:spcPts val="0"/>
              </a:spcAft>
              <a:buClr>
                <a:schemeClr val="dk1"/>
              </a:buClr>
              <a:buSzPts val="1100"/>
              <a:buFont typeface="Arial"/>
              <a:buNone/>
            </a:pPr>
            <a:r>
              <a:rPr lang="en-US">
                <a:solidFill>
                  <a:schemeClr val="dk1"/>
                </a:solidFill>
              </a:rPr>
              <a:t>Allocation (LDA) </a:t>
            </a:r>
            <a:endParaRPr/>
          </a:p>
        </p:txBody>
      </p:sp>
      <p:pic>
        <p:nvPicPr>
          <p:cNvPr id="126" name="Google Shape;126;p22"/>
          <p:cNvPicPr preferRelativeResize="0"/>
          <p:nvPr/>
        </p:nvPicPr>
        <p:blipFill>
          <a:blip r:embed="rId3">
            <a:alphaModFix/>
          </a:blip>
          <a:stretch>
            <a:fillRect/>
          </a:stretch>
        </p:blipFill>
        <p:spPr>
          <a:xfrm>
            <a:off x="3648063" y="-12"/>
            <a:ext cx="5495925" cy="665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u="sng">
                <a:solidFill>
                  <a:schemeClr val="dk1"/>
                </a:solidFill>
              </a:rPr>
              <a:t>Clustering algorithms (II, III &amp; IV)</a:t>
            </a:r>
            <a:endParaRPr u="sng">
              <a:solidFill>
                <a:schemeClr val="dk1"/>
              </a:solidFill>
            </a:endParaRPr>
          </a:p>
          <a:p>
            <a:pPr indent="0" lvl="0" marL="0" rtl="0" algn="ctr">
              <a:spcBef>
                <a:spcPts val="0"/>
              </a:spcBef>
              <a:spcAft>
                <a:spcPts val="0"/>
              </a:spcAft>
              <a:buNone/>
            </a:pPr>
            <a:r>
              <a:t/>
            </a:r>
            <a:endParaRPr/>
          </a:p>
        </p:txBody>
      </p:sp>
      <p:sp>
        <p:nvSpPr>
          <p:cNvPr id="132" name="Google Shape;132;p23"/>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en-US">
                <a:solidFill>
                  <a:schemeClr val="dk1"/>
                </a:solidFill>
              </a:rPr>
              <a:t>❖ Latent Semantic Indexing (LSI) </a:t>
            </a:r>
            <a:endParaRPr>
              <a:solidFill>
                <a:schemeClr val="dk1"/>
              </a:solidFill>
            </a:endParaRPr>
          </a:p>
          <a:p>
            <a:pPr indent="0" lvl="0" marL="0" rtl="0" algn="l">
              <a:spcBef>
                <a:spcPts val="700"/>
              </a:spcBef>
              <a:spcAft>
                <a:spcPts val="0"/>
              </a:spcAft>
              <a:buClr>
                <a:schemeClr val="dk1"/>
              </a:buClr>
              <a:buSzPts val="1100"/>
              <a:buFont typeface="Arial"/>
              <a:buNone/>
            </a:pPr>
            <a:r>
              <a:t/>
            </a:r>
            <a:endParaRPr>
              <a:solidFill>
                <a:schemeClr val="dk1"/>
              </a:solidFill>
            </a:endParaRPr>
          </a:p>
          <a:p>
            <a:pPr indent="0" lvl="0" marL="0" rtl="0" algn="l">
              <a:spcBef>
                <a:spcPts val="700"/>
              </a:spcBef>
              <a:spcAft>
                <a:spcPts val="0"/>
              </a:spcAft>
              <a:buClr>
                <a:schemeClr val="dk1"/>
              </a:buClr>
              <a:buSzPts val="1100"/>
              <a:buFont typeface="Arial"/>
              <a:buNone/>
            </a:pPr>
            <a:r>
              <a:rPr lang="en-US">
                <a:solidFill>
                  <a:schemeClr val="dk1"/>
                </a:solidFill>
              </a:rPr>
              <a:t>❖ Hierarchical Dirichlet process (HDP)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sz="2400"/>
              <a:t>❖ Adjusted Random Index (ARI)</a:t>
            </a:r>
            <a:endParaRPr sz="2400"/>
          </a:p>
          <a:p>
            <a:pPr indent="0" lvl="0" marL="0" rtl="0" algn="l">
              <a:spcBef>
                <a:spcPts val="700"/>
              </a:spcBef>
              <a:spcAft>
                <a:spcPts val="0"/>
              </a:spcAft>
              <a:buNone/>
            </a:pPr>
            <a:r>
              <a:rPr lang="en-US" sz="2400"/>
              <a:t>❖ Adjusted Mutual Information (AMI)</a:t>
            </a:r>
            <a:endParaRPr sz="2400"/>
          </a:p>
          <a:p>
            <a:pPr indent="0" lvl="0" marL="0" rtl="0" algn="l">
              <a:spcBef>
                <a:spcPts val="700"/>
              </a:spcBef>
              <a:spcAft>
                <a:spcPts val="0"/>
              </a:spcAft>
              <a:buNone/>
            </a:pPr>
            <a:r>
              <a:rPr lang="en-US" sz="2400"/>
              <a:t>❖ Normalized Mutual Information (NMI)</a:t>
            </a:r>
            <a:endParaRPr sz="2400"/>
          </a:p>
          <a:p>
            <a:pPr indent="0" lvl="0" marL="0" rtl="0" algn="l">
              <a:spcBef>
                <a:spcPts val="700"/>
              </a:spcBef>
              <a:spcAft>
                <a:spcPts val="0"/>
              </a:spcAft>
              <a:buNone/>
            </a:pPr>
            <a:r>
              <a:t/>
            </a:r>
            <a:endParaRPr sz="2400"/>
          </a:p>
          <a:p>
            <a:pPr indent="0" lvl="0" marL="0" rtl="0" algn="l">
              <a:spcBef>
                <a:spcPts val="700"/>
              </a:spcBef>
              <a:spcAft>
                <a:spcPts val="0"/>
              </a:spcAft>
              <a:buClr>
                <a:schemeClr val="dk1"/>
              </a:buClr>
              <a:buSzPts val="1100"/>
              <a:buFont typeface="Arial"/>
              <a:buNone/>
            </a:pPr>
            <a:r>
              <a:rPr lang="en-US" sz="2400">
                <a:solidFill>
                  <a:schemeClr val="dk1"/>
                </a:solidFill>
              </a:rPr>
              <a:t> </a:t>
            </a:r>
            <a:r>
              <a:rPr i="1" lang="en-US" sz="2400">
                <a:solidFill>
                  <a:schemeClr val="dk1"/>
                </a:solidFill>
              </a:rPr>
              <a:t>All vary between 0 and 1</a:t>
            </a:r>
            <a:endParaRPr i="1" sz="2400"/>
          </a:p>
        </p:txBody>
      </p:sp>
      <p:sp>
        <p:nvSpPr>
          <p:cNvPr id="138" name="Google Shape;138;p24"/>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Evaluation Metrics</a:t>
            </a:r>
            <a:endParaRPr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2195175" y="5062275"/>
            <a:ext cx="486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Table 2: Performance Metrics using BoW as Feature extraction </a:t>
            </a:r>
            <a:endParaRPr>
              <a:latin typeface="Calibri"/>
              <a:ea typeface="Calibri"/>
              <a:cs typeface="Calibri"/>
              <a:sym typeface="Calibri"/>
            </a:endParaRPr>
          </a:p>
        </p:txBody>
      </p:sp>
      <p:graphicFrame>
        <p:nvGraphicFramePr>
          <p:cNvPr id="144" name="Google Shape;144;p25"/>
          <p:cNvGraphicFramePr/>
          <p:nvPr/>
        </p:nvGraphicFramePr>
        <p:xfrm>
          <a:off x="1695450" y="2063750"/>
          <a:ext cx="3000000" cy="3000000"/>
        </p:xfrm>
        <a:graphic>
          <a:graphicData uri="http://schemas.openxmlformats.org/drawingml/2006/table">
            <a:tbl>
              <a:tblPr>
                <a:noFill/>
                <a:tableStyleId>{67D5E463-E6AB-4F0A-8BE3-D5D59405E326}</a:tableStyleId>
              </a:tblPr>
              <a:tblGrid>
                <a:gridCol w="933450"/>
                <a:gridCol w="828675"/>
                <a:gridCol w="523875"/>
                <a:gridCol w="561975"/>
                <a:gridCol w="723900"/>
                <a:gridCol w="685800"/>
                <a:gridCol w="695325"/>
                <a:gridCol w="800100"/>
              </a:tblGrid>
              <a:tr h="31750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Feature-</a:t>
                      </a:r>
                      <a:endParaRPr b="1" sz="1100">
                        <a:latin typeface="Calibri"/>
                        <a:ea typeface="Calibri"/>
                        <a:cs typeface="Calibri"/>
                        <a:sym typeface="Calibri"/>
                      </a:endParaRPr>
                    </a:p>
                    <a:p>
                      <a:pPr indent="0" lvl="0" marL="0" rtl="0" algn="l">
                        <a:lnSpc>
                          <a:spcPct val="115000"/>
                        </a:lnSpc>
                        <a:spcBef>
                          <a:spcPts val="0"/>
                        </a:spcBef>
                        <a:spcAft>
                          <a:spcPts val="0"/>
                        </a:spcAft>
                        <a:buNone/>
                      </a:pPr>
                      <a:r>
                        <a:rPr b="1" lang="en-US" sz="1100">
                          <a:latin typeface="Calibri"/>
                          <a:ea typeface="Calibri"/>
                          <a:cs typeface="Calibri"/>
                          <a:sym typeface="Calibri"/>
                        </a:rPr>
                        <a:t>extraction</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Clustering-</a:t>
                      </a:r>
                      <a:endParaRPr b="1" sz="1100">
                        <a:latin typeface="Calibri"/>
                        <a:ea typeface="Calibri"/>
                        <a:cs typeface="Calibri"/>
                        <a:sym typeface="Calibri"/>
                      </a:endParaRPr>
                    </a:p>
                    <a:p>
                      <a:pPr indent="0" lvl="0" marL="0" rtl="0" algn="l">
                        <a:lnSpc>
                          <a:spcPct val="115000"/>
                        </a:lnSpc>
                        <a:spcBef>
                          <a:spcPts val="0"/>
                        </a:spcBef>
                        <a:spcAft>
                          <a:spcPts val="0"/>
                        </a:spcAft>
                        <a:buNone/>
                      </a:pPr>
                      <a:r>
                        <a:rPr b="1" lang="en-US" sz="1100">
                          <a:latin typeface="Calibri"/>
                          <a:ea typeface="Calibri"/>
                          <a:cs typeface="Calibri"/>
                          <a:sym typeface="Calibri"/>
                        </a:rPr>
                        <a:t>algo</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run#</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state</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AMI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ARI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NMI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time</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NMF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0.238223</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0.041038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0.264692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200.9551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NMF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0.278979</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0.069524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0.302633</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201.3139</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Bag of Words</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LDA</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2</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0.454268</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0.280901</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0.470963</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1646.696</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LSI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0.083412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0.004474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0.103052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7.678815</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LSI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0.083412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0.004474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0.103052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7.454431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HDP</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0.083412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0.004474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0.103052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71.59744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HDP</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0.083412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0.004474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0.103052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63.1918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30675" y="1311504"/>
            <a:ext cx="8229600" cy="7215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en-US" sz="2400">
                <a:solidFill>
                  <a:schemeClr val="dk1"/>
                </a:solidFill>
              </a:rPr>
              <a:t>❖ Term Frequency-Inverse Document Frequency (TF-IDF)</a:t>
            </a:r>
            <a:endParaRPr/>
          </a:p>
        </p:txBody>
      </p:sp>
      <p:sp>
        <p:nvSpPr>
          <p:cNvPr id="150" name="Google Shape;150;p26"/>
          <p:cNvSpPr txBox="1"/>
          <p:nvPr>
            <p:ph type="title"/>
          </p:nvPr>
        </p:nvSpPr>
        <p:spPr>
          <a:xfrm>
            <a:off x="457200" y="540678"/>
            <a:ext cx="8229600" cy="83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Feature Representation 2</a:t>
            </a:r>
            <a:endParaRPr u="sng"/>
          </a:p>
        </p:txBody>
      </p:sp>
      <p:pic>
        <p:nvPicPr>
          <p:cNvPr id="151" name="Google Shape;151;p26"/>
          <p:cNvPicPr preferRelativeResize="0"/>
          <p:nvPr/>
        </p:nvPicPr>
        <p:blipFill>
          <a:blip r:embed="rId3">
            <a:alphaModFix/>
          </a:blip>
          <a:stretch>
            <a:fillRect/>
          </a:stretch>
        </p:blipFill>
        <p:spPr>
          <a:xfrm>
            <a:off x="457200" y="2204375"/>
            <a:ext cx="8105775" cy="1543050"/>
          </a:xfrm>
          <a:prstGeom prst="rect">
            <a:avLst/>
          </a:prstGeom>
          <a:noFill/>
          <a:ln>
            <a:noFill/>
          </a:ln>
        </p:spPr>
      </p:pic>
      <p:pic>
        <p:nvPicPr>
          <p:cNvPr id="152" name="Google Shape;152;p26"/>
          <p:cNvPicPr preferRelativeResize="0"/>
          <p:nvPr/>
        </p:nvPicPr>
        <p:blipFill>
          <a:blip r:embed="rId4">
            <a:alphaModFix/>
          </a:blip>
          <a:stretch>
            <a:fillRect/>
          </a:stretch>
        </p:blipFill>
        <p:spPr>
          <a:xfrm>
            <a:off x="628650" y="3918800"/>
            <a:ext cx="6829425" cy="149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38800" y="739475"/>
            <a:ext cx="4723200" cy="9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TF-IDF (Contd.)</a:t>
            </a:r>
            <a:endParaRPr u="sng"/>
          </a:p>
        </p:txBody>
      </p:sp>
      <p:pic>
        <p:nvPicPr>
          <p:cNvPr id="158" name="Google Shape;158;p27"/>
          <p:cNvPicPr preferRelativeResize="0"/>
          <p:nvPr/>
        </p:nvPicPr>
        <p:blipFill>
          <a:blip r:embed="rId3">
            <a:alphaModFix/>
          </a:blip>
          <a:stretch>
            <a:fillRect/>
          </a:stretch>
        </p:blipFill>
        <p:spPr>
          <a:xfrm>
            <a:off x="2997650" y="1522150"/>
            <a:ext cx="5689150" cy="1743325"/>
          </a:xfrm>
          <a:prstGeom prst="rect">
            <a:avLst/>
          </a:prstGeom>
          <a:noFill/>
          <a:ln>
            <a:noFill/>
          </a:ln>
        </p:spPr>
      </p:pic>
      <p:pic>
        <p:nvPicPr>
          <p:cNvPr id="159" name="Google Shape;159;p27"/>
          <p:cNvPicPr preferRelativeResize="0"/>
          <p:nvPr/>
        </p:nvPicPr>
        <p:blipFill>
          <a:blip r:embed="rId4">
            <a:alphaModFix/>
          </a:blip>
          <a:stretch>
            <a:fillRect/>
          </a:stretch>
        </p:blipFill>
        <p:spPr>
          <a:xfrm>
            <a:off x="2694225" y="3185200"/>
            <a:ext cx="5992575" cy="1378400"/>
          </a:xfrm>
          <a:prstGeom prst="rect">
            <a:avLst/>
          </a:prstGeom>
          <a:noFill/>
          <a:ln>
            <a:noFill/>
          </a:ln>
        </p:spPr>
      </p:pic>
      <p:pic>
        <p:nvPicPr>
          <p:cNvPr id="160" name="Google Shape;160;p27"/>
          <p:cNvPicPr preferRelativeResize="0"/>
          <p:nvPr/>
        </p:nvPicPr>
        <p:blipFill>
          <a:blip r:embed="rId5">
            <a:alphaModFix/>
          </a:blip>
          <a:stretch>
            <a:fillRect/>
          </a:stretch>
        </p:blipFill>
        <p:spPr>
          <a:xfrm>
            <a:off x="457200" y="4563600"/>
            <a:ext cx="8229600" cy="1743325"/>
          </a:xfrm>
          <a:prstGeom prst="rect">
            <a:avLst/>
          </a:prstGeom>
          <a:noFill/>
          <a:ln>
            <a:noFill/>
          </a:ln>
        </p:spPr>
      </p:pic>
      <p:sp>
        <p:nvSpPr>
          <p:cNvPr id="161" name="Google Shape;161;p27"/>
          <p:cNvSpPr txBox="1"/>
          <p:nvPr>
            <p:ph idx="1" type="body"/>
          </p:nvPr>
        </p:nvSpPr>
        <p:spPr>
          <a:xfrm>
            <a:off x="161750" y="1604950"/>
            <a:ext cx="2835900" cy="15777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sz="2400"/>
              <a:t>Doc 1 : Good Boy</a:t>
            </a:r>
            <a:endParaRPr sz="2400"/>
          </a:p>
          <a:p>
            <a:pPr indent="0" lvl="0" marL="0" rtl="0" algn="l">
              <a:spcBef>
                <a:spcPts val="700"/>
              </a:spcBef>
              <a:spcAft>
                <a:spcPts val="0"/>
              </a:spcAft>
              <a:buNone/>
            </a:pPr>
            <a:r>
              <a:rPr lang="en-US" sz="2400"/>
              <a:t>Doc 2 : Good Girl</a:t>
            </a:r>
            <a:endParaRPr sz="2400"/>
          </a:p>
          <a:p>
            <a:pPr indent="0" lvl="0" marL="0" rtl="0" algn="l">
              <a:spcBef>
                <a:spcPts val="700"/>
              </a:spcBef>
              <a:spcAft>
                <a:spcPts val="0"/>
              </a:spcAft>
              <a:buNone/>
            </a:pPr>
            <a:r>
              <a:rPr lang="en-US" sz="2400"/>
              <a:t>Doc 3 : Good Boy Girl</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u="sng">
                <a:solidFill>
                  <a:schemeClr val="dk1"/>
                </a:solidFill>
              </a:rPr>
              <a:t>Clustering algorithm (I)</a:t>
            </a:r>
            <a:endParaRPr u="sng">
              <a:solidFill>
                <a:schemeClr val="dk1"/>
              </a:solidFill>
            </a:endParaRPr>
          </a:p>
          <a:p>
            <a:pPr indent="0" lvl="0" marL="0" rtl="0" algn="ctr">
              <a:spcBef>
                <a:spcPts val="0"/>
              </a:spcBef>
              <a:spcAft>
                <a:spcPts val="0"/>
              </a:spcAft>
              <a:buNone/>
            </a:pPr>
            <a:r>
              <a:t/>
            </a:r>
            <a:endParaRPr/>
          </a:p>
        </p:txBody>
      </p:sp>
      <p:sp>
        <p:nvSpPr>
          <p:cNvPr id="167" name="Google Shape;167;p28"/>
          <p:cNvSpPr txBox="1"/>
          <p:nvPr>
            <p:ph idx="1" type="body"/>
          </p:nvPr>
        </p:nvSpPr>
        <p:spPr>
          <a:xfrm>
            <a:off x="457200" y="1787974"/>
            <a:ext cx="8229600" cy="41340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en-US">
                <a:solidFill>
                  <a:schemeClr val="dk1"/>
                </a:solidFill>
              </a:rPr>
              <a:t>❖ K-Means </a:t>
            </a:r>
            <a:endParaRPr/>
          </a:p>
        </p:txBody>
      </p:sp>
      <p:pic>
        <p:nvPicPr>
          <p:cNvPr id="168" name="Google Shape;168;p28"/>
          <p:cNvPicPr preferRelativeResize="0"/>
          <p:nvPr/>
        </p:nvPicPr>
        <p:blipFill>
          <a:blip r:embed="rId3">
            <a:alphaModFix/>
          </a:blip>
          <a:stretch>
            <a:fillRect/>
          </a:stretch>
        </p:blipFill>
        <p:spPr>
          <a:xfrm>
            <a:off x="0" y="3189236"/>
            <a:ext cx="9143999" cy="26104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Clustering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algorithm (II)</a:t>
            </a:r>
            <a:endParaRPr>
              <a:solidFill>
                <a:schemeClr val="dk1"/>
              </a:solidFill>
            </a:endParaRPr>
          </a:p>
          <a:p>
            <a:pPr indent="0" lvl="0" marL="0" rtl="0" algn="ctr">
              <a:spcBef>
                <a:spcPts val="0"/>
              </a:spcBef>
              <a:spcAft>
                <a:spcPts val="0"/>
              </a:spcAft>
              <a:buNone/>
            </a:pPr>
            <a:r>
              <a:t/>
            </a:r>
            <a:endParaRPr/>
          </a:p>
        </p:txBody>
      </p:sp>
      <p:sp>
        <p:nvSpPr>
          <p:cNvPr id="174" name="Google Shape;174;p29"/>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en-US">
                <a:solidFill>
                  <a:schemeClr val="dk1"/>
                </a:solidFill>
              </a:rPr>
              <a:t>❖ Latent Dirichlet </a:t>
            </a:r>
            <a:endParaRPr>
              <a:solidFill>
                <a:schemeClr val="dk1"/>
              </a:solidFill>
            </a:endParaRPr>
          </a:p>
          <a:p>
            <a:pPr indent="0" lvl="0" marL="0" rtl="0" algn="l">
              <a:spcBef>
                <a:spcPts val="700"/>
              </a:spcBef>
              <a:spcAft>
                <a:spcPts val="0"/>
              </a:spcAft>
              <a:buNone/>
            </a:pPr>
            <a:r>
              <a:rPr lang="en-US">
                <a:solidFill>
                  <a:schemeClr val="dk1"/>
                </a:solidFill>
              </a:rPr>
              <a:t>Allocation (LDA)</a:t>
            </a:r>
            <a:endParaRPr/>
          </a:p>
        </p:txBody>
      </p:sp>
      <p:pic>
        <p:nvPicPr>
          <p:cNvPr id="175" name="Google Shape;175;p29"/>
          <p:cNvPicPr preferRelativeResize="0"/>
          <p:nvPr/>
        </p:nvPicPr>
        <p:blipFill>
          <a:blip r:embed="rId3">
            <a:alphaModFix/>
          </a:blip>
          <a:stretch>
            <a:fillRect/>
          </a:stretch>
        </p:blipFill>
        <p:spPr>
          <a:xfrm>
            <a:off x="3621463" y="85725"/>
            <a:ext cx="5419725" cy="668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ph type="title"/>
          </p:nvPr>
        </p:nvSpPr>
        <p:spPr>
          <a:xfrm>
            <a:off x="457200" y="846137"/>
            <a:ext cx="8229600" cy="11430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Font typeface="Calibri"/>
              <a:buNone/>
            </a:pPr>
            <a:r>
              <a:rPr lang="en-US"/>
              <a:t>What is Clustering?</a:t>
            </a:r>
            <a:endParaRPr b="0" i="0" sz="4400" u="none" cap="none" strike="noStrike">
              <a:solidFill>
                <a:srgbClr val="000000"/>
              </a:solidFill>
              <a:latin typeface="Calibri"/>
              <a:ea typeface="Calibri"/>
              <a:cs typeface="Calibri"/>
              <a:sym typeface="Calibri"/>
            </a:endParaRPr>
          </a:p>
        </p:txBody>
      </p:sp>
      <p:sp>
        <p:nvSpPr>
          <p:cNvPr id="58" name="Google Shape;58;p12"/>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SzPts val="2400"/>
              <a:buChar char="•"/>
            </a:pPr>
            <a:r>
              <a:rPr lang="en-US" sz="2400">
                <a:solidFill>
                  <a:srgbClr val="4D5156"/>
                </a:solidFill>
                <a:highlight>
                  <a:srgbClr val="FFFFFF"/>
                </a:highlight>
              </a:rPr>
              <a:t>The method of identifying similar groups of data in a dataset is called </a:t>
            </a:r>
            <a:r>
              <a:rPr b="1" lang="en-US" sz="2400">
                <a:solidFill>
                  <a:srgbClr val="5F6368"/>
                </a:solidFill>
                <a:highlight>
                  <a:srgbClr val="FFFFFF"/>
                </a:highlight>
              </a:rPr>
              <a:t>clustering</a:t>
            </a:r>
            <a:r>
              <a:rPr lang="en-US" sz="2400">
                <a:solidFill>
                  <a:srgbClr val="4D5156"/>
                </a:solidFill>
                <a:highlight>
                  <a:srgbClr val="FFFFFF"/>
                </a:highlight>
              </a:rPr>
              <a:t>.</a:t>
            </a:r>
            <a:endParaRPr sz="2400">
              <a:solidFill>
                <a:srgbClr val="4D5156"/>
              </a:solidFill>
              <a:highlight>
                <a:srgbClr val="FFFFFF"/>
              </a:highlight>
            </a:endParaRPr>
          </a:p>
          <a:p>
            <a:pPr indent="-381000" lvl="0" marL="457200" rtl="0" algn="l">
              <a:spcBef>
                <a:spcPts val="0"/>
              </a:spcBef>
              <a:spcAft>
                <a:spcPts val="0"/>
              </a:spcAft>
              <a:buClr>
                <a:srgbClr val="4D5156"/>
              </a:buClr>
              <a:buSzPts val="2400"/>
              <a:buChar char="•"/>
            </a:pPr>
            <a:r>
              <a:rPr lang="en-US" sz="2400">
                <a:solidFill>
                  <a:srgbClr val="4D5156"/>
                </a:solidFill>
                <a:highlight>
                  <a:srgbClr val="FFFFFF"/>
                </a:highlight>
              </a:rPr>
              <a:t>It is unsupervised learning.</a:t>
            </a:r>
            <a:endParaRPr sz="2400">
              <a:solidFill>
                <a:srgbClr val="4D5156"/>
              </a:solidFill>
              <a:highlight>
                <a:srgbClr val="FFFFFF"/>
              </a:highlight>
            </a:endParaRPr>
          </a:p>
          <a:p>
            <a:pPr indent="-381000" lvl="0" marL="457200" rtl="0" algn="l">
              <a:spcBef>
                <a:spcPts val="0"/>
              </a:spcBef>
              <a:spcAft>
                <a:spcPts val="0"/>
              </a:spcAft>
              <a:buClr>
                <a:srgbClr val="4D5156"/>
              </a:buClr>
              <a:buSzPts val="2400"/>
              <a:buChar char="•"/>
            </a:pPr>
            <a:r>
              <a:rPr lang="en-US" sz="2400">
                <a:solidFill>
                  <a:srgbClr val="4D5156"/>
                </a:solidFill>
                <a:highlight>
                  <a:srgbClr val="FFFFFF"/>
                </a:highlight>
              </a:rPr>
              <a:t>F</a:t>
            </a:r>
            <a:r>
              <a:rPr lang="en-US" sz="2400">
                <a:solidFill>
                  <a:srgbClr val="4D5156"/>
                </a:solidFill>
                <a:highlight>
                  <a:srgbClr val="FFFFFF"/>
                </a:highlight>
              </a:rPr>
              <a:t>inds</a:t>
            </a:r>
            <a:r>
              <a:rPr lang="en-US" sz="2400">
                <a:solidFill>
                  <a:srgbClr val="4D5156"/>
                </a:solidFill>
                <a:highlight>
                  <a:srgbClr val="FFFFFF"/>
                </a:highlight>
              </a:rPr>
              <a:t> the underlying patterns in data</a:t>
            </a:r>
            <a:r>
              <a:rPr lang="en-US" sz="1600">
                <a:solidFill>
                  <a:srgbClr val="4D5156"/>
                </a:solidFill>
                <a:highlight>
                  <a:srgbClr val="FFFFFF"/>
                </a:highlight>
              </a:rPr>
              <a:t>.</a:t>
            </a:r>
            <a:endParaRPr sz="1600">
              <a:solidFill>
                <a:srgbClr val="4D5156"/>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Clustering algorithms (II</a:t>
            </a:r>
            <a:r>
              <a:rPr lang="en-US" u="sng"/>
              <a:t>I</a:t>
            </a:r>
            <a:r>
              <a:rPr lang="en-US" u="sng"/>
              <a:t> to V)</a:t>
            </a:r>
            <a:endParaRPr u="sng"/>
          </a:p>
        </p:txBody>
      </p:sp>
      <p:sp>
        <p:nvSpPr>
          <p:cNvPr id="181" name="Google Shape;181;p30"/>
          <p:cNvSpPr txBox="1"/>
          <p:nvPr>
            <p:ph idx="1" type="body"/>
          </p:nvPr>
        </p:nvSpPr>
        <p:spPr>
          <a:xfrm>
            <a:off x="457200" y="2547250"/>
            <a:ext cx="8229600" cy="22410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a:t>❖ Latent Semantic Indexing (LSI) </a:t>
            </a:r>
            <a:endParaRPr/>
          </a:p>
          <a:p>
            <a:pPr indent="0" lvl="0" marL="0" rtl="0" algn="l">
              <a:spcBef>
                <a:spcPts val="700"/>
              </a:spcBef>
              <a:spcAft>
                <a:spcPts val="0"/>
              </a:spcAft>
              <a:buNone/>
            </a:pPr>
            <a:r>
              <a:rPr lang="en-US"/>
              <a:t>❖ Non-Negative Matrix Factorization (NMF)</a:t>
            </a:r>
            <a:endParaRPr/>
          </a:p>
          <a:p>
            <a:pPr indent="0" lvl="0" marL="0" rtl="0" algn="l">
              <a:spcBef>
                <a:spcPts val="700"/>
              </a:spcBef>
              <a:spcAft>
                <a:spcPts val="0"/>
              </a:spcAft>
              <a:buNone/>
            </a:pPr>
            <a:r>
              <a:rPr lang="en-US">
                <a:solidFill>
                  <a:schemeClr val="dk1"/>
                </a:solidFill>
              </a:rPr>
              <a:t>❖ </a:t>
            </a:r>
            <a:r>
              <a:rPr lang="en-US"/>
              <a:t>Hierarchical Dirichlet process (HDP)</a:t>
            </a:r>
            <a:endParaRPr/>
          </a:p>
          <a:p>
            <a:pPr indent="0" lvl="0" marL="0" rtl="0" algn="l">
              <a:spcBef>
                <a:spcPts val="7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1516100" y="4965425"/>
            <a:ext cx="6726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u="sng">
                <a:latin typeface="Calibri"/>
                <a:ea typeface="Calibri"/>
                <a:cs typeface="Calibri"/>
                <a:sym typeface="Calibri"/>
              </a:rPr>
              <a:t>Table 3: Performance Metrics using TF-IDF as Feature extraction</a:t>
            </a:r>
            <a:r>
              <a:rPr b="1" lang="en-US">
                <a:latin typeface="Calibri"/>
                <a:ea typeface="Calibri"/>
                <a:cs typeface="Calibri"/>
                <a:sym typeface="Calibri"/>
              </a:rPr>
              <a:t> </a:t>
            </a:r>
            <a:endParaRPr b="1">
              <a:latin typeface="Calibri"/>
              <a:ea typeface="Calibri"/>
              <a:cs typeface="Calibri"/>
              <a:sym typeface="Calibri"/>
            </a:endParaRPr>
          </a:p>
        </p:txBody>
      </p:sp>
      <p:graphicFrame>
        <p:nvGraphicFramePr>
          <p:cNvPr id="187" name="Google Shape;187;p31"/>
          <p:cNvGraphicFramePr/>
          <p:nvPr/>
        </p:nvGraphicFramePr>
        <p:xfrm>
          <a:off x="1666875" y="1358150"/>
          <a:ext cx="3000000" cy="3000000"/>
        </p:xfrm>
        <a:graphic>
          <a:graphicData uri="http://schemas.openxmlformats.org/drawingml/2006/table">
            <a:tbl>
              <a:tblPr>
                <a:noFill/>
                <a:tableStyleId>{67D5E463-E6AB-4F0A-8BE3-D5D59405E326}</a:tableStyleId>
              </a:tblPr>
              <a:tblGrid>
                <a:gridCol w="933450"/>
                <a:gridCol w="809625"/>
                <a:gridCol w="523875"/>
                <a:gridCol w="533400"/>
                <a:gridCol w="781050"/>
                <a:gridCol w="723900"/>
                <a:gridCol w="685800"/>
                <a:gridCol w="819150"/>
              </a:tblGrid>
              <a:tr h="31750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Feature-</a:t>
                      </a:r>
                      <a:endParaRPr b="1" sz="1100">
                        <a:latin typeface="Calibri"/>
                        <a:ea typeface="Calibri"/>
                        <a:cs typeface="Calibri"/>
                        <a:sym typeface="Calibri"/>
                      </a:endParaRPr>
                    </a:p>
                    <a:p>
                      <a:pPr indent="0" lvl="0" marL="0" rtl="0" algn="l">
                        <a:lnSpc>
                          <a:spcPct val="115000"/>
                        </a:lnSpc>
                        <a:spcBef>
                          <a:spcPts val="0"/>
                        </a:spcBef>
                        <a:spcAft>
                          <a:spcPts val="0"/>
                        </a:spcAft>
                        <a:buNone/>
                      </a:pPr>
                      <a:r>
                        <a:rPr b="1" lang="en-US" sz="1100">
                          <a:latin typeface="Calibri"/>
                          <a:ea typeface="Calibri"/>
                          <a:cs typeface="Calibri"/>
                          <a:sym typeface="Calibri"/>
                        </a:rPr>
                        <a:t>extraction</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Clustering-</a:t>
                      </a:r>
                      <a:endParaRPr b="1" sz="1100">
                        <a:latin typeface="Calibri"/>
                        <a:ea typeface="Calibri"/>
                        <a:cs typeface="Calibri"/>
                        <a:sym typeface="Calibri"/>
                      </a:endParaRPr>
                    </a:p>
                    <a:p>
                      <a:pPr indent="0" lvl="0" marL="0" rtl="0" algn="l">
                        <a:lnSpc>
                          <a:spcPct val="115000"/>
                        </a:lnSpc>
                        <a:spcBef>
                          <a:spcPts val="0"/>
                        </a:spcBef>
                        <a:spcAft>
                          <a:spcPts val="0"/>
                        </a:spcAft>
                        <a:buNone/>
                      </a:pPr>
                      <a:r>
                        <a:rPr b="1" lang="en-US" sz="1100">
                          <a:latin typeface="Calibri"/>
                          <a:ea typeface="Calibri"/>
                          <a:cs typeface="Calibri"/>
                          <a:sym typeface="Calibri"/>
                        </a:rPr>
                        <a:t>algo</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run#</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state</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AMI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ARI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NMI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time</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tf-idf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k-means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0.432945</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0.152264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0.451518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24.14566</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tf-idf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k-means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0.395782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0.113128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0.415687</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13.98087</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tf-idf</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NMF</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2</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0.467219</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0.298985</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0.482907</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142.3671</a:t>
                      </a:r>
                      <a:endParaRPr b="1"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tf-idf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NMF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0.459631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0.290203</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0.475536</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130.4342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tf-idf</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LDA</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0.025723</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0.000662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0.054395</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1081.584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LSI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0.089351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0.004145</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0.120342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17.14844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LSI</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0.079562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0.00329</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0.109348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15.26166</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HDP</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0.079562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0.00329</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0.109348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90.91767</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Bag of Words</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HDP</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0.079562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0.00329</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0.109348</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86.95522</a:t>
                      </a:r>
                      <a:endParaRPr sz="1100">
                        <a:latin typeface="Times New Roman"/>
                        <a:ea typeface="Times New Roman"/>
                        <a:cs typeface="Times New Roman"/>
                        <a:sym typeface="Times New Roman"/>
                      </a:endParaRPr>
                    </a:p>
                  </a:txBody>
                  <a:tcPr marT="63500" marB="63500" marR="63500" marL="63500">
                    <a:lnL cap="flat" cmpd="sng" w="8650">
                      <a:solidFill>
                        <a:srgbClr val="A5A5A5"/>
                      </a:solidFill>
                      <a:prstDash val="solid"/>
                      <a:round/>
                      <a:headEnd len="sm" w="sm" type="none"/>
                      <a:tailEnd len="sm" w="sm" type="none"/>
                    </a:lnL>
                    <a:lnR cap="flat" cmpd="sng" w="8650">
                      <a:solidFill>
                        <a:srgbClr val="A5A5A5"/>
                      </a:solidFill>
                      <a:prstDash val="solid"/>
                      <a:round/>
                      <a:headEnd len="sm" w="sm" type="none"/>
                      <a:tailEnd len="sm" w="sm" type="none"/>
                    </a:lnR>
                    <a:lnT cap="flat" cmpd="sng" w="8650">
                      <a:solidFill>
                        <a:srgbClr val="A5A5A5"/>
                      </a:solidFill>
                      <a:prstDash val="solid"/>
                      <a:round/>
                      <a:headEnd len="sm" w="sm" type="none"/>
                      <a:tailEnd len="sm" w="sm" type="none"/>
                    </a:lnT>
                    <a:lnB cap="flat" cmpd="sng" w="8650">
                      <a:solidFill>
                        <a:srgbClr val="A5A5A5"/>
                      </a:solidFill>
                      <a:prstDash val="solid"/>
                      <a:round/>
                      <a:headEnd len="sm" w="sm" type="none"/>
                      <a:tailEnd len="sm" w="sm" type="none"/>
                    </a:lnB>
                    <a:solidFill>
                      <a:srgbClr val="EDEDED"/>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200" y="57468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Mean Performance Metrics</a:t>
            </a:r>
            <a:endParaRPr u="sng"/>
          </a:p>
        </p:txBody>
      </p:sp>
      <p:graphicFrame>
        <p:nvGraphicFramePr>
          <p:cNvPr id="193" name="Google Shape;193;p32"/>
          <p:cNvGraphicFramePr/>
          <p:nvPr/>
        </p:nvGraphicFramePr>
        <p:xfrm>
          <a:off x="2057400" y="1373850"/>
          <a:ext cx="3000000" cy="3000000"/>
        </p:xfrm>
        <a:graphic>
          <a:graphicData uri="http://schemas.openxmlformats.org/drawingml/2006/table">
            <a:tbl>
              <a:tblPr>
                <a:solidFill>
                  <a:srgbClr val="FFFFFF"/>
                </a:solidFill>
                <a:tableStyleId>{078B146E-0A50-41F4-9B69-E30F95CF8490}</a:tableStyleId>
              </a:tblPr>
              <a:tblGrid>
                <a:gridCol w="591100"/>
                <a:gridCol w="851075"/>
                <a:gridCol w="773800"/>
                <a:gridCol w="809050"/>
                <a:gridCol w="740150"/>
                <a:gridCol w="949700"/>
                <a:gridCol w="971550"/>
              </a:tblGrid>
              <a:tr h="285750">
                <a:tc>
                  <a:txBody>
                    <a:bodyPr/>
                    <a:lstStyle/>
                    <a:p>
                      <a:pPr indent="0" lvl="0" marL="0" rtl="0" algn="ctr">
                        <a:lnSpc>
                          <a:spcPct val="115000"/>
                        </a:lnSpc>
                        <a:spcBef>
                          <a:spcPts val="0"/>
                        </a:spcBef>
                        <a:spcAft>
                          <a:spcPts val="0"/>
                        </a:spcAft>
                        <a:buNone/>
                      </a:pPr>
                      <a:r>
                        <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clustering-</a:t>
                      </a:r>
                      <a:endParaRPr b="1" sz="1050">
                        <a:solidFill>
                          <a:srgbClr val="212121"/>
                        </a:solidFill>
                        <a:highlight>
                          <a:srgbClr val="FFFFFF"/>
                        </a:highlight>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algo</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ARI</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AMI</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NMI</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time</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Clr>
                          <a:schemeClr val="dk1"/>
                        </a:buClr>
                        <a:buSzPts val="1100"/>
                        <a:buFont typeface="Arial"/>
                        <a:buNone/>
                      </a:pPr>
                      <a:r>
                        <a:rPr b="1" lang="en-US" sz="1050">
                          <a:solidFill>
                            <a:srgbClr val="212121"/>
                          </a:solidFill>
                          <a:highlight>
                            <a:srgbClr val="FFFFFF"/>
                          </a:highlight>
                          <a:latin typeface="Roboto"/>
                          <a:ea typeface="Roboto"/>
                          <a:cs typeface="Roboto"/>
                          <a:sym typeface="Roboto"/>
                        </a:rPr>
                        <a:t>embedding</a:t>
                      </a:r>
                      <a:endParaRPr b="1" sz="10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050">
                        <a:solidFill>
                          <a:srgbClr val="212121"/>
                        </a:solidFill>
                        <a:highlight>
                          <a:srgbClr val="FFFFFF"/>
                        </a:highlight>
                        <a:latin typeface="Roboto"/>
                        <a:ea typeface="Roboto"/>
                        <a:cs typeface="Roboto"/>
                        <a:sym typeface="Roboto"/>
                      </a:endParaRPr>
                    </a:p>
                  </a:txBody>
                  <a:tcPr marT="91425" marB="91425" marR="91425" marL="9142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0</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HDP</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0.002613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0.067591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0.095179</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85.536283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TF-IDF</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1</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LDA</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0.000662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0.025723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0.054395</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1081.584181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TF-IDF</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2</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LSI</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0.002488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0.064053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0.090843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13.654636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TF-IDF</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3</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NMF</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0.294594</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0.463425</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0.479222</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136.400638</a:t>
                      </a:r>
                      <a:endParaRPr b="1"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TF-IDF</a:t>
                      </a:r>
                      <a:endParaRPr b="1"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4</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k-means</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0.132696</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0.414364</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0.433602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19.063267</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TF-IDF</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5</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HDP</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0.004474</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0.083412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0.103052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67.394618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Bag Of Words</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6</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LDA</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0.280901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0.454268</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0.470963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1646.696481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Bag Of Words</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7</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LSI</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0.004474</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0.083412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0.103052</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7.566623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Bag Of Words</a:t>
                      </a:r>
                      <a:endParaRPr sz="1050">
                        <a:solidFill>
                          <a:srgbClr val="212121"/>
                        </a:solidFill>
                        <a:highlight>
                          <a:srgbClr val="FFFFFF"/>
                        </a:highlight>
                        <a:latin typeface="Roboto"/>
                        <a:ea typeface="Roboto"/>
                        <a:cs typeface="Roboto"/>
                        <a:sym typeface="Roboto"/>
                      </a:endParaRPr>
                    </a:p>
                  </a:txBody>
                  <a:tcPr marT="66675" marB="66675" marR="66675" marL="66675"/>
                </a:tc>
              </a:tr>
              <a:tr h="285750">
                <a:tc>
                  <a:txBody>
                    <a:bodyPr/>
                    <a:lstStyle/>
                    <a:p>
                      <a:pPr indent="0" lvl="0" marL="0" rtl="0" algn="ctr">
                        <a:lnSpc>
                          <a:spcPct val="115000"/>
                        </a:lnSpc>
                        <a:spcBef>
                          <a:spcPts val="0"/>
                        </a:spcBef>
                        <a:spcAft>
                          <a:spcPts val="0"/>
                        </a:spcAft>
                        <a:buNone/>
                      </a:pPr>
                      <a:r>
                        <a:rPr b="1" lang="en-US" sz="1050">
                          <a:solidFill>
                            <a:srgbClr val="212121"/>
                          </a:solidFill>
                          <a:highlight>
                            <a:srgbClr val="FFFFFF"/>
                          </a:highlight>
                          <a:latin typeface="Roboto"/>
                          <a:ea typeface="Roboto"/>
                          <a:cs typeface="Roboto"/>
                          <a:sym typeface="Roboto"/>
                        </a:rPr>
                        <a:t>8</a:t>
                      </a:r>
                      <a:endParaRPr b="1" sz="105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NMF</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0.055281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0.258601</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0.283663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201.134503</a:t>
                      </a:r>
                      <a:endParaRPr sz="1050">
                        <a:solidFill>
                          <a:srgbClr val="212121"/>
                        </a:solidFill>
                        <a:highlight>
                          <a:srgbClr val="FFFFFF"/>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US" sz="1050">
                          <a:solidFill>
                            <a:srgbClr val="212121"/>
                          </a:solidFill>
                          <a:highlight>
                            <a:srgbClr val="FFFFFF"/>
                          </a:highlight>
                          <a:latin typeface="Roboto"/>
                          <a:ea typeface="Roboto"/>
                          <a:cs typeface="Roboto"/>
                          <a:sym typeface="Roboto"/>
                        </a:rPr>
                        <a:t>Bag Of Word</a:t>
                      </a:r>
                      <a:endParaRPr sz="1050">
                        <a:solidFill>
                          <a:srgbClr val="212121"/>
                        </a:solidFill>
                        <a:highlight>
                          <a:srgbClr val="FFFFFF"/>
                        </a:highlight>
                        <a:latin typeface="Roboto"/>
                        <a:ea typeface="Roboto"/>
                        <a:cs typeface="Roboto"/>
                        <a:sym typeface="Roboto"/>
                      </a:endParaRPr>
                    </a:p>
                  </a:txBody>
                  <a:tcPr marT="66675" marB="66675" marR="66675" marL="666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a:off x="1396250" y="981650"/>
            <a:ext cx="6867525" cy="4791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4"/>
          <p:cNvPicPr preferRelativeResize="0"/>
          <p:nvPr/>
        </p:nvPicPr>
        <p:blipFill>
          <a:blip r:embed="rId3">
            <a:alphaModFix/>
          </a:blip>
          <a:stretch>
            <a:fillRect/>
          </a:stretch>
        </p:blipFill>
        <p:spPr>
          <a:xfrm>
            <a:off x="1138238" y="1104900"/>
            <a:ext cx="6867525" cy="479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1239350" y="835950"/>
            <a:ext cx="6943725" cy="4791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Conclusion</a:t>
            </a:r>
            <a:endParaRPr u="sng"/>
          </a:p>
        </p:txBody>
      </p:sp>
      <p:sp>
        <p:nvSpPr>
          <p:cNvPr id="214" name="Google Shape;214;p36"/>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SzPts val="2400"/>
              <a:buChar char="•"/>
            </a:pPr>
            <a:r>
              <a:rPr lang="en-US" sz="2400"/>
              <a:t>Overall, clustering algorithm NMF with feature extraction (word embedding) method TF-IDF </a:t>
            </a:r>
            <a:r>
              <a:rPr lang="en-US" sz="2400"/>
              <a:t>outperforms</a:t>
            </a:r>
            <a:r>
              <a:rPr lang="en-US" sz="2400"/>
              <a:t> all others. </a:t>
            </a:r>
            <a:endParaRPr sz="2400"/>
          </a:p>
          <a:p>
            <a:pPr indent="-381000" lvl="0" marL="457200" rtl="0" algn="l">
              <a:spcBef>
                <a:spcPts val="0"/>
              </a:spcBef>
              <a:spcAft>
                <a:spcPts val="0"/>
              </a:spcAft>
              <a:buSzPts val="2400"/>
              <a:buChar char="•"/>
            </a:pPr>
            <a:r>
              <a:rPr lang="en-US" sz="2400"/>
              <a:t>LDA takes the longest time, while LSI is the fastest.</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Members’ Contributions</a:t>
            </a:r>
            <a:endParaRPr/>
          </a:p>
        </p:txBody>
      </p:sp>
      <p:sp>
        <p:nvSpPr>
          <p:cNvPr id="220" name="Google Shape;220;p37"/>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SzPts val="2400"/>
              <a:buChar char="•"/>
            </a:pPr>
            <a:r>
              <a:rPr lang="en-US" sz="2400"/>
              <a:t>Aditya Singhal: Problem statement, dataset, Feature representation 1 and its clustering algorithms. </a:t>
            </a:r>
            <a:endParaRPr sz="2400"/>
          </a:p>
          <a:p>
            <a:pPr indent="0" lvl="0" marL="457200" rtl="0" algn="l">
              <a:spcBef>
                <a:spcPts val="700"/>
              </a:spcBef>
              <a:spcAft>
                <a:spcPts val="0"/>
              </a:spcAft>
              <a:buNone/>
            </a:pPr>
            <a:r>
              <a:t/>
            </a:r>
            <a:endParaRPr sz="2400"/>
          </a:p>
          <a:p>
            <a:pPr indent="-381000" lvl="0" marL="457200" rtl="0" algn="l">
              <a:spcBef>
                <a:spcPts val="700"/>
              </a:spcBef>
              <a:spcAft>
                <a:spcPts val="0"/>
              </a:spcAft>
              <a:buSzPts val="2400"/>
              <a:buChar char="•"/>
            </a:pPr>
            <a:r>
              <a:rPr lang="en-US" sz="2400"/>
              <a:t>Hasib Kamal: Feature representation 2 and its clustering algorithms, density plots.</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457200" y="2857510"/>
            <a:ext cx="8229600" cy="11430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Font typeface="Arial"/>
              <a:buNone/>
            </a:pPr>
            <a:r>
              <a:rPr lang="en-US" sz="4800">
                <a:latin typeface="Arial"/>
                <a:ea typeface="Arial"/>
                <a:cs typeface="Arial"/>
                <a:sym typeface="Arial"/>
              </a:rPr>
              <a:t>Thank You!</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457200" rtl="0" algn="l">
              <a:spcBef>
                <a:spcPts val="700"/>
              </a:spcBef>
              <a:spcAft>
                <a:spcPts val="0"/>
              </a:spcAft>
              <a:buNone/>
            </a:pPr>
            <a:r>
              <a:t/>
            </a:r>
            <a:endParaRPr sz="2400"/>
          </a:p>
          <a:p>
            <a:pPr indent="0" lvl="0" marL="457200" rtl="0" algn="l">
              <a:spcBef>
                <a:spcPts val="700"/>
              </a:spcBef>
              <a:spcAft>
                <a:spcPts val="0"/>
              </a:spcAft>
              <a:buNone/>
            </a:pPr>
            <a:r>
              <a:t/>
            </a:r>
            <a:endParaRPr sz="2400"/>
          </a:p>
          <a:p>
            <a:pPr indent="0" lvl="0" marL="0" rtl="0" algn="l">
              <a:spcBef>
                <a:spcPts val="700"/>
              </a:spcBef>
              <a:spcAft>
                <a:spcPts val="0"/>
              </a:spcAft>
              <a:buNone/>
            </a:pPr>
            <a:r>
              <a:rPr lang="en-US" sz="2400"/>
              <a:t>No need to read complete text, the predicted topic can give a context.</a:t>
            </a:r>
            <a:endParaRPr sz="2400"/>
          </a:p>
        </p:txBody>
      </p:sp>
      <p:sp>
        <p:nvSpPr>
          <p:cNvPr id="64" name="Google Shape;64;p13"/>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topic modeling?</a:t>
            </a:r>
            <a:endParaRPr/>
          </a:p>
        </p:txBody>
      </p:sp>
      <p:pic>
        <p:nvPicPr>
          <p:cNvPr id="65" name="Google Shape;65;p13"/>
          <p:cNvPicPr preferRelativeResize="0"/>
          <p:nvPr/>
        </p:nvPicPr>
        <p:blipFill>
          <a:blip r:embed="rId3">
            <a:alphaModFix/>
          </a:blip>
          <a:stretch>
            <a:fillRect/>
          </a:stretch>
        </p:blipFill>
        <p:spPr>
          <a:xfrm>
            <a:off x="1217250" y="2276037"/>
            <a:ext cx="6709502" cy="78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57200" y="846122"/>
            <a:ext cx="8229600" cy="14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Why perform topic modeling using clustering?</a:t>
            </a:r>
            <a:endParaRPr/>
          </a:p>
        </p:txBody>
      </p:sp>
      <p:sp>
        <p:nvSpPr>
          <p:cNvPr id="71" name="Google Shape;71;p14"/>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SzPts val="2400"/>
              <a:buChar char="•"/>
            </a:pPr>
            <a:r>
              <a:rPr lang="en-US" sz="2400"/>
              <a:t>To understand the effectiveness of various clustering-based ML models on news websites. </a:t>
            </a:r>
            <a:endParaRPr sz="2400"/>
          </a:p>
          <a:p>
            <a:pPr indent="-381000" lvl="0" marL="457200" rtl="0" algn="l">
              <a:spcBef>
                <a:spcPts val="0"/>
              </a:spcBef>
              <a:spcAft>
                <a:spcPts val="0"/>
              </a:spcAft>
              <a:buSzPts val="2400"/>
              <a:buChar char="•"/>
            </a:pPr>
            <a:r>
              <a:rPr lang="en-US" sz="2400"/>
              <a:t>To aid experts to prioritize areas of study for tasks like controlling specific misinformation topics or analyzing public engagements on particular topics.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Dataset (20 Newsgroup)</a:t>
            </a:r>
            <a:endParaRPr u="sng"/>
          </a:p>
        </p:txBody>
      </p:sp>
      <p:sp>
        <p:nvSpPr>
          <p:cNvPr id="77" name="Google Shape;77;p15"/>
          <p:cNvSpPr txBox="1"/>
          <p:nvPr>
            <p:ph idx="1" type="body"/>
          </p:nvPr>
        </p:nvSpPr>
        <p:spPr>
          <a:xfrm>
            <a:off x="457200" y="1640261"/>
            <a:ext cx="8229600" cy="3726600"/>
          </a:xfrm>
          <a:prstGeom prst="rect">
            <a:avLst/>
          </a:prstGeom>
        </p:spPr>
        <p:txBody>
          <a:bodyPr anchorCtr="0" anchor="t" bIns="91425" lIns="91425" spcFirstLastPara="1" rIns="91425" wrap="square" tIns="91425">
            <a:noAutofit/>
          </a:bodyPr>
          <a:lstStyle/>
          <a:p>
            <a:pPr indent="-381000" lvl="0" marL="457200" rtl="0" algn="l">
              <a:spcBef>
                <a:spcPts val="700"/>
              </a:spcBef>
              <a:spcAft>
                <a:spcPts val="0"/>
              </a:spcAft>
              <a:buSzPts val="2400"/>
              <a:buChar char="•"/>
            </a:pPr>
            <a:r>
              <a:rPr lang="en-US" sz="2400"/>
              <a:t>Instances: 11,314</a:t>
            </a:r>
            <a:endParaRPr sz="2400"/>
          </a:p>
          <a:p>
            <a:pPr indent="-381000" lvl="0" marL="457200" rtl="0" algn="l">
              <a:spcBef>
                <a:spcPts val="0"/>
              </a:spcBef>
              <a:spcAft>
                <a:spcPts val="0"/>
              </a:spcAft>
              <a:buSzPts val="2400"/>
              <a:buChar char="•"/>
            </a:pPr>
            <a:r>
              <a:rPr lang="en-US" sz="2400"/>
              <a:t>Classes: 20</a:t>
            </a:r>
            <a:endParaRPr sz="2400"/>
          </a:p>
          <a:p>
            <a:pPr indent="-381000" lvl="0" marL="457200" rtl="0" algn="l">
              <a:spcBef>
                <a:spcPts val="0"/>
              </a:spcBef>
              <a:spcAft>
                <a:spcPts val="0"/>
              </a:spcAft>
              <a:buSzPts val="2400"/>
              <a:buChar char="•"/>
            </a:pPr>
            <a:r>
              <a:rPr lang="en-US" sz="2400"/>
              <a:t>Feature columns: </a:t>
            </a:r>
            <a:r>
              <a:rPr lang="en-US" sz="2400">
                <a:solidFill>
                  <a:schemeClr val="dk1"/>
                </a:solidFill>
              </a:rPr>
              <a:t>Text_id, Text, and Category</a:t>
            </a:r>
            <a:r>
              <a:rPr lang="en-US" sz="2400"/>
              <a:t> </a:t>
            </a:r>
            <a:endParaRPr sz="2400"/>
          </a:p>
          <a:p>
            <a:pPr indent="0" lvl="0" marL="457200" rtl="0" algn="l">
              <a:spcBef>
                <a:spcPts val="700"/>
              </a:spcBef>
              <a:spcAft>
                <a:spcPts val="0"/>
              </a:spcAft>
              <a:buNone/>
            </a:pPr>
            <a:r>
              <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rPr lang="en-US" sz="1800"/>
              <a:t>Dataset lin</a:t>
            </a:r>
            <a:endParaRPr sz="1800"/>
          </a:p>
          <a:p>
            <a:pPr indent="0" lvl="0" marL="0" rtl="0" algn="l">
              <a:spcBef>
                <a:spcPts val="700"/>
              </a:spcBef>
              <a:spcAft>
                <a:spcPts val="0"/>
              </a:spcAft>
              <a:buNone/>
            </a:pPr>
            <a:r>
              <a:t/>
            </a:r>
            <a:endParaRPr sz="1800"/>
          </a:p>
          <a:p>
            <a:pPr indent="0" lvl="0" marL="0" rtl="0" algn="l">
              <a:spcBef>
                <a:spcPts val="700"/>
              </a:spcBef>
              <a:spcAft>
                <a:spcPts val="0"/>
              </a:spcAft>
              <a:buNone/>
            </a:pPr>
            <a:r>
              <a:rPr lang="en-US" sz="1800"/>
              <a:t>Dataset:  </a:t>
            </a:r>
            <a:r>
              <a:rPr lang="en-US" sz="1800" u="sng">
                <a:solidFill>
                  <a:schemeClr val="hlink"/>
                </a:solidFill>
                <a:hlinkClick r:id="rId3"/>
              </a:rPr>
              <a:t>https://www.kaggle.com/crawford/20-newsgroups</a:t>
            </a:r>
            <a:endParaRPr sz="1800"/>
          </a:p>
          <a:p>
            <a:pPr indent="0" lvl="0" marL="0" rtl="0" algn="l">
              <a:spcBef>
                <a:spcPts val="700"/>
              </a:spcBef>
              <a:spcAft>
                <a:spcPts val="0"/>
              </a:spcAft>
              <a:buNone/>
            </a:pPr>
            <a:r>
              <a:t/>
            </a:r>
            <a:endParaRPr/>
          </a:p>
        </p:txBody>
      </p:sp>
      <p:pic>
        <p:nvPicPr>
          <p:cNvPr id="78" name="Google Shape;78;p15"/>
          <p:cNvPicPr preferRelativeResize="0"/>
          <p:nvPr/>
        </p:nvPicPr>
        <p:blipFill>
          <a:blip r:embed="rId4">
            <a:alphaModFix/>
          </a:blip>
          <a:stretch>
            <a:fillRect/>
          </a:stretch>
        </p:blipFill>
        <p:spPr>
          <a:xfrm>
            <a:off x="572825" y="3431625"/>
            <a:ext cx="7732574" cy="240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sz="2400"/>
          </a:p>
          <a:p>
            <a:pPr indent="0" lvl="0" marL="0" rtl="0" algn="l">
              <a:spcBef>
                <a:spcPts val="700"/>
              </a:spcBef>
              <a:spcAft>
                <a:spcPts val="0"/>
              </a:spcAft>
              <a:buNone/>
            </a:pPr>
            <a:r>
              <a:rPr lang="en-US" sz="2400"/>
              <a:t>Dataset split: Training - Testing in 80:20</a:t>
            </a:r>
            <a:endParaRPr sz="2400"/>
          </a:p>
        </p:txBody>
      </p:sp>
      <p:pic>
        <p:nvPicPr>
          <p:cNvPr id="84" name="Google Shape;84;p16"/>
          <p:cNvPicPr preferRelativeResize="0"/>
          <p:nvPr/>
        </p:nvPicPr>
        <p:blipFill>
          <a:blip r:embed="rId3">
            <a:alphaModFix/>
          </a:blip>
          <a:stretch>
            <a:fillRect/>
          </a:stretch>
        </p:blipFill>
        <p:spPr>
          <a:xfrm>
            <a:off x="0" y="2219088"/>
            <a:ext cx="9143998" cy="2419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0" y="1848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400" u="sng"/>
              <a:t>Flowchart </a:t>
            </a:r>
            <a:r>
              <a:rPr lang="en-US" sz="2400" u="sng"/>
              <a:t>outlining</a:t>
            </a:r>
            <a:r>
              <a:rPr lang="en-US" sz="2400" u="sng"/>
              <a:t> methodology</a:t>
            </a:r>
            <a:endParaRPr sz="2400" u="sng"/>
          </a:p>
        </p:txBody>
      </p:sp>
      <p:pic>
        <p:nvPicPr>
          <p:cNvPr id="90" name="Google Shape;90;p17"/>
          <p:cNvPicPr preferRelativeResize="0"/>
          <p:nvPr/>
        </p:nvPicPr>
        <p:blipFill>
          <a:blip r:embed="rId3">
            <a:alphaModFix/>
          </a:blip>
          <a:stretch>
            <a:fillRect/>
          </a:stretch>
        </p:blipFill>
        <p:spPr>
          <a:xfrm>
            <a:off x="2381250" y="663225"/>
            <a:ext cx="4849624" cy="5668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57200" y="7359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u="sng"/>
              <a:t>Pre-processing</a:t>
            </a:r>
            <a:endParaRPr u="sng"/>
          </a:p>
        </p:txBody>
      </p:sp>
      <p:sp>
        <p:nvSpPr>
          <p:cNvPr id="96" name="Google Shape;96;p18"/>
          <p:cNvSpPr txBox="1"/>
          <p:nvPr>
            <p:ph idx="1" type="body"/>
          </p:nvPr>
        </p:nvSpPr>
        <p:spPr>
          <a:xfrm>
            <a:off x="457200" y="1488348"/>
            <a:ext cx="8229600" cy="44337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sz="2400"/>
              <a:t>We implement the following pre-processing steps: </a:t>
            </a:r>
            <a:endParaRPr sz="2400"/>
          </a:p>
          <a:p>
            <a:pPr indent="0" lvl="0" marL="0" rtl="0" algn="l">
              <a:spcBef>
                <a:spcPts val="700"/>
              </a:spcBef>
              <a:spcAft>
                <a:spcPts val="0"/>
              </a:spcAft>
              <a:buNone/>
            </a:pPr>
            <a:r>
              <a:rPr lang="en-US" sz="2400"/>
              <a:t>❖ </a:t>
            </a:r>
            <a:r>
              <a:rPr lang="en-US" sz="2400">
                <a:solidFill>
                  <a:schemeClr val="dk1"/>
                </a:solidFill>
              </a:rPr>
              <a:t>Non-alphabet removal: “!”, “2”, “\n”, “   “</a:t>
            </a:r>
            <a:endParaRPr sz="2400"/>
          </a:p>
          <a:p>
            <a:pPr indent="0" lvl="0" marL="0" rtl="0" algn="l">
              <a:spcBef>
                <a:spcPts val="700"/>
              </a:spcBef>
              <a:spcAft>
                <a:spcPts val="0"/>
              </a:spcAft>
              <a:buNone/>
            </a:pPr>
            <a:r>
              <a:rPr lang="en-US" sz="2400"/>
              <a:t>❖ Tokenization: “Big data” -&gt; “Big”, “data” </a:t>
            </a:r>
            <a:endParaRPr sz="2400"/>
          </a:p>
          <a:p>
            <a:pPr indent="0" lvl="0" marL="0" rtl="0" algn="l">
              <a:spcBef>
                <a:spcPts val="700"/>
              </a:spcBef>
              <a:spcAft>
                <a:spcPts val="0"/>
              </a:spcAft>
              <a:buNone/>
            </a:pPr>
            <a:r>
              <a:rPr lang="en-US" sz="2400"/>
              <a:t>❖ Stop word removal: “the”, “a”, “an”</a:t>
            </a:r>
            <a:endParaRPr sz="2400"/>
          </a:p>
          <a:p>
            <a:pPr indent="0" lvl="0" marL="0" rtl="0" algn="l">
              <a:spcBef>
                <a:spcPts val="700"/>
              </a:spcBef>
              <a:spcAft>
                <a:spcPts val="0"/>
              </a:spcAft>
              <a:buNone/>
            </a:pPr>
            <a:r>
              <a:rPr lang="en-US" sz="2400"/>
              <a:t>❖ Stemming &amp;  Lemmatization</a:t>
            </a:r>
            <a:endParaRPr sz="2400"/>
          </a:p>
          <a:p>
            <a:pPr indent="0" lvl="0" marL="0" rtl="0" algn="l">
              <a:spcBef>
                <a:spcPts val="700"/>
              </a:spcBef>
              <a:spcAft>
                <a:spcPts val="0"/>
              </a:spcAft>
              <a:buNone/>
            </a:pPr>
            <a:r>
              <a:t/>
            </a:r>
            <a:endParaRPr sz="2400"/>
          </a:p>
        </p:txBody>
      </p:sp>
      <p:pic>
        <p:nvPicPr>
          <p:cNvPr id="97" name="Google Shape;97;p18"/>
          <p:cNvPicPr preferRelativeResize="0"/>
          <p:nvPr/>
        </p:nvPicPr>
        <p:blipFill>
          <a:blip r:embed="rId3">
            <a:alphaModFix/>
          </a:blip>
          <a:stretch>
            <a:fillRect/>
          </a:stretch>
        </p:blipFill>
        <p:spPr>
          <a:xfrm>
            <a:off x="1586650" y="3917575"/>
            <a:ext cx="5520200" cy="2462250"/>
          </a:xfrm>
          <a:prstGeom prst="rect">
            <a:avLst/>
          </a:prstGeom>
          <a:noFill/>
          <a:ln>
            <a:noFill/>
          </a:ln>
        </p:spPr>
      </p:pic>
      <p:sp>
        <p:nvSpPr>
          <p:cNvPr id="98" name="Google Shape;98;p18"/>
          <p:cNvSpPr txBox="1"/>
          <p:nvPr/>
        </p:nvSpPr>
        <p:spPr>
          <a:xfrm>
            <a:off x="5758950" y="6041125"/>
            <a:ext cx="134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Image courtesy:</a:t>
            </a:r>
            <a:r>
              <a:rPr lang="en-US" sz="1000" u="sng">
                <a:solidFill>
                  <a:schemeClr val="hlink"/>
                </a:solidFill>
                <a:latin typeface="Calibri"/>
                <a:ea typeface="Calibri"/>
                <a:cs typeface="Calibri"/>
                <a:sym typeface="Calibri"/>
                <a:hlinkClick r:id="rId4"/>
              </a:rPr>
              <a:t>Kaggle</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8461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9"/>
          <p:cNvSpPr txBox="1"/>
          <p:nvPr>
            <p:ph idx="1" type="body"/>
          </p:nvPr>
        </p:nvSpPr>
        <p:spPr>
          <a:xfrm>
            <a:off x="457200" y="2195511"/>
            <a:ext cx="8229600" cy="37266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t/>
            </a:r>
            <a:endParaRPr/>
          </a:p>
        </p:txBody>
      </p:sp>
      <p:pic>
        <p:nvPicPr>
          <p:cNvPr id="105" name="Google Shape;105;p19"/>
          <p:cNvPicPr preferRelativeResize="0"/>
          <p:nvPr/>
        </p:nvPicPr>
        <p:blipFill>
          <a:blip r:embed="rId3">
            <a:alphaModFix/>
          </a:blip>
          <a:stretch>
            <a:fillRect/>
          </a:stretch>
        </p:blipFill>
        <p:spPr>
          <a:xfrm>
            <a:off x="347650" y="846125"/>
            <a:ext cx="8448675" cy="2438400"/>
          </a:xfrm>
          <a:prstGeom prst="rect">
            <a:avLst/>
          </a:prstGeom>
          <a:noFill/>
          <a:ln>
            <a:noFill/>
          </a:ln>
        </p:spPr>
      </p:pic>
      <p:pic>
        <p:nvPicPr>
          <p:cNvPr id="106" name="Google Shape;106;p19"/>
          <p:cNvPicPr preferRelativeResize="0"/>
          <p:nvPr/>
        </p:nvPicPr>
        <p:blipFill>
          <a:blip r:embed="rId4">
            <a:alphaModFix/>
          </a:blip>
          <a:stretch>
            <a:fillRect/>
          </a:stretch>
        </p:blipFill>
        <p:spPr>
          <a:xfrm>
            <a:off x="380988" y="3507950"/>
            <a:ext cx="838200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