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layfair Display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.fntdata"/><Relationship Id="rId25" Type="http://schemas.openxmlformats.org/officeDocument/2006/relationships/font" Target="fonts/PlayfairDisplay-regular.fntdata"/><Relationship Id="rId28" Type="http://schemas.openxmlformats.org/officeDocument/2006/relationships/font" Target="fonts/PlayfairDisplay-boldItalic.fntdata"/><Relationship Id="rId27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Oswald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swa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202b3309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202b3309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202b3309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0202b3309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202b3309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202b3309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202b3309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0202b3309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202b3309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0202b3309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202b3309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0202b3309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202b3309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0202b3309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202b3309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0202b3309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0202b3309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0202b3309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d8bfcc15b6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d8bfcc15b6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da55420c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da55420c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d8bfcc15b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d8bfcc15b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da55420c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da55420c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da55420c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da55420c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da55420c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da55420c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202b3309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0202b3309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0202b3309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0202b3309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da55420c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da55420c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tyle slide layout">
  <p:cSld name="3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_Images &amp; Contents Layout">
  <p:cSld name="27_Images &amp; Contents Layou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>
            <a:off x="-1" y="0"/>
            <a:ext cx="3215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5"/>
          <p:cNvSpPr/>
          <p:nvPr>
            <p:ph idx="2" type="pic"/>
          </p:nvPr>
        </p:nvSpPr>
        <p:spPr>
          <a:xfrm>
            <a:off x="2403986" y="401266"/>
            <a:ext cx="2917500" cy="2656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9" name="Google Shape;59;p15"/>
          <p:cNvSpPr/>
          <p:nvPr>
            <p:ph idx="3" type="pic"/>
          </p:nvPr>
        </p:nvSpPr>
        <p:spPr>
          <a:xfrm>
            <a:off x="5433426" y="1518804"/>
            <a:ext cx="1971000" cy="1539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0" name="Google Shape;60;p15"/>
          <p:cNvSpPr/>
          <p:nvPr>
            <p:ph idx="4" type="pic"/>
          </p:nvPr>
        </p:nvSpPr>
        <p:spPr>
          <a:xfrm>
            <a:off x="3350421" y="3195535"/>
            <a:ext cx="1971000" cy="1539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Style slide layout">
  <p:cSld name="6_Style slide layout">
    <p:bg>
      <p:bgPr>
        <a:solidFill>
          <a:schemeClr val="accen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tyle slide layout">
  <p:cSld name="1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2169994" y="0"/>
            <a:ext cx="6740759" cy="5143500"/>
          </a:xfrm>
          <a:custGeom>
            <a:rect b="b" l="l" r="r" t="t"/>
            <a:pathLst>
              <a:path extrusionOk="0" h="6858000" w="9202402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>
              <a:alpha val="2196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7"/>
          <p:cNvSpPr/>
          <p:nvPr/>
        </p:nvSpPr>
        <p:spPr>
          <a:xfrm>
            <a:off x="2413947" y="0"/>
            <a:ext cx="6740759" cy="5143500"/>
          </a:xfrm>
          <a:custGeom>
            <a:rect b="b" l="l" r="r" t="t"/>
            <a:pathLst>
              <a:path extrusionOk="0" h="6858000" w="9202402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Basic Layout">
  <p:cSld name="11_Basic Layout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/>
          <p:nvPr/>
        </p:nvSpPr>
        <p:spPr>
          <a:xfrm>
            <a:off x="-15040" y="4379255"/>
            <a:ext cx="9153744" cy="595885"/>
          </a:xfrm>
          <a:custGeom>
            <a:rect b="b" l="l" r="r" t="t"/>
            <a:pathLst>
              <a:path extrusionOk="0" h="372428" w="5721090">
                <a:moveTo>
                  <a:pt x="5721090" y="258207"/>
                </a:moveTo>
                <a:lnTo>
                  <a:pt x="5117710" y="263843"/>
                </a:lnTo>
                <a:lnTo>
                  <a:pt x="5090088" y="301943"/>
                </a:lnTo>
                <a:lnTo>
                  <a:pt x="5050082" y="132398"/>
                </a:lnTo>
                <a:lnTo>
                  <a:pt x="5013888" y="263843"/>
                </a:lnTo>
                <a:lnTo>
                  <a:pt x="4926257" y="263843"/>
                </a:lnTo>
                <a:lnTo>
                  <a:pt x="4912922" y="314325"/>
                </a:lnTo>
                <a:lnTo>
                  <a:pt x="4889110" y="256223"/>
                </a:lnTo>
                <a:lnTo>
                  <a:pt x="4865297" y="300990"/>
                </a:lnTo>
                <a:lnTo>
                  <a:pt x="4820530" y="0"/>
                </a:lnTo>
                <a:lnTo>
                  <a:pt x="4765285" y="372428"/>
                </a:lnTo>
                <a:lnTo>
                  <a:pt x="4744330" y="263843"/>
                </a:lnTo>
                <a:lnTo>
                  <a:pt x="4518588" y="263843"/>
                </a:lnTo>
                <a:lnTo>
                  <a:pt x="4489060" y="322898"/>
                </a:lnTo>
                <a:lnTo>
                  <a:pt x="4453817" y="129540"/>
                </a:lnTo>
                <a:lnTo>
                  <a:pt x="4410955" y="263843"/>
                </a:lnTo>
                <a:lnTo>
                  <a:pt x="4324277" y="263843"/>
                </a:lnTo>
                <a:lnTo>
                  <a:pt x="4299513" y="300990"/>
                </a:lnTo>
                <a:lnTo>
                  <a:pt x="4273795" y="254318"/>
                </a:lnTo>
                <a:lnTo>
                  <a:pt x="4240457" y="315278"/>
                </a:lnTo>
                <a:lnTo>
                  <a:pt x="4209025" y="51435"/>
                </a:lnTo>
                <a:lnTo>
                  <a:pt x="4168067" y="356235"/>
                </a:lnTo>
                <a:lnTo>
                  <a:pt x="4140445" y="263843"/>
                </a:lnTo>
                <a:lnTo>
                  <a:pt x="4070913" y="263843"/>
                </a:lnTo>
                <a:lnTo>
                  <a:pt x="4042338" y="216218"/>
                </a:lnTo>
                <a:lnTo>
                  <a:pt x="4009952" y="263843"/>
                </a:lnTo>
                <a:lnTo>
                  <a:pt x="0" y="269478"/>
                </a:lnTo>
              </a:path>
            </a:pathLst>
          </a:custGeom>
          <a:noFill/>
          <a:ln cap="rnd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8"/>
          <p:cNvSpPr/>
          <p:nvPr/>
        </p:nvSpPr>
        <p:spPr>
          <a:xfrm>
            <a:off x="-7614" y="0"/>
            <a:ext cx="1159500" cy="5143500"/>
          </a:xfrm>
          <a:prstGeom prst="rtTriangle">
            <a:avLst/>
          </a:prstGeom>
          <a:solidFill>
            <a:srgbClr val="9ED7E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8"/>
          <p:cNvSpPr/>
          <p:nvPr/>
        </p:nvSpPr>
        <p:spPr>
          <a:xfrm rot="10800000">
            <a:off x="8460299" y="5888"/>
            <a:ext cx="683700" cy="5143500"/>
          </a:xfrm>
          <a:prstGeom prst="rtTriangle">
            <a:avLst/>
          </a:prstGeom>
          <a:solidFill>
            <a:srgbClr val="9ED7E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8"/>
          <p:cNvSpPr/>
          <p:nvPr/>
        </p:nvSpPr>
        <p:spPr>
          <a:xfrm>
            <a:off x="3246966" y="1245914"/>
            <a:ext cx="2970000" cy="2970000"/>
          </a:xfrm>
          <a:prstGeom prst="blockArc">
            <a:avLst>
              <a:gd fmla="val 13812800" name="adj1"/>
              <a:gd fmla="val 7644143" name="adj2"/>
              <a:gd fmla="val 1399" name="adj3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0040" y="1561410"/>
            <a:ext cx="3379239" cy="295337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8"/>
          <p:cNvSpPr/>
          <p:nvPr>
            <p:ph idx="2" type="pic"/>
          </p:nvPr>
        </p:nvSpPr>
        <p:spPr>
          <a:xfrm>
            <a:off x="797575" y="1680389"/>
            <a:ext cx="3148500" cy="1845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tyle slide layout">
  <p:cSld name="4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idx="4294967295" type="ctrTitle"/>
          </p:nvPr>
        </p:nvSpPr>
        <p:spPr>
          <a:xfrm>
            <a:off x="3487350" y="519150"/>
            <a:ext cx="55512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rPr b="1" lang="en" sz="265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Distilling from Twitter: New Perspectives in Healthcare Organizations Using Association Rule Mining </a:t>
            </a:r>
            <a:endParaRPr b="1" sz="265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/>
          </a:p>
        </p:txBody>
      </p:sp>
      <p:sp>
        <p:nvSpPr>
          <p:cNvPr id="79" name="Google Shape;79;p20"/>
          <p:cNvSpPr txBox="1"/>
          <p:nvPr>
            <p:ph idx="4294967295" type="subTitle"/>
          </p:nvPr>
        </p:nvSpPr>
        <p:spPr>
          <a:xfrm>
            <a:off x="3595550" y="2834125"/>
            <a:ext cx="5623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Aditya Singhal</a:t>
            </a:r>
            <a:endParaRPr b="1" sz="120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Group: 34</a:t>
            </a:r>
            <a:endParaRPr b="1" sz="120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Course: (2023W) COMP-5112-WA - Research Methodology Comp Sci</a:t>
            </a:r>
            <a:endParaRPr sz="72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9700"/>
            <a:ext cx="8839201" cy="2775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>
            <p:ph type="ctrTitle"/>
          </p:nvPr>
        </p:nvSpPr>
        <p:spPr>
          <a:xfrm>
            <a:off x="344250" y="1403850"/>
            <a:ext cx="8455500" cy="35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i="1" lang="en" sz="1800">
                <a:latin typeface="Calibri"/>
                <a:ea typeface="Calibri"/>
                <a:cs typeface="Calibri"/>
                <a:sym typeface="Calibri"/>
              </a:rPr>
              <a:t>Mlxtend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library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for ARM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Data set is encoded in the form of </a:t>
            </a:r>
            <a:r>
              <a:rPr i="1" lang="en" sz="1800">
                <a:latin typeface="Calibri"/>
                <a:ea typeface="Calibri"/>
                <a:cs typeface="Calibri"/>
                <a:sym typeface="Calibri"/>
              </a:rPr>
              <a:t>Numpy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arrays using </a:t>
            </a:r>
            <a:r>
              <a:rPr i="1" lang="en" sz="1800">
                <a:latin typeface="Calibri"/>
                <a:ea typeface="Calibri"/>
                <a:cs typeface="Calibri"/>
                <a:sym typeface="Calibri"/>
              </a:rPr>
              <a:t>TransactionEncoder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() API.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i="1" lang="en" sz="1800">
                <a:latin typeface="Calibri"/>
                <a:ea typeface="Calibri"/>
                <a:cs typeface="Calibri"/>
                <a:sym typeface="Calibri"/>
              </a:rPr>
              <a:t>fit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i="1" lang="en" sz="1800">
                <a:latin typeface="Calibri"/>
                <a:ea typeface="Calibri"/>
                <a:cs typeface="Calibri"/>
                <a:sym typeface="Calibri"/>
              </a:rPr>
              <a:t>transform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methods, the input data is transformed into a one-hot encoded </a:t>
            </a:r>
            <a:r>
              <a:rPr i="1" lang="en" sz="1800">
                <a:latin typeface="Calibri"/>
                <a:ea typeface="Calibri"/>
                <a:cs typeface="Calibri"/>
                <a:sym typeface="Calibri"/>
              </a:rPr>
              <a:t>Numpy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boolean array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Generate rules of the form X→Y by performing a grid search, where X is the antecedent and Y refers to the consequent. To find an interesting rule, we calculate the confidence metric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0"/>
          <p:cNvSpPr txBox="1"/>
          <p:nvPr>
            <p:ph idx="1" type="subTitle"/>
          </p:nvPr>
        </p:nvSpPr>
        <p:spPr>
          <a:xfrm>
            <a:off x="344250" y="52325"/>
            <a:ext cx="8799600" cy="111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Language use and Style using Itemsets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Association Rules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200" y="3874275"/>
            <a:ext cx="4613551" cy="126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type="ctrTitle"/>
          </p:nvPr>
        </p:nvSpPr>
        <p:spPr>
          <a:xfrm>
            <a:off x="344250" y="157000"/>
            <a:ext cx="8455500" cy="3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33147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i="1" lang="en" sz="1800">
                <a:latin typeface="Calibri"/>
                <a:ea typeface="Calibri"/>
                <a:cs typeface="Calibri"/>
                <a:sym typeface="Calibri"/>
              </a:rPr>
              <a:t>Lift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metric to filter rules having statistically independent antecedents and consequents, i.e., </a:t>
            </a:r>
            <a:r>
              <a:rPr i="1" lang="en" sz="1800">
                <a:latin typeface="Calibri"/>
                <a:ea typeface="Calibri"/>
                <a:cs typeface="Calibri"/>
                <a:sym typeface="Calibri"/>
              </a:rPr>
              <a:t>lift ≥ 1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375" y="429025"/>
            <a:ext cx="4639700" cy="7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00205"/>
            <a:ext cx="9144000" cy="1550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" y="42863"/>
            <a:ext cx="8820150" cy="50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913" y="133900"/>
            <a:ext cx="8410174" cy="157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176" y="1786913"/>
            <a:ext cx="7692375" cy="1380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194639"/>
            <a:ext cx="9143999" cy="1948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type="ctrTitle"/>
          </p:nvPr>
        </p:nvSpPr>
        <p:spPr>
          <a:xfrm>
            <a:off x="344250" y="734350"/>
            <a:ext cx="8455500" cy="7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We create a hierarchical edge bundling chart (</a:t>
            </a:r>
            <a:r>
              <a:rPr i="1" lang="en" sz="1800">
                <a:latin typeface="Calibri"/>
                <a:ea typeface="Calibri"/>
                <a:cs typeface="Calibri"/>
                <a:sym typeface="Calibri"/>
              </a:rPr>
              <a:t>d3js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library) where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i="1" lang="en" sz="1800">
                <a:latin typeface="Calibri"/>
                <a:ea typeface="Calibri"/>
                <a:cs typeface="Calibri"/>
                <a:sym typeface="Calibri"/>
              </a:rPr>
              <a:t>Source = antecedents and Target = consequents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4"/>
          <p:cNvSpPr txBox="1"/>
          <p:nvPr>
            <p:ph idx="1" type="subTitle"/>
          </p:nvPr>
        </p:nvSpPr>
        <p:spPr>
          <a:xfrm>
            <a:off x="344250" y="1565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Graphical Visualizations</a:t>
            </a:r>
            <a:endParaRPr/>
          </a:p>
        </p:txBody>
      </p:sp>
      <p:pic>
        <p:nvPicPr>
          <p:cNvPr id="164" name="Google Shape;1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45405"/>
            <a:ext cx="9144001" cy="3857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/>
          <p:nvPr>
            <p:ph idx="1" type="subTitle"/>
          </p:nvPr>
        </p:nvSpPr>
        <p:spPr>
          <a:xfrm>
            <a:off x="306875" y="892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 Analysis using Evaluation Metrics</a:t>
            </a:r>
            <a:endParaRPr/>
          </a:p>
        </p:txBody>
      </p:sp>
      <p:pic>
        <p:nvPicPr>
          <p:cNvPr id="170" name="Google Shape;1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425" y="667050"/>
            <a:ext cx="703897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3425" y="1362150"/>
            <a:ext cx="630555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3175" y="3175300"/>
            <a:ext cx="4919797" cy="18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type="ctrTitle"/>
          </p:nvPr>
        </p:nvSpPr>
        <p:spPr>
          <a:xfrm>
            <a:off x="1637250" y="59775"/>
            <a:ext cx="5592000" cy="8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Frequency of occurrence of association rules in the top 10%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of tweets is calculated, and the results obtained are plotted: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6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50" y="807650"/>
            <a:ext cx="8903900" cy="433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7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Building a reputation goes beyond just evaluating a tweet’s popularity in the online sphere.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Language use and style across the Twitter groups impacts public engagement.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The association rules, which are mined from existing content, can be utilized to structure future tweets’ content to ensure maximum public engagement.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7"/>
          <p:cNvSpPr txBox="1"/>
          <p:nvPr>
            <p:ph idx="1" type="subTitle"/>
          </p:nvPr>
        </p:nvSpPr>
        <p:spPr>
          <a:xfrm>
            <a:off x="344250" y="1191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Findings &amp; Conclusion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 txBox="1"/>
          <p:nvPr/>
        </p:nvSpPr>
        <p:spPr>
          <a:xfrm>
            <a:off x="0" y="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1" name="Google Shape;191;p38"/>
          <p:cNvSpPr txBox="1"/>
          <p:nvPr/>
        </p:nvSpPr>
        <p:spPr>
          <a:xfrm>
            <a:off x="3096175" y="1465350"/>
            <a:ext cx="5285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004489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b="1" i="1" sz="2400">
              <a:solidFill>
                <a:srgbClr val="0044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0044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004489"/>
                </a:solidFill>
                <a:latin typeface="Calibri"/>
                <a:ea typeface="Calibri"/>
                <a:cs typeface="Calibri"/>
                <a:sym typeface="Calibri"/>
              </a:rPr>
              <a:t>Any questions?</a:t>
            </a:r>
            <a:endParaRPr b="1" i="1" sz="2400">
              <a:solidFill>
                <a:srgbClr val="0044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/>
        </p:nvSpPr>
        <p:spPr>
          <a:xfrm>
            <a:off x="3412050" y="333275"/>
            <a:ext cx="43935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Main Objectives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Research Overview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What is Association Rule Mining?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Data Set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Pre-processing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Itemsets and Association Rules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Graphical Visualizations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Quantitative Analysis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Principal findings and Conclusions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/>
        </p:nvSpPr>
        <p:spPr>
          <a:xfrm>
            <a:off x="3639325" y="910825"/>
            <a:ext cx="4764600" cy="26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Objectives:</a:t>
            </a:r>
            <a:endParaRPr b="1" sz="210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700"/>
              <a:buFont typeface="Calibri"/>
              <a:buChar char="●"/>
            </a:pPr>
            <a:r>
              <a:rPr b="1" i="1" lang="en" sz="170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Examine Twitter usage by US and Canadian health agencies and pharmaceutical companies</a:t>
            </a:r>
            <a:endParaRPr b="1" i="1" sz="170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70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700"/>
              <a:buFont typeface="Calibri"/>
              <a:buChar char="●"/>
            </a:pPr>
            <a:r>
              <a:rPr b="1" i="1" lang="en" sz="1700">
                <a:solidFill>
                  <a:srgbClr val="FBFBFB"/>
                </a:solidFill>
                <a:latin typeface="Calibri"/>
                <a:ea typeface="Calibri"/>
                <a:cs typeface="Calibri"/>
                <a:sym typeface="Calibri"/>
              </a:rPr>
              <a:t>Identify text patterns influencing the tweets' content.</a:t>
            </a:r>
            <a:endParaRPr b="1" i="1" sz="1700">
              <a:solidFill>
                <a:srgbClr val="FBFBF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695" y="57275"/>
            <a:ext cx="5720253" cy="508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/>
        </p:nvSpPr>
        <p:spPr>
          <a:xfrm>
            <a:off x="3682250" y="1660250"/>
            <a:ext cx="4482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Association rule mining is a rule-based machine learning method for discovering interesting if/then statements that help uncover relationships between variables in large databases.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idx="4294967295" type="title"/>
          </p:nvPr>
        </p:nvSpPr>
        <p:spPr>
          <a:xfrm>
            <a:off x="724175" y="634600"/>
            <a:ext cx="7962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Data Set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2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015" r="2005" t="0"/>
          <a:stretch/>
        </p:blipFill>
        <p:spPr>
          <a:xfrm>
            <a:off x="797576" y="1680388"/>
            <a:ext cx="3148498" cy="1845300"/>
          </a:xfrm>
          <a:prstGeom prst="rect">
            <a:avLst/>
          </a:prstGeom>
        </p:spPr>
      </p:pic>
      <p:pic>
        <p:nvPicPr>
          <p:cNvPr id="106" name="Google Shape;10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0575" y="665375"/>
            <a:ext cx="5326425" cy="3710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/>
          <p:cNvSpPr txBox="1"/>
          <p:nvPr/>
        </p:nvSpPr>
        <p:spPr>
          <a:xfrm>
            <a:off x="1059475" y="4558025"/>
            <a:ext cx="527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https://creation.co/knowledge/top-50-pharma-tracker-hcps-share-mixed-opinions-on-covid-19-vaccines-and-treatment-data/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idx="1" type="subTitle"/>
          </p:nvPr>
        </p:nvSpPr>
        <p:spPr>
          <a:xfrm>
            <a:off x="279025" y="94475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pic>
        <p:nvPicPr>
          <p:cNvPr id="113" name="Google Shape;1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02" y="728052"/>
            <a:ext cx="7993450" cy="4345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910" y="187125"/>
            <a:ext cx="6162040" cy="476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525" y="1378000"/>
            <a:ext cx="8134401" cy="1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