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14" name="Shape 14"/>
          <p:cNvPicPr preferRelativeResize="0"/>
          <p:nvPr/>
        </p:nvPicPr>
        <p:blipFill rotWithShape="1">
          <a:blip r:embed="rId3">
            <a:alphaModFix/>
          </a:blip>
          <a:srcRect b="28591" l="0" r="0" t="1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-76200" y="5257800"/>
            <a:ext cx="220980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1" i="0" lang="en-US" sz="2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r>
              <a:rPr b="0" i="0" lang="en-US" sz="2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Pilani</a:t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2400" y="5667375"/>
            <a:ext cx="19050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Pilani Campus</a:t>
            </a:r>
            <a:endParaRPr/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 9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 10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276600" y="6596062"/>
            <a:ext cx="5867400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Pilani, Pilani Campus</a:t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2084387" y="6550025"/>
            <a:ext cx="7059614" cy="49214"/>
            <a:chOff x="0" y="0"/>
            <a:chExt cx="7059613" cy="49213"/>
          </a:xfrm>
        </p:grpSpPr>
        <p:sp>
          <p:nvSpPr>
            <p:cNvPr id="21" name="Shape 21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24" name="Shape 24"/>
          <p:cNvPicPr preferRelativeResize="0"/>
          <p:nvPr/>
        </p:nvPicPr>
        <p:blipFill rotWithShape="1">
          <a:blip r:embed="rId2">
            <a:alphaModFix/>
          </a:blip>
          <a:srcRect b="5335" l="1921" r="0" t="0"/>
          <a:stretch/>
        </p:blipFill>
        <p:spPr>
          <a:xfrm>
            <a:off x="6629399" y="-1"/>
            <a:ext cx="2193926" cy="692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5"/>
          <p:cNvGrpSpPr/>
          <p:nvPr/>
        </p:nvGrpSpPr>
        <p:grpSpPr>
          <a:xfrm>
            <a:off x="2133598" y="6553198"/>
            <a:ext cx="7010402" cy="46041"/>
            <a:chOff x="-1" y="-1"/>
            <a:chExt cx="7010401" cy="46039"/>
          </a:xfrm>
        </p:grpSpPr>
        <p:sp>
          <p:nvSpPr>
            <p:cNvPr id="26" name="Shape 26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-2" y="1295398"/>
            <a:ext cx="7010402" cy="46041"/>
            <a:chOff x="-1" y="-1"/>
            <a:chExt cx="7010401" cy="46039"/>
          </a:xfrm>
        </p:grpSpPr>
        <p:sp>
          <p:nvSpPr>
            <p:cNvPr id="30" name="Shape 30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Shape 33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 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-2" y="1295398"/>
            <a:ext cx="7010402" cy="46041"/>
            <a:chOff x="-1" y="-1"/>
            <a:chExt cx="7010401" cy="46039"/>
          </a:xfrm>
        </p:grpSpPr>
        <p:sp>
          <p:nvSpPr>
            <p:cNvPr id="36" name="Shape 36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Shape 39"/>
          <p:cNvGrpSpPr/>
          <p:nvPr/>
        </p:nvGrpSpPr>
        <p:grpSpPr>
          <a:xfrm>
            <a:off x="2133598" y="6553198"/>
            <a:ext cx="7010402" cy="46041"/>
            <a:chOff x="-1" y="-1"/>
            <a:chExt cx="7010401" cy="46039"/>
          </a:xfrm>
        </p:grpSpPr>
        <p:sp>
          <p:nvSpPr>
            <p:cNvPr id="40" name="Shape 40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43" name="Shape 43"/>
          <p:cNvPicPr preferRelativeResize="0"/>
          <p:nvPr/>
        </p:nvPicPr>
        <p:blipFill rotWithShape="1">
          <a:blip r:embed="rId2">
            <a:alphaModFix/>
          </a:blip>
          <a:srcRect b="5335" l="1921" r="0" t="0"/>
          <a:stretch/>
        </p:blipFill>
        <p:spPr>
          <a:xfrm>
            <a:off x="6629399" y="-1"/>
            <a:ext cx="2193926" cy="6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3276600" y="6596062"/>
            <a:ext cx="5867400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Pilani, Deemed to be University under Section 3 of UGC Act, 1956</a:t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 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-2" y="1295398"/>
            <a:ext cx="7010402" cy="46041"/>
            <a:chOff x="-1" y="-1"/>
            <a:chExt cx="7010401" cy="46039"/>
          </a:xfrm>
        </p:grpSpPr>
        <p:sp>
          <p:nvSpPr>
            <p:cNvPr id="50" name="Shape 50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2133598" y="6553198"/>
            <a:ext cx="7010402" cy="46041"/>
            <a:chOff x="-1" y="-1"/>
            <a:chExt cx="7010401" cy="46039"/>
          </a:xfrm>
        </p:grpSpPr>
        <p:sp>
          <p:nvSpPr>
            <p:cNvPr id="54" name="Shape 54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57" name="Shape 57"/>
          <p:cNvPicPr preferRelativeResize="0"/>
          <p:nvPr/>
        </p:nvPicPr>
        <p:blipFill rotWithShape="1">
          <a:blip r:embed="rId2">
            <a:alphaModFix/>
          </a:blip>
          <a:srcRect b="5335" l="1921" r="0" t="0"/>
          <a:stretch/>
        </p:blipFill>
        <p:spPr>
          <a:xfrm>
            <a:off x="6629399" y="-1"/>
            <a:ext cx="2193926" cy="6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3276600" y="6596062"/>
            <a:ext cx="5867400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Pilani, Pilani Campus</a:t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 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-2" y="1295398"/>
            <a:ext cx="7010402" cy="46041"/>
            <a:chOff x="-1" y="-1"/>
            <a:chExt cx="7010401" cy="46039"/>
          </a:xfrm>
        </p:grpSpPr>
        <p:sp>
          <p:nvSpPr>
            <p:cNvPr id="64" name="Shape 64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x="2133598" y="6553198"/>
            <a:ext cx="7010402" cy="46041"/>
            <a:chOff x="-1" y="-1"/>
            <a:chExt cx="7010401" cy="46039"/>
          </a:xfrm>
        </p:grpSpPr>
        <p:sp>
          <p:nvSpPr>
            <p:cNvPr id="68" name="Shape 68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71" name="Shape 71"/>
          <p:cNvPicPr preferRelativeResize="0"/>
          <p:nvPr/>
        </p:nvPicPr>
        <p:blipFill rotWithShape="1">
          <a:blip r:embed="rId2">
            <a:alphaModFix/>
          </a:blip>
          <a:srcRect b="5335" l="1921" r="0" t="0"/>
          <a:stretch/>
        </p:blipFill>
        <p:spPr>
          <a:xfrm>
            <a:off x="6629399" y="-1"/>
            <a:ext cx="2193926" cy="6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3276600" y="6596062"/>
            <a:ext cx="5867400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Pilani, Deemed to be University under Section 3 of UGC Act, 1956</a:t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 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-2" y="1295398"/>
            <a:ext cx="7010402" cy="46041"/>
            <a:chOff x="-1" y="-1"/>
            <a:chExt cx="7010401" cy="46039"/>
          </a:xfrm>
        </p:grpSpPr>
        <p:sp>
          <p:nvSpPr>
            <p:cNvPr id="78" name="Shape 78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2133598" y="6553198"/>
            <a:ext cx="7010402" cy="46041"/>
            <a:chOff x="-1" y="-1"/>
            <a:chExt cx="7010401" cy="46039"/>
          </a:xfrm>
        </p:grpSpPr>
        <p:sp>
          <p:nvSpPr>
            <p:cNvPr id="82" name="Shape 82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85" name="Shape 85"/>
          <p:cNvPicPr preferRelativeResize="0"/>
          <p:nvPr/>
        </p:nvPicPr>
        <p:blipFill rotWithShape="1">
          <a:blip r:embed="rId2">
            <a:alphaModFix/>
          </a:blip>
          <a:srcRect b="5335" l="1921" r="0" t="0"/>
          <a:stretch/>
        </p:blipFill>
        <p:spPr>
          <a:xfrm>
            <a:off x="6629399" y="-1"/>
            <a:ext cx="2193926" cy="6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276600" y="6596062"/>
            <a:ext cx="5867400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Pilani, Pilani Campus</a:t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 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7573961" y="-2"/>
            <a:ext cx="46041" cy="5181603"/>
            <a:chOff x="-1" y="0"/>
            <a:chExt cx="46039" cy="5181601"/>
          </a:xfrm>
        </p:grpSpPr>
        <p:sp>
          <p:nvSpPr>
            <p:cNvPr id="92" name="Shape 92"/>
            <p:cNvSpPr/>
            <p:nvPr/>
          </p:nvSpPr>
          <p:spPr>
            <a:xfrm rot="5400000">
              <a:off x="-837407" y="2583656"/>
              <a:ext cx="1720851" cy="4603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5400000">
              <a:off x="-850107" y="850106"/>
              <a:ext cx="1746251" cy="4603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5400000">
              <a:off x="-837407" y="4298156"/>
              <a:ext cx="1720851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95" name="Shape 95"/>
          <p:cNvPicPr preferRelativeResize="0"/>
          <p:nvPr/>
        </p:nvPicPr>
        <p:blipFill rotWithShape="1">
          <a:blip r:embed="rId2">
            <a:alphaModFix/>
          </a:blip>
          <a:srcRect b="0" l="5335" r="0" t="1921"/>
          <a:stretch/>
        </p:blipFill>
        <p:spPr>
          <a:xfrm>
            <a:off x="-7938" y="380999"/>
            <a:ext cx="692151" cy="21939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 rot="5400000">
            <a:off x="-2788920" y="3815080"/>
            <a:ext cx="5867401" cy="21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Calibri"/>
              <a:buNone/>
            </a:pPr>
            <a:r>
              <a:rPr b="1" i="0" lang="en-US" sz="9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BITS </a:t>
            </a:r>
            <a:r>
              <a:rPr b="0" i="0" lang="en-US" sz="900" u="none" cap="none" strike="noStrike">
                <a:solidFill>
                  <a:srgbClr val="101141"/>
                </a:solidFill>
                <a:latin typeface="Calibri"/>
                <a:ea typeface="Calibri"/>
                <a:cs typeface="Calibri"/>
                <a:sym typeface="Calibri"/>
              </a:rPr>
              <a:t>Pilani, Pilani Campus</a:t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 7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 8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8.jpg"/><Relationship Id="rId6" Type="http://schemas.openxmlformats.org/officeDocument/2006/relationships/image" Target="../media/image10.jpg"/><Relationship Id="rId7" Type="http://schemas.openxmlformats.org/officeDocument/2006/relationships/image" Target="../media/image7.jpg"/><Relationship Id="rId8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4294967295" type="title"/>
          </p:nvPr>
        </p:nvSpPr>
        <p:spPr>
          <a:xfrm>
            <a:off x="1975325" y="3477703"/>
            <a:ext cx="65592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Arial"/>
              <a:buNone/>
            </a:pPr>
            <a:br>
              <a:rPr b="1" i="0" lang="en-US" sz="21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200">
                <a:solidFill>
                  <a:schemeClr val="lt1"/>
                </a:solidFill>
              </a:rPr>
              <a:t>Going Deeper in Facial Expression Recognition using Deep Neural Networks(Mollahosseini et al.)</a:t>
            </a:r>
            <a:endParaRPr b="0" sz="2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>
                <a:solidFill>
                  <a:schemeClr val="dk1"/>
                </a:solidFill>
              </a:rPr>
              <a:t>					</a:t>
            </a:r>
            <a:endParaRPr b="0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</a:rPr>
              <a:t>Course Title:  Neural Networks and Fuzzy Logic</a:t>
            </a:r>
            <a:r>
              <a:rPr b="0" lang="en-US" sz="1400">
                <a:solidFill>
                  <a:schemeClr val="dk1"/>
                </a:solidFill>
              </a:rPr>
              <a:t>		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</a:rPr>
              <a:t>Supervisor :   Dr. Surekha Bhanot</a:t>
            </a:r>
            <a:br>
              <a:rPr b="0" lang="en-US" sz="1400">
                <a:solidFill>
                  <a:schemeClr val="lt1"/>
                </a:solidFill>
              </a:rPr>
            </a:br>
            <a:r>
              <a:rPr b="0" lang="en-US" sz="1400">
                <a:solidFill>
                  <a:schemeClr val="lt1"/>
                </a:solidFill>
              </a:rPr>
              <a:t>Course No.:  BITS F312</a:t>
            </a:r>
            <a:br>
              <a:rPr b="0" lang="en-US" sz="1400">
                <a:solidFill>
                  <a:schemeClr val="lt1"/>
                </a:solidFill>
              </a:rPr>
            </a:br>
            <a:r>
              <a:rPr b="0" lang="en-US" sz="1400">
                <a:solidFill>
                  <a:schemeClr val="lt1"/>
                </a:solidFill>
              </a:rPr>
              <a:t>Submitted by: Akshay  Goel, ID-2014B4A70587P</a:t>
            </a:r>
            <a:endParaRPr b="0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</a:rPr>
              <a:t>	              Aditya Mukherjee, ID-2014B5A70571P</a:t>
            </a:r>
            <a:endParaRPr b="0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</a:rPr>
              <a:t>	              Amitojdeep Singh, ID-2014B3A70615P</a:t>
            </a:r>
            <a:endParaRPr b="0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</a:pPr>
            <a:r>
              <a:t/>
            </a:r>
            <a:endParaRPr b="0" sz="162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>
                <a:solidFill>
                  <a:schemeClr val="dk1"/>
                </a:solidFill>
              </a:rPr>
              <a:t>	</a:t>
            </a:r>
            <a:endParaRPr b="0" i="0" sz="1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625" y="4260728"/>
            <a:ext cx="1513569" cy="188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772" y="1615278"/>
            <a:ext cx="1513569" cy="188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575" y="4260721"/>
            <a:ext cx="1513569" cy="188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0619" y="1615278"/>
            <a:ext cx="1513569" cy="188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5222" y="4260721"/>
            <a:ext cx="1513569" cy="188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226" y="1427175"/>
            <a:ext cx="1962250" cy="22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692250" y="3684275"/>
            <a:ext cx="1816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Original Image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892650" y="3608075"/>
            <a:ext cx="1816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Center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6559650" y="3608075"/>
            <a:ext cx="1816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Right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920850" y="6122675"/>
            <a:ext cx="1816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Left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3892650" y="6122675"/>
            <a:ext cx="1816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Bottom Right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6564113" y="6122675"/>
            <a:ext cx="1816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Bottom Left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 Goel</a:t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Augmentation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43513" y="2207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Snippets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10" y="1643050"/>
            <a:ext cx="6401416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 Goel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1951275"/>
            <a:ext cx="8229600" cy="347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219950" y="152400"/>
            <a:ext cx="63834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Code Snippets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 Goel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4294967295" type="title"/>
          </p:nvPr>
        </p:nvSpPr>
        <p:spPr>
          <a:xfrm>
            <a:off x="457200" y="195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/>
              <a:t>Proposed Method</a:t>
            </a:r>
            <a:endParaRPr b="1" i="0" sz="40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262450" y="1597050"/>
            <a:ext cx="8229600" cy="50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Our network consists of two elements, first our network contains of two CNN layer consists of a convolution layer by a max pooling layer.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We use ReLU as activation function at each layer except the last (where we use softmax for classification).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Following these modules, we add three ”Inception” style modules, which are made up of a 1 × 1, 3 × 3 and 5 × 5 convolution layers (Using ReLU) in parallel. </a:t>
            </a: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Aditya Mukherjee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94750" y="1224150"/>
            <a:ext cx="8332800" cy="51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Inception layer also allows for improved recognition of local features as smaller convolutions are applied locally, while larger convolutions approximate global features.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These layers are then concatenated as output and we use two fully connected layers as the classifying layers (Also using ReLU).</a:t>
            </a:r>
            <a:r>
              <a:rPr lang="en-US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Decreasing the resolution does not greatly impact the accuracy, however it vastly increases the speed of the network. 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0" name="Shape 220"/>
          <p:cNvSpPr txBox="1"/>
          <p:nvPr>
            <p:ph idx="4294967295" type="title"/>
          </p:nvPr>
        </p:nvSpPr>
        <p:spPr>
          <a:xfrm>
            <a:off x="457200" y="195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/>
              <a:t>Proposed Method</a:t>
            </a:r>
            <a:endParaRPr b="1" i="0" sz="40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Aditya Mukherjee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33825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 	 	 	</a:t>
            </a:r>
            <a:endParaRPr sz="1100">
              <a:solidFill>
                <a:schemeClr val="dk1"/>
              </a:solidFill>
            </a:endParaRPr>
          </a:p>
          <a:p>
            <a:pPr indent="-355600" lvl="0" marL="45720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learning rates are decreased in a polynomial fashion as: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137160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(</a:t>
            </a:r>
            <a:r>
              <a:rPr b="1" i="1" lang="en-US" sz="2000">
                <a:solidFill>
                  <a:schemeClr val="dk1"/>
                </a:solidFill>
              </a:rPr>
              <a:t>base lr*</a:t>
            </a:r>
            <a:r>
              <a:rPr b="1" lang="en-US" sz="2000">
                <a:solidFill>
                  <a:schemeClr val="dk1"/>
                </a:solidFill>
              </a:rPr>
              <a:t>(1 − (</a:t>
            </a:r>
            <a:r>
              <a:rPr b="1" i="1" lang="en-US" sz="2000">
                <a:solidFill>
                  <a:schemeClr val="dk1"/>
                </a:solidFill>
              </a:rPr>
              <a:t>iter</a:t>
            </a:r>
            <a:r>
              <a:rPr b="1" lang="en-US" sz="2000">
                <a:solidFill>
                  <a:schemeClr val="dk1"/>
                </a:solidFill>
              </a:rPr>
              <a:t>/</a:t>
            </a:r>
            <a:r>
              <a:rPr b="1" i="1" lang="en-US" sz="2000">
                <a:solidFill>
                  <a:schemeClr val="dk1"/>
                </a:solidFill>
              </a:rPr>
              <a:t>max iter</a:t>
            </a:r>
            <a:r>
              <a:rPr b="1" lang="en-US" sz="2000">
                <a:solidFill>
                  <a:schemeClr val="dk1"/>
                </a:solidFill>
              </a:rPr>
              <a:t>)))^0.5 	</a:t>
            </a:r>
            <a:r>
              <a:rPr lang="en-US" sz="2000">
                <a:solidFill>
                  <a:schemeClr val="dk1"/>
                </a:solidFill>
              </a:rPr>
              <a:t>	 </a:t>
            </a:r>
            <a:endParaRPr sz="20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	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where </a:t>
            </a:r>
            <a:r>
              <a:rPr b="1" i="1" lang="en-US" sz="2000">
                <a:solidFill>
                  <a:schemeClr val="dk1"/>
                </a:solidFill>
              </a:rPr>
              <a:t>base lr</a:t>
            </a:r>
            <a:r>
              <a:rPr i="1"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= 0.01 is the base learning rate, </a:t>
            </a:r>
            <a:r>
              <a:rPr b="1" i="1" lang="en-US" sz="2000">
                <a:solidFill>
                  <a:schemeClr val="dk1"/>
                </a:solidFill>
              </a:rPr>
              <a:t>iter</a:t>
            </a:r>
            <a:r>
              <a:rPr i="1"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is the current iteration and </a:t>
            </a:r>
            <a:r>
              <a:rPr b="1" i="1" lang="en-US" sz="2000">
                <a:solidFill>
                  <a:schemeClr val="dk1"/>
                </a:solidFill>
              </a:rPr>
              <a:t>max iter</a:t>
            </a:r>
            <a:r>
              <a:rPr i="1"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is the maximum allowed iterations.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optimizer used was Stochastic Gradient Descent (SGD).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We also used weight regularizers on each layers, which apply penalties on the loss function during optimization.</a:t>
            </a:r>
            <a:endParaRPr sz="20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45720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Aditya Mukherjee</a:t>
            </a:r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457200" y="195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/>
              <a:t>Learning Rate Decay</a:t>
            </a:r>
            <a:endParaRPr b="1" i="0" sz="40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5850"/>
            <a:ext cx="9144000" cy="41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Aditya Mukherjee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1540" r="1540" t="0"/>
          <a:stretch/>
        </p:blipFill>
        <p:spPr>
          <a:xfrm>
            <a:off x="2731983" y="0"/>
            <a:ext cx="33580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Aditya Mukherjee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4811" l="19771" r="17579" t="23380"/>
          <a:stretch/>
        </p:blipFill>
        <p:spPr>
          <a:xfrm>
            <a:off x="267325" y="762600"/>
            <a:ext cx="8609352" cy="55510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Aditya Mukherjee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Results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799850" y="4004700"/>
            <a:ext cx="41088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constant decrease in training loss.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validation loss decreases initially, starts increasing after 13 epochs.</a:t>
            </a:r>
            <a:endParaRPr sz="1800"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650" y="1417625"/>
            <a:ext cx="4242000" cy="30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Amitojdeep Singh</a:t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341424"/>
            <a:ext cx="3462375" cy="5101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8407350" y="1929625"/>
            <a:ext cx="434700" cy="24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val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Division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Introduction &amp; Preprocessing : Akshay Goel</a:t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Model Architecture : Aditya Mukherjee</a:t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Results &amp; Improvisation: Amitojdeep Singh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on FER 2013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 paper (200 epochs)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Top-1 : 66.4%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Top-2 : 81.7%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Our implementation of paper (20 epochs)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Top-1 : 55.4%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Top-2 : 75.5%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Improvement made (20 epochs)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Top-1 : 61.5%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Top-2 : 77.8%</a:t>
            </a:r>
            <a:endParaRPr sz="2400"/>
          </a:p>
        </p:txBody>
      </p:sp>
      <p:sp>
        <p:nvSpPr>
          <p:cNvPr id="263" name="Shape 263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Amitojdeep Singh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1984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Confusion Matrix - Paper 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Average on all datasets </a:t>
            </a:r>
            <a:endParaRPr sz="3600"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3837"/>
            <a:ext cx="8839199" cy="485398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Amitojdeep Singh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16591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</a:t>
            </a:r>
            <a:r>
              <a:rPr lang="en-US" sz="3600"/>
              <a:t>Implementation: 20 Epochs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Top 1 - 55.4%, Top 2 -75.5%</a:t>
            </a:r>
            <a:endParaRPr sz="3600"/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12848" r="6997" t="0"/>
          <a:stretch/>
        </p:blipFill>
        <p:spPr>
          <a:xfrm>
            <a:off x="1512975" y="1417625"/>
            <a:ext cx="6250452" cy="50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Amitojdeep Singh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Improvisations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600200"/>
            <a:ext cx="41178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Training accuracy was growing more than validation - possible overfitting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Dropout: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Zero out p fraction of nodes randomly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Added dropout of 0.2 before dense layer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Batch normalization :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Normalizes activations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Faster learning with higher LR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Added after each inception block</a:t>
            </a:r>
            <a:endParaRPr sz="1800"/>
          </a:p>
        </p:txBody>
      </p:sp>
      <p:sp>
        <p:nvSpPr>
          <p:cNvPr id="284" name="Shape 284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Amitojdeep Singh</a:t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563" y="2362200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13" y="0"/>
            <a:ext cx="663477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16591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</a:t>
            </a:r>
            <a:r>
              <a:rPr lang="en-US" sz="3600"/>
              <a:t>fter improvisation(20 epochs)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Top 1 - 61.5%, Top 2: 77.5%</a:t>
            </a:r>
            <a:endParaRPr sz="3600"/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14577" r="7046" t="0"/>
          <a:stretch/>
        </p:blipFill>
        <p:spPr>
          <a:xfrm>
            <a:off x="4294225" y="2113550"/>
            <a:ext cx="4719975" cy="39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Amitojdeep Singh</a:t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4">
            <a:alphaModFix/>
          </a:blip>
          <a:srcRect b="0" l="12848" r="6997" t="0"/>
          <a:stretch/>
        </p:blipFill>
        <p:spPr>
          <a:xfrm>
            <a:off x="90650" y="2113550"/>
            <a:ext cx="4451110" cy="36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543625" y="1769150"/>
            <a:ext cx="7755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								      After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Faced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7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Computational Constraints</a:t>
            </a:r>
            <a:endParaRPr/>
          </a:p>
          <a:p>
            <a: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30-40 minutes per epoch</a:t>
            </a:r>
            <a:endParaRPr/>
          </a:p>
          <a:p>
            <a: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Lower number of epochs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Non public databases</a:t>
            </a:r>
            <a:endParaRPr/>
          </a:p>
          <a:p>
            <a: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Some databases are paid, others too small</a:t>
            </a:r>
            <a:endParaRPr/>
          </a:p>
          <a:p>
            <a: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>
                <a:solidFill>
                  <a:schemeClr val="dk1"/>
                </a:solidFill>
              </a:rPr>
              <a:t>Performed on only 1 publicly available wild database(as required)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Amitojdeep Singh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Suggestions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7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Ensemble of models</a:t>
            </a:r>
            <a:endParaRPr/>
          </a:p>
          <a:p>
            <a: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Train multiple models</a:t>
            </a:r>
            <a:endParaRPr/>
          </a:p>
          <a:p>
            <a: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Take mode of predictions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Loss adapted for top 2 accuracy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Improved data augmentation: in progress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4294967295" type="body"/>
          </p:nvPr>
        </p:nvSpPr>
        <p:spPr>
          <a:xfrm>
            <a:off x="457200" y="1482724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-US" sz="46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4294967295" type="title"/>
          </p:nvPr>
        </p:nvSpPr>
        <p:spPr>
          <a:xfrm>
            <a:off x="457200" y="195262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4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4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57200" y="1583150"/>
            <a:ext cx="8229600" cy="50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 u="sng"/>
              <a:t>Facial Expression Recognition</a:t>
            </a:r>
            <a:endParaRPr/>
          </a:p>
          <a:p>
            <a:pPr indent="-151734" lvl="0" marL="177134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highlight>
                  <a:srgbClr val="FFFFFF"/>
                </a:highlight>
              </a:rPr>
              <a:t>A human-computer interaction system for an automatic face recognition has attracted increasing attention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recent times.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1734" lvl="0" marL="177134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However, automated facial expression recognition has remained a challenging and interesting problem.</a:t>
            </a:r>
            <a:endParaRPr sz="2000"/>
          </a:p>
          <a:p>
            <a:pPr indent="-151734" lvl="0" marL="177134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Mainly because traditional methods like bayesian classifiers, support vector machines lack generalizability when applied to unseen images and those applied to wild settings.</a:t>
            </a:r>
            <a:endParaRPr sz="2000"/>
          </a:p>
          <a:p>
            <a:pPr indent="0" lvl="0" marL="0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4734" lvl="0" marL="177134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 Goel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512075" y="1536202"/>
            <a:ext cx="79614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/>
              <a:t>We studied an architecture which is based on deep neural networks.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It takes as input registered facial images and classifies them into either of six basic or neutral expression.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/>
              <a:t>It consists of two convolutional layers each followed by max pooling and then three inception layers.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/>
              <a:t>We conducted experiment on FER2013 dataset.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 Goel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294300" y="1264700"/>
            <a:ext cx="8555400" cy="5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Algorithms for automated FER usually involve three main steps-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1.Registration: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F</a:t>
            </a:r>
            <a:r>
              <a:rPr lang="en-US" sz="2000">
                <a:solidFill>
                  <a:schemeClr val="dk1"/>
                </a:solidFill>
              </a:rPr>
              <a:t>aces are first located in the image using some set of landmark points during “face detection”. These detected faces are then geometrically normalized to match some template image.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2.Feature extraction: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A numerical feature vector is generated from the resulting registered   image. These features can be geometric appearance features such as pixel intensities,Gabor filters etc. We use CNN filters as features.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3.Classification:</a:t>
            </a:r>
            <a:r>
              <a:rPr lang="en-U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The algorithm attempts to classify the given face as portraying one of the six basic emotions using machine learning techniques.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 Goel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001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: FER2013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417625"/>
            <a:ext cx="8229600" cy="4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data consists of 35887 samples of 48x48 pixel grayscale ima</a:t>
            </a:r>
            <a:r>
              <a:rPr lang="en-US" sz="2000">
                <a:solidFill>
                  <a:schemeClr val="dk1"/>
                </a:solidFill>
              </a:rPr>
              <a:t>ges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faces have been automatically registered so that the face is more or less centered and occupies about the same amount of space in each image.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Dataset has been created by google image search API.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There are seven facial expression labels: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0=Angry, 1=Disgust, 2=Fear, 3=Happy, 4=Sad,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5=Surprise, 6=Neutral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2" name="Shape 152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 Goel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45721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Dataset : FER2013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dataset is divided into the training, testing and validation sets in the ratio of 8:1:1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number of images for each expression are:</a:t>
            </a:r>
            <a:endParaRPr sz="20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75" y="4243859"/>
            <a:ext cx="7894525" cy="4907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 Goel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2638" r="0" t="0"/>
          <a:stretch/>
        </p:blipFill>
        <p:spPr>
          <a:xfrm>
            <a:off x="2100525" y="3658600"/>
            <a:ext cx="6586275" cy="4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275" y="4910600"/>
            <a:ext cx="6690001" cy="6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 Goel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175" y="152400"/>
            <a:ext cx="5722366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417625"/>
            <a:ext cx="8229600" cy="4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7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Data Augmentation:</a:t>
            </a:r>
            <a:endParaRPr b="1" sz="20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-W</a:t>
            </a:r>
            <a:r>
              <a:rPr lang="en-US" sz="2000">
                <a:solidFill>
                  <a:schemeClr val="dk1"/>
                </a:solidFill>
              </a:rPr>
              <a:t>e extract 5 crops of 40×40 from the four corners and the center.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- Also their horizontal flips were also included.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-A total of 10 additional images were generated.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Significant change in accuracy was observed after introducing data augmentation. 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-Before about 42%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</a:rPr>
              <a:t>-After 55%</a:t>
            </a:r>
            <a:endParaRPr sz="2000">
              <a:solidFill>
                <a:srgbClr val="222222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</a:rPr>
              <a:t>-But results in 10 times more running time.</a:t>
            </a:r>
            <a:endParaRPr sz="2000">
              <a:solidFill>
                <a:srgbClr val="222222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endParaRPr sz="2000"/>
          </a:p>
        </p:txBody>
      </p:sp>
      <p:sp>
        <p:nvSpPr>
          <p:cNvPr id="175" name="Shape 175"/>
          <p:cNvSpPr txBox="1"/>
          <p:nvPr/>
        </p:nvSpPr>
        <p:spPr>
          <a:xfrm>
            <a:off x="0" y="6513600"/>
            <a:ext cx="2844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Akshay Goel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