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48"/>
  </p:normalViewPr>
  <p:slideViewPr>
    <p:cSldViewPr snapToGrid="0">
      <p:cViewPr varScale="1">
        <p:scale>
          <a:sx n="96" d="100"/>
          <a:sy n="96" d="100"/>
        </p:scale>
        <p:origin x="200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7711-2CAD-2232-7532-11CE4A4C2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A6940-1873-510B-FD6C-86CFBC8D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9783-9A71-2DA0-68E6-38311A3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0C0F8-E295-F30B-D8F7-C693A33D9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5A387-F258-2BA8-1668-56D1908D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06A-6D1B-947E-A9B0-20B0481C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E1E3C-A33F-9673-F0E6-D073A8D16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47F6E-F8B4-5A31-E5DA-256FF864D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941F-B9A5-6D20-C1BB-165543D4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7988E-3BEA-6F49-0ED2-E960ACF1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4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811105-CF55-17E3-0867-B8B6FF8F8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D362B-8C16-4B07-EE05-39CFD51E2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E2B1-2166-24B4-B68B-4557CC0C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6B42-9B1A-C6DB-4217-98CED8B6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44EF-3FA5-EDA4-E21C-530C3C8F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84C3-73AC-99A5-8656-A7EBF894C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AF348-074E-06F4-60D5-9947A9E7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37DB0-FB32-A96E-B53B-2E7CF492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E0B95-A843-3EDE-A14B-BABFA3A38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E8D9A-ED34-771D-4AA1-594FCDB8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8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5F96-96CB-0FBC-B90C-77EA27DFD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9C1E1-5503-5C3A-A35D-8197B0ABE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0C208-01E8-32B2-C76F-DE32E51CD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5028-6CE0-C443-90FB-F7E83279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7084B-2189-54D5-C344-8413B032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6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0A20-9BD1-92FE-1F25-07B949D03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B56E-8722-E6D0-3BFA-9A716AB2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16E967-74BD-8956-BEF2-CB8B93AD5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4A139-DF16-8DEE-CDCC-50CCC3B69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1F7FC-2919-59FE-8780-B085D4884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A77E1-3190-9A94-1077-5617C655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4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C73E-D7A6-BCA5-94B8-74DBA5BD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527EA-B2BA-56FC-5DD3-97EBFFA0B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F59AB-08C7-82EB-C115-DF13460D0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AE06F-3878-6714-C08D-E040BC8C6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7E1EC-5910-47DC-2AD2-52239E523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8C5D9-6C30-A854-4A8B-9B6EA568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9D758-A401-7A79-3242-686357D0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00C49-AACF-B68C-B855-0D64C6B1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6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79BD-E86E-BEF6-0AC8-A7FB24E8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9736E-6148-FB3A-2D04-F90DDAC90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2D7C1-0C06-34B1-94A2-F7E62B72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44942-5C9C-DAF6-C954-2EC7A6CD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21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D63D68-364A-EB50-2F9B-5BB9EA5F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6DC0E-8950-8806-1583-432B94C7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641E3-FD3D-D860-83BC-F8A9B3CA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0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D260B-9360-335D-1F01-43C6D117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E84C-CBFC-A695-EC47-CBE813D5B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1ADEB-1554-36D0-ECFC-284182DF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5D754-1F58-3ED9-5499-126FA551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78A05-E06F-63E0-6A9D-D690EE57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CEA18-07B3-27C9-9425-65F92C77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8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39AF-FAE4-D444-D7F7-89D27DC5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F4AFED-DD85-96E8-08CC-40BE8FE46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6DEEB-7406-274C-8FAE-40CA65A92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78920-57DB-D194-C23C-BB6AF569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CB37D-55BC-B763-E3CE-39394CF9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DDE95-CCBE-455F-502F-D870A701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2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EE0E3-5F00-4589-A1B6-67F8BD4C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519D-5F02-8B93-CCF9-D4275EF0B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A15BC-F51D-B13F-609E-9986B54C9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42BFC-8008-FE4A-88A8-71D84343BA1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CABAF-301E-4DAD-95DC-94264C93B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C25E-C82C-FA54-7503-22EC1DDD9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D5CFF-4097-974A-A969-D9E70ACBD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2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F3EC7-654D-0FE6-B352-59E895225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Insights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of a building with a spoon and fork&#10;&#10;AI-generated content may be incorrect.">
            <a:extLst>
              <a:ext uri="{FF2B5EF4-FFF2-40B4-BE49-F238E27FC236}">
                <a16:creationId xmlns:a16="http://schemas.microsoft.com/office/drawing/2014/main" id="{5C5F0BCD-6D37-B3A5-6563-F3763F37A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58B3-9CC5-00CD-78C4-9318F16DB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Data set contains 73 order and 9 restaurants. Most of orders were done by using promocode. Very less organic growth which is a weakness. Whereas only one order got cancelled which might be good of service and food quality.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8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D6EA7-7AD7-D8B5-39FD-CED9263E9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9AFA-09FE-36E7-2A53-8C3E618BD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EE464-2A2B-B02B-0CEE-8DB7C4AF9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data presentation&#10;&#10;AI-generated content may be incorrect.">
            <a:extLst>
              <a:ext uri="{FF2B5EF4-FFF2-40B4-BE49-F238E27FC236}">
                <a16:creationId xmlns:a16="http://schemas.microsoft.com/office/drawing/2014/main" id="{333D5571-ECA4-858C-D3C2-70624084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5489"/>
          </a:xfrm>
          <a:prstGeom prst="roundRect">
            <a:avLst>
              <a:gd name="adj" fmla="val 5143"/>
            </a:avLst>
          </a:prstGeom>
        </p:spPr>
      </p:pic>
    </p:spTree>
    <p:extLst>
      <p:ext uri="{BB962C8B-B14F-4D97-AF65-F5344CB8AC3E}">
        <p14:creationId xmlns:p14="http://schemas.microsoft.com/office/powerpoint/2010/main" val="199948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9AD8-0A23-7B23-0973-CFF23FBAE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Find top 3 outlets by cuisine type without limit and top function</a:t>
            </a:r>
          </a:p>
        </p:txBody>
      </p:sp>
      <p:pic>
        <p:nvPicPr>
          <p:cNvPr id="23" name="Picture 22" descr="Slices of pizza">
            <a:extLst>
              <a:ext uri="{FF2B5EF4-FFF2-40B4-BE49-F238E27FC236}">
                <a16:creationId xmlns:a16="http://schemas.microsoft.com/office/drawing/2014/main" id="{1963D450-856A-BAA7-7922-1D72BC2813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83" r="52345" b="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3D89544-89E3-06E3-DECC-8CDD1C071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96577"/>
              </p:ext>
            </p:extLst>
          </p:nvPr>
        </p:nvGraphicFramePr>
        <p:xfrm>
          <a:off x="5971698" y="2129022"/>
          <a:ext cx="5341243" cy="3946393"/>
        </p:xfrm>
        <a:graphic>
          <a:graphicData uri="http://schemas.openxmlformats.org/drawingml/2006/table">
            <a:tbl>
              <a:tblPr/>
              <a:tblGrid>
                <a:gridCol w="2668221">
                  <a:extLst>
                    <a:ext uri="{9D8B030D-6E8A-4147-A177-3AD203B41FA5}">
                      <a16:colId xmlns:a16="http://schemas.microsoft.com/office/drawing/2014/main" val="2307463700"/>
                    </a:ext>
                  </a:extLst>
                </a:gridCol>
                <a:gridCol w="1137353">
                  <a:extLst>
                    <a:ext uri="{9D8B030D-6E8A-4147-A177-3AD203B41FA5}">
                      <a16:colId xmlns:a16="http://schemas.microsoft.com/office/drawing/2014/main" val="4277755114"/>
                    </a:ext>
                  </a:extLst>
                </a:gridCol>
                <a:gridCol w="940598">
                  <a:extLst>
                    <a:ext uri="{9D8B030D-6E8A-4147-A177-3AD203B41FA5}">
                      <a16:colId xmlns:a16="http://schemas.microsoft.com/office/drawing/2014/main" val="4283680100"/>
                    </a:ext>
                  </a:extLst>
                </a:gridCol>
                <a:gridCol w="595071">
                  <a:extLst>
                    <a:ext uri="{9D8B030D-6E8A-4147-A177-3AD203B41FA5}">
                      <a16:colId xmlns:a16="http://schemas.microsoft.com/office/drawing/2014/main" val="1944331074"/>
                    </a:ext>
                  </a:extLst>
                </a:gridCol>
              </a:tblGrid>
              <a:tr h="36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Restaurant_id</a:t>
                      </a:r>
                    </a:p>
                  </a:txBody>
                  <a:tcPr marL="6623" marR="6623" marT="6623" marB="0" anchor="b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Cuisine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rn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5605175"/>
                  </a:ext>
                </a:extLst>
              </a:tr>
              <a:tr h="36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AMERICAN2</a:t>
                      </a:r>
                    </a:p>
                  </a:txBody>
                  <a:tcPr marL="6623" marR="6623" marT="6623" marB="0" anchor="b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2456247"/>
                  </a:ext>
                </a:extLst>
              </a:tr>
              <a:tr h="36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BURGER99</a:t>
                      </a:r>
                    </a:p>
                  </a:txBody>
                  <a:tcPr marL="6623" marR="6623" marT="6623" marB="0" anchor="b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231523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ITALIAN2</a:t>
                      </a:r>
                    </a:p>
                  </a:txBody>
                  <a:tcPr marL="6623" marR="6623" marT="6623" marB="0" anchor="b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Italian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263991"/>
                  </a:ext>
                </a:extLst>
              </a:tr>
              <a:tr h="267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PIZZA123</a:t>
                      </a:r>
                    </a:p>
                  </a:txBody>
                  <a:tcPr marL="6623" marR="6623" marT="6623" marB="0" anchor="b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Italian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430167"/>
                  </a:ext>
                </a:extLst>
              </a:tr>
              <a:tr h="36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JAPANESE2</a:t>
                      </a:r>
                    </a:p>
                  </a:txBody>
                  <a:tcPr marL="6623" marR="6623" marT="6623" marB="0" anchor="b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Japanese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485142"/>
                  </a:ext>
                </a:extLst>
              </a:tr>
              <a:tr h="36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SUSHI456</a:t>
                      </a:r>
                    </a:p>
                  </a:txBody>
                  <a:tcPr marL="6623" marR="6623" marT="6623" marB="0" anchor="b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Japanese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947418"/>
                  </a:ext>
                </a:extLst>
              </a:tr>
              <a:tr h="36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LEBANESE2</a:t>
                      </a:r>
                    </a:p>
                  </a:txBody>
                  <a:tcPr marL="6623" marR="6623" marT="6623" marB="0" anchor="b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Lebanese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462664"/>
                  </a:ext>
                </a:extLst>
              </a:tr>
              <a:tr h="36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KMKMH6787</a:t>
                      </a:r>
                    </a:p>
                  </a:txBody>
                  <a:tcPr marL="6623" marR="6623" marT="6623" marB="0" anchor="b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Lebanese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316341"/>
                  </a:ext>
                </a:extLst>
              </a:tr>
              <a:tr h="36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MEXICAN2</a:t>
                      </a:r>
                    </a:p>
                  </a:txBody>
                  <a:tcPr marL="6623" marR="6623" marT="6623" marB="0" anchor="b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Mexican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930780"/>
                  </a:ext>
                </a:extLst>
              </a:tr>
              <a:tr h="369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TACO789</a:t>
                      </a:r>
                    </a:p>
                  </a:txBody>
                  <a:tcPr marL="6623" marR="6623" marT="6623" marB="0" anchor="b">
                    <a:lnL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Mexican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623" marR="6623" marT="6623" marB="0" anchor="b">
                    <a:lnL>
                      <a:noFill/>
                    </a:lnL>
                    <a:lnR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971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62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76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ssorted vegetables and fruits">
            <a:extLst>
              <a:ext uri="{FF2B5EF4-FFF2-40B4-BE49-F238E27FC236}">
                <a16:creationId xmlns:a16="http://schemas.microsoft.com/office/drawing/2014/main" id="{41B74059-DB4E-86E9-8EB6-E1CDF7E30B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08" r="14226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33D26-6ECE-F51A-AF80-BB21612A8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Find the daily new customer count from launch date (Every day how many customers we are acquiring?) 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1A269F-D92B-38A6-CD66-42E00769B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412" y="2741820"/>
            <a:ext cx="33782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64D3A-D7C1-284F-BD16-EB140F2AC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ot chocolate in a cafe facing window">
            <a:extLst>
              <a:ext uri="{FF2B5EF4-FFF2-40B4-BE49-F238E27FC236}">
                <a16:creationId xmlns:a16="http://schemas.microsoft.com/office/drawing/2014/main" id="{FADD251E-4ABF-E253-2265-FD582D51FB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29" r="21112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7ECAEE-A499-E39D-71D4-8DE79EF1A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2500"/>
              <a:t>Count all users who were acquired in Jan 2025 and only placed one order in Jan and did not place any other order</a:t>
            </a:r>
            <a:br>
              <a:rPr lang="en-US" sz="2500"/>
            </a:br>
            <a:endParaRPr lang="en-US" sz="25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019C0-FDA3-14F5-A45A-17C29E8FC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351" y="2569542"/>
            <a:ext cx="49149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11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29B326-84EE-B0AD-25B8-8B4111AA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AB1E0-C867-EBFE-378C-887C46805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591" y="638089"/>
            <a:ext cx="7953425" cy="1476801"/>
          </a:xfrm>
        </p:spPr>
        <p:txBody>
          <a:bodyPr anchor="b">
            <a:normAutofit/>
          </a:bodyPr>
          <a:lstStyle/>
          <a:p>
            <a:r>
              <a:rPr lang="en-US" sz="2200" dirty="0"/>
              <a:t>List all the customer with no orders in last seven days but were acquired one month ago with their order on promo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18" name="Picture 17" descr="White percentage symbol on red background">
            <a:extLst>
              <a:ext uri="{FF2B5EF4-FFF2-40B4-BE49-F238E27FC236}">
                <a16:creationId xmlns:a16="http://schemas.microsoft.com/office/drawing/2014/main" id="{CF9E2F62-0779-A8D0-8D3E-E89AD1F699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644" t="-1" r="11845" b="-1"/>
          <a:stretch/>
        </p:blipFill>
        <p:spPr>
          <a:xfrm>
            <a:off x="652868" y="637835"/>
            <a:ext cx="2716696" cy="5577840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23C386-D0C5-3895-33DC-EFDA7C9B2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591" y="2798569"/>
            <a:ext cx="8253901" cy="200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0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C27182-0704-9077-22F4-9299A95B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043D6-A91E-C9A1-CF36-77AE679D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1800" dirty="0"/>
              <a:t>Growth team is planning to create a trigger that will target customers after their every third order with personalized communication and they have asked you to create query for this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 descr="Variety of fresh salads">
            <a:extLst>
              <a:ext uri="{FF2B5EF4-FFF2-40B4-BE49-F238E27FC236}">
                <a16:creationId xmlns:a16="http://schemas.microsoft.com/office/drawing/2014/main" id="{9BF99896-8F66-8774-B8AC-F5FDE0D46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17" r="29545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0957C-18DA-9980-438D-DADDFD2F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Record In Table</a:t>
            </a:r>
          </a:p>
        </p:txBody>
      </p:sp>
    </p:spTree>
    <p:extLst>
      <p:ext uri="{BB962C8B-B14F-4D97-AF65-F5344CB8AC3E}">
        <p14:creationId xmlns:p14="http://schemas.microsoft.com/office/powerpoint/2010/main" val="1965538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45567-9574-AC2D-DA4D-6A9089F4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2248-93F3-2CC7-B8D4-E5B32ACF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2700" dirty="0"/>
              <a:t>List all customer who made more than one order all orders on promo only</a:t>
            </a:r>
            <a:br>
              <a:rPr lang="en-US" sz="2700" dirty="0"/>
            </a:br>
            <a:endParaRPr lang="en-US" sz="2700" dirty="0"/>
          </a:p>
        </p:txBody>
      </p:sp>
      <p:pic>
        <p:nvPicPr>
          <p:cNvPr id="5" name="Picture 4" descr="Western food arranged on table">
            <a:extLst>
              <a:ext uri="{FF2B5EF4-FFF2-40B4-BE49-F238E27FC236}">
                <a16:creationId xmlns:a16="http://schemas.microsoft.com/office/drawing/2014/main" id="{200515E4-B4AB-F58E-1486-33DC95F4DC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68" r="17798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83DF2084-CC36-2334-DE34-D86236B73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981" y="3404774"/>
            <a:ext cx="4199614" cy="73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7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0E73ED-A7C3-03CE-158B-B0CCB44D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223EF-47B7-8DB1-9E2B-E6276BA4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2545148"/>
          </a:xfrm>
        </p:spPr>
        <p:txBody>
          <a:bodyPr anchor="b">
            <a:normAutofit fontScale="90000"/>
          </a:bodyPr>
          <a:lstStyle/>
          <a:p>
            <a:r>
              <a:rPr lang="en-US" sz="3200" dirty="0"/>
              <a:t>What percentage of customer where organically required in Jan 2025. (Placed their first order without any promo code)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4" descr="Food on a table">
            <a:extLst>
              <a:ext uri="{FF2B5EF4-FFF2-40B4-BE49-F238E27FC236}">
                <a16:creationId xmlns:a16="http://schemas.microsoft.com/office/drawing/2014/main" id="{170CCB96-7862-565D-1A1F-056707D091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64" r="24702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C718A11-2C6B-1426-A704-AAAB7EA8D4F4}"/>
              </a:ext>
            </a:extLst>
          </p:cNvPr>
          <p:cNvSpPr txBox="1"/>
          <p:nvPr/>
        </p:nvSpPr>
        <p:spPr>
          <a:xfrm>
            <a:off x="8176112" y="4139706"/>
            <a:ext cx="1787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43.90%</a:t>
            </a:r>
          </a:p>
        </p:txBody>
      </p:sp>
    </p:spTree>
    <p:extLst>
      <p:ext uri="{BB962C8B-B14F-4D97-AF65-F5344CB8AC3E}">
        <p14:creationId xmlns:p14="http://schemas.microsoft.com/office/powerpoint/2010/main" val="24313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243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Office Theme</vt:lpstr>
      <vt:lpstr>Insights</vt:lpstr>
      <vt:lpstr>PowerPoint Presentation</vt:lpstr>
      <vt:lpstr>Find top 3 outlets by cuisine type without limit and top function</vt:lpstr>
      <vt:lpstr>Find the daily new customer count from launch date (Every day how many customers we are acquiring?)  </vt:lpstr>
      <vt:lpstr>Count all users who were acquired in Jan 2025 and only placed one order in Jan and did not place any other order </vt:lpstr>
      <vt:lpstr>List all the customer with no orders in last seven days but were acquired one month ago with their order on promo </vt:lpstr>
      <vt:lpstr>Growth team is planning to create a trigger that will target customers after their every third order with personalized communication and they have asked you to create query for this </vt:lpstr>
      <vt:lpstr>List all customer who made more than one order all orders on promo only </vt:lpstr>
      <vt:lpstr>What percentage of customer where organically required in Jan 2025. (Placed their first order without any promo code)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Pandey</dc:creator>
  <cp:lastModifiedBy>Aditya Pandey</cp:lastModifiedBy>
  <cp:revision>1</cp:revision>
  <dcterms:created xsi:type="dcterms:W3CDTF">2025-04-16T19:16:55Z</dcterms:created>
  <dcterms:modified xsi:type="dcterms:W3CDTF">2025-04-16T20:09:02Z</dcterms:modified>
</cp:coreProperties>
</file>