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6635353" y="6637608"/>
            <a:ext cx="8572349" cy="40435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Freeform 3"/>
          <p:cNvSpPr/>
          <p:nvPr/>
        </p:nvSpPr>
        <p:spPr>
          <a:xfrm>
            <a:off x="14081354" y="1028700"/>
            <a:ext cx="4282421" cy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Freeform 4"/>
          <p:cNvSpPr/>
          <p:nvPr/>
        </p:nvSpPr>
        <p:spPr>
          <a:xfrm flipH="1">
            <a:off x="0" y="1028700"/>
            <a:ext cx="4282421" cy="8229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Freeform 5"/>
          <p:cNvSpPr/>
          <p:nvPr/>
        </p:nvSpPr>
        <p:spPr>
          <a:xfrm>
            <a:off x="12467517" y="6745730"/>
            <a:ext cx="8572349" cy="40435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8" name="Freeform 6"/>
          <p:cNvSpPr/>
          <p:nvPr/>
        </p:nvSpPr>
        <p:spPr>
          <a:xfrm>
            <a:off x="-1" y="6637608"/>
            <a:ext cx="8572350" cy="40435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Freeform 7"/>
          <p:cNvSpPr/>
          <p:nvPr/>
        </p:nvSpPr>
        <p:spPr>
          <a:xfrm>
            <a:off x="7338848" y="611259"/>
            <a:ext cx="3037071" cy="303707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0" name="TextBox 8"/>
          <p:cNvSpPr txBox="1"/>
          <p:nvPr/>
        </p:nvSpPr>
        <p:spPr>
          <a:xfrm>
            <a:off x="11867330" y="8258830"/>
            <a:ext cx="6225105" cy="9026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600"/>
              </a:lnSpc>
              <a:defRPr sz="2800" spc="28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endParaRPr dirty="0"/>
          </a:p>
          <a:p>
            <a:pPr algn="ctr">
              <a:lnSpc>
                <a:spcPts val="3600"/>
              </a:lnSpc>
              <a:defRPr sz="2800" spc="288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rPr dirty="0"/>
              <a:t>Data Management</a:t>
            </a:r>
          </a:p>
        </p:txBody>
      </p:sp>
      <p:sp>
        <p:nvSpPr>
          <p:cNvPr id="101" name="TextBox 9"/>
          <p:cNvSpPr txBox="1"/>
          <p:nvPr/>
        </p:nvSpPr>
        <p:spPr>
          <a:xfrm>
            <a:off x="2356791" y="4315078"/>
            <a:ext cx="13574418" cy="1715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700"/>
              </a:lnSpc>
              <a:defRPr sz="6300" spc="6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DATA-DRIVEN INSIGHTS FOR BUSINESS GROWTH</a:t>
            </a:r>
          </a:p>
        </p:txBody>
      </p:sp>
      <p:sp>
        <p:nvSpPr>
          <p:cNvPr id="102" name="TextBox 10"/>
          <p:cNvSpPr txBox="1"/>
          <p:nvPr/>
        </p:nvSpPr>
        <p:spPr>
          <a:xfrm>
            <a:off x="3605393" y="6297422"/>
            <a:ext cx="10255448" cy="44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600"/>
              </a:lnSpc>
              <a:defRPr sz="2600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defRPr>
            </a:lvl1pPr>
          </a:lstStyle>
          <a:p>
            <a:r>
              <a:t>Optimizing Revenue per User through Smart Data Management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2"/>
          <p:cNvSpPr/>
          <p:nvPr/>
        </p:nvSpPr>
        <p:spPr>
          <a:xfrm flipH="1">
            <a:off x="8788435" y="-316727"/>
            <a:ext cx="7886995" cy="1092045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Freeform 4"/>
          <p:cNvSpPr/>
          <p:nvPr/>
        </p:nvSpPr>
        <p:spPr>
          <a:xfrm>
            <a:off x="9144000" y="0"/>
            <a:ext cx="9144000" cy="10287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TextBox 6"/>
          <p:cNvSpPr txBox="1"/>
          <p:nvPr/>
        </p:nvSpPr>
        <p:spPr>
          <a:xfrm>
            <a:off x="415773" y="3807845"/>
            <a:ext cx="8115301" cy="408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824736" lvl="1" indent="-412369">
              <a:lnSpc>
                <a:spcPct val="200000"/>
              </a:lnSpc>
              <a:buSzPct val="100000"/>
              <a:buAutoNum type="arabicPeriod"/>
              <a:defRPr sz="3800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Business Overview</a:t>
            </a:r>
          </a:p>
          <a:p>
            <a:pPr marL="824736" lvl="1" indent="-412369">
              <a:lnSpc>
                <a:spcPct val="200000"/>
              </a:lnSpc>
              <a:buSzPct val="100000"/>
              <a:buAutoNum type="arabicPeriod"/>
              <a:defRPr sz="3800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Operations</a:t>
            </a:r>
          </a:p>
          <a:p>
            <a:pPr marL="824736" lvl="1" indent="-412369">
              <a:lnSpc>
                <a:spcPct val="200000"/>
              </a:lnSpc>
              <a:buSzPct val="100000"/>
              <a:buAutoNum type="arabicPeriod"/>
              <a:defRPr sz="3800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Revenue Analysis </a:t>
            </a:r>
          </a:p>
          <a:p>
            <a:pPr>
              <a:lnSpc>
                <a:spcPct val="200000"/>
              </a:lnSpc>
              <a:defRPr sz="3800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  4.City Popularity Analysis</a:t>
            </a:r>
          </a:p>
        </p:txBody>
      </p:sp>
      <p:sp>
        <p:nvSpPr>
          <p:cNvPr id="107" name="TextBox 7"/>
          <p:cNvSpPr txBox="1"/>
          <p:nvPr/>
        </p:nvSpPr>
        <p:spPr>
          <a:xfrm>
            <a:off x="9915525" y="3830607"/>
            <a:ext cx="7600950" cy="292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200000"/>
              </a:lnSpc>
              <a:defRPr sz="3800" spc="381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6. Market Analysis</a:t>
            </a:r>
          </a:p>
          <a:p>
            <a:pPr>
              <a:lnSpc>
                <a:spcPct val="200000"/>
              </a:lnSpc>
              <a:defRPr sz="3800" spc="381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7. Challenges and Solutions</a:t>
            </a:r>
          </a:p>
          <a:p>
            <a:pPr>
              <a:lnSpc>
                <a:spcPct val="200000"/>
              </a:lnSpc>
              <a:defRPr sz="3800" spc="381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8. Conclusion</a:t>
            </a:r>
          </a:p>
        </p:txBody>
      </p:sp>
      <p:sp>
        <p:nvSpPr>
          <p:cNvPr id="108" name="Freeform 8"/>
          <p:cNvSpPr/>
          <p:nvPr/>
        </p:nvSpPr>
        <p:spPr>
          <a:xfrm>
            <a:off x="8944126" y="8134952"/>
            <a:ext cx="6667708" cy="31450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Freeform 9"/>
          <p:cNvSpPr/>
          <p:nvPr/>
        </p:nvSpPr>
        <p:spPr>
          <a:xfrm>
            <a:off x="14182621" y="8134952"/>
            <a:ext cx="6667708" cy="31450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TextBox 10"/>
          <p:cNvSpPr txBox="1"/>
          <p:nvPr/>
        </p:nvSpPr>
        <p:spPr>
          <a:xfrm>
            <a:off x="1410120" y="907800"/>
            <a:ext cx="7086414" cy="220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600"/>
              </a:lnSpc>
              <a:defRPr sz="8100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TABLE OF 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"/>
          <p:cNvSpPr/>
          <p:nvPr/>
        </p:nvSpPr>
        <p:spPr>
          <a:xfrm rot="16200000">
            <a:off x="390093" y="-1471469"/>
            <a:ext cx="2720897" cy="52287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3" name="Freeform 4"/>
          <p:cNvSpPr/>
          <p:nvPr/>
        </p:nvSpPr>
        <p:spPr>
          <a:xfrm>
            <a:off x="1028699" y="0"/>
            <a:ext cx="7758765" cy="633793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Freeform 6"/>
          <p:cNvSpPr/>
          <p:nvPr/>
        </p:nvSpPr>
        <p:spPr>
          <a:xfrm>
            <a:off x="9329251" y="1470128"/>
            <a:ext cx="8990975" cy="25849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Freeform 9"/>
          <p:cNvSpPr/>
          <p:nvPr/>
        </p:nvSpPr>
        <p:spPr>
          <a:xfrm>
            <a:off x="9329251" y="5950509"/>
            <a:ext cx="8990975" cy="22442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Freeform 15"/>
          <p:cNvSpPr/>
          <p:nvPr/>
        </p:nvSpPr>
        <p:spPr>
          <a:xfrm>
            <a:off x="9486575" y="5355166"/>
            <a:ext cx="2342743" cy="1769712"/>
          </a:xfrm>
          <a:prstGeom prst="rect">
            <a:avLst/>
          </a:prstGeom>
          <a:gradFill>
            <a:gsLst>
              <a:gs pos="0">
                <a:srgbClr val="4874B0"/>
              </a:gs>
              <a:gs pos="100000">
                <a:srgbClr val="053371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Freeform 22"/>
          <p:cNvSpPr/>
          <p:nvPr/>
        </p:nvSpPr>
        <p:spPr>
          <a:xfrm>
            <a:off x="9897550" y="5483773"/>
            <a:ext cx="1520793" cy="151249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0" name="Group 23"/>
          <p:cNvGrpSpPr/>
          <p:nvPr/>
        </p:nvGrpSpPr>
        <p:grpSpPr>
          <a:xfrm>
            <a:off x="9486575" y="865709"/>
            <a:ext cx="2342743" cy="1769712"/>
            <a:chOff x="0" y="0"/>
            <a:chExt cx="2342742" cy="1769710"/>
          </a:xfrm>
        </p:grpSpPr>
        <p:sp>
          <p:nvSpPr>
            <p:cNvPr id="118" name="Freeform 25"/>
            <p:cNvSpPr/>
            <p:nvPr/>
          </p:nvSpPr>
          <p:spPr>
            <a:xfrm>
              <a:off x="-1" y="-1"/>
              <a:ext cx="2342744" cy="1769712"/>
            </a:xfrm>
            <a:prstGeom prst="rect">
              <a:avLst/>
            </a:prstGeom>
            <a:gradFill flip="none" rotWithShape="1">
              <a:gsLst>
                <a:gs pos="0">
                  <a:srgbClr val="4874B0"/>
                </a:gs>
                <a:gs pos="100000">
                  <a:srgbClr val="053371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27"/>
            <p:cNvSpPr/>
            <p:nvPr/>
          </p:nvSpPr>
          <p:spPr>
            <a:xfrm>
              <a:off x="350520" y="33733"/>
              <a:ext cx="1488679" cy="1475145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1" name="TextBox 28"/>
          <p:cNvSpPr txBox="1"/>
          <p:nvPr/>
        </p:nvSpPr>
        <p:spPr>
          <a:xfrm>
            <a:off x="1385235" y="7027141"/>
            <a:ext cx="8933521" cy="220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600"/>
              </a:lnSpc>
              <a:defRPr sz="8100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BUSINESS OVERVIEW</a:t>
            </a:r>
          </a:p>
        </p:txBody>
      </p:sp>
      <p:sp>
        <p:nvSpPr>
          <p:cNvPr id="122" name="TextBox 29"/>
          <p:cNvSpPr txBox="1"/>
          <p:nvPr/>
        </p:nvSpPr>
        <p:spPr>
          <a:xfrm>
            <a:off x="11766645" y="5885615"/>
            <a:ext cx="6458684" cy="283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</a:pPr>
            <a:endParaRPr/>
          </a:p>
          <a:p>
            <a:pPr algn="ctr">
              <a:lnSpc>
                <a:spcPts val="2800"/>
              </a:lnSpc>
              <a:defRPr sz="2000" b="1" spc="206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defRPr>
            </a:pPr>
            <a:r>
              <a:t>Business Goals</a:t>
            </a:r>
          </a:p>
          <a:p>
            <a:pPr marL="444755" lvl="1" indent="-222377">
              <a:lnSpc>
                <a:spcPts val="2800"/>
              </a:lnSpc>
              <a:buSzPct val="100000"/>
              <a:buFont typeface="Arial"/>
              <a:buChar char="•"/>
              <a:defRPr sz="2000">
                <a:solidFill>
                  <a:srgbClr val="004AA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Optimise pricing &amp; occupancy rates, thus increasing   the overall revenue generated.</a:t>
            </a:r>
          </a:p>
          <a:p>
            <a:pPr marL="444755" lvl="1" indent="-222377">
              <a:lnSpc>
                <a:spcPts val="2800"/>
              </a:lnSpc>
              <a:buSzPct val="100000"/>
              <a:buFont typeface="Arial"/>
              <a:buChar char="•"/>
              <a:defRPr sz="2000">
                <a:solidFill>
                  <a:srgbClr val="004AA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Improve host &amp; guest satisfaction.</a:t>
            </a:r>
          </a:p>
          <a:p>
            <a:pPr>
              <a:lnSpc>
                <a:spcPts val="2800"/>
              </a:lnSpc>
              <a:defRPr sz="2000">
                <a:solidFill>
                  <a:srgbClr val="004AAD"/>
                </a:solidFill>
                <a:latin typeface="Arimo"/>
                <a:ea typeface="Arimo"/>
                <a:cs typeface="Arimo"/>
                <a:sym typeface="Arimo"/>
              </a:defRPr>
            </a:pPr>
            <a:endParaRPr/>
          </a:p>
          <a:p>
            <a:pPr>
              <a:lnSpc>
                <a:spcPts val="2800"/>
              </a:lnSpc>
              <a:defRPr sz="2000">
                <a:solidFill>
                  <a:srgbClr val="004AAD"/>
                </a:solidFill>
                <a:latin typeface="Arimo"/>
                <a:ea typeface="Arimo"/>
                <a:cs typeface="Arimo"/>
                <a:sym typeface="Arimo"/>
              </a:defRPr>
            </a:pPr>
            <a:endParaRPr/>
          </a:p>
        </p:txBody>
      </p:sp>
      <p:sp>
        <p:nvSpPr>
          <p:cNvPr id="123" name="Freeform 31"/>
          <p:cNvSpPr/>
          <p:nvPr/>
        </p:nvSpPr>
        <p:spPr>
          <a:xfrm rot="16200000" flipV="1">
            <a:off x="15177010" y="-1253950"/>
            <a:ext cx="2720897" cy="52287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TextBox 32"/>
          <p:cNvSpPr txBox="1"/>
          <p:nvPr/>
        </p:nvSpPr>
        <p:spPr>
          <a:xfrm>
            <a:off x="11829316" y="1540242"/>
            <a:ext cx="6333341" cy="2444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</a:pPr>
            <a:endParaRPr/>
          </a:p>
          <a:p>
            <a:pPr algn="ctr">
              <a:lnSpc>
                <a:spcPts val="2800"/>
              </a:lnSpc>
              <a:defRPr sz="2000" b="1" spc="205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defRPr>
            </a:pPr>
            <a:r>
              <a:t>What is UKStay</a:t>
            </a:r>
          </a:p>
          <a:p>
            <a:pPr marL="444646" lvl="1" indent="-222323">
              <a:lnSpc>
                <a:spcPts val="2800"/>
              </a:lnSpc>
              <a:buSzPct val="100000"/>
              <a:buFont typeface="Arial"/>
              <a:buChar char="•"/>
              <a:defRPr sz="2000">
                <a:solidFill>
                  <a:srgbClr val="004AA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A UK-exclusive property rental platform connecting hosts and guests.</a:t>
            </a:r>
          </a:p>
          <a:p>
            <a:pPr marL="444646" lvl="1" indent="-222323">
              <a:lnSpc>
                <a:spcPts val="2800"/>
              </a:lnSpc>
              <a:buSzPct val="100000"/>
              <a:buFont typeface="Arial"/>
              <a:buChar char="•"/>
              <a:defRPr sz="2000">
                <a:solidFill>
                  <a:srgbClr val="004AA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Focused on enhancing user experience and maximising revenue.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2"/>
          <p:cNvSpPr/>
          <p:nvPr/>
        </p:nvSpPr>
        <p:spPr>
          <a:xfrm rot="16200000" flipV="1">
            <a:off x="15177010" y="-1253950"/>
            <a:ext cx="2720897" cy="52287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TextBox 3"/>
          <p:cNvSpPr txBox="1"/>
          <p:nvPr/>
        </p:nvSpPr>
        <p:spPr>
          <a:xfrm>
            <a:off x="1750541" y="627424"/>
            <a:ext cx="14786918" cy="111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600"/>
              </a:lnSpc>
              <a:defRPr sz="8100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OPERATIONS</a:t>
            </a:r>
          </a:p>
        </p:txBody>
      </p:sp>
      <p:sp>
        <p:nvSpPr>
          <p:cNvPr id="128" name="Freeform 4"/>
          <p:cNvSpPr/>
          <p:nvPr/>
        </p:nvSpPr>
        <p:spPr>
          <a:xfrm rot="16200000">
            <a:off x="390093" y="-1471469"/>
            <a:ext cx="2720897" cy="52287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Freeform 6"/>
          <p:cNvSpPr/>
          <p:nvPr/>
        </p:nvSpPr>
        <p:spPr>
          <a:xfrm>
            <a:off x="1028700" y="2222916"/>
            <a:ext cx="4920028" cy="748434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Freeform 8"/>
          <p:cNvSpPr/>
          <p:nvPr/>
        </p:nvSpPr>
        <p:spPr>
          <a:xfrm>
            <a:off x="6641582" y="2720896"/>
            <a:ext cx="11071505" cy="642801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TextBox 9"/>
          <p:cNvSpPr txBox="1"/>
          <p:nvPr/>
        </p:nvSpPr>
        <p:spPr>
          <a:xfrm>
            <a:off x="1496316" y="2551003"/>
            <a:ext cx="3920846" cy="973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800"/>
              </a:lnSpc>
              <a:defRPr sz="3600" spc="362">
                <a:solidFill>
                  <a:srgbClr val="194A8D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BOOKING JOURNEY</a:t>
            </a:r>
          </a:p>
        </p:txBody>
      </p:sp>
      <p:sp>
        <p:nvSpPr>
          <p:cNvPr id="132" name="TextBox 10"/>
          <p:cNvSpPr txBox="1"/>
          <p:nvPr/>
        </p:nvSpPr>
        <p:spPr>
          <a:xfrm>
            <a:off x="1432367" y="5731009"/>
            <a:ext cx="3984795" cy="996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900"/>
              </a:lnSpc>
              <a:defRPr sz="3600" spc="367">
                <a:solidFill>
                  <a:srgbClr val="194A8D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KEY BUSINESS FUNCTIONS</a:t>
            </a:r>
          </a:p>
        </p:txBody>
      </p:sp>
      <p:sp>
        <p:nvSpPr>
          <p:cNvPr id="133" name="TextBox 11"/>
          <p:cNvSpPr txBox="1"/>
          <p:nvPr/>
        </p:nvSpPr>
        <p:spPr>
          <a:xfrm>
            <a:off x="1028700" y="3683768"/>
            <a:ext cx="4920028" cy="197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10209" lvl="1" indent="-205104">
              <a:lnSpc>
                <a:spcPts val="2600"/>
              </a:lnSpc>
              <a:buSzPct val="100000"/>
              <a:buFont typeface="Arial"/>
              <a:buChar char="•"/>
              <a:defRPr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Guests search &amp; browse properties.</a:t>
            </a:r>
          </a:p>
          <a:p>
            <a:pPr marL="410209" lvl="1" indent="-205104">
              <a:lnSpc>
                <a:spcPts val="2600"/>
              </a:lnSpc>
              <a:buSzPct val="100000"/>
              <a:buFont typeface="Arial"/>
              <a:buChar char="•"/>
              <a:defRPr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Hosts list and manage properties.</a:t>
            </a:r>
          </a:p>
          <a:p>
            <a:pPr marL="410209" lvl="1" indent="-205104">
              <a:lnSpc>
                <a:spcPts val="2600"/>
              </a:lnSpc>
              <a:buSzPct val="100000"/>
              <a:buFont typeface="Arial"/>
              <a:buChar char="•"/>
              <a:defRPr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Guests book &amp; pay securely.</a:t>
            </a:r>
          </a:p>
          <a:p>
            <a:pPr marL="410209" lvl="1" indent="-205104">
              <a:lnSpc>
                <a:spcPts val="2600"/>
              </a:lnSpc>
              <a:buSzPct val="100000"/>
              <a:buFont typeface="Arial"/>
              <a:buChar char="•"/>
              <a:defRPr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Guests leave reviews, driving trust &amp; reputation.</a:t>
            </a:r>
          </a:p>
        </p:txBody>
      </p:sp>
      <p:sp>
        <p:nvSpPr>
          <p:cNvPr id="134" name="TextBox 12"/>
          <p:cNvSpPr txBox="1"/>
          <p:nvPr/>
        </p:nvSpPr>
        <p:spPr>
          <a:xfrm>
            <a:off x="1028700" y="7374269"/>
            <a:ext cx="4920028" cy="230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10209" lvl="1" indent="-205104">
              <a:lnSpc>
                <a:spcPts val="2600"/>
              </a:lnSpc>
              <a:buSzPct val="100000"/>
              <a:buFont typeface="Arial"/>
              <a:buChar char="•"/>
              <a:defRPr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User Management (Hosts &amp; Guests)</a:t>
            </a:r>
          </a:p>
          <a:p>
            <a:pPr marL="410209" lvl="1" indent="-205104">
              <a:lnSpc>
                <a:spcPts val="2600"/>
              </a:lnSpc>
              <a:buSzPct val="100000"/>
              <a:buFont typeface="Arial"/>
              <a:buChar char="•"/>
              <a:defRPr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Listings &amp; Bookings management (Property rentals)</a:t>
            </a:r>
          </a:p>
          <a:p>
            <a:pPr marL="410209" lvl="1" indent="-205104">
              <a:lnSpc>
                <a:spcPts val="2600"/>
              </a:lnSpc>
              <a:buSzPct val="100000"/>
              <a:buFont typeface="Arial"/>
              <a:buChar char="•"/>
              <a:defRPr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Payments &amp; Refunds (Financial transactions)</a:t>
            </a:r>
          </a:p>
          <a:p>
            <a:pPr marL="410209" lvl="1" indent="-205104">
              <a:lnSpc>
                <a:spcPts val="2600"/>
              </a:lnSpc>
              <a:buSzPct val="100000"/>
              <a:buFont typeface="Arial"/>
              <a:buChar char="•"/>
              <a:defRPr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 User Engagement &amp; Reviews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2"/>
          <p:cNvSpPr txBox="1"/>
          <p:nvPr/>
        </p:nvSpPr>
        <p:spPr>
          <a:xfrm>
            <a:off x="1750541" y="627424"/>
            <a:ext cx="14786918" cy="1110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600"/>
              </a:lnSpc>
              <a:defRPr sz="8100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REVENUE ANALYSIS</a:t>
            </a:r>
          </a:p>
        </p:txBody>
      </p:sp>
      <p:sp>
        <p:nvSpPr>
          <p:cNvPr id="137" name="Freeform 3"/>
          <p:cNvSpPr/>
          <p:nvPr/>
        </p:nvSpPr>
        <p:spPr>
          <a:xfrm rot="16200000">
            <a:off x="390093" y="-1471469"/>
            <a:ext cx="2720897" cy="52287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8" name="Freeform 4"/>
          <p:cNvSpPr/>
          <p:nvPr/>
        </p:nvSpPr>
        <p:spPr>
          <a:xfrm rot="16200000" flipV="1">
            <a:off x="15177010" y="-1253950"/>
            <a:ext cx="2720897" cy="52287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39" name="WhatsApp Image 2025-03-18 at 19.12.59.jpeg" descr="WhatsApp Image 2025-03-18 at 19.12.5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39" y="2297536"/>
            <a:ext cx="14357722" cy="6925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2"/>
          <p:cNvSpPr/>
          <p:nvPr/>
        </p:nvSpPr>
        <p:spPr>
          <a:xfrm rot="16200000" flipV="1">
            <a:off x="15177010" y="-1253950"/>
            <a:ext cx="2720897" cy="52287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2" name="Freeform 3"/>
          <p:cNvSpPr/>
          <p:nvPr/>
        </p:nvSpPr>
        <p:spPr>
          <a:xfrm rot="16200000">
            <a:off x="390093" y="-1471469"/>
            <a:ext cx="2720897" cy="52287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TextBox 5"/>
          <p:cNvSpPr txBox="1"/>
          <p:nvPr/>
        </p:nvSpPr>
        <p:spPr>
          <a:xfrm>
            <a:off x="1750541" y="489737"/>
            <a:ext cx="14786918" cy="220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600"/>
              </a:lnSpc>
              <a:defRPr sz="8100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 CITY POPULARITY ANALYSIS</a:t>
            </a:r>
          </a:p>
        </p:txBody>
      </p:sp>
      <p:pic>
        <p:nvPicPr>
          <p:cNvPr id="144" name="WhatsApp Image 2025-03-18 at 19.05.37.jpeg" descr="WhatsApp Image 2025-03-18 at 19.05.3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357" y="3002424"/>
            <a:ext cx="14007035" cy="6597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Freeform 2"/>
          <p:cNvSpPr/>
          <p:nvPr/>
        </p:nvSpPr>
        <p:spPr>
          <a:xfrm rot="16200000">
            <a:off x="390093" y="-1471469"/>
            <a:ext cx="2720897" cy="52287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Freeform 3"/>
          <p:cNvSpPr/>
          <p:nvPr/>
        </p:nvSpPr>
        <p:spPr>
          <a:xfrm rot="16200000" flipV="1">
            <a:off x="15177010" y="-1253950"/>
            <a:ext cx="2720897" cy="52287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TextBox 5"/>
          <p:cNvSpPr txBox="1"/>
          <p:nvPr/>
        </p:nvSpPr>
        <p:spPr>
          <a:xfrm>
            <a:off x="674256" y="2682450"/>
            <a:ext cx="7290299" cy="220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600"/>
              </a:lnSpc>
              <a:defRPr sz="8100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MARKET ANALYSIS</a:t>
            </a:r>
          </a:p>
        </p:txBody>
      </p:sp>
      <p:pic>
        <p:nvPicPr>
          <p:cNvPr id="149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72" y="762539"/>
            <a:ext cx="7948431" cy="9021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62" y="5328756"/>
            <a:ext cx="8617673" cy="3290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"/>
          <p:cNvSpPr/>
          <p:nvPr/>
        </p:nvSpPr>
        <p:spPr>
          <a:xfrm rot="16200000" flipV="1">
            <a:off x="15177010" y="-1253950"/>
            <a:ext cx="2720897" cy="52287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TextBox 3"/>
          <p:cNvSpPr txBox="1"/>
          <p:nvPr/>
        </p:nvSpPr>
        <p:spPr>
          <a:xfrm>
            <a:off x="1636093" y="413215"/>
            <a:ext cx="14786919" cy="220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600"/>
              </a:lnSpc>
              <a:defRPr sz="8100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CHALLENGES AND SOLUTIONS</a:t>
            </a:r>
          </a:p>
        </p:txBody>
      </p:sp>
      <p:sp>
        <p:nvSpPr>
          <p:cNvPr id="154" name="Freeform 4"/>
          <p:cNvSpPr/>
          <p:nvPr/>
        </p:nvSpPr>
        <p:spPr>
          <a:xfrm rot="16200000">
            <a:off x="390093" y="-1471469"/>
            <a:ext cx="2720897" cy="52287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Freeform 6"/>
          <p:cNvSpPr/>
          <p:nvPr/>
        </p:nvSpPr>
        <p:spPr>
          <a:xfrm>
            <a:off x="806804" y="2798528"/>
            <a:ext cx="4981731" cy="709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7" y="0"/>
                </a:moveTo>
                <a:lnTo>
                  <a:pt x="21263" y="0"/>
                </a:lnTo>
                <a:cubicBezTo>
                  <a:pt x="21449" y="0"/>
                  <a:pt x="21600" y="434"/>
                  <a:pt x="21600" y="969"/>
                </a:cubicBezTo>
                <a:lnTo>
                  <a:pt x="21600" y="20631"/>
                </a:lnTo>
                <a:cubicBezTo>
                  <a:pt x="21600" y="20888"/>
                  <a:pt x="21564" y="21135"/>
                  <a:pt x="21501" y="21316"/>
                </a:cubicBezTo>
                <a:cubicBezTo>
                  <a:pt x="21438" y="21498"/>
                  <a:pt x="21352" y="21600"/>
                  <a:pt x="21263" y="21600"/>
                </a:cubicBezTo>
                <a:lnTo>
                  <a:pt x="337" y="21600"/>
                </a:lnTo>
                <a:cubicBezTo>
                  <a:pt x="248" y="21600"/>
                  <a:pt x="162" y="21498"/>
                  <a:pt x="99" y="21316"/>
                </a:cubicBezTo>
                <a:cubicBezTo>
                  <a:pt x="36" y="21135"/>
                  <a:pt x="0" y="20888"/>
                  <a:pt x="0" y="20631"/>
                </a:cubicBezTo>
                <a:lnTo>
                  <a:pt x="0" y="969"/>
                </a:lnTo>
                <a:cubicBezTo>
                  <a:pt x="0" y="712"/>
                  <a:pt x="36" y="465"/>
                  <a:pt x="99" y="284"/>
                </a:cubicBezTo>
                <a:cubicBezTo>
                  <a:pt x="162" y="102"/>
                  <a:pt x="248" y="0"/>
                  <a:pt x="337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6299E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Freeform 9"/>
          <p:cNvSpPr/>
          <p:nvPr/>
        </p:nvSpPr>
        <p:spPr>
          <a:xfrm>
            <a:off x="6190298" y="2798528"/>
            <a:ext cx="5678509" cy="709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7" y="0"/>
                </a:moveTo>
                <a:lnTo>
                  <a:pt x="21263" y="0"/>
                </a:lnTo>
                <a:cubicBezTo>
                  <a:pt x="21449" y="0"/>
                  <a:pt x="21600" y="425"/>
                  <a:pt x="21600" y="948"/>
                </a:cubicBezTo>
                <a:lnTo>
                  <a:pt x="21600" y="20652"/>
                </a:lnTo>
                <a:cubicBezTo>
                  <a:pt x="21600" y="20903"/>
                  <a:pt x="21564" y="21144"/>
                  <a:pt x="21501" y="21322"/>
                </a:cubicBezTo>
                <a:cubicBezTo>
                  <a:pt x="21438" y="21500"/>
                  <a:pt x="21352" y="21600"/>
                  <a:pt x="21263" y="21600"/>
                </a:cubicBezTo>
                <a:lnTo>
                  <a:pt x="337" y="21600"/>
                </a:lnTo>
                <a:cubicBezTo>
                  <a:pt x="151" y="21600"/>
                  <a:pt x="0" y="21175"/>
                  <a:pt x="0" y="20652"/>
                </a:cubicBezTo>
                <a:lnTo>
                  <a:pt x="0" y="948"/>
                </a:lnTo>
                <a:cubicBezTo>
                  <a:pt x="0" y="697"/>
                  <a:pt x="36" y="456"/>
                  <a:pt x="99" y="278"/>
                </a:cubicBezTo>
                <a:cubicBezTo>
                  <a:pt x="162" y="100"/>
                  <a:pt x="248" y="0"/>
                  <a:pt x="337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6299E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reeform 12"/>
          <p:cNvSpPr/>
          <p:nvPr/>
        </p:nvSpPr>
        <p:spPr>
          <a:xfrm>
            <a:off x="12270570" y="2745866"/>
            <a:ext cx="5432425" cy="7091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7" y="0"/>
                </a:moveTo>
                <a:lnTo>
                  <a:pt x="21263" y="0"/>
                </a:lnTo>
                <a:cubicBezTo>
                  <a:pt x="21449" y="0"/>
                  <a:pt x="21600" y="434"/>
                  <a:pt x="21600" y="969"/>
                </a:cubicBezTo>
                <a:lnTo>
                  <a:pt x="21600" y="20631"/>
                </a:lnTo>
                <a:cubicBezTo>
                  <a:pt x="21600" y="20888"/>
                  <a:pt x="21564" y="21135"/>
                  <a:pt x="21501" y="21316"/>
                </a:cubicBezTo>
                <a:cubicBezTo>
                  <a:pt x="21438" y="21498"/>
                  <a:pt x="21352" y="21600"/>
                  <a:pt x="21263" y="21600"/>
                </a:cubicBezTo>
                <a:lnTo>
                  <a:pt x="337" y="21600"/>
                </a:lnTo>
                <a:cubicBezTo>
                  <a:pt x="248" y="21600"/>
                  <a:pt x="162" y="21498"/>
                  <a:pt x="99" y="21316"/>
                </a:cubicBezTo>
                <a:cubicBezTo>
                  <a:pt x="36" y="21135"/>
                  <a:pt x="0" y="20888"/>
                  <a:pt x="0" y="20631"/>
                </a:cubicBezTo>
                <a:lnTo>
                  <a:pt x="0" y="969"/>
                </a:lnTo>
                <a:cubicBezTo>
                  <a:pt x="0" y="712"/>
                  <a:pt x="36" y="465"/>
                  <a:pt x="99" y="284"/>
                </a:cubicBezTo>
                <a:cubicBezTo>
                  <a:pt x="162" y="102"/>
                  <a:pt x="248" y="0"/>
                  <a:pt x="337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6299E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TextBox 14"/>
          <p:cNvSpPr txBox="1"/>
          <p:nvPr/>
        </p:nvSpPr>
        <p:spPr>
          <a:xfrm>
            <a:off x="1056045" y="3089150"/>
            <a:ext cx="4483248" cy="3186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2000" b="1">
                <a:solidFill>
                  <a:srgbClr val="194A8D"/>
                </a:solidFill>
                <a:latin typeface="Arimo Bold"/>
                <a:ea typeface="Arimo Bold"/>
                <a:cs typeface="Arimo Bold"/>
                <a:sym typeface="Arimo Bold"/>
              </a:defRPr>
            </a:pPr>
            <a:r>
              <a:t>RIGID REFUND POLICIES</a:t>
            </a:r>
          </a:p>
          <a:p>
            <a:pPr algn="ctr">
              <a:lnSpc>
                <a:spcPts val="2800"/>
              </a:lnSpc>
            </a:pPr>
            <a:endParaRPr/>
          </a:p>
          <a:p>
            <a:pPr>
              <a:lnSpc>
                <a:spcPts val="2800"/>
              </a:lnSpc>
              <a:defRPr sz="200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Currently full refunds are only issued if the host cancels a booking. If a guest cancels or the host response is pending, a refund request is partially satisfied or rejected.</a:t>
            </a:r>
          </a:p>
          <a:p>
            <a:pPr>
              <a:lnSpc>
                <a:spcPts val="2800"/>
              </a:lnSpc>
            </a:pPr>
            <a:endParaRPr/>
          </a:p>
        </p:txBody>
      </p:sp>
      <p:sp>
        <p:nvSpPr>
          <p:cNvPr id="159" name="TextBox 15"/>
          <p:cNvSpPr txBox="1"/>
          <p:nvPr/>
        </p:nvSpPr>
        <p:spPr>
          <a:xfrm>
            <a:off x="12605875" y="3019022"/>
            <a:ext cx="4761815" cy="3958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2000" b="1">
                <a:solidFill>
                  <a:srgbClr val="194A8D"/>
                </a:solidFill>
                <a:latin typeface="Arimo Bold"/>
                <a:ea typeface="Arimo Bold"/>
                <a:cs typeface="Arimo Bold"/>
                <a:sym typeface="Arimo Bold"/>
              </a:defRPr>
            </a:pPr>
            <a:r>
              <a:t>SCALABILITY AND DATA LIMITATIONS</a:t>
            </a:r>
          </a:p>
          <a:p>
            <a:pPr algn="ctr">
              <a:lnSpc>
                <a:spcPts val="2800"/>
              </a:lnSpc>
            </a:pPr>
            <a:endParaRPr/>
          </a:p>
          <a:p>
            <a:pPr>
              <a:lnSpc>
                <a:spcPts val="2800"/>
              </a:lnSpc>
              <a:defRPr sz="200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As a startup, UKStay operates with a limited dataset from the past year, making it hard to detect trends and customer behaviour.</a:t>
            </a:r>
          </a:p>
          <a:p>
            <a:pPr>
              <a:lnSpc>
                <a:spcPts val="2900"/>
              </a:lnSpc>
            </a:pPr>
            <a:endParaRPr/>
          </a:p>
          <a:p>
            <a:pPr>
              <a:lnSpc>
                <a:spcPts val="2900"/>
              </a:lnSpc>
            </a:pPr>
            <a:endParaRPr/>
          </a:p>
          <a:p>
            <a:pPr>
              <a:lnSpc>
                <a:spcPts val="2900"/>
              </a:lnSpc>
            </a:pPr>
            <a:endParaRPr/>
          </a:p>
          <a:p>
            <a:pPr>
              <a:lnSpc>
                <a:spcPts val="2900"/>
              </a:lnSpc>
            </a:pPr>
            <a:endParaRPr/>
          </a:p>
        </p:txBody>
      </p:sp>
      <p:sp>
        <p:nvSpPr>
          <p:cNvPr id="160" name="TextBox 16"/>
          <p:cNvSpPr txBox="1"/>
          <p:nvPr/>
        </p:nvSpPr>
        <p:spPr>
          <a:xfrm>
            <a:off x="6294290" y="3037342"/>
            <a:ext cx="5470525" cy="24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2000" b="1">
                <a:solidFill>
                  <a:srgbClr val="194A8D"/>
                </a:solidFill>
                <a:latin typeface="Arimo Bold"/>
                <a:ea typeface="Arimo Bold"/>
                <a:cs typeface="Arimo Bold"/>
                <a:sym typeface="Arimo Bold"/>
              </a:defRPr>
            </a:pPr>
            <a:r>
              <a:t>LIMITED USER ACTIVITY TRACKING</a:t>
            </a:r>
          </a:p>
          <a:p>
            <a:pPr algn="ctr">
              <a:lnSpc>
                <a:spcPts val="2800"/>
              </a:lnSpc>
            </a:pPr>
            <a:endParaRPr/>
          </a:p>
          <a:p>
            <a:pPr algn="ctr">
              <a:lnSpc>
                <a:spcPts val="2800"/>
              </a:lnSpc>
              <a:defRPr sz="200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UKStay lacks a robust system to track user activity such as search, views and host-guest interactions etc. This makes it difficult to monitor customer behaviour and analyse patterns.</a:t>
            </a:r>
          </a:p>
        </p:txBody>
      </p:sp>
      <p:grpSp>
        <p:nvGrpSpPr>
          <p:cNvPr id="163" name="Group 8"/>
          <p:cNvGrpSpPr/>
          <p:nvPr/>
        </p:nvGrpSpPr>
        <p:grpSpPr>
          <a:xfrm>
            <a:off x="2844534" y="5701155"/>
            <a:ext cx="906271" cy="906271"/>
            <a:chOff x="0" y="0"/>
            <a:chExt cx="906269" cy="906269"/>
          </a:xfrm>
        </p:grpSpPr>
        <p:sp>
          <p:nvSpPr>
            <p:cNvPr id="161" name="Freeform 10"/>
            <p:cNvSpPr/>
            <p:nvPr/>
          </p:nvSpPr>
          <p:spPr>
            <a:xfrm>
              <a:off x="0" y="0"/>
              <a:ext cx="906270" cy="906270"/>
            </a:xfrm>
            <a:prstGeom prst="ellipse">
              <a:avLst/>
            </a:prstGeom>
            <a:solidFill>
              <a:srgbClr val="194A8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Freeform 12"/>
            <p:cNvSpPr/>
            <p:nvPr/>
          </p:nvSpPr>
          <p:spPr>
            <a:xfrm>
              <a:off x="55245" y="79943"/>
              <a:ext cx="795780" cy="791439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66" name="Group 8"/>
          <p:cNvGrpSpPr/>
          <p:nvPr/>
        </p:nvGrpSpPr>
        <p:grpSpPr>
          <a:xfrm>
            <a:off x="14419633" y="5044057"/>
            <a:ext cx="906270" cy="906271"/>
            <a:chOff x="0" y="0"/>
            <a:chExt cx="906269" cy="906269"/>
          </a:xfrm>
        </p:grpSpPr>
        <p:sp>
          <p:nvSpPr>
            <p:cNvPr id="164" name="Freeform 10"/>
            <p:cNvSpPr/>
            <p:nvPr/>
          </p:nvSpPr>
          <p:spPr>
            <a:xfrm>
              <a:off x="0" y="0"/>
              <a:ext cx="906270" cy="906270"/>
            </a:xfrm>
            <a:prstGeom prst="ellipse">
              <a:avLst/>
            </a:prstGeom>
            <a:solidFill>
              <a:srgbClr val="194A8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Freeform 12"/>
            <p:cNvSpPr/>
            <p:nvPr/>
          </p:nvSpPr>
          <p:spPr>
            <a:xfrm>
              <a:off x="55245" y="57416"/>
              <a:ext cx="795780" cy="791438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7" name="TextBox 7"/>
          <p:cNvSpPr txBox="1"/>
          <p:nvPr/>
        </p:nvSpPr>
        <p:spPr>
          <a:xfrm>
            <a:off x="841843" y="6874053"/>
            <a:ext cx="4934287" cy="3186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2000" b="1">
                <a:solidFill>
                  <a:srgbClr val="194A8D"/>
                </a:solidFill>
                <a:latin typeface="Arimo Bold"/>
                <a:ea typeface="Arimo Bold"/>
                <a:cs typeface="Arimo Bold"/>
                <a:sym typeface="Arimo Bold"/>
              </a:defRPr>
            </a:pPr>
            <a:r>
              <a:t>OPTIMISE REFUND POLICIES</a:t>
            </a:r>
          </a:p>
          <a:p>
            <a:pPr algn="ctr">
              <a:lnSpc>
                <a:spcPts val="2800"/>
              </a:lnSpc>
            </a:pPr>
            <a:endParaRPr/>
          </a:p>
          <a:p>
            <a:pPr marL="444755" lvl="1" indent="-222377">
              <a:lnSpc>
                <a:spcPts val="2800"/>
              </a:lnSpc>
              <a:buSzPct val="100000"/>
              <a:buFont typeface="Arial"/>
              <a:buChar char="•"/>
              <a:defRPr sz="200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Introduce new policy based on cancellation timings.</a:t>
            </a:r>
          </a:p>
          <a:p>
            <a:pPr marL="444755" lvl="1" indent="-222377">
              <a:lnSpc>
                <a:spcPts val="2800"/>
              </a:lnSpc>
              <a:buSzPct val="100000"/>
              <a:buFont typeface="Arial"/>
              <a:buChar char="•"/>
              <a:defRPr sz="200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Offer redeemable points, cashbacks, or future booking discounts to retain customers.</a:t>
            </a:r>
          </a:p>
          <a:p>
            <a:pPr>
              <a:lnSpc>
                <a:spcPts val="2800"/>
              </a:lnSpc>
            </a:pPr>
            <a:endParaRPr/>
          </a:p>
        </p:txBody>
      </p:sp>
      <p:sp>
        <p:nvSpPr>
          <p:cNvPr id="168" name="TextBox 20"/>
          <p:cNvSpPr txBox="1"/>
          <p:nvPr/>
        </p:nvSpPr>
        <p:spPr>
          <a:xfrm>
            <a:off x="6193275" y="6189800"/>
            <a:ext cx="5653800" cy="3897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2000" b="1">
                <a:solidFill>
                  <a:srgbClr val="194A8D"/>
                </a:solidFill>
                <a:latin typeface="Arimo Bold"/>
                <a:ea typeface="Arimo Bold"/>
                <a:cs typeface="Arimo Bold"/>
                <a:sym typeface="Arimo Bold"/>
              </a:defRPr>
            </a:pPr>
            <a:r>
              <a:t>ADVANCED USER TRACKING &amp; MARKETING STRATEGY </a:t>
            </a:r>
          </a:p>
          <a:p>
            <a:pPr algn="ctr">
              <a:lnSpc>
                <a:spcPts val="2800"/>
              </a:lnSpc>
            </a:pPr>
            <a:endParaRPr/>
          </a:p>
          <a:p>
            <a:pPr marL="444755" lvl="1" indent="-222377">
              <a:lnSpc>
                <a:spcPts val="2800"/>
              </a:lnSpc>
              <a:buSzPct val="100000"/>
              <a:buFont typeface="Arial"/>
              <a:buChar char="•"/>
              <a:defRPr sz="200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Implement event-based analytics for real-time user activity tracking.</a:t>
            </a:r>
          </a:p>
          <a:p>
            <a:pPr marL="444755" lvl="1" indent="-222377">
              <a:lnSpc>
                <a:spcPts val="2800"/>
              </a:lnSpc>
              <a:buSzPct val="100000"/>
              <a:buFont typeface="Arial"/>
              <a:buChar char="•"/>
              <a:defRPr sz="200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Establish a marketing team to analyse trends and drive personalised promotions and tailored recommendations to increase user loyalty</a:t>
            </a:r>
          </a:p>
          <a:p>
            <a:pPr>
              <a:lnSpc>
                <a:spcPts val="2800"/>
              </a:lnSpc>
            </a:pPr>
            <a:endParaRPr/>
          </a:p>
        </p:txBody>
      </p:sp>
      <p:grpSp>
        <p:nvGrpSpPr>
          <p:cNvPr id="171" name="Group 8"/>
          <p:cNvGrpSpPr/>
          <p:nvPr/>
        </p:nvGrpSpPr>
        <p:grpSpPr>
          <a:xfrm>
            <a:off x="8567039" y="5171928"/>
            <a:ext cx="906271" cy="906271"/>
            <a:chOff x="0" y="0"/>
            <a:chExt cx="906269" cy="906269"/>
          </a:xfrm>
        </p:grpSpPr>
        <p:sp>
          <p:nvSpPr>
            <p:cNvPr id="169" name="Freeform 10"/>
            <p:cNvSpPr/>
            <p:nvPr/>
          </p:nvSpPr>
          <p:spPr>
            <a:xfrm>
              <a:off x="0" y="0"/>
              <a:ext cx="906270" cy="906270"/>
            </a:xfrm>
            <a:prstGeom prst="ellipse">
              <a:avLst/>
            </a:prstGeom>
            <a:solidFill>
              <a:srgbClr val="194A8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Freeform 12"/>
            <p:cNvSpPr/>
            <p:nvPr/>
          </p:nvSpPr>
          <p:spPr>
            <a:xfrm>
              <a:off x="55245" y="79943"/>
              <a:ext cx="795780" cy="791439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2" name="TextBox 16"/>
          <p:cNvSpPr txBox="1"/>
          <p:nvPr/>
        </p:nvSpPr>
        <p:spPr>
          <a:xfrm>
            <a:off x="12378234" y="6365563"/>
            <a:ext cx="5217097" cy="283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2800"/>
              </a:lnSpc>
              <a:defRPr sz="2000" b="1">
                <a:solidFill>
                  <a:srgbClr val="194A8D"/>
                </a:solidFill>
                <a:latin typeface="Arimo Bold"/>
                <a:ea typeface="Arimo Bold"/>
                <a:cs typeface="Arimo Bold"/>
                <a:sym typeface="Arimo Bold"/>
              </a:defRPr>
            </a:pPr>
            <a:r>
              <a:t>EXPANDING UKSTAY’S INFRASTRUCTURE</a:t>
            </a:r>
          </a:p>
          <a:p>
            <a:pPr algn="ctr">
              <a:lnSpc>
                <a:spcPts val="2800"/>
              </a:lnSpc>
            </a:pPr>
            <a:endParaRPr/>
          </a:p>
          <a:p>
            <a:pPr marL="444755" lvl="1" indent="-222377">
              <a:lnSpc>
                <a:spcPts val="2800"/>
              </a:lnSpc>
              <a:buSzPct val="100000"/>
              <a:buFont typeface="Arial"/>
              <a:buChar char="•"/>
              <a:defRPr sz="200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defRPr>
            </a:pPr>
            <a:r>
              <a:t> As the company expands and collects more data, transitioning to a cloud-based database will ensure scalability, improve data security and allow for data analysis and trend detection.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874B0"/>
            </a:gs>
            <a:gs pos="100000">
              <a:srgbClr val="05337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3"/>
          <p:cNvSpPr txBox="1"/>
          <p:nvPr/>
        </p:nvSpPr>
        <p:spPr>
          <a:xfrm>
            <a:off x="5152611" y="627000"/>
            <a:ext cx="8190873" cy="1031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8000"/>
              </a:lnSpc>
              <a:defRPr sz="7500" spc="75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</a:lstStyle>
          <a:p>
            <a:r>
              <a:t>CONCLUSION</a:t>
            </a:r>
          </a:p>
        </p:txBody>
      </p:sp>
      <p:sp>
        <p:nvSpPr>
          <p:cNvPr id="175" name="Freeform 4"/>
          <p:cNvSpPr/>
          <p:nvPr/>
        </p:nvSpPr>
        <p:spPr>
          <a:xfrm rot="16200000">
            <a:off x="390093" y="-1471469"/>
            <a:ext cx="2720897" cy="522879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6" name="Freeform 2"/>
          <p:cNvSpPr/>
          <p:nvPr/>
        </p:nvSpPr>
        <p:spPr>
          <a:xfrm rot="16200000" flipV="1">
            <a:off x="15177010" y="-1253950"/>
            <a:ext cx="2720897" cy="52287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Freeform 9"/>
          <p:cNvSpPr/>
          <p:nvPr/>
        </p:nvSpPr>
        <p:spPr>
          <a:xfrm>
            <a:off x="2154248" y="2798528"/>
            <a:ext cx="14187599" cy="16458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37" y="0"/>
                </a:moveTo>
                <a:lnTo>
                  <a:pt x="21263" y="0"/>
                </a:lnTo>
                <a:cubicBezTo>
                  <a:pt x="21449" y="0"/>
                  <a:pt x="21600" y="425"/>
                  <a:pt x="21600" y="948"/>
                </a:cubicBezTo>
                <a:lnTo>
                  <a:pt x="21600" y="20652"/>
                </a:lnTo>
                <a:cubicBezTo>
                  <a:pt x="21600" y="20903"/>
                  <a:pt x="21564" y="21144"/>
                  <a:pt x="21501" y="21322"/>
                </a:cubicBezTo>
                <a:cubicBezTo>
                  <a:pt x="21438" y="21500"/>
                  <a:pt x="21352" y="21600"/>
                  <a:pt x="21263" y="21600"/>
                </a:cubicBezTo>
                <a:lnTo>
                  <a:pt x="337" y="21600"/>
                </a:lnTo>
                <a:cubicBezTo>
                  <a:pt x="151" y="21600"/>
                  <a:pt x="0" y="21175"/>
                  <a:pt x="0" y="20652"/>
                </a:cubicBezTo>
                <a:lnTo>
                  <a:pt x="0" y="948"/>
                </a:lnTo>
                <a:cubicBezTo>
                  <a:pt x="0" y="697"/>
                  <a:pt x="36" y="456"/>
                  <a:pt x="99" y="278"/>
                </a:cubicBezTo>
                <a:cubicBezTo>
                  <a:pt x="162" y="100"/>
                  <a:pt x="248" y="0"/>
                  <a:pt x="337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6299E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By addressing these challenges through data expansion, enhanced tracking, refund optimisation, and cloud scalability, UKStay will create a more efficient, profitable, and customer-friendly platform—ensuring long-term success in the UK rental market."/>
          <p:cNvSpPr txBox="1"/>
          <p:nvPr/>
        </p:nvSpPr>
        <p:spPr>
          <a:xfrm>
            <a:off x="2376174" y="3193634"/>
            <a:ext cx="13743747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2000">
                <a:solidFill>
                  <a:schemeClr val="accent1">
                    <a:satOff val="-4409"/>
                    <a:lumOff val="-10509"/>
                  </a:schemeClr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By addressing these challenges through data expansion, enhanced tracking, refund optimisation, and cloud scalability, UKStay will create a more efficient, profitable, and customer-friendly platform—ensuring long-term success in the UK rental market.</a:t>
            </a:r>
          </a:p>
        </p:txBody>
      </p:sp>
      <p:sp>
        <p:nvSpPr>
          <p:cNvPr id="179" name="THANK YOU!"/>
          <p:cNvSpPr txBox="1"/>
          <p:nvPr/>
        </p:nvSpPr>
        <p:spPr>
          <a:xfrm>
            <a:off x="6025891" y="5443222"/>
            <a:ext cx="6444313" cy="313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0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</a:lstStyle>
          <a:p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A10D14B64CCD449FFD292176F8D7C6" ma:contentTypeVersion="12" ma:contentTypeDescription="Create a new document." ma:contentTypeScope="" ma:versionID="78e89e3e34387b5c0a938c26d7668f57">
  <xsd:schema xmlns:xsd="http://www.w3.org/2001/XMLSchema" xmlns:xs="http://www.w3.org/2001/XMLSchema" xmlns:p="http://schemas.microsoft.com/office/2006/metadata/properties" xmlns:ns2="103fc18d-d194-4692-93f5-f1f37eefe8a1" xmlns:ns3="97b1606e-4a0a-493f-8db3-4aac91d3b6d3" targetNamespace="http://schemas.microsoft.com/office/2006/metadata/properties" ma:root="true" ma:fieldsID="cfbe1755baa63480b02a0d99d5fb0983" ns2:_="" ns3:_="">
    <xsd:import namespace="103fc18d-d194-4692-93f5-f1f37eefe8a1"/>
    <xsd:import namespace="97b1606e-4a0a-493f-8db3-4aac91d3b6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3fc18d-d194-4692-93f5-f1f37eefe8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55cd427-a42c-44c8-816a-2405638e27c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1606e-4a0a-493f-8db3-4aac91d3b6d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d0aa459-6bb5-4c32-96ba-25d0b0810b69}" ma:internalName="TaxCatchAll" ma:showField="CatchAllData" ma:web="97b1606e-4a0a-493f-8db3-4aac91d3b6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3fc18d-d194-4692-93f5-f1f37eefe8a1">
      <Terms xmlns="http://schemas.microsoft.com/office/infopath/2007/PartnerControls"/>
    </lcf76f155ced4ddcb4097134ff3c332f>
    <TaxCatchAll xmlns="97b1606e-4a0a-493f-8db3-4aac91d3b6d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9B4321-39A3-4186-ACB2-4E5A185B0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3fc18d-d194-4692-93f5-f1f37eefe8a1"/>
    <ds:schemaRef ds:uri="97b1606e-4a0a-493f-8db3-4aac91d3b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15C067-AB5B-4ABA-93AB-A9F086177705}">
  <ds:schemaRefs>
    <ds:schemaRef ds:uri="http://schemas.microsoft.com/office/2006/metadata/properties"/>
    <ds:schemaRef ds:uri="http://schemas.microsoft.com/office/infopath/2007/PartnerControls"/>
    <ds:schemaRef ds:uri="103fc18d-d194-4692-93f5-f1f37eefe8a1"/>
    <ds:schemaRef ds:uri="97b1606e-4a0a-493f-8db3-4aac91d3b6d3"/>
  </ds:schemaRefs>
</ds:datastoreItem>
</file>

<file path=customXml/itemProps3.xml><?xml version="1.0" encoding="utf-8"?>
<ds:datastoreItem xmlns:ds="http://schemas.openxmlformats.org/officeDocument/2006/customXml" ds:itemID="{8E3E0EDB-1420-44D3-8817-B5F0A32F07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PATIL, ADITYA (PGT)</cp:lastModifiedBy>
  <cp:revision>1</cp:revision>
  <dcterms:modified xsi:type="dcterms:W3CDTF">2025-07-15T20:59:54Z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0x0101004DA10D14B64CCD449FFD292176F8D7C6</vt:lpwstr>
  </property>
</Properties>
</file>