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d3960c65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d3960c65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the ratio of acceptance of insurance is considerably high in second week and goes risky in third week.</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d3960c650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d3960c650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identify a potential customer with first 5 calls ant it can be limited after 10.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d3960c650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d3960c650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 increase in Duration, the chances of getting an insurance also increases.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d3960c650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d3960c650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the above list of </a:t>
            </a:r>
            <a:r>
              <a:rPr lang="en-GB"/>
              <a:t>classification</a:t>
            </a:r>
            <a:r>
              <a:rPr lang="en-GB"/>
              <a:t> models ,the best model for our problem is “Logistic Regression” which has the highest  AUROC score  “0.86”.</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d3960c650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d3960c650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Since we have </a:t>
            </a:r>
            <a:r>
              <a:rPr lang="en-GB"/>
              <a:t>imbalanced dataset ,among the above evaluation metrics,</a:t>
            </a:r>
            <a:r>
              <a:rPr lang="en-GB"/>
              <a:t> AUROC </a:t>
            </a:r>
            <a:r>
              <a:rPr lang="en-GB"/>
              <a:t>perform</a:t>
            </a:r>
            <a:r>
              <a:rPr lang="en-GB"/>
              <a:t> best in evaluating the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d3960c650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d3960c650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d3960c650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d3960c650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212121"/>
                </a:solidFill>
                <a:highlight>
                  <a:srgbClr val="FFFFFF"/>
                </a:highlight>
                <a:latin typeface="Courier New"/>
                <a:ea typeface="Courier New"/>
                <a:cs typeface="Courier New"/>
                <a:sym typeface="Courier New"/>
              </a:rPr>
              <a:t>From the above graph, we can find the </a:t>
            </a:r>
            <a:r>
              <a:rPr lang="en-GB" sz="1050">
                <a:solidFill>
                  <a:srgbClr val="212121"/>
                </a:solidFill>
                <a:highlight>
                  <a:srgbClr val="FFFFFF"/>
                </a:highlight>
                <a:latin typeface="Courier New"/>
                <a:ea typeface="Courier New"/>
                <a:cs typeface="Courier New"/>
                <a:sym typeface="Courier New"/>
              </a:rPr>
              <a:t>important features that contribute towards price are Student,Retired,marital.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d3960c650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d3960c650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3d3960c65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3d3960c65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sz="1200">
                <a:solidFill>
                  <a:srgbClr val="212121"/>
                </a:solidFill>
                <a:highlight>
                  <a:srgbClr val="FFFFFF"/>
                </a:highlight>
                <a:latin typeface="Roboto"/>
                <a:ea typeface="Roboto"/>
                <a:cs typeface="Roboto"/>
                <a:sym typeface="Roboto"/>
              </a:rPr>
              <a:t>We are working for a new-age insurance company and employ multiple outreach plans to sell term insurance to your customers. Telephonic marketing campaigns still remain one of the most effective way to reach out to people however they incur a lot of cost. Hence, it is important to identify the customers that are most likely to convert beforehand so that they can be specifically targeted via call. We are given the historical marketing data of the insurance company and are required to build a ML model that will predict if a client will subscribe to the insurance.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d3960c65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d3960c65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GB" sz="1600">
                <a:solidFill>
                  <a:schemeClr val="dk1"/>
                </a:solidFill>
              </a:rPr>
              <a:t>age (numeric)</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job : type of job</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marital : marital status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educational_qual : education status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call_type : contact communication type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day: last contact day of the month (numeric)</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mon: last contact month of year</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dur: last contact duration, in seconds (numeric)</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num_calls: number of contacts performed during this campaign and for this client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prev_outcome: outcome of the previous marketing campaign (categorical: "unknown","other","failure","success")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GB" sz="1600">
                <a:solidFill>
                  <a:schemeClr val="dk1"/>
                </a:solidFill>
              </a:rPr>
              <a:t>Output variable (desired target):</a:t>
            </a:r>
            <a:endParaRPr b="1"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y - has the client subscribed to the insurance?</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d3960c65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d3960c65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checked , the data for null,nan values, as there no such values , we gone through each columns for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d3960c65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d3960c65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plot shows our problem </a:t>
            </a:r>
            <a:r>
              <a:rPr lang="en-GB"/>
              <a:t>statement</a:t>
            </a:r>
            <a:r>
              <a:rPr lang="en-GB"/>
              <a:t>  is a </a:t>
            </a:r>
            <a:r>
              <a:rPr lang="en-GB"/>
              <a:t>imbalanced distribution.</a:t>
            </a:r>
            <a:endParaRPr/>
          </a:p>
          <a:p>
            <a:pPr indent="0" lvl="0" marL="0" rtl="0" algn="l">
              <a:spcBef>
                <a:spcPts val="0"/>
              </a:spcBef>
              <a:spcAft>
                <a:spcPts val="0"/>
              </a:spcAft>
              <a:buNone/>
            </a:pPr>
            <a:r>
              <a:rPr lang="en-GB"/>
              <a:t>		1)The customers getting an insurance is very low compared to the person rejecting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got four numeric features such as</a:t>
            </a:r>
            <a:endParaRPr/>
          </a:p>
          <a:p>
            <a:pPr indent="0" lvl="0" marL="0" rtl="0" algn="l">
              <a:spcBef>
                <a:spcPts val="0"/>
              </a:spcBef>
              <a:spcAft>
                <a:spcPts val="0"/>
              </a:spcAft>
              <a:buNone/>
            </a:pPr>
            <a:r>
              <a:rPr lang="en-GB"/>
              <a:t>Age</a:t>
            </a:r>
            <a:endParaRPr/>
          </a:p>
          <a:p>
            <a:pPr indent="0" lvl="0" marL="0" rtl="0" algn="l">
              <a:spcBef>
                <a:spcPts val="0"/>
              </a:spcBef>
              <a:spcAft>
                <a:spcPts val="0"/>
              </a:spcAft>
              <a:buNone/>
            </a:pPr>
            <a:r>
              <a:rPr lang="en-GB"/>
              <a:t>Day</a:t>
            </a:r>
            <a:endParaRPr/>
          </a:p>
          <a:p>
            <a:pPr indent="0" lvl="0" marL="0" rtl="0" algn="l">
              <a:spcBef>
                <a:spcPts val="0"/>
              </a:spcBef>
              <a:spcAft>
                <a:spcPts val="0"/>
              </a:spcAft>
              <a:buNone/>
            </a:pPr>
            <a:r>
              <a:rPr lang="en-GB"/>
              <a:t>Number of calls</a:t>
            </a:r>
            <a:endParaRPr/>
          </a:p>
          <a:p>
            <a:pPr indent="0" lvl="0" marL="0" rtl="0" algn="l">
              <a:spcBef>
                <a:spcPts val="0"/>
              </a:spcBef>
              <a:spcAft>
                <a:spcPts val="0"/>
              </a:spcAft>
              <a:buNone/>
            </a:pPr>
            <a:r>
              <a:rPr lang="en-GB"/>
              <a:t>Call duration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d3960c65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d3960c65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are graphs for each numeric feature in histogram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each we have gone into detail as how it is effect the target outcome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d3960c650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d3960c650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 and Retired persons are more likely to get an insurance comparing other professions.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d3960c650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d3960c650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people under Divorce are more likely to get an insurance followed by Singles.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d3960c65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d3960c65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Age group is analysed by dividing them into six . </a:t>
            </a:r>
            <a:endParaRPr/>
          </a:p>
          <a:p>
            <a:pPr indent="0" lvl="0" marL="0" rtl="0" algn="l">
              <a:spcBef>
                <a:spcPts val="0"/>
              </a:spcBef>
              <a:spcAft>
                <a:spcPts val="0"/>
              </a:spcAft>
              <a:buNone/>
            </a:pPr>
            <a:r>
              <a:rPr lang="en-GB"/>
              <a:t>		1)People falling under age group 20 are more likely to get insured.</a:t>
            </a:r>
            <a:endParaRPr/>
          </a:p>
          <a:p>
            <a:pPr indent="0" lvl="0" marL="0" rtl="0" algn="l">
              <a:spcBef>
                <a:spcPts val="0"/>
              </a:spcBef>
              <a:spcAft>
                <a:spcPts val="0"/>
              </a:spcAft>
              <a:buNone/>
            </a:pPr>
            <a:r>
              <a:rPr lang="en-GB"/>
              <a:t>		2)People above age 60 are more likely to get insured.</a:t>
            </a:r>
            <a:endParaRPr/>
          </a:p>
          <a:p>
            <a:pPr indent="0" lvl="0" marL="0" rtl="0" algn="l">
              <a:spcBef>
                <a:spcPts val="0"/>
              </a:spcBef>
              <a:spcAft>
                <a:spcPts val="0"/>
              </a:spcAft>
              <a:buNone/>
            </a:pPr>
            <a:r>
              <a:rPr lang="en-GB"/>
              <a:t>		3)There is sudden rise in a person likely to get insured after age 55, Clients should concentrate this category to pull them into insurance.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882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Customer Conversion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120"/>
              <a:t>Week of the Month vs Target</a:t>
            </a:r>
            <a:endParaRPr sz="2120"/>
          </a:p>
        </p:txBody>
      </p:sp>
      <p:pic>
        <p:nvPicPr>
          <p:cNvPr id="106" name="Google Shape;106;p22"/>
          <p:cNvPicPr preferRelativeResize="0"/>
          <p:nvPr/>
        </p:nvPicPr>
        <p:blipFill>
          <a:blip r:embed="rId3">
            <a:alphaModFix/>
          </a:blip>
          <a:stretch>
            <a:fillRect/>
          </a:stretch>
        </p:blipFill>
        <p:spPr>
          <a:xfrm>
            <a:off x="152400" y="1170125"/>
            <a:ext cx="8839197" cy="25809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Number of calls</a:t>
            </a:r>
            <a:endParaRPr/>
          </a:p>
        </p:txBody>
      </p:sp>
      <p:pic>
        <p:nvPicPr>
          <p:cNvPr id="112" name="Google Shape;112;p23"/>
          <p:cNvPicPr preferRelativeResize="0"/>
          <p:nvPr/>
        </p:nvPicPr>
        <p:blipFill>
          <a:blip r:embed="rId3">
            <a:alphaModFix/>
          </a:blip>
          <a:stretch>
            <a:fillRect/>
          </a:stretch>
        </p:blipFill>
        <p:spPr>
          <a:xfrm>
            <a:off x="152400" y="1170125"/>
            <a:ext cx="8839197" cy="25809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Duration of calls</a:t>
            </a:r>
            <a:endParaRPr/>
          </a:p>
        </p:txBody>
      </p:sp>
      <p:pic>
        <p:nvPicPr>
          <p:cNvPr id="118" name="Google Shape;118;p24"/>
          <p:cNvPicPr preferRelativeResize="0"/>
          <p:nvPr/>
        </p:nvPicPr>
        <p:blipFill>
          <a:blip r:embed="rId3">
            <a:alphaModFix/>
          </a:blip>
          <a:stretch>
            <a:fillRect/>
          </a:stretch>
        </p:blipFill>
        <p:spPr>
          <a:xfrm>
            <a:off x="152400" y="1170125"/>
            <a:ext cx="8839197" cy="25809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555600"/>
            <a:ext cx="72783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Models with AUROC Score</a:t>
            </a:r>
            <a:endParaRPr/>
          </a:p>
        </p:txBody>
      </p:sp>
      <p:sp>
        <p:nvSpPr>
          <p:cNvPr id="124" name="Google Shape;124;p25"/>
          <p:cNvSpPr txBox="1"/>
          <p:nvPr>
            <p:ph idx="1" type="body"/>
          </p:nvPr>
        </p:nvSpPr>
        <p:spPr>
          <a:xfrm>
            <a:off x="311700" y="1389600"/>
            <a:ext cx="7973400" cy="3179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GB" sz="1500"/>
              <a:t>Decision Tree Classifier (0.69)</a:t>
            </a:r>
            <a:endParaRPr sz="1500"/>
          </a:p>
          <a:p>
            <a:pPr indent="-323850" lvl="0" marL="457200" rtl="0" algn="just">
              <a:spcBef>
                <a:spcPts val="0"/>
              </a:spcBef>
              <a:spcAft>
                <a:spcPts val="0"/>
              </a:spcAft>
              <a:buSzPts val="1500"/>
              <a:buChar char="●"/>
            </a:pPr>
            <a:r>
              <a:rPr lang="en-GB" sz="1500"/>
              <a:t>Random Forest Classifier (0.66)</a:t>
            </a:r>
            <a:endParaRPr sz="1500"/>
          </a:p>
          <a:p>
            <a:pPr indent="-323850" lvl="0" marL="457200" rtl="0" algn="just">
              <a:spcBef>
                <a:spcPts val="0"/>
              </a:spcBef>
              <a:spcAft>
                <a:spcPts val="0"/>
              </a:spcAft>
              <a:buSzPts val="1500"/>
              <a:buChar char="●"/>
            </a:pPr>
            <a:r>
              <a:rPr lang="en-GB" sz="1500"/>
              <a:t>KNN classifier (0.77)</a:t>
            </a:r>
            <a:endParaRPr sz="1500"/>
          </a:p>
          <a:p>
            <a:pPr indent="-323850" lvl="0" marL="457200" rtl="0" algn="just">
              <a:spcBef>
                <a:spcPts val="0"/>
              </a:spcBef>
              <a:spcAft>
                <a:spcPts val="0"/>
              </a:spcAft>
              <a:buSzPts val="1500"/>
              <a:buChar char="●"/>
            </a:pPr>
            <a:r>
              <a:rPr lang="en-GB" sz="1500"/>
              <a:t>Naive Bayes Classifier (0.68)</a:t>
            </a:r>
            <a:endParaRPr sz="1500"/>
          </a:p>
          <a:p>
            <a:pPr indent="-323850" lvl="0" marL="457200" rtl="0" algn="just">
              <a:spcBef>
                <a:spcPts val="0"/>
              </a:spcBef>
              <a:spcAft>
                <a:spcPts val="0"/>
              </a:spcAft>
              <a:buSzPts val="1500"/>
              <a:buChar char="●"/>
            </a:pPr>
            <a:r>
              <a:rPr lang="en-GB" sz="1500"/>
              <a:t>Logistic Regression (0.85)</a:t>
            </a:r>
            <a:endParaRPr sz="1500"/>
          </a:p>
          <a:p>
            <a:pPr indent="-323850" lvl="0" marL="457200" rtl="0" algn="just">
              <a:spcBef>
                <a:spcPts val="0"/>
              </a:spcBef>
              <a:spcAft>
                <a:spcPts val="0"/>
              </a:spcAft>
              <a:buSzPts val="1500"/>
              <a:buChar char="●"/>
            </a:pPr>
            <a:r>
              <a:rPr lang="en-GB" sz="1500"/>
              <a:t>XGBoost Classifier (0.70)</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555600"/>
            <a:ext cx="77928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Evaluation metrics</a:t>
            </a:r>
            <a:endParaRPr/>
          </a:p>
        </p:txBody>
      </p:sp>
      <p:sp>
        <p:nvSpPr>
          <p:cNvPr id="130" name="Google Shape;130;p26"/>
          <p:cNvSpPr txBox="1"/>
          <p:nvPr>
            <p:ph idx="1" type="body"/>
          </p:nvPr>
        </p:nvSpPr>
        <p:spPr>
          <a:xfrm>
            <a:off x="311700" y="1389600"/>
            <a:ext cx="8585100" cy="3179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GB" sz="1400"/>
              <a:t>F1_score</a:t>
            </a:r>
            <a:endParaRPr sz="1400"/>
          </a:p>
          <a:p>
            <a:pPr indent="-317500" lvl="0" marL="457200" rtl="0" algn="just">
              <a:spcBef>
                <a:spcPts val="0"/>
              </a:spcBef>
              <a:spcAft>
                <a:spcPts val="0"/>
              </a:spcAft>
              <a:buSzPts val="1400"/>
              <a:buChar char="●"/>
            </a:pPr>
            <a:r>
              <a:rPr lang="en-GB" sz="1400"/>
              <a:t>Accuracy score</a:t>
            </a:r>
            <a:endParaRPr sz="1400"/>
          </a:p>
          <a:p>
            <a:pPr indent="-317500" lvl="0" marL="457200" rtl="0" algn="just">
              <a:spcBef>
                <a:spcPts val="0"/>
              </a:spcBef>
              <a:spcAft>
                <a:spcPts val="0"/>
              </a:spcAft>
              <a:buSzPts val="1400"/>
              <a:buChar char="●"/>
            </a:pPr>
            <a:r>
              <a:rPr lang="en-GB" sz="1400"/>
              <a:t>AUC score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555600"/>
            <a:ext cx="37083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ROC curve for Logistic Regression </a:t>
            </a:r>
            <a:endParaRPr/>
          </a:p>
        </p:txBody>
      </p:sp>
      <p:sp>
        <p:nvSpPr>
          <p:cNvPr id="136" name="Google Shape;136;p27"/>
          <p:cNvSpPr txBox="1"/>
          <p:nvPr>
            <p:ph idx="1" type="body"/>
          </p:nvPr>
        </p:nvSpPr>
        <p:spPr>
          <a:xfrm>
            <a:off x="311700" y="2571750"/>
            <a:ext cx="2808000" cy="644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GB"/>
              <a:t>AUROC: 0.85</a:t>
            </a:r>
            <a:endParaRPr b="1"/>
          </a:p>
        </p:txBody>
      </p:sp>
      <p:pic>
        <p:nvPicPr>
          <p:cNvPr id="137" name="Google Shape;137;p27"/>
          <p:cNvPicPr preferRelativeResize="0"/>
          <p:nvPr/>
        </p:nvPicPr>
        <p:blipFill>
          <a:blip r:embed="rId3">
            <a:alphaModFix/>
          </a:blip>
          <a:stretch>
            <a:fillRect/>
          </a:stretch>
        </p:blipFill>
        <p:spPr>
          <a:xfrm>
            <a:off x="4127625" y="152400"/>
            <a:ext cx="4878755"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Important Features</a:t>
            </a:r>
            <a:endParaRPr/>
          </a:p>
        </p:txBody>
      </p:sp>
      <p:sp>
        <p:nvSpPr>
          <p:cNvPr id="143" name="Google Shape;143;p28"/>
          <p:cNvSpPr txBox="1"/>
          <p:nvPr>
            <p:ph idx="1" type="body"/>
          </p:nvPr>
        </p:nvSpPr>
        <p:spPr>
          <a:xfrm>
            <a:off x="311700" y="1836300"/>
            <a:ext cx="3187500" cy="22749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SzPts val="1200"/>
              <a:buChar char="●"/>
            </a:pPr>
            <a:r>
              <a:rPr lang="en-GB">
                <a:solidFill>
                  <a:schemeClr val="accent2"/>
                </a:solidFill>
                <a:highlight>
                  <a:srgbClr val="FFFFFF"/>
                </a:highlight>
              </a:rPr>
              <a:t>Feature17: Student 0.932</a:t>
            </a:r>
            <a:endParaRPr>
              <a:solidFill>
                <a:schemeClr val="accent2"/>
              </a:solidFill>
              <a:highlight>
                <a:srgbClr val="FFFFFF"/>
              </a:highlight>
            </a:endParaRPr>
          </a:p>
          <a:p>
            <a:pPr indent="-304800" lvl="0" marL="457200" rtl="0" algn="l">
              <a:lnSpc>
                <a:spcPct val="100000"/>
              </a:lnSpc>
              <a:spcBef>
                <a:spcPts val="0"/>
              </a:spcBef>
              <a:spcAft>
                <a:spcPts val="0"/>
              </a:spcAft>
              <a:buClr>
                <a:schemeClr val="accent2"/>
              </a:buClr>
              <a:buSzPts val="1200"/>
              <a:buChar char="●"/>
            </a:pPr>
            <a:r>
              <a:rPr lang="en-GB">
                <a:solidFill>
                  <a:schemeClr val="accent2"/>
                </a:solidFill>
                <a:highlight>
                  <a:srgbClr val="FFFFFF"/>
                </a:highlight>
              </a:rPr>
              <a:t>Feature3: Call_type 0.476</a:t>
            </a:r>
            <a:endParaRPr>
              <a:solidFill>
                <a:schemeClr val="accent2"/>
              </a:solidFill>
              <a:highlight>
                <a:srgbClr val="FFFFFF"/>
              </a:highlight>
            </a:endParaRPr>
          </a:p>
          <a:p>
            <a:pPr indent="-304800" lvl="0" marL="457200" rtl="0" algn="l">
              <a:lnSpc>
                <a:spcPct val="100000"/>
              </a:lnSpc>
              <a:spcBef>
                <a:spcPts val="0"/>
              </a:spcBef>
              <a:spcAft>
                <a:spcPts val="0"/>
              </a:spcAft>
              <a:buClr>
                <a:schemeClr val="accent2"/>
              </a:buClr>
              <a:buSzPts val="1200"/>
              <a:buChar char="●"/>
            </a:pPr>
            <a:r>
              <a:rPr lang="en-GB">
                <a:solidFill>
                  <a:schemeClr val="accent2"/>
                </a:solidFill>
                <a:highlight>
                  <a:srgbClr val="FFFFFF"/>
                </a:highlight>
              </a:rPr>
              <a:t>Feature14: Retired 0.370</a:t>
            </a:r>
            <a:endParaRPr>
              <a:solidFill>
                <a:schemeClr val="accent2"/>
              </a:solidFill>
              <a:highlight>
                <a:srgbClr val="FFFFFF"/>
              </a:highlight>
            </a:endParaRPr>
          </a:p>
          <a:p>
            <a:pPr indent="-304800" lvl="0" marL="457200" rtl="0" algn="l">
              <a:lnSpc>
                <a:spcPct val="100000"/>
              </a:lnSpc>
              <a:spcBef>
                <a:spcPts val="0"/>
              </a:spcBef>
              <a:spcAft>
                <a:spcPts val="0"/>
              </a:spcAft>
              <a:buClr>
                <a:schemeClr val="accent2"/>
              </a:buClr>
              <a:buSzPts val="1200"/>
              <a:buChar char="●"/>
            </a:pPr>
            <a:r>
              <a:rPr lang="en-GB">
                <a:solidFill>
                  <a:schemeClr val="accent2"/>
                </a:solidFill>
                <a:highlight>
                  <a:srgbClr val="FFFFFF"/>
                </a:highlight>
              </a:rPr>
              <a:t>Feature2: Marital 0.144</a:t>
            </a:r>
            <a:endParaRPr>
              <a:solidFill>
                <a:schemeClr val="accent2"/>
              </a:solidFill>
              <a:highlight>
                <a:srgbClr val="FFFFFF"/>
              </a:highlight>
            </a:endParaRPr>
          </a:p>
          <a:p>
            <a:pPr indent="-304800" lvl="0" marL="457200" rtl="0" algn="l">
              <a:lnSpc>
                <a:spcPct val="100000"/>
              </a:lnSpc>
              <a:spcBef>
                <a:spcPts val="0"/>
              </a:spcBef>
              <a:spcAft>
                <a:spcPts val="0"/>
              </a:spcAft>
              <a:buClr>
                <a:schemeClr val="accent2"/>
              </a:buClr>
              <a:buSzPts val="1200"/>
              <a:buChar char="●"/>
            </a:pPr>
            <a:r>
              <a:rPr lang="en-GB">
                <a:solidFill>
                  <a:schemeClr val="accent2"/>
                </a:solidFill>
                <a:highlight>
                  <a:srgbClr val="FFFFFF"/>
                </a:highlight>
              </a:rPr>
              <a:t>Feature5: Month 0.022</a:t>
            </a:r>
            <a:endParaRPr>
              <a:solidFill>
                <a:schemeClr val="accent2"/>
              </a:solidFill>
              <a:highlight>
                <a:srgbClr val="FFFFFF"/>
              </a:highlight>
            </a:endParaRPr>
          </a:p>
          <a:p>
            <a:pPr indent="-304800" lvl="0" marL="457200" rtl="0" algn="l">
              <a:lnSpc>
                <a:spcPct val="100000"/>
              </a:lnSpc>
              <a:spcBef>
                <a:spcPts val="0"/>
              </a:spcBef>
              <a:spcAft>
                <a:spcPts val="0"/>
              </a:spcAft>
              <a:buClr>
                <a:schemeClr val="accent2"/>
              </a:buClr>
              <a:buSzPts val="1200"/>
              <a:buChar char="●"/>
            </a:pPr>
            <a:r>
              <a:rPr lang="en-GB">
                <a:solidFill>
                  <a:schemeClr val="accent2"/>
                </a:solidFill>
                <a:highlight>
                  <a:srgbClr val="FFFFFF"/>
                </a:highlight>
              </a:rPr>
              <a:t>Feature0: Age 0.013</a:t>
            </a:r>
            <a:endParaRPr>
              <a:solidFill>
                <a:schemeClr val="accent2"/>
              </a:solidFill>
              <a:highlight>
                <a:srgbClr val="FFFFFF"/>
              </a:highlight>
            </a:endParaRPr>
          </a:p>
          <a:p>
            <a:pPr indent="-304800" lvl="0" marL="457200" rtl="0" algn="l">
              <a:lnSpc>
                <a:spcPct val="100000"/>
              </a:lnSpc>
              <a:spcBef>
                <a:spcPts val="0"/>
              </a:spcBef>
              <a:spcAft>
                <a:spcPts val="0"/>
              </a:spcAft>
              <a:buClr>
                <a:schemeClr val="accent2"/>
              </a:buClr>
              <a:buSzPts val="1200"/>
              <a:buChar char="●"/>
            </a:pPr>
            <a:r>
              <a:rPr lang="en-GB">
                <a:solidFill>
                  <a:schemeClr val="accent2"/>
                </a:solidFill>
                <a:highlight>
                  <a:srgbClr val="FFFFFF"/>
                </a:highlight>
              </a:rPr>
              <a:t>Feature6: Duration of Calls 0.004</a:t>
            </a:r>
            <a:endParaRPr>
              <a:solidFill>
                <a:schemeClr val="accent2"/>
              </a:solidFill>
              <a:highlight>
                <a:srgbClr val="FFFFFF"/>
              </a:highlight>
            </a:endParaRPr>
          </a:p>
          <a:p>
            <a:pPr indent="-304800" lvl="0" marL="457200" rtl="0" algn="l">
              <a:lnSpc>
                <a:spcPct val="100000"/>
              </a:lnSpc>
              <a:spcBef>
                <a:spcPts val="0"/>
              </a:spcBef>
              <a:spcAft>
                <a:spcPts val="0"/>
              </a:spcAft>
              <a:buClr>
                <a:schemeClr val="accent2"/>
              </a:buClr>
              <a:buSzPts val="1200"/>
              <a:buChar char="●"/>
            </a:pPr>
            <a:r>
              <a:rPr lang="en-GB">
                <a:solidFill>
                  <a:schemeClr val="accent2"/>
                </a:solidFill>
                <a:highlight>
                  <a:srgbClr val="FFFFFF"/>
                </a:highlight>
              </a:rPr>
              <a:t>Feature8: Previous Outcome -1.122</a:t>
            </a:r>
            <a:endParaRPr>
              <a:solidFill>
                <a:schemeClr val="accent2"/>
              </a:solidFill>
              <a:highlight>
                <a:srgbClr val="FFFFFF"/>
              </a:highlight>
            </a:endParaRPr>
          </a:p>
          <a:p>
            <a:pPr indent="-304800" lvl="0" marL="457200" rtl="0" algn="l">
              <a:lnSpc>
                <a:spcPct val="100000"/>
              </a:lnSpc>
              <a:spcBef>
                <a:spcPts val="0"/>
              </a:spcBef>
              <a:spcAft>
                <a:spcPts val="0"/>
              </a:spcAft>
              <a:buClr>
                <a:schemeClr val="accent2"/>
              </a:buClr>
              <a:buSzPts val="1200"/>
              <a:buChar char="●"/>
            </a:pPr>
            <a:r>
              <a:rPr lang="en-GB">
                <a:solidFill>
                  <a:schemeClr val="accent2"/>
                </a:solidFill>
                <a:highlight>
                  <a:srgbClr val="FFFFFF"/>
                </a:highlight>
              </a:rPr>
              <a:t>Feature10: Blue-Collar -0.763</a:t>
            </a:r>
            <a:endParaRPr>
              <a:solidFill>
                <a:schemeClr val="accent2"/>
              </a:solidFill>
              <a:highlight>
                <a:srgbClr val="FFFFFF"/>
              </a:highlight>
            </a:endParaRPr>
          </a:p>
          <a:p>
            <a:pPr indent="-304800" lvl="0" marL="457200" rtl="0" algn="l">
              <a:lnSpc>
                <a:spcPct val="100000"/>
              </a:lnSpc>
              <a:spcBef>
                <a:spcPts val="0"/>
              </a:spcBef>
              <a:spcAft>
                <a:spcPts val="0"/>
              </a:spcAft>
              <a:buClr>
                <a:schemeClr val="accent2"/>
              </a:buClr>
              <a:buSzPts val="1200"/>
              <a:buChar char="●"/>
            </a:pPr>
            <a:r>
              <a:rPr lang="en-GB">
                <a:solidFill>
                  <a:schemeClr val="accent2"/>
                </a:solidFill>
                <a:highlight>
                  <a:srgbClr val="FFFFFF"/>
                </a:highlight>
              </a:rPr>
              <a:t>Feature11: Entrepreneur -0.712</a:t>
            </a:r>
            <a:endParaRPr>
              <a:solidFill>
                <a:schemeClr val="accent2"/>
              </a:solidFill>
              <a:highlight>
                <a:srgbClr val="FFFFFF"/>
              </a:highlight>
            </a:endParaRPr>
          </a:p>
        </p:txBody>
      </p:sp>
      <p:pic>
        <p:nvPicPr>
          <p:cNvPr id="144" name="Google Shape;144;p28"/>
          <p:cNvPicPr preferRelativeResize="0"/>
          <p:nvPr/>
        </p:nvPicPr>
        <p:blipFill>
          <a:blip r:embed="rId3">
            <a:alphaModFix/>
          </a:blip>
          <a:stretch>
            <a:fillRect/>
          </a:stretch>
        </p:blipFill>
        <p:spPr>
          <a:xfrm>
            <a:off x="4168850" y="1793438"/>
            <a:ext cx="3619500" cy="2371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idx="1" type="body"/>
          </p:nvPr>
        </p:nvSpPr>
        <p:spPr>
          <a:xfrm>
            <a:off x="1409900" y="1966650"/>
            <a:ext cx="5998800" cy="6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2400"/>
              <a:t>Thank you</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Problem Statement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a:t>
            </a:r>
            <a:endParaRPr/>
          </a:p>
        </p:txBody>
      </p:sp>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600">
                <a:solidFill>
                  <a:schemeClr val="dk1"/>
                </a:solidFill>
              </a:rPr>
              <a:t>age</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job </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marital</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educational_qua</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call_type</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day</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mon</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dur</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num_calls</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prev_outcome</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Output - y</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Data Cleaning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Exploration Data Analysis</a:t>
            </a:r>
            <a:endParaRPr/>
          </a:p>
        </p:txBody>
      </p:sp>
      <p:pic>
        <p:nvPicPr>
          <p:cNvPr id="76" name="Google Shape;76;p17"/>
          <p:cNvPicPr preferRelativeResize="0"/>
          <p:nvPr/>
        </p:nvPicPr>
        <p:blipFill>
          <a:blip r:embed="rId3">
            <a:alphaModFix/>
          </a:blip>
          <a:stretch>
            <a:fillRect/>
          </a:stretch>
        </p:blipFill>
        <p:spPr>
          <a:xfrm>
            <a:off x="454975" y="1247775"/>
            <a:ext cx="5452875" cy="338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8"/>
          <p:cNvPicPr preferRelativeResize="0"/>
          <p:nvPr/>
        </p:nvPicPr>
        <p:blipFill>
          <a:blip r:embed="rId3">
            <a:alphaModFix/>
          </a:blip>
          <a:stretch>
            <a:fillRect/>
          </a:stretch>
        </p:blipFill>
        <p:spPr>
          <a:xfrm>
            <a:off x="152400" y="335463"/>
            <a:ext cx="8839199" cy="4472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220"/>
              <a:t>Job type vs Target</a:t>
            </a:r>
            <a:endParaRPr sz="2220"/>
          </a:p>
        </p:txBody>
      </p:sp>
      <p:pic>
        <p:nvPicPr>
          <p:cNvPr id="87" name="Google Shape;87;p19"/>
          <p:cNvPicPr preferRelativeResize="0"/>
          <p:nvPr/>
        </p:nvPicPr>
        <p:blipFill>
          <a:blip r:embed="rId3">
            <a:alphaModFix/>
          </a:blip>
          <a:stretch>
            <a:fillRect/>
          </a:stretch>
        </p:blipFill>
        <p:spPr>
          <a:xfrm>
            <a:off x="152400" y="1170125"/>
            <a:ext cx="8839202" cy="37303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5181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220"/>
              <a:t>Marital status vs Target</a:t>
            </a:r>
            <a:endParaRPr sz="2220"/>
          </a:p>
        </p:txBody>
      </p:sp>
      <p:pic>
        <p:nvPicPr>
          <p:cNvPr id="93" name="Google Shape;93;p20"/>
          <p:cNvPicPr preferRelativeResize="0"/>
          <p:nvPr/>
        </p:nvPicPr>
        <p:blipFill>
          <a:blip r:embed="rId3">
            <a:alphaModFix/>
          </a:blip>
          <a:stretch>
            <a:fillRect/>
          </a:stretch>
        </p:blipFill>
        <p:spPr>
          <a:xfrm>
            <a:off x="152400" y="1170125"/>
            <a:ext cx="8839197" cy="25809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220"/>
              <a:t>Age vs Target</a:t>
            </a:r>
            <a:endParaRPr sz="2220"/>
          </a:p>
        </p:txBody>
      </p:sp>
      <p:pic>
        <p:nvPicPr>
          <p:cNvPr id="99" name="Google Shape;99;p21"/>
          <p:cNvPicPr preferRelativeResize="0"/>
          <p:nvPr/>
        </p:nvPicPr>
        <p:blipFill>
          <a:blip r:embed="rId3">
            <a:alphaModFix/>
          </a:blip>
          <a:stretch>
            <a:fillRect/>
          </a:stretch>
        </p:blipFill>
        <p:spPr>
          <a:xfrm>
            <a:off x="46775" y="1017722"/>
            <a:ext cx="8839202" cy="1928101"/>
          </a:xfrm>
          <a:prstGeom prst="rect">
            <a:avLst/>
          </a:prstGeom>
          <a:noFill/>
          <a:ln>
            <a:noFill/>
          </a:ln>
        </p:spPr>
      </p:pic>
      <p:pic>
        <p:nvPicPr>
          <p:cNvPr id="100" name="Google Shape;100;p21"/>
          <p:cNvPicPr preferRelativeResize="0"/>
          <p:nvPr/>
        </p:nvPicPr>
        <p:blipFill>
          <a:blip r:embed="rId4">
            <a:alphaModFix/>
          </a:blip>
          <a:stretch>
            <a:fillRect/>
          </a:stretch>
        </p:blipFill>
        <p:spPr>
          <a:xfrm>
            <a:off x="152400" y="1170125"/>
            <a:ext cx="8839202" cy="2771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