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Helvetica Neue"/>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12E06A-087B-45A1-8E56-0F7784FB6A36}">
  <a:tblStyle styleId="{F812E06A-087B-45A1-8E56-0F7784FB6A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ec48eb0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4ec48eb0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ec48eb09_7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4ec48eb09_7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4ec48eb09_7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4ec48eb09_7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ec48eb0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ec48eb0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434343"/>
                </a:solidFill>
              </a:rPr>
              <a:t>With over 8 million players, Fantasy Premier League is the biggest Fantasy Football game in the world. It essentially assigns points for actions that are undertaken by football players in real life</a:t>
            </a:r>
            <a:endParaRPr sz="1200">
              <a:solidFill>
                <a:srgbClr val="434343"/>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434343"/>
                </a:solidFill>
                <a:latin typeface="Roboto"/>
                <a:ea typeface="Roboto"/>
                <a:cs typeface="Roboto"/>
                <a:sym typeface="Roboto"/>
              </a:rPr>
              <a:t>The squad of 15 includes 2 GKs, 5 defenders, 5 midfielders, and 3 forwards. A starting lineup can be compromised of any feasible combination of players from these positions.</a:t>
            </a:r>
            <a:endParaRPr sz="1200">
              <a:solidFill>
                <a:srgbClr val="434343"/>
              </a:solidFill>
            </a:endParaRPr>
          </a:p>
          <a:p>
            <a:pPr indent="0" lvl="0" marL="0" rtl="0" algn="l">
              <a:lnSpc>
                <a:spcPct val="115000"/>
              </a:lnSpc>
              <a:spcBef>
                <a:spcPts val="1200"/>
              </a:spcBef>
              <a:spcAft>
                <a:spcPts val="0"/>
              </a:spcAft>
              <a:buNone/>
            </a:pPr>
            <a:r>
              <a:rPr lang="en" sz="1200">
                <a:solidFill>
                  <a:srgbClr val="434343"/>
                </a:solidFill>
                <a:latin typeface="Roboto"/>
                <a:ea typeface="Roboto"/>
                <a:cs typeface="Roboto"/>
                <a:sym typeface="Roboto"/>
              </a:rPr>
              <a:t>Expected Value model using Machine Learning algorithm is the starting point.</a:t>
            </a:r>
            <a:endParaRPr sz="1200">
              <a:solidFill>
                <a:srgbClr val="434343"/>
              </a:solidFill>
              <a:latin typeface="Roboto"/>
              <a:ea typeface="Roboto"/>
              <a:cs typeface="Roboto"/>
              <a:sym typeface="Roboto"/>
            </a:endParaRPr>
          </a:p>
          <a:p>
            <a:pPr indent="0" lvl="0" marL="0" rtl="0" algn="l">
              <a:lnSpc>
                <a:spcPct val="115000"/>
              </a:lnSpc>
              <a:spcBef>
                <a:spcPts val="1200"/>
              </a:spcBef>
              <a:spcAft>
                <a:spcPts val="1200"/>
              </a:spcAft>
              <a:buNone/>
            </a:pPr>
            <a:r>
              <a:rPr lang="en" sz="1200">
                <a:solidFill>
                  <a:srgbClr val="434343"/>
                </a:solidFill>
                <a:latin typeface="Roboto"/>
                <a:ea typeface="Roboto"/>
                <a:cs typeface="Roboto"/>
                <a:sym typeface="Roboto"/>
              </a:rPr>
              <a:t>Finding the optimal EV team for each week is the end goal, with the first step being trying to optimise a reduced NLP version of this problem</a:t>
            </a:r>
            <a:endParaRPr sz="1200">
              <a:solidFill>
                <a:srgbClr val="434343"/>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4ec48eb09_4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4ec48eb09_4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c6826c3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c6826c3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28b7aed3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28b7aed3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28b7ae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28b7ae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While results are close, fmincon never finds a 1st order optimal solution.  This is due to linear nature of problem (no 2nd order information)</a:t>
            </a:r>
            <a:endParaRPr sz="8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1</a:t>
            </a:r>
            <a:endParaRPr/>
          </a:p>
          <a:p>
            <a:pPr indent="0" lvl="0" marL="0" rtl="0" algn="l">
              <a:lnSpc>
                <a:spcPct val="115000"/>
              </a:lnSpc>
              <a:spcBef>
                <a:spcPts val="0"/>
              </a:spcBef>
              <a:spcAft>
                <a:spcPts val="0"/>
              </a:spcAft>
              <a:buNone/>
            </a:pPr>
            <a:r>
              <a:rPr lang="en"/>
              <a:t>First-order optimality measure was less than options.OptimalityTolerance, and maximum constraint violation was less than options.ConstraintTolerance.</a:t>
            </a:r>
            <a:endParaRPr/>
          </a:p>
          <a:p>
            <a:pPr indent="0" lvl="0" marL="0" rtl="0" algn="l">
              <a:lnSpc>
                <a:spcPct val="115000"/>
              </a:lnSpc>
              <a:spcBef>
                <a:spcPts val="0"/>
              </a:spcBef>
              <a:spcAft>
                <a:spcPts val="0"/>
              </a:spcAft>
              <a:buNone/>
            </a:pPr>
            <a:r>
              <a:rPr lang="en"/>
              <a:t>0</a:t>
            </a:r>
            <a:endParaRPr/>
          </a:p>
          <a:p>
            <a:pPr indent="0" lvl="0" marL="0" rtl="0" algn="l">
              <a:lnSpc>
                <a:spcPct val="115000"/>
              </a:lnSpc>
              <a:spcBef>
                <a:spcPts val="0"/>
              </a:spcBef>
              <a:spcAft>
                <a:spcPts val="0"/>
              </a:spcAft>
              <a:buNone/>
            </a:pPr>
            <a:r>
              <a:rPr lang="en"/>
              <a:t>Number of iterations exceeded options.MaxIterations or number of function evaluations exceeded options.MaxFunctionEvaluations.</a:t>
            </a:r>
            <a:endParaRPr/>
          </a:p>
          <a:p>
            <a:pPr indent="0" lvl="0" marL="0" rtl="0" algn="l">
              <a:lnSpc>
                <a:spcPct val="115000"/>
              </a:lnSpc>
              <a:spcBef>
                <a:spcPts val="0"/>
              </a:spcBef>
              <a:spcAft>
                <a:spcPts val="0"/>
              </a:spcAft>
              <a:buNone/>
            </a:pPr>
            <a:r>
              <a:rPr lang="en"/>
              <a:t>-1</a:t>
            </a:r>
            <a:endParaRPr/>
          </a:p>
          <a:p>
            <a:pPr indent="0" lvl="0" marL="0" rtl="0" algn="l">
              <a:lnSpc>
                <a:spcPct val="115000"/>
              </a:lnSpc>
              <a:spcBef>
                <a:spcPts val="0"/>
              </a:spcBef>
              <a:spcAft>
                <a:spcPts val="0"/>
              </a:spcAft>
              <a:buNone/>
            </a:pPr>
            <a:r>
              <a:rPr lang="en"/>
              <a:t>Stopped by an output function or plot function.</a:t>
            </a:r>
            <a:endParaRPr/>
          </a:p>
          <a:p>
            <a:pPr indent="0" lvl="0" marL="0" rtl="0" algn="l">
              <a:lnSpc>
                <a:spcPct val="115000"/>
              </a:lnSpc>
              <a:spcBef>
                <a:spcPts val="0"/>
              </a:spcBef>
              <a:spcAft>
                <a:spcPts val="0"/>
              </a:spcAft>
              <a:buNone/>
            </a:pPr>
            <a:r>
              <a:rPr lang="en"/>
              <a:t>-2</a:t>
            </a:r>
            <a:endParaRPr/>
          </a:p>
          <a:p>
            <a:pPr indent="0" lvl="0" marL="0" rtl="0" algn="l">
              <a:lnSpc>
                <a:spcPct val="115000"/>
              </a:lnSpc>
              <a:spcBef>
                <a:spcPts val="0"/>
              </a:spcBef>
              <a:spcAft>
                <a:spcPts val="0"/>
              </a:spcAft>
              <a:buNone/>
            </a:pPr>
            <a:r>
              <a:rPr lang="en"/>
              <a:t>No feasible point was found.</a:t>
            </a:r>
            <a:endParaRPr/>
          </a:p>
          <a:p>
            <a:pPr indent="0" lvl="0" marL="0" rtl="0" algn="l">
              <a:lnSpc>
                <a:spcPct val="115000"/>
              </a:lnSpc>
              <a:spcBef>
                <a:spcPts val="0"/>
              </a:spcBef>
              <a:spcAft>
                <a:spcPts val="0"/>
              </a:spcAft>
              <a:buNone/>
            </a:pPr>
            <a:r>
              <a:rPr lang="en"/>
              <a:t>All algorithms except active-set:</a:t>
            </a:r>
            <a:endParaRPr/>
          </a:p>
          <a:p>
            <a:pPr indent="0" lvl="0" marL="0" rtl="0" algn="l">
              <a:lnSpc>
                <a:spcPct val="115000"/>
              </a:lnSpc>
              <a:spcBef>
                <a:spcPts val="0"/>
              </a:spcBef>
              <a:spcAft>
                <a:spcPts val="0"/>
              </a:spcAft>
              <a:buNone/>
            </a:pPr>
            <a:r>
              <a:rPr lang="en"/>
              <a:t>2</a:t>
            </a:r>
            <a:endParaRPr/>
          </a:p>
          <a:p>
            <a:pPr indent="0" lvl="0" marL="0" rtl="0" algn="l">
              <a:lnSpc>
                <a:spcPct val="115000"/>
              </a:lnSpc>
              <a:spcBef>
                <a:spcPts val="0"/>
              </a:spcBef>
              <a:spcAft>
                <a:spcPts val="0"/>
              </a:spcAft>
              <a:buNone/>
            </a:pPr>
            <a:r>
              <a:rPr lang="en"/>
              <a:t>Change in x was less than options.StepTolerance and maximum constraint violation was less than options.ConstraintTolerance.</a:t>
            </a:r>
            <a:endParaRPr/>
          </a:p>
          <a:p>
            <a:pPr indent="0" lvl="0" marL="0" rtl="0" algn="l">
              <a:lnSpc>
                <a:spcPct val="115000"/>
              </a:lnSpc>
              <a:spcBef>
                <a:spcPts val="0"/>
              </a:spcBef>
              <a:spcAft>
                <a:spcPts val="0"/>
              </a:spcAft>
              <a:buNone/>
            </a:pPr>
            <a:r>
              <a:rPr lang="en"/>
              <a:t>trust-region-reflective algorithm only:</a:t>
            </a:r>
            <a:endParaRPr/>
          </a:p>
          <a:p>
            <a:pPr indent="0" lvl="0" marL="0" rtl="0" algn="l">
              <a:lnSpc>
                <a:spcPct val="115000"/>
              </a:lnSpc>
              <a:spcBef>
                <a:spcPts val="0"/>
              </a:spcBef>
              <a:spcAft>
                <a:spcPts val="0"/>
              </a:spcAft>
              <a:buNone/>
            </a:pPr>
            <a:r>
              <a:rPr lang="en"/>
              <a:t>3</a:t>
            </a:r>
            <a:endParaRPr/>
          </a:p>
          <a:p>
            <a:pPr indent="0" lvl="0" marL="0" rtl="0" algn="l">
              <a:lnSpc>
                <a:spcPct val="115000"/>
              </a:lnSpc>
              <a:spcBef>
                <a:spcPts val="0"/>
              </a:spcBef>
              <a:spcAft>
                <a:spcPts val="0"/>
              </a:spcAft>
              <a:buNone/>
            </a:pPr>
            <a:r>
              <a:rPr lang="en"/>
              <a:t>Change in the objective function value was less than options.FunctionTolerance and maximum constraint violation was less than options.ConstraintTolerance.</a:t>
            </a:r>
            <a:endParaRPr/>
          </a:p>
          <a:p>
            <a:pPr indent="0" lvl="0" marL="0" rtl="0" algn="l">
              <a:lnSpc>
                <a:spcPct val="115000"/>
              </a:lnSpc>
              <a:spcBef>
                <a:spcPts val="0"/>
              </a:spcBef>
              <a:spcAft>
                <a:spcPts val="0"/>
              </a:spcAft>
              <a:buNone/>
            </a:pPr>
            <a:r>
              <a:rPr lang="en"/>
              <a:t>active-set algorithm only:</a:t>
            </a:r>
            <a:endParaRPr/>
          </a:p>
          <a:p>
            <a:pPr indent="0" lvl="0" marL="0" rtl="0" algn="l">
              <a:lnSpc>
                <a:spcPct val="115000"/>
              </a:lnSpc>
              <a:spcBef>
                <a:spcPts val="0"/>
              </a:spcBef>
              <a:spcAft>
                <a:spcPts val="0"/>
              </a:spcAft>
              <a:buNone/>
            </a:pPr>
            <a:r>
              <a:rPr lang="en"/>
              <a:t>4</a:t>
            </a:r>
            <a:endParaRPr/>
          </a:p>
          <a:p>
            <a:pPr indent="0" lvl="0" marL="0" rtl="0" algn="l">
              <a:lnSpc>
                <a:spcPct val="115000"/>
              </a:lnSpc>
              <a:spcBef>
                <a:spcPts val="0"/>
              </a:spcBef>
              <a:spcAft>
                <a:spcPts val="0"/>
              </a:spcAft>
              <a:buNone/>
            </a:pPr>
            <a:r>
              <a:rPr lang="en"/>
              <a:t>Magnitude of the search direction was less than 2*options.StepTolerance and maximum constraint violation was less than options.ConstraintTolerance.</a:t>
            </a:r>
            <a:endParaRPr/>
          </a:p>
          <a:p>
            <a:pPr indent="0" lvl="0" marL="0" rtl="0" algn="l">
              <a:lnSpc>
                <a:spcPct val="115000"/>
              </a:lnSpc>
              <a:spcBef>
                <a:spcPts val="0"/>
              </a:spcBef>
              <a:spcAft>
                <a:spcPts val="0"/>
              </a:spcAft>
              <a:buNone/>
            </a:pPr>
            <a:r>
              <a:rPr lang="en"/>
              <a:t>5</a:t>
            </a:r>
            <a:endParaRPr/>
          </a:p>
          <a:p>
            <a:pPr indent="0" lvl="0" marL="0" rtl="0" algn="l">
              <a:lnSpc>
                <a:spcPct val="115000"/>
              </a:lnSpc>
              <a:spcBef>
                <a:spcPts val="0"/>
              </a:spcBef>
              <a:spcAft>
                <a:spcPts val="0"/>
              </a:spcAft>
              <a:buNone/>
            </a:pPr>
            <a:r>
              <a:rPr lang="en"/>
              <a:t>Magnitude of directional derivative in search direction was less than 2*options.OptimalityTolerance and maximum constraint violation was less than options.ConstraintTolerance.</a:t>
            </a:r>
            <a:endParaRPr/>
          </a:p>
          <a:p>
            <a:pPr indent="0" lvl="0" marL="0" rtl="0" algn="l">
              <a:lnSpc>
                <a:spcPct val="115000"/>
              </a:lnSpc>
              <a:spcBef>
                <a:spcPts val="0"/>
              </a:spcBef>
              <a:spcAft>
                <a:spcPts val="0"/>
              </a:spcAft>
              <a:buNone/>
            </a:pPr>
            <a:r>
              <a:rPr lang="en"/>
              <a:t>interior-point, sqp-legacy, and sqp algorithms:</a:t>
            </a:r>
            <a:endParaRPr/>
          </a:p>
          <a:p>
            <a:pPr indent="0" lvl="0" marL="0" rtl="0" algn="l">
              <a:lnSpc>
                <a:spcPct val="115000"/>
              </a:lnSpc>
              <a:spcBef>
                <a:spcPts val="0"/>
              </a:spcBef>
              <a:spcAft>
                <a:spcPts val="0"/>
              </a:spcAft>
              <a:buNone/>
            </a:pPr>
            <a:r>
              <a:rPr lang="en"/>
              <a:t>-3</a:t>
            </a:r>
            <a:endParaRPr/>
          </a:p>
          <a:p>
            <a:pPr indent="0" lvl="0" marL="0" rtl="0" algn="l">
              <a:lnSpc>
                <a:spcPct val="115000"/>
              </a:lnSpc>
              <a:spcBef>
                <a:spcPts val="0"/>
              </a:spcBef>
              <a:spcAft>
                <a:spcPts val="0"/>
              </a:spcAft>
              <a:buNone/>
            </a:pPr>
            <a:r>
              <a:rPr lang="en"/>
              <a:t>Objective function at current iteration went below options.ObjectiveLimit and maximum constraint violation was less than options.ConstraintTolerance.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ec48eb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ec48eb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total, 195 constraints!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4ec48eb0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4ec48eb0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t>All teams with great players like ManU, Liverpool, Chelsea, Man City have the maximum representation in the result. The bench players are from teams with lesser expected value players. The optimizer finds a global solution with similar distribution of players and expected value for initialization closer to and greater than 1, while local minima are found for initialization closer to zero and lesser than zero.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4ec48eb0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4ec48eb0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0" Type="http://schemas.openxmlformats.org/officeDocument/2006/relationships/image" Target="../media/image21.png"/><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10.png"/><Relationship Id="rId12"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8.png"/><Relationship Id="rId15" Type="http://schemas.openxmlformats.org/officeDocument/2006/relationships/image" Target="../media/image18.png"/><Relationship Id="rId14" Type="http://schemas.openxmlformats.org/officeDocument/2006/relationships/image" Target="../media/image15.png"/><Relationship Id="rId17" Type="http://schemas.openxmlformats.org/officeDocument/2006/relationships/image" Target="../media/image19.png"/><Relationship Id="rId16" Type="http://schemas.openxmlformats.org/officeDocument/2006/relationships/image" Target="../media/image7.png"/><Relationship Id="rId5" Type="http://schemas.openxmlformats.org/officeDocument/2006/relationships/image" Target="../media/image12.png"/><Relationship Id="rId19" Type="http://schemas.openxmlformats.org/officeDocument/2006/relationships/image" Target="../media/image6.png"/><Relationship Id="rId6" Type="http://schemas.openxmlformats.org/officeDocument/2006/relationships/image" Target="../media/image13.png"/><Relationship Id="rId18" Type="http://schemas.openxmlformats.org/officeDocument/2006/relationships/image" Target="../media/image23.png"/><Relationship Id="rId7" Type="http://schemas.openxmlformats.org/officeDocument/2006/relationships/image" Target="../media/image11.png"/><Relationship Id="rId8"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Fantasy Football Team Optimization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 Presentation</a:t>
            </a:r>
            <a:endParaRPr/>
          </a:p>
        </p:txBody>
      </p:sp>
      <p:sp>
        <p:nvSpPr>
          <p:cNvPr id="86" name="Google Shape;86;p13"/>
          <p:cNvSpPr txBox="1"/>
          <p:nvPr>
            <p:ph idx="1" type="subTitle"/>
          </p:nvPr>
        </p:nvSpPr>
        <p:spPr>
          <a:xfrm>
            <a:off x="598088" y="28683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24-785 Engineering Optimization</a:t>
            </a:r>
            <a:endParaRPr/>
          </a:p>
        </p:txBody>
      </p:sp>
      <p:sp>
        <p:nvSpPr>
          <p:cNvPr id="87" name="Google Shape;87;p13"/>
          <p:cNvSpPr txBox="1"/>
          <p:nvPr/>
        </p:nvSpPr>
        <p:spPr>
          <a:xfrm>
            <a:off x="7480650" y="4023425"/>
            <a:ext cx="166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Jaydutt Kulkarni</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Aditya Rathi</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Aditya Joglekar</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Jeffrey Wang</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311700" y="287700"/>
            <a:ext cx="8520600" cy="7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&amp; Conclusion</a:t>
            </a:r>
            <a:endParaRPr sz="2200">
              <a:solidFill>
                <a:srgbClr val="434343"/>
              </a:solidFill>
              <a:latin typeface="Open Sans"/>
              <a:ea typeface="Open Sans"/>
              <a:cs typeface="Open Sans"/>
              <a:sym typeface="Open Sans"/>
            </a:endParaRPr>
          </a:p>
        </p:txBody>
      </p:sp>
      <p:pic>
        <p:nvPicPr>
          <p:cNvPr id="176" name="Google Shape;176;p22"/>
          <p:cNvPicPr preferRelativeResize="0"/>
          <p:nvPr/>
        </p:nvPicPr>
        <p:blipFill>
          <a:blip r:embed="rId3">
            <a:alphaModFix/>
          </a:blip>
          <a:stretch>
            <a:fillRect/>
          </a:stretch>
        </p:blipFill>
        <p:spPr>
          <a:xfrm>
            <a:off x="311700" y="873950"/>
            <a:ext cx="4387707" cy="3836999"/>
          </a:xfrm>
          <a:prstGeom prst="rect">
            <a:avLst/>
          </a:prstGeom>
          <a:noFill/>
          <a:ln>
            <a:noFill/>
          </a:ln>
        </p:spPr>
      </p:pic>
      <p:sp>
        <p:nvSpPr>
          <p:cNvPr id="177" name="Google Shape;177;p22"/>
          <p:cNvSpPr txBox="1"/>
          <p:nvPr/>
        </p:nvSpPr>
        <p:spPr>
          <a:xfrm>
            <a:off x="5029375" y="873950"/>
            <a:ext cx="3802800" cy="296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Helvetica Neue"/>
              <a:ea typeface="Helvetica Neue"/>
              <a:cs typeface="Helvetica Neue"/>
              <a:sym typeface="Helvetica Neue"/>
            </a:endParaRPr>
          </a:p>
          <a:p>
            <a:pPr indent="0" lvl="0" marL="0" rtl="0" algn="l">
              <a:spcBef>
                <a:spcPts val="0"/>
              </a:spcBef>
              <a:spcAft>
                <a:spcPts val="0"/>
              </a:spcAft>
              <a:buNone/>
            </a:pPr>
            <a:r>
              <a:rPr lang="en" sz="1600">
                <a:latin typeface="Helvetica Neue"/>
                <a:ea typeface="Helvetica Neue"/>
                <a:cs typeface="Helvetica Neue"/>
                <a:sym typeface="Helvetica Neue"/>
              </a:rPr>
              <a:t>Expected Minutes</a:t>
            </a:r>
            <a:r>
              <a:rPr lang="en" sz="1600">
                <a:solidFill>
                  <a:schemeClr val="dk2"/>
                </a:solidFill>
                <a:latin typeface="Helvetica Neue"/>
                <a:ea typeface="Helvetica Neue"/>
                <a:cs typeface="Helvetica Neue"/>
                <a:sym typeface="Helvetica Neue"/>
              </a:rPr>
              <a:t>: </a:t>
            </a:r>
            <a:r>
              <a:rPr lang="en" sz="1600">
                <a:solidFill>
                  <a:srgbClr val="666666"/>
                </a:solidFill>
                <a:latin typeface="Helvetica Neue"/>
                <a:ea typeface="Helvetica Neue"/>
                <a:cs typeface="Helvetica Neue"/>
                <a:sym typeface="Helvetica Neue"/>
              </a:rPr>
              <a:t>The solution provided validates our expectations that the ideal scenario involves probability of all starting XI players near or equal to one.</a:t>
            </a:r>
            <a:endParaRPr sz="16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sz="16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rPr lang="en" sz="1600">
                <a:latin typeface="Helvetica Neue"/>
                <a:ea typeface="Helvetica Neue"/>
                <a:cs typeface="Helvetica Neue"/>
                <a:sym typeface="Helvetica Neue"/>
              </a:rPr>
              <a:t>Expected Value: </a:t>
            </a:r>
            <a:r>
              <a:rPr lang="en" sz="1600">
                <a:solidFill>
                  <a:srgbClr val="666666"/>
                </a:solidFill>
                <a:latin typeface="Helvetica Neue"/>
                <a:ea typeface="Helvetica Neue"/>
                <a:cs typeface="Helvetica Neue"/>
                <a:sym typeface="Helvetica Neue"/>
              </a:rPr>
              <a:t>Expected Value for the NLP version is better than that for the LP version. The optimum ends up targeting all the right fixtures to maximize EV.</a:t>
            </a:r>
            <a:endParaRPr sz="1600">
              <a:latin typeface="Helvetica Neue"/>
              <a:ea typeface="Helvetica Neue"/>
              <a:cs typeface="Helvetica Neue"/>
              <a:sym typeface="Helvetica Neue"/>
            </a:endParaRPr>
          </a:p>
          <a:p>
            <a:pPr indent="0" lvl="0" marL="0" rtl="0" algn="r">
              <a:spcBef>
                <a:spcPts val="0"/>
              </a:spcBef>
              <a:spcAft>
                <a:spcPts val="1600"/>
              </a:spcAft>
              <a:buNone/>
            </a:pPr>
            <a:r>
              <a:t/>
            </a:r>
            <a:endParaRPr sz="1600">
              <a:solidFill>
                <a:srgbClr val="434343"/>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311700" y="287700"/>
            <a:ext cx="8520600" cy="7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sz="2200">
              <a:solidFill>
                <a:srgbClr val="434343"/>
              </a:solidFill>
              <a:latin typeface="Open Sans"/>
              <a:ea typeface="Open Sans"/>
              <a:cs typeface="Open Sans"/>
              <a:sym typeface="Open Sans"/>
            </a:endParaRPr>
          </a:p>
        </p:txBody>
      </p:sp>
      <p:grpSp>
        <p:nvGrpSpPr>
          <p:cNvPr id="183" name="Google Shape;183;p23"/>
          <p:cNvGrpSpPr/>
          <p:nvPr/>
        </p:nvGrpSpPr>
        <p:grpSpPr>
          <a:xfrm>
            <a:off x="311700" y="1329025"/>
            <a:ext cx="3116400" cy="1495800"/>
            <a:chOff x="540300" y="1481425"/>
            <a:chExt cx="3116400" cy="1495800"/>
          </a:xfrm>
        </p:grpSpPr>
        <p:sp>
          <p:nvSpPr>
            <p:cNvPr id="184" name="Google Shape;184;p23"/>
            <p:cNvSpPr txBox="1"/>
            <p:nvPr/>
          </p:nvSpPr>
          <p:spPr>
            <a:xfrm>
              <a:off x="540300" y="1481425"/>
              <a:ext cx="2410800" cy="149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latin typeface="Helvetica Neue"/>
                <a:ea typeface="Helvetica Neue"/>
                <a:cs typeface="Helvetica Neue"/>
                <a:sym typeface="Helvetica Neue"/>
              </a:endParaRPr>
            </a:p>
            <a:p>
              <a:pPr indent="0" lvl="0" marL="0" rtl="0" algn="l">
                <a:spcBef>
                  <a:spcPts val="0"/>
                </a:spcBef>
                <a:spcAft>
                  <a:spcPts val="0"/>
                </a:spcAft>
                <a:buNone/>
              </a:pPr>
              <a:r>
                <a:rPr lang="en" sz="1600">
                  <a:latin typeface="Helvetica Neue"/>
                  <a:ea typeface="Helvetica Neue"/>
                  <a:cs typeface="Helvetica Neue"/>
                  <a:sym typeface="Helvetica Neue"/>
                </a:rPr>
                <a:t>Chips</a:t>
              </a:r>
              <a:r>
                <a:rPr lang="en" sz="1600">
                  <a:solidFill>
                    <a:schemeClr val="dk2"/>
                  </a:solidFill>
                  <a:latin typeface="Helvetica Neue"/>
                  <a:ea typeface="Helvetica Neue"/>
                  <a:cs typeface="Helvetica Neue"/>
                  <a:sym typeface="Helvetica Neue"/>
                </a:rPr>
                <a:t>: </a:t>
              </a:r>
              <a:r>
                <a:rPr lang="en" sz="1600">
                  <a:solidFill>
                    <a:srgbClr val="666666"/>
                  </a:solidFill>
                  <a:latin typeface="Helvetica Neue"/>
                  <a:ea typeface="Helvetica Neue"/>
                  <a:cs typeface="Helvetica Neue"/>
                  <a:sym typeface="Helvetica Neue"/>
                </a:rPr>
                <a:t>Consider the impact of utilizing chips such as Wildcard, FreeHit on the optimal solution</a:t>
              </a:r>
              <a:endParaRPr sz="1600">
                <a:latin typeface="Helvetica Neue"/>
                <a:ea typeface="Helvetica Neue"/>
                <a:cs typeface="Helvetica Neue"/>
                <a:sym typeface="Helvetica Neue"/>
              </a:endParaRPr>
            </a:p>
            <a:p>
              <a:pPr indent="0" lvl="0" marL="0" rtl="0" algn="r">
                <a:spcBef>
                  <a:spcPts val="0"/>
                </a:spcBef>
                <a:spcAft>
                  <a:spcPts val="1600"/>
                </a:spcAft>
                <a:buNone/>
              </a:pPr>
              <a:r>
                <a:t/>
              </a:r>
              <a:endParaRPr sz="1600">
                <a:solidFill>
                  <a:srgbClr val="434343"/>
                </a:solidFill>
                <a:latin typeface="Helvetica Neue"/>
                <a:ea typeface="Helvetica Neue"/>
                <a:cs typeface="Helvetica Neue"/>
                <a:sym typeface="Helvetica Neue"/>
              </a:endParaRPr>
            </a:p>
          </p:txBody>
        </p:sp>
        <p:cxnSp>
          <p:nvCxnSpPr>
            <p:cNvPr id="185" name="Google Shape;185;p23"/>
            <p:cNvCxnSpPr>
              <a:endCxn id="184" idx="3"/>
            </p:cNvCxnSpPr>
            <p:nvPr/>
          </p:nvCxnSpPr>
          <p:spPr>
            <a:xfrm rot="10800000">
              <a:off x="2951100" y="2229325"/>
              <a:ext cx="705600" cy="0"/>
            </a:xfrm>
            <a:prstGeom prst="straightConnector1">
              <a:avLst/>
            </a:prstGeom>
            <a:noFill/>
            <a:ln cap="flat" cmpd="sng" w="9525">
              <a:solidFill>
                <a:srgbClr val="249C90"/>
              </a:solidFill>
              <a:prstDash val="solid"/>
              <a:round/>
              <a:headEnd len="sm" w="sm" type="none"/>
              <a:tailEnd len="med" w="med" type="oval"/>
            </a:ln>
          </p:spPr>
        </p:cxnSp>
      </p:grpSp>
      <p:grpSp>
        <p:nvGrpSpPr>
          <p:cNvPr id="186" name="Google Shape;186;p23"/>
          <p:cNvGrpSpPr/>
          <p:nvPr/>
        </p:nvGrpSpPr>
        <p:grpSpPr>
          <a:xfrm>
            <a:off x="5590838" y="1830200"/>
            <a:ext cx="3324563" cy="1289700"/>
            <a:chOff x="5819438" y="1343625"/>
            <a:chExt cx="3324563" cy="1289700"/>
          </a:xfrm>
        </p:grpSpPr>
        <p:sp>
          <p:nvSpPr>
            <p:cNvPr id="187" name="Google Shape;187;p23"/>
            <p:cNvSpPr txBox="1"/>
            <p:nvPr/>
          </p:nvSpPr>
          <p:spPr>
            <a:xfrm>
              <a:off x="7165500" y="1343625"/>
              <a:ext cx="19785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Helvetica Neue"/>
                  <a:ea typeface="Helvetica Neue"/>
                  <a:cs typeface="Helvetica Neue"/>
                  <a:sym typeface="Helvetica Neue"/>
                </a:rPr>
                <a:t>Price changes</a:t>
              </a:r>
              <a:r>
                <a:rPr lang="en" sz="1600">
                  <a:solidFill>
                    <a:srgbClr val="434343"/>
                  </a:solidFill>
                  <a:latin typeface="Helvetica Neue"/>
                  <a:ea typeface="Helvetica Neue"/>
                  <a:cs typeface="Helvetica Neue"/>
                  <a:sym typeface="Helvetica Neue"/>
                </a:rPr>
                <a:t>: </a:t>
              </a:r>
              <a:r>
                <a:rPr lang="en" sz="1600">
                  <a:solidFill>
                    <a:srgbClr val="666666"/>
                  </a:solidFill>
                  <a:latin typeface="Helvetica Neue"/>
                  <a:ea typeface="Helvetica Neue"/>
                  <a:cs typeface="Helvetica Neue"/>
                  <a:sym typeface="Helvetica Neue"/>
                </a:rPr>
                <a:t>Incorporate a dynamic player price change model</a:t>
              </a:r>
              <a:endParaRPr sz="1600">
                <a:solidFill>
                  <a:srgbClr val="666666"/>
                </a:solidFill>
                <a:latin typeface="Helvetica Neue"/>
                <a:ea typeface="Helvetica Neue"/>
                <a:cs typeface="Helvetica Neue"/>
                <a:sym typeface="Helvetica Neue"/>
              </a:endParaRPr>
            </a:p>
          </p:txBody>
        </p:sp>
        <p:cxnSp>
          <p:nvCxnSpPr>
            <p:cNvPr id="188" name="Google Shape;188;p23"/>
            <p:cNvCxnSpPr/>
            <p:nvPr/>
          </p:nvCxnSpPr>
          <p:spPr>
            <a:xfrm>
              <a:off x="5819438" y="20100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89" name="Google Shape;189;p23"/>
          <p:cNvGrpSpPr/>
          <p:nvPr/>
        </p:nvGrpSpPr>
        <p:grpSpPr>
          <a:xfrm>
            <a:off x="231027" y="3303025"/>
            <a:ext cx="3700500" cy="1289700"/>
            <a:chOff x="-119498" y="3118450"/>
            <a:chExt cx="3700500" cy="1289700"/>
          </a:xfrm>
        </p:grpSpPr>
        <p:sp>
          <p:nvSpPr>
            <p:cNvPr id="190" name="Google Shape;190;p23"/>
            <p:cNvSpPr txBox="1"/>
            <p:nvPr/>
          </p:nvSpPr>
          <p:spPr>
            <a:xfrm>
              <a:off x="-119498" y="3118450"/>
              <a:ext cx="2382300" cy="128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1600">
                <a:latin typeface="Helvetica Neue"/>
                <a:ea typeface="Helvetica Neue"/>
                <a:cs typeface="Helvetica Neue"/>
                <a:sym typeface="Helvetica Neue"/>
              </a:endParaRPr>
            </a:p>
            <a:p>
              <a:pPr indent="0" lvl="0" marL="0" rtl="0" algn="l">
                <a:spcBef>
                  <a:spcPts val="0"/>
                </a:spcBef>
                <a:spcAft>
                  <a:spcPts val="0"/>
                </a:spcAft>
                <a:buNone/>
              </a:pPr>
              <a:r>
                <a:rPr lang="en" sz="1600">
                  <a:latin typeface="Helvetica Neue"/>
                  <a:ea typeface="Helvetica Neue"/>
                  <a:cs typeface="Helvetica Neue"/>
                  <a:sym typeface="Helvetica Neue"/>
                </a:rPr>
                <a:t>Multiple Match Week Optimization</a:t>
              </a:r>
              <a:r>
                <a:rPr lang="en" sz="1600">
                  <a:solidFill>
                    <a:schemeClr val="dk2"/>
                  </a:solidFill>
                  <a:latin typeface="Helvetica Neue"/>
                  <a:ea typeface="Helvetica Neue"/>
                  <a:cs typeface="Helvetica Neue"/>
                  <a:sym typeface="Helvetica Neue"/>
                </a:rPr>
                <a:t>: </a:t>
              </a:r>
              <a:r>
                <a:rPr lang="en" sz="1600">
                  <a:solidFill>
                    <a:srgbClr val="666666"/>
                  </a:solidFill>
                  <a:latin typeface="Helvetica Neue"/>
                  <a:ea typeface="Helvetica Neue"/>
                  <a:cs typeface="Helvetica Neue"/>
                  <a:sym typeface="Helvetica Neue"/>
                </a:rPr>
                <a:t>Consider the impact of transfers across multiple weeks</a:t>
              </a:r>
              <a:endParaRPr sz="1600">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1600">
                <a:latin typeface="Helvetica Neue"/>
                <a:ea typeface="Helvetica Neue"/>
                <a:cs typeface="Helvetica Neue"/>
                <a:sym typeface="Helvetica Neue"/>
              </a:endParaRPr>
            </a:p>
          </p:txBody>
        </p:sp>
        <p:cxnSp>
          <p:nvCxnSpPr>
            <p:cNvPr id="191" name="Google Shape;191;p23"/>
            <p:cNvCxnSpPr>
              <a:endCxn id="190" idx="3"/>
            </p:cNvCxnSpPr>
            <p:nvPr/>
          </p:nvCxnSpPr>
          <p:spPr>
            <a:xfrm flipH="1">
              <a:off x="2262802" y="3721900"/>
              <a:ext cx="1318200" cy="41400"/>
            </a:xfrm>
            <a:prstGeom prst="straightConnector1">
              <a:avLst/>
            </a:prstGeom>
            <a:noFill/>
            <a:ln cap="flat" cmpd="sng" w="9525">
              <a:solidFill>
                <a:srgbClr val="1D7E74"/>
              </a:solidFill>
              <a:prstDash val="solid"/>
              <a:round/>
              <a:headEnd len="sm" w="sm" type="none"/>
              <a:tailEnd len="med" w="med" type="oval"/>
            </a:ln>
          </p:spPr>
        </p:cxnSp>
      </p:grpSp>
      <p:grpSp>
        <p:nvGrpSpPr>
          <p:cNvPr id="192" name="Google Shape;192;p23"/>
          <p:cNvGrpSpPr/>
          <p:nvPr/>
        </p:nvGrpSpPr>
        <p:grpSpPr>
          <a:xfrm>
            <a:off x="2435954" y="656656"/>
            <a:ext cx="4419867" cy="4240920"/>
            <a:chOff x="2662213" y="676344"/>
            <a:chExt cx="3814835" cy="3790597"/>
          </a:xfrm>
        </p:grpSpPr>
        <p:sp>
          <p:nvSpPr>
            <p:cNvPr id="193" name="Google Shape;193;p23"/>
            <p:cNvSpPr/>
            <p:nvPr/>
          </p:nvSpPr>
          <p:spPr>
            <a:xfrm rot="3600185">
              <a:off x="3169983" y="1184511"/>
              <a:ext cx="2774659" cy="2774659"/>
            </a:xfrm>
            <a:prstGeom prst="blockArc">
              <a:avLst>
                <a:gd fmla="val 12622480" name="adj1"/>
                <a:gd fmla="val 19781569" name="adj2"/>
                <a:gd fmla="val 20773" name="adj3"/>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rot="10800000">
              <a:off x="3183490" y="1163229"/>
              <a:ext cx="2774700" cy="2774700"/>
            </a:xfrm>
            <a:prstGeom prst="blockArc">
              <a:avLst>
                <a:gd fmla="val 12622480" name="adj1"/>
                <a:gd fmla="val 19662822" name="adj2"/>
                <a:gd fmla="val 20729" name="adj3"/>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rot="-3600185">
              <a:off x="3194618" y="1184114"/>
              <a:ext cx="2774659" cy="2774659"/>
            </a:xfrm>
            <a:prstGeom prst="blockArc">
              <a:avLst>
                <a:gd fmla="val 12622480" name="adj1"/>
                <a:gd fmla="val 19703271" name="adj2"/>
                <a:gd fmla="val 20851" name="adj3"/>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3"/>
            <p:cNvGrpSpPr/>
            <p:nvPr/>
          </p:nvGrpSpPr>
          <p:grpSpPr>
            <a:xfrm rot="-7200165">
              <a:off x="3337679" y="2826785"/>
              <a:ext cx="585011" cy="585536"/>
              <a:chOff x="1967628" y="812211"/>
              <a:chExt cx="588000" cy="588000"/>
            </a:xfrm>
          </p:grpSpPr>
          <p:sp>
            <p:nvSpPr>
              <p:cNvPr id="197" name="Google Shape;197;p23"/>
              <p:cNvSpPr/>
              <p:nvPr/>
            </p:nvSpPr>
            <p:spPr>
              <a:xfrm rot="39023">
                <a:off x="1970909" y="815492"/>
                <a:ext cx="581437" cy="581437"/>
              </a:xfrm>
              <a:prstGeom prst="pie">
                <a:avLst>
                  <a:gd fmla="val 6190354" name="adj1"/>
                  <a:gd fmla="val 14996165" name="adj2"/>
                </a:avLst>
              </a:prstGeom>
              <a:solidFill>
                <a:srgbClr val="CFE2F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rot="10800000">
                <a:off x="1970875" y="815525"/>
                <a:ext cx="581400" cy="581400"/>
              </a:xfrm>
              <a:prstGeom prst="pie">
                <a:avLst>
                  <a:gd fmla="val 4028252" name="adj1"/>
                  <a:gd fmla="val 17183677" name="adj2"/>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4264097" y="1180331"/>
              <a:ext cx="585001" cy="585530"/>
              <a:chOff x="1970048" y="811613"/>
              <a:chExt cx="588000" cy="588000"/>
            </a:xfrm>
          </p:grpSpPr>
          <p:sp>
            <p:nvSpPr>
              <p:cNvPr id="200" name="Google Shape;200;p23"/>
              <p:cNvSpPr/>
              <p:nvPr/>
            </p:nvSpPr>
            <p:spPr>
              <a:xfrm rot="39023">
                <a:off x="1973329" y="814894"/>
                <a:ext cx="581437" cy="581437"/>
              </a:xfrm>
              <a:prstGeom prst="pie">
                <a:avLst>
                  <a:gd fmla="val 6190354" name="adj1"/>
                  <a:gd fmla="val 14996165" name="adj2"/>
                </a:avLst>
              </a:prstGeom>
              <a:solidFill>
                <a:srgbClr val="A4C2F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rot="10800000">
                <a:off x="1973295" y="814927"/>
                <a:ext cx="581400" cy="581400"/>
              </a:xfrm>
              <a:prstGeom prst="pie">
                <a:avLst>
                  <a:gd fmla="val 4028252" name="adj1"/>
                  <a:gd fmla="val 17183677" name="adj2"/>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23"/>
            <p:cNvGrpSpPr/>
            <p:nvPr/>
          </p:nvGrpSpPr>
          <p:grpSpPr>
            <a:xfrm rot="7200165">
              <a:off x="5229930" y="2804716"/>
              <a:ext cx="585011" cy="585536"/>
              <a:chOff x="1977085" y="811649"/>
              <a:chExt cx="588000" cy="588000"/>
            </a:xfrm>
          </p:grpSpPr>
          <p:sp>
            <p:nvSpPr>
              <p:cNvPr id="203" name="Google Shape;203;p23"/>
              <p:cNvSpPr/>
              <p:nvPr/>
            </p:nvSpPr>
            <p:spPr>
              <a:xfrm rot="39023">
                <a:off x="1980366" y="814930"/>
                <a:ext cx="581437" cy="581437"/>
              </a:xfrm>
              <a:prstGeom prst="pie">
                <a:avLst>
                  <a:gd fmla="val 6190354" name="adj1"/>
                  <a:gd fmla="val 14996165" name="adj2"/>
                </a:avLst>
              </a:prstGeom>
              <a:solidFill>
                <a:srgbClr val="45818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rot="10800000">
                <a:off x="1980332" y="814963"/>
                <a:ext cx="581400" cy="581400"/>
              </a:xfrm>
              <a:prstGeom prst="pie">
                <a:avLst>
                  <a:gd fmla="val 4028252" name="adj1"/>
                  <a:gd fmla="val 17183677" name="adj2"/>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Helvetica Neue"/>
                <a:ea typeface="Helvetica Neue"/>
                <a:cs typeface="Helvetica Neue"/>
                <a:sym typeface="Helvetica Neue"/>
              </a:rPr>
              <a:t>Questions?</a:t>
            </a:r>
            <a:endParaRPr>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93" name="Google Shape;93;p14"/>
          <p:cNvPicPr preferRelativeResize="0"/>
          <p:nvPr/>
        </p:nvPicPr>
        <p:blipFill>
          <a:blip r:embed="rId3">
            <a:alphaModFix/>
          </a:blip>
          <a:stretch>
            <a:fillRect/>
          </a:stretch>
        </p:blipFill>
        <p:spPr>
          <a:xfrm>
            <a:off x="311700" y="565775"/>
            <a:ext cx="3451200" cy="2673850"/>
          </a:xfrm>
          <a:prstGeom prst="rect">
            <a:avLst/>
          </a:prstGeom>
          <a:noFill/>
          <a:ln>
            <a:noFill/>
          </a:ln>
        </p:spPr>
      </p:pic>
      <p:sp>
        <p:nvSpPr>
          <p:cNvPr id="94" name="Google Shape;94;p14"/>
          <p:cNvSpPr txBox="1"/>
          <p:nvPr>
            <p:ph idx="1" type="body"/>
          </p:nvPr>
        </p:nvSpPr>
        <p:spPr>
          <a:xfrm>
            <a:off x="4572000" y="646900"/>
            <a:ext cx="4260300" cy="3116700"/>
          </a:xfrm>
          <a:prstGeom prst="rect">
            <a:avLst/>
          </a:prstGeom>
        </p:spPr>
        <p:txBody>
          <a:bodyPr anchorCtr="0" anchor="t" bIns="91425" lIns="91425" spcFirstLastPara="1" rIns="91425" wrap="square" tIns="91425">
            <a:normAutofit/>
          </a:bodyPr>
          <a:lstStyle/>
          <a:p>
            <a:pPr indent="-298450" lvl="0" marL="457200" rtl="0" algn="l">
              <a:spcBef>
                <a:spcPts val="1000"/>
              </a:spcBef>
              <a:spcAft>
                <a:spcPts val="0"/>
              </a:spcAft>
              <a:buSzPts val="1100"/>
              <a:buFont typeface="Arial"/>
              <a:buChar char="●"/>
            </a:pPr>
            <a:r>
              <a:rPr lang="en" sz="1100">
                <a:latin typeface="Arial"/>
                <a:ea typeface="Arial"/>
                <a:cs typeface="Arial"/>
                <a:sym typeface="Arial"/>
              </a:rPr>
              <a:t>The objective is to select 15 players, which includes 11 starters, 4 bench players, and 1 captain such that the fantasy team ends up scoring the most points throughout the season.</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The game starts off with a fantasy team budget of $100m.</a:t>
            </a:r>
            <a:endParaRPr sz="1100">
              <a:latin typeface="Arial"/>
              <a:ea typeface="Arial"/>
              <a:cs typeface="Arial"/>
              <a:sym typeface="Arial"/>
            </a:endParaRPr>
          </a:p>
          <a:p>
            <a:pPr indent="-298450" lvl="0" marL="457200" rtl="0" algn="l">
              <a:spcBef>
                <a:spcPts val="1000"/>
              </a:spcBef>
              <a:spcAft>
                <a:spcPts val="0"/>
              </a:spcAft>
              <a:buSzPts val="1100"/>
              <a:buFont typeface="Arial"/>
              <a:buChar char="●"/>
            </a:pPr>
            <a:r>
              <a:rPr lang="en" sz="1100">
                <a:latin typeface="Arial"/>
                <a:ea typeface="Arial"/>
                <a:cs typeface="Arial"/>
                <a:sym typeface="Arial"/>
              </a:rPr>
              <a:t>The goal of this optimization project is to maximize the Expected Value of the fantasy football team for a week.</a:t>
            </a:r>
            <a:endParaRPr sz="1100">
              <a:latin typeface="Arial"/>
              <a:ea typeface="Arial"/>
              <a:cs typeface="Arial"/>
              <a:sym typeface="Arial"/>
            </a:endParaRPr>
          </a:p>
          <a:p>
            <a:pPr indent="-298450" lvl="0" marL="457200" rtl="0" algn="l">
              <a:spcBef>
                <a:spcPts val="1000"/>
              </a:spcBef>
              <a:spcAft>
                <a:spcPts val="1200"/>
              </a:spcAft>
              <a:buSzPts val="1100"/>
              <a:buFont typeface="Arial"/>
              <a:buChar char="●"/>
            </a:pPr>
            <a:r>
              <a:rPr lang="en" sz="1100">
                <a:latin typeface="Arial"/>
                <a:ea typeface="Arial"/>
                <a:cs typeface="Arial"/>
                <a:sym typeface="Arial"/>
              </a:rPr>
              <a:t>Expected value and expected minutes are the key components of FPL.</a:t>
            </a:r>
            <a:endParaRPr sz="1100">
              <a:latin typeface="Arial"/>
              <a:ea typeface="Arial"/>
              <a:cs typeface="Arial"/>
              <a:sym typeface="Arial"/>
            </a:endParaRPr>
          </a:p>
        </p:txBody>
      </p:sp>
      <p:pic>
        <p:nvPicPr>
          <p:cNvPr id="95" name="Google Shape;95;p14"/>
          <p:cNvPicPr preferRelativeResize="0"/>
          <p:nvPr/>
        </p:nvPicPr>
        <p:blipFill rotWithShape="1">
          <a:blip r:embed="rId4">
            <a:alphaModFix/>
          </a:blip>
          <a:srcRect b="0" l="14295" r="0" t="0"/>
          <a:stretch/>
        </p:blipFill>
        <p:spPr>
          <a:xfrm>
            <a:off x="311700" y="3239625"/>
            <a:ext cx="3451200" cy="1648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Constraints</a:t>
            </a:r>
            <a:endParaRPr/>
          </a:p>
        </p:txBody>
      </p:sp>
      <p:pic>
        <p:nvPicPr>
          <p:cNvPr descr="\underset{x_{1_{i,j}},x_{2_{i,j}}\in \mathbb{R^{80}}}{minimize} \hspace{1ex} f(x_{1_{i,j}},x_{2_{i,j}}) = -\sum\limits_{i,j} W_{i,j}(0.9x_{1_{i,j}}+0.1 x_{2_{i,j}})" id="101" name="Google Shape;101;p15" title="MathEquation,#000000"/>
          <p:cNvPicPr preferRelativeResize="0"/>
          <p:nvPr/>
        </p:nvPicPr>
        <p:blipFill>
          <a:blip r:embed="rId3">
            <a:alphaModFix/>
          </a:blip>
          <a:stretch>
            <a:fillRect/>
          </a:stretch>
        </p:blipFill>
        <p:spPr>
          <a:xfrm>
            <a:off x="2950188" y="282112"/>
            <a:ext cx="5882106" cy="558800"/>
          </a:xfrm>
          <a:prstGeom prst="rect">
            <a:avLst/>
          </a:prstGeom>
          <a:noFill/>
          <a:ln>
            <a:noFill/>
          </a:ln>
        </p:spPr>
      </p:pic>
      <p:sp>
        <p:nvSpPr>
          <p:cNvPr id="102" name="Google Shape;102;p15"/>
          <p:cNvSpPr txBox="1"/>
          <p:nvPr/>
        </p:nvSpPr>
        <p:spPr>
          <a:xfrm>
            <a:off x="311700" y="713000"/>
            <a:ext cx="8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Budget:</a:t>
            </a:r>
            <a:endParaRPr b="1">
              <a:latin typeface="Helvetica Neue"/>
              <a:ea typeface="Helvetica Neue"/>
              <a:cs typeface="Helvetica Neue"/>
              <a:sym typeface="Helvetica Neue"/>
            </a:endParaRPr>
          </a:p>
        </p:txBody>
      </p:sp>
      <p:sp>
        <p:nvSpPr>
          <p:cNvPr id="103" name="Google Shape;103;p15"/>
          <p:cNvSpPr txBox="1"/>
          <p:nvPr/>
        </p:nvSpPr>
        <p:spPr>
          <a:xfrm>
            <a:off x="311700" y="1446425"/>
            <a:ext cx="11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Squad</a:t>
            </a:r>
            <a:r>
              <a:rPr b="1" lang="en">
                <a:latin typeface="Helvetica Neue"/>
                <a:ea typeface="Helvetica Neue"/>
                <a:cs typeface="Helvetica Neue"/>
                <a:sym typeface="Helvetica Neue"/>
              </a:rPr>
              <a:t>:</a:t>
            </a:r>
            <a:endParaRPr b="1">
              <a:latin typeface="Helvetica Neue"/>
              <a:ea typeface="Helvetica Neue"/>
              <a:cs typeface="Helvetica Neue"/>
              <a:sym typeface="Helvetica Neue"/>
            </a:endParaRPr>
          </a:p>
        </p:txBody>
      </p:sp>
      <p:pic>
        <p:nvPicPr>
          <p:cNvPr descr="h_1(\mathbf{X}) = \sum\limits_i \sum\limits_j (\mathbf{x_{1_{i,j}} + x_{2_{i,j}}}) - 15 =0" id="104" name="Google Shape;104;p15" title="MathEquation,#000000"/>
          <p:cNvPicPr preferRelativeResize="0"/>
          <p:nvPr/>
        </p:nvPicPr>
        <p:blipFill>
          <a:blip r:embed="rId4">
            <a:alphaModFix/>
          </a:blip>
          <a:stretch>
            <a:fillRect/>
          </a:stretch>
        </p:blipFill>
        <p:spPr>
          <a:xfrm>
            <a:off x="429800" y="1866025"/>
            <a:ext cx="2780126" cy="361425"/>
          </a:xfrm>
          <a:prstGeom prst="rect">
            <a:avLst/>
          </a:prstGeom>
          <a:noFill/>
          <a:ln>
            <a:noFill/>
          </a:ln>
        </p:spPr>
      </p:pic>
      <p:pic>
        <p:nvPicPr>
          <p:cNvPr descr="h_3(\mathbf{X}) = \sum\limits (\mathbf{x_{1_{i,1}} + x_{2_{i,1}}}) - 2 =0" id="105" name="Google Shape;105;p15" title="MathEquation,#000000"/>
          <p:cNvPicPr preferRelativeResize="0"/>
          <p:nvPr/>
        </p:nvPicPr>
        <p:blipFill>
          <a:blip r:embed="rId5">
            <a:alphaModFix/>
          </a:blip>
          <a:stretch>
            <a:fillRect/>
          </a:stretch>
        </p:blipFill>
        <p:spPr>
          <a:xfrm>
            <a:off x="429825" y="2693576"/>
            <a:ext cx="2691940" cy="242275"/>
          </a:xfrm>
          <a:prstGeom prst="rect">
            <a:avLst/>
          </a:prstGeom>
          <a:noFill/>
          <a:ln>
            <a:noFill/>
          </a:ln>
        </p:spPr>
      </p:pic>
      <p:pic>
        <p:nvPicPr>
          <p:cNvPr descr="h_4(\mathbf{X}) = \sum\limits (\mathbf{x_{1_{i,2}} + x_{2_{i,2}}}) - 5 =0" id="106" name="Google Shape;106;p15" title="MathEquation,#000000"/>
          <p:cNvPicPr preferRelativeResize="0"/>
          <p:nvPr/>
        </p:nvPicPr>
        <p:blipFill>
          <a:blip r:embed="rId6">
            <a:alphaModFix/>
          </a:blip>
          <a:stretch>
            <a:fillRect/>
          </a:stretch>
        </p:blipFill>
        <p:spPr>
          <a:xfrm>
            <a:off x="429825" y="3090809"/>
            <a:ext cx="2691940" cy="242275"/>
          </a:xfrm>
          <a:prstGeom prst="rect">
            <a:avLst/>
          </a:prstGeom>
          <a:noFill/>
          <a:ln>
            <a:noFill/>
          </a:ln>
        </p:spPr>
      </p:pic>
      <p:pic>
        <p:nvPicPr>
          <p:cNvPr descr="h_5(\mathbf{X}) = \sum\limits (\mathbf{x_{1_{i,3}} + x_{2_{i,3}}}) - 5 =0" id="107" name="Google Shape;107;p15" title="MathEquation,#000000"/>
          <p:cNvPicPr preferRelativeResize="0"/>
          <p:nvPr/>
        </p:nvPicPr>
        <p:blipFill>
          <a:blip r:embed="rId7">
            <a:alphaModFix/>
          </a:blip>
          <a:stretch>
            <a:fillRect/>
          </a:stretch>
        </p:blipFill>
        <p:spPr>
          <a:xfrm>
            <a:off x="429825" y="3488042"/>
            <a:ext cx="2691940" cy="242275"/>
          </a:xfrm>
          <a:prstGeom prst="rect">
            <a:avLst/>
          </a:prstGeom>
          <a:noFill/>
          <a:ln>
            <a:noFill/>
          </a:ln>
        </p:spPr>
      </p:pic>
      <p:pic>
        <p:nvPicPr>
          <p:cNvPr descr="h_6(\mathbf{X}) = \sum\limits (\mathbf{x_{1_{i,4}} + x_{2_{i,4}}}) - 3 =0" id="108" name="Google Shape;108;p15" title="MathEquation,#000000"/>
          <p:cNvPicPr preferRelativeResize="0"/>
          <p:nvPr/>
        </p:nvPicPr>
        <p:blipFill>
          <a:blip r:embed="rId8">
            <a:alphaModFix/>
          </a:blip>
          <a:stretch>
            <a:fillRect/>
          </a:stretch>
        </p:blipFill>
        <p:spPr>
          <a:xfrm>
            <a:off x="429825" y="3885275"/>
            <a:ext cx="2691940" cy="242275"/>
          </a:xfrm>
          <a:prstGeom prst="rect">
            <a:avLst/>
          </a:prstGeom>
          <a:noFill/>
          <a:ln>
            <a:noFill/>
          </a:ln>
        </p:spPr>
      </p:pic>
      <p:pic>
        <p:nvPicPr>
          <p:cNvPr descr="h_2(\mathbf{X}) = \sum\limits_i \sum\limits_j \mathbf{x_{1_{i,j}}} - 11 =0" id="109" name="Google Shape;109;p15" title="MathEquation,#000000"/>
          <p:cNvPicPr preferRelativeResize="0"/>
          <p:nvPr/>
        </p:nvPicPr>
        <p:blipFill>
          <a:blip r:embed="rId9">
            <a:alphaModFix/>
          </a:blip>
          <a:stretch>
            <a:fillRect/>
          </a:stretch>
        </p:blipFill>
        <p:spPr>
          <a:xfrm>
            <a:off x="429805" y="2287158"/>
            <a:ext cx="2160270" cy="365760"/>
          </a:xfrm>
          <a:prstGeom prst="rect">
            <a:avLst/>
          </a:prstGeom>
          <a:noFill/>
          <a:ln>
            <a:noFill/>
          </a:ln>
        </p:spPr>
      </p:pic>
      <p:pic>
        <p:nvPicPr>
          <p:cNvPr descr="g_2(\mathbf{X}) = \sum\limits \mathbf{x_{1_{i,2}}} - 5 \leq0" id="110" name="Google Shape;110;p15" title="MathEquation,#000000"/>
          <p:cNvPicPr preferRelativeResize="0"/>
          <p:nvPr/>
        </p:nvPicPr>
        <p:blipFill>
          <a:blip r:embed="rId10">
            <a:alphaModFix/>
          </a:blip>
          <a:stretch>
            <a:fillRect/>
          </a:stretch>
        </p:blipFill>
        <p:spPr>
          <a:xfrm>
            <a:off x="3663838" y="1844952"/>
            <a:ext cx="1957774" cy="242275"/>
          </a:xfrm>
          <a:prstGeom prst="rect">
            <a:avLst/>
          </a:prstGeom>
          <a:noFill/>
          <a:ln>
            <a:noFill/>
          </a:ln>
        </p:spPr>
      </p:pic>
      <p:pic>
        <p:nvPicPr>
          <p:cNvPr descr="g_3(\mathbf{X}) = - \sum\limits \mathbf{x_{1_{i,2}}} + 3 \leq0" id="111" name="Google Shape;111;p15" title="MathEquation,#000000"/>
          <p:cNvPicPr preferRelativeResize="0"/>
          <p:nvPr/>
        </p:nvPicPr>
        <p:blipFill>
          <a:blip r:embed="rId11">
            <a:alphaModFix/>
          </a:blip>
          <a:stretch>
            <a:fillRect/>
          </a:stretch>
        </p:blipFill>
        <p:spPr>
          <a:xfrm>
            <a:off x="3663850" y="2156631"/>
            <a:ext cx="2153560" cy="242275"/>
          </a:xfrm>
          <a:prstGeom prst="rect">
            <a:avLst/>
          </a:prstGeom>
          <a:noFill/>
          <a:ln>
            <a:noFill/>
          </a:ln>
        </p:spPr>
      </p:pic>
      <p:pic>
        <p:nvPicPr>
          <p:cNvPr descr="g_5(\mathbf{X}) = - \sum\limits \mathbf{x_{1_{i,3}}} + 2 \leq0" id="112" name="Google Shape;112;p15" title="MathEquation,#000000"/>
          <p:cNvPicPr preferRelativeResize="0"/>
          <p:nvPr/>
        </p:nvPicPr>
        <p:blipFill>
          <a:blip r:embed="rId12">
            <a:alphaModFix/>
          </a:blip>
          <a:stretch>
            <a:fillRect/>
          </a:stretch>
        </p:blipFill>
        <p:spPr>
          <a:xfrm>
            <a:off x="3663849" y="2856190"/>
            <a:ext cx="2153560" cy="242275"/>
          </a:xfrm>
          <a:prstGeom prst="rect">
            <a:avLst/>
          </a:prstGeom>
          <a:noFill/>
          <a:ln>
            <a:noFill/>
          </a:ln>
        </p:spPr>
      </p:pic>
      <p:pic>
        <p:nvPicPr>
          <p:cNvPr descr="g_4(\mathbf{X}) = \sum\limits \mathbf{x_{1_{i,3}}} - 5 \leq0" id="113" name="Google Shape;113;p15" title="MathEquation,#000000"/>
          <p:cNvPicPr preferRelativeResize="0"/>
          <p:nvPr/>
        </p:nvPicPr>
        <p:blipFill>
          <a:blip r:embed="rId13">
            <a:alphaModFix/>
          </a:blip>
          <a:stretch>
            <a:fillRect/>
          </a:stretch>
        </p:blipFill>
        <p:spPr>
          <a:xfrm>
            <a:off x="3663838" y="2544511"/>
            <a:ext cx="1957774" cy="242275"/>
          </a:xfrm>
          <a:prstGeom prst="rect">
            <a:avLst/>
          </a:prstGeom>
          <a:noFill/>
          <a:ln>
            <a:noFill/>
          </a:ln>
        </p:spPr>
      </p:pic>
      <p:pic>
        <p:nvPicPr>
          <p:cNvPr descr="g_6(\mathbf{X}) = \sum\limits \mathbf{x_{1_{i,4}}} - 3 \leq0" id="114" name="Google Shape;114;p15" title="MathEquation,#000000"/>
          <p:cNvPicPr preferRelativeResize="0"/>
          <p:nvPr/>
        </p:nvPicPr>
        <p:blipFill>
          <a:blip r:embed="rId14">
            <a:alphaModFix/>
          </a:blip>
          <a:stretch>
            <a:fillRect/>
          </a:stretch>
        </p:blipFill>
        <p:spPr>
          <a:xfrm>
            <a:off x="3663825" y="3244069"/>
            <a:ext cx="1957792" cy="242275"/>
          </a:xfrm>
          <a:prstGeom prst="rect">
            <a:avLst/>
          </a:prstGeom>
          <a:noFill/>
          <a:ln>
            <a:noFill/>
          </a:ln>
        </p:spPr>
      </p:pic>
      <p:pic>
        <p:nvPicPr>
          <p:cNvPr descr="g_7(\mathbf{X}) = - \sum\limits \mathbf{x_{1_{i,4}}} + 1 \leq0" id="115" name="Google Shape;115;p15" title="MathEquation,#000000"/>
          <p:cNvPicPr preferRelativeResize="0"/>
          <p:nvPr/>
        </p:nvPicPr>
        <p:blipFill>
          <a:blip r:embed="rId15">
            <a:alphaModFix/>
          </a:blip>
          <a:stretch>
            <a:fillRect/>
          </a:stretch>
        </p:blipFill>
        <p:spPr>
          <a:xfrm>
            <a:off x="3663850" y="3555748"/>
            <a:ext cx="2153560" cy="242275"/>
          </a:xfrm>
          <a:prstGeom prst="rect">
            <a:avLst/>
          </a:prstGeom>
          <a:noFill/>
          <a:ln>
            <a:noFill/>
          </a:ln>
        </p:spPr>
      </p:pic>
      <p:pic>
        <p:nvPicPr>
          <p:cNvPr descr="h_7(\mathbf{X}) = \sum\limits \mathbf{x_{1_{i,1}}} - 1 =0" id="116" name="Google Shape;116;p15" title="MathEquation,#000000"/>
          <p:cNvPicPr preferRelativeResize="0"/>
          <p:nvPr/>
        </p:nvPicPr>
        <p:blipFill>
          <a:blip r:embed="rId16">
            <a:alphaModFix/>
          </a:blip>
          <a:stretch>
            <a:fillRect/>
          </a:stretch>
        </p:blipFill>
        <p:spPr>
          <a:xfrm>
            <a:off x="3657827" y="3943652"/>
            <a:ext cx="1969796" cy="241300"/>
          </a:xfrm>
          <a:prstGeom prst="rect">
            <a:avLst/>
          </a:prstGeom>
          <a:noFill/>
          <a:ln>
            <a:noFill/>
          </a:ln>
        </p:spPr>
      </p:pic>
      <p:sp>
        <p:nvSpPr>
          <p:cNvPr id="117" name="Google Shape;117;p15"/>
          <p:cNvSpPr txBox="1"/>
          <p:nvPr/>
        </p:nvSpPr>
        <p:spPr>
          <a:xfrm>
            <a:off x="3555950" y="1444750"/>
            <a:ext cx="17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Starting Lineup:</a:t>
            </a:r>
            <a:endParaRPr b="1">
              <a:latin typeface="Helvetica Neue"/>
              <a:ea typeface="Helvetica Neue"/>
              <a:cs typeface="Helvetica Neue"/>
              <a:sym typeface="Helvetica Neue"/>
            </a:endParaRPr>
          </a:p>
        </p:txBody>
      </p:sp>
      <p:pic>
        <p:nvPicPr>
          <p:cNvPr descr="g_k(\mathbf{X}) = \sum\limits_j \mathbf{x_{1_{k-8,j}}} - 3 \leq0 \hspace{1ex}\forall \hspace{1ex} k \in[9,28]" id="118" name="Google Shape;118;p15" title="MathEquation,#000000"/>
          <p:cNvPicPr preferRelativeResize="0"/>
          <p:nvPr/>
        </p:nvPicPr>
        <p:blipFill>
          <a:blip r:embed="rId17">
            <a:alphaModFix/>
          </a:blip>
          <a:stretch>
            <a:fillRect/>
          </a:stretch>
        </p:blipFill>
        <p:spPr>
          <a:xfrm>
            <a:off x="419575" y="4515397"/>
            <a:ext cx="2980828" cy="361425"/>
          </a:xfrm>
          <a:prstGeom prst="rect">
            <a:avLst/>
          </a:prstGeom>
          <a:noFill/>
          <a:ln>
            <a:noFill/>
          </a:ln>
        </p:spPr>
      </p:pic>
      <p:sp>
        <p:nvSpPr>
          <p:cNvPr id="119" name="Google Shape;119;p15"/>
          <p:cNvSpPr txBox="1"/>
          <p:nvPr/>
        </p:nvSpPr>
        <p:spPr>
          <a:xfrm>
            <a:off x="311700" y="4168200"/>
            <a:ext cx="16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Helvetica Neue"/>
                <a:ea typeface="Helvetica Neue"/>
                <a:cs typeface="Helvetica Neue"/>
                <a:sym typeface="Helvetica Neue"/>
              </a:rPr>
              <a:t>Club</a:t>
            </a:r>
            <a:r>
              <a:rPr b="1" lang="en">
                <a:latin typeface="Helvetica Neue"/>
                <a:ea typeface="Helvetica Neue"/>
                <a:cs typeface="Helvetica Neue"/>
                <a:sym typeface="Helvetica Neue"/>
              </a:rPr>
              <a:t>:</a:t>
            </a:r>
            <a:endParaRPr b="1">
              <a:latin typeface="Helvetica Neue"/>
              <a:ea typeface="Helvetica Neue"/>
              <a:cs typeface="Helvetica Neue"/>
              <a:sym typeface="Helvetica Neue"/>
            </a:endParaRPr>
          </a:p>
        </p:txBody>
      </p:sp>
      <p:pic>
        <p:nvPicPr>
          <p:cNvPr descr="g_1(\mathbf{X}) = \sum (\mathbf{x_{1_{i,j}} c_{i,j}+x_{2_{i,j}} c_{i,j}}) -100\leq 0" id="120" name="Google Shape;120;p15" title="MathEquation,#000000"/>
          <p:cNvPicPr preferRelativeResize="0"/>
          <p:nvPr/>
        </p:nvPicPr>
        <p:blipFill>
          <a:blip r:embed="rId18">
            <a:alphaModFix/>
          </a:blip>
          <a:stretch>
            <a:fillRect/>
          </a:stretch>
        </p:blipFill>
        <p:spPr>
          <a:xfrm>
            <a:off x="419575" y="1159177"/>
            <a:ext cx="3285436" cy="242275"/>
          </a:xfrm>
          <a:prstGeom prst="rect">
            <a:avLst/>
          </a:prstGeom>
          <a:noFill/>
          <a:ln>
            <a:noFill/>
          </a:ln>
        </p:spPr>
      </p:pic>
      <p:graphicFrame>
        <p:nvGraphicFramePr>
          <p:cNvPr id="121" name="Google Shape;121;p15"/>
          <p:cNvGraphicFramePr/>
          <p:nvPr/>
        </p:nvGraphicFramePr>
        <p:xfrm>
          <a:off x="7465625" y="941125"/>
          <a:ext cx="3000000" cy="3000000"/>
        </p:xfrm>
        <a:graphic>
          <a:graphicData uri="http://schemas.openxmlformats.org/drawingml/2006/table">
            <a:tbl>
              <a:tblPr>
                <a:noFill/>
                <a:tableStyleId>{F812E06A-087B-45A1-8E56-0F7784FB6A36}</a:tableStyleId>
              </a:tblPr>
              <a:tblGrid>
                <a:gridCol w="382850"/>
                <a:gridCol w="1079975"/>
              </a:tblGrid>
              <a:tr h="100000">
                <a:tc>
                  <a:txBody>
                    <a:bodyPr/>
                    <a:lstStyle/>
                    <a:p>
                      <a:pPr indent="0" lvl="0" marL="0" rtl="0" algn="l">
                        <a:spcBef>
                          <a:spcPts val="0"/>
                        </a:spcBef>
                        <a:spcAft>
                          <a:spcPts val="0"/>
                        </a:spcAft>
                        <a:buNone/>
                      </a:pPr>
                      <a:r>
                        <a:rPr lang="en" sz="1100">
                          <a:latin typeface="Helvetica Neue"/>
                          <a:ea typeface="Helvetica Neue"/>
                          <a:cs typeface="Helvetica Neue"/>
                          <a:sym typeface="Helvetica Neue"/>
                        </a:rPr>
                        <a:t>j</a:t>
                      </a:r>
                      <a:endParaRPr sz="11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100">
                          <a:latin typeface="Helvetica Neue"/>
                          <a:ea typeface="Helvetica Neue"/>
                          <a:cs typeface="Helvetica Neue"/>
                          <a:sym typeface="Helvetica Neue"/>
                        </a:rPr>
                        <a:t>Position</a:t>
                      </a:r>
                      <a:endParaRPr sz="1100">
                        <a:latin typeface="Helvetica Neue"/>
                        <a:ea typeface="Helvetica Neue"/>
                        <a:cs typeface="Helvetica Neue"/>
                        <a:sym typeface="Helvetica Neue"/>
                      </a:endParaRPr>
                    </a:p>
                  </a:txBody>
                  <a:tcPr marT="91425" marB="91425" marR="91425" marL="91425"/>
                </a:tc>
              </a:tr>
              <a:tr h="100000">
                <a:tc>
                  <a:txBody>
                    <a:bodyPr/>
                    <a:lstStyle/>
                    <a:p>
                      <a:pPr indent="0" lvl="0" marL="0" rtl="0" algn="l">
                        <a:spcBef>
                          <a:spcPts val="0"/>
                        </a:spcBef>
                        <a:spcAft>
                          <a:spcPts val="0"/>
                        </a:spcAft>
                        <a:buNone/>
                      </a:pPr>
                      <a:r>
                        <a:rPr lang="en" sz="1100">
                          <a:latin typeface="Helvetica Neue"/>
                          <a:ea typeface="Helvetica Neue"/>
                          <a:cs typeface="Helvetica Neue"/>
                          <a:sym typeface="Helvetica Neue"/>
                        </a:rPr>
                        <a:t>1</a:t>
                      </a:r>
                      <a:endParaRPr sz="11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100">
                          <a:latin typeface="Helvetica Neue"/>
                          <a:ea typeface="Helvetica Neue"/>
                          <a:cs typeface="Helvetica Neue"/>
                          <a:sym typeface="Helvetica Neue"/>
                        </a:rPr>
                        <a:t>Goalkeeper</a:t>
                      </a:r>
                      <a:endParaRPr sz="1100">
                        <a:latin typeface="Helvetica Neue"/>
                        <a:ea typeface="Helvetica Neue"/>
                        <a:cs typeface="Helvetica Neue"/>
                        <a:sym typeface="Helvetica Neue"/>
                      </a:endParaRPr>
                    </a:p>
                  </a:txBody>
                  <a:tcPr marT="91425" marB="91425" marR="91425" marL="91425"/>
                </a:tc>
              </a:tr>
              <a:tr h="100000">
                <a:tc>
                  <a:txBody>
                    <a:bodyPr/>
                    <a:lstStyle/>
                    <a:p>
                      <a:pPr indent="0" lvl="0" marL="0" rtl="0" algn="l">
                        <a:spcBef>
                          <a:spcPts val="0"/>
                        </a:spcBef>
                        <a:spcAft>
                          <a:spcPts val="0"/>
                        </a:spcAft>
                        <a:buNone/>
                      </a:pPr>
                      <a:r>
                        <a:rPr lang="en" sz="1100">
                          <a:latin typeface="Helvetica Neue"/>
                          <a:ea typeface="Helvetica Neue"/>
                          <a:cs typeface="Helvetica Neue"/>
                          <a:sym typeface="Helvetica Neue"/>
                        </a:rPr>
                        <a:t>2</a:t>
                      </a:r>
                      <a:endParaRPr sz="11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100">
                          <a:latin typeface="Helvetica Neue"/>
                          <a:ea typeface="Helvetica Neue"/>
                          <a:cs typeface="Helvetica Neue"/>
                          <a:sym typeface="Helvetica Neue"/>
                        </a:rPr>
                        <a:t>Defender</a:t>
                      </a:r>
                      <a:endParaRPr sz="1100">
                        <a:latin typeface="Helvetica Neue"/>
                        <a:ea typeface="Helvetica Neue"/>
                        <a:cs typeface="Helvetica Neue"/>
                        <a:sym typeface="Helvetica Neue"/>
                      </a:endParaRPr>
                    </a:p>
                  </a:txBody>
                  <a:tcPr marT="91425" marB="91425" marR="91425" marL="91425"/>
                </a:tc>
              </a:tr>
              <a:tr h="100000">
                <a:tc>
                  <a:txBody>
                    <a:bodyPr/>
                    <a:lstStyle/>
                    <a:p>
                      <a:pPr indent="0" lvl="0" marL="0" rtl="0" algn="l">
                        <a:spcBef>
                          <a:spcPts val="0"/>
                        </a:spcBef>
                        <a:spcAft>
                          <a:spcPts val="0"/>
                        </a:spcAft>
                        <a:buNone/>
                      </a:pPr>
                      <a:r>
                        <a:rPr lang="en" sz="1100">
                          <a:latin typeface="Helvetica Neue"/>
                          <a:ea typeface="Helvetica Neue"/>
                          <a:cs typeface="Helvetica Neue"/>
                          <a:sym typeface="Helvetica Neue"/>
                        </a:rPr>
                        <a:t>3</a:t>
                      </a:r>
                      <a:endParaRPr sz="11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100">
                          <a:latin typeface="Helvetica Neue"/>
                          <a:ea typeface="Helvetica Neue"/>
                          <a:cs typeface="Helvetica Neue"/>
                          <a:sym typeface="Helvetica Neue"/>
                        </a:rPr>
                        <a:t>Midfielder</a:t>
                      </a:r>
                      <a:endParaRPr sz="1100">
                        <a:latin typeface="Helvetica Neue"/>
                        <a:ea typeface="Helvetica Neue"/>
                        <a:cs typeface="Helvetica Neue"/>
                        <a:sym typeface="Helvetica Neue"/>
                      </a:endParaRPr>
                    </a:p>
                  </a:txBody>
                  <a:tcPr marT="91425" marB="91425" marR="91425" marL="91425"/>
                </a:tc>
              </a:tr>
              <a:tr h="100000">
                <a:tc>
                  <a:txBody>
                    <a:bodyPr/>
                    <a:lstStyle/>
                    <a:p>
                      <a:pPr indent="0" lvl="0" marL="0" rtl="0" algn="l">
                        <a:spcBef>
                          <a:spcPts val="0"/>
                        </a:spcBef>
                        <a:spcAft>
                          <a:spcPts val="0"/>
                        </a:spcAft>
                        <a:buNone/>
                      </a:pPr>
                      <a:r>
                        <a:rPr lang="en" sz="1100">
                          <a:latin typeface="Helvetica Neue"/>
                          <a:ea typeface="Helvetica Neue"/>
                          <a:cs typeface="Helvetica Neue"/>
                          <a:sym typeface="Helvetica Neue"/>
                        </a:rPr>
                        <a:t>4</a:t>
                      </a:r>
                      <a:endParaRPr sz="11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100">
                          <a:latin typeface="Helvetica Neue"/>
                          <a:ea typeface="Helvetica Neue"/>
                          <a:cs typeface="Helvetica Neue"/>
                          <a:sym typeface="Helvetica Neue"/>
                        </a:rPr>
                        <a:t>Forward</a:t>
                      </a:r>
                      <a:endParaRPr sz="1100">
                        <a:latin typeface="Helvetica Neue"/>
                        <a:ea typeface="Helvetica Neue"/>
                        <a:cs typeface="Helvetica Neue"/>
                        <a:sym typeface="Helvetica Neue"/>
                      </a:endParaRPr>
                    </a:p>
                  </a:txBody>
                  <a:tcPr marT="91425" marB="91425" marR="91425" marL="91425"/>
                </a:tc>
              </a:tr>
            </a:tbl>
          </a:graphicData>
        </a:graphic>
      </p:graphicFrame>
      <p:pic>
        <p:nvPicPr>
          <p:cNvPr descr="x_{1_{i,j}} \text{= Starting 11}" id="122" name="Google Shape;122;p15" title="MathEquation,#000000"/>
          <p:cNvPicPr preferRelativeResize="0"/>
          <p:nvPr/>
        </p:nvPicPr>
        <p:blipFill>
          <a:blip r:embed="rId19">
            <a:alphaModFix/>
          </a:blip>
          <a:stretch>
            <a:fillRect/>
          </a:stretch>
        </p:blipFill>
        <p:spPr>
          <a:xfrm>
            <a:off x="6109200" y="1017325"/>
            <a:ext cx="1160596" cy="242275"/>
          </a:xfrm>
          <a:prstGeom prst="rect">
            <a:avLst/>
          </a:prstGeom>
          <a:noFill/>
          <a:ln>
            <a:noFill/>
          </a:ln>
        </p:spPr>
      </p:pic>
      <p:pic>
        <p:nvPicPr>
          <p:cNvPr descr="x_{2_{i,j}} \text{= Bench}" id="123" name="Google Shape;123;p15" title="MathEquation,#000000"/>
          <p:cNvPicPr preferRelativeResize="0"/>
          <p:nvPr/>
        </p:nvPicPr>
        <p:blipFill>
          <a:blip r:embed="rId20">
            <a:alphaModFix/>
          </a:blip>
          <a:stretch>
            <a:fillRect/>
          </a:stretch>
        </p:blipFill>
        <p:spPr>
          <a:xfrm>
            <a:off x="6109200" y="1331300"/>
            <a:ext cx="850396" cy="241300"/>
          </a:xfrm>
          <a:prstGeom prst="rect">
            <a:avLst/>
          </a:prstGeom>
          <a:noFill/>
          <a:ln>
            <a:noFill/>
          </a:ln>
        </p:spPr>
      </p:pic>
      <p:cxnSp>
        <p:nvCxnSpPr>
          <p:cNvPr id="124" name="Google Shape;124;p15"/>
          <p:cNvCxnSpPr/>
          <p:nvPr/>
        </p:nvCxnSpPr>
        <p:spPr>
          <a:xfrm>
            <a:off x="3415050" y="1470575"/>
            <a:ext cx="0" cy="2815800"/>
          </a:xfrm>
          <a:prstGeom prst="straightConnector1">
            <a:avLst/>
          </a:prstGeom>
          <a:noFill/>
          <a:ln cap="flat" cmpd="sng" w="9525">
            <a:solidFill>
              <a:schemeClr val="dk1"/>
            </a:solidFill>
            <a:prstDash val="solid"/>
            <a:round/>
            <a:headEnd len="med" w="med" type="diamond"/>
            <a:tailEnd len="med" w="med" type="diamond"/>
          </a:ln>
        </p:spPr>
      </p:cxnSp>
      <p:cxnSp>
        <p:nvCxnSpPr>
          <p:cNvPr id="125" name="Google Shape;125;p15"/>
          <p:cNvCxnSpPr/>
          <p:nvPr/>
        </p:nvCxnSpPr>
        <p:spPr>
          <a:xfrm>
            <a:off x="5993775" y="836350"/>
            <a:ext cx="0" cy="3519600"/>
          </a:xfrm>
          <a:prstGeom prst="straightConnector1">
            <a:avLst/>
          </a:prstGeom>
          <a:noFill/>
          <a:ln cap="flat" cmpd="sng" w="9525">
            <a:solidFill>
              <a:schemeClr val="dk1"/>
            </a:solidFill>
            <a:prstDash val="solid"/>
            <a:round/>
            <a:headEnd len="med" w="med" type="diamond"/>
            <a:tailEnd len="med" w="med" type="diamond"/>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311700" y="3261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Excel solution - LP </a:t>
            </a:r>
            <a:r>
              <a:rPr lang="en"/>
              <a:t>problem</a:t>
            </a:r>
            <a:endParaRPr/>
          </a:p>
        </p:txBody>
      </p:sp>
      <p:pic>
        <p:nvPicPr>
          <p:cNvPr id="131" name="Google Shape;131;p16"/>
          <p:cNvPicPr preferRelativeResize="0"/>
          <p:nvPr/>
        </p:nvPicPr>
        <p:blipFill>
          <a:blip r:embed="rId3">
            <a:alphaModFix/>
          </a:blip>
          <a:stretch>
            <a:fillRect/>
          </a:stretch>
        </p:blipFill>
        <p:spPr>
          <a:xfrm>
            <a:off x="0" y="1086835"/>
            <a:ext cx="9144002" cy="2512630"/>
          </a:xfrm>
          <a:prstGeom prst="rect">
            <a:avLst/>
          </a:prstGeom>
          <a:noFill/>
          <a:ln>
            <a:noFill/>
          </a:ln>
        </p:spPr>
      </p:pic>
      <p:sp>
        <p:nvSpPr>
          <p:cNvPr id="132" name="Google Shape;132;p16"/>
          <p:cNvSpPr txBox="1"/>
          <p:nvPr/>
        </p:nvSpPr>
        <p:spPr>
          <a:xfrm>
            <a:off x="311700" y="3599325"/>
            <a:ext cx="5977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LP Solver: Simplex</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Objective function = -55.28</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NLP Solver: Generalized Reduced Gradient</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Objective function = -39.8</a:t>
            </a:r>
            <a:endParaRPr>
              <a:solidFill>
                <a:schemeClr val="dk2"/>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311700" y="149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MATLAB Solution - LP Problem</a:t>
            </a:r>
            <a:endParaRPr/>
          </a:p>
        </p:txBody>
      </p:sp>
      <p:sp>
        <p:nvSpPr>
          <p:cNvPr id="138" name="Google Shape;138;p17"/>
          <p:cNvSpPr txBox="1"/>
          <p:nvPr/>
        </p:nvSpPr>
        <p:spPr>
          <a:xfrm>
            <a:off x="413300" y="4323100"/>
            <a:ext cx="8520600" cy="5232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lang="en" sz="1200">
                <a:latin typeface="Helvetica Neue"/>
                <a:ea typeface="Helvetica Neue"/>
                <a:cs typeface="Helvetica Neue"/>
                <a:sym typeface="Helvetica Neue"/>
              </a:rPr>
              <a:t>Algorithm: SQP</a:t>
            </a:r>
            <a:endParaRPr sz="1200">
              <a:latin typeface="Helvetica Neue"/>
              <a:ea typeface="Helvetica Neue"/>
              <a:cs typeface="Helvetica Neue"/>
              <a:sym typeface="Helvetica Neue"/>
            </a:endParaRPr>
          </a:p>
          <a:p>
            <a:pPr indent="0" lvl="0" marL="0" rtl="0" algn="l">
              <a:lnSpc>
                <a:spcPct val="50000"/>
              </a:lnSpc>
              <a:spcBef>
                <a:spcPts val="1200"/>
              </a:spcBef>
              <a:spcAft>
                <a:spcPts val="1200"/>
              </a:spcAft>
              <a:buNone/>
            </a:pPr>
            <a:r>
              <a:rPr lang="en" sz="1200">
                <a:latin typeface="Helvetica Neue"/>
                <a:ea typeface="Helvetica Neue"/>
                <a:cs typeface="Helvetica Neue"/>
                <a:sym typeface="Helvetica Neue"/>
              </a:rPr>
              <a:t>Objective Function Value: -</a:t>
            </a:r>
            <a:r>
              <a:rPr lang="en" sz="1200">
                <a:latin typeface="Helvetica Neue"/>
                <a:ea typeface="Helvetica Neue"/>
                <a:cs typeface="Helvetica Neue"/>
                <a:sym typeface="Helvetica Neue"/>
              </a:rPr>
              <a:t>55.1672</a:t>
            </a:r>
            <a:endParaRPr sz="1200">
              <a:latin typeface="Helvetica Neue"/>
              <a:ea typeface="Helvetica Neue"/>
              <a:cs typeface="Helvetica Neue"/>
              <a:sym typeface="Helvetica Neue"/>
            </a:endParaRPr>
          </a:p>
        </p:txBody>
      </p:sp>
      <p:pic>
        <p:nvPicPr>
          <p:cNvPr id="139" name="Google Shape;139;p17"/>
          <p:cNvPicPr preferRelativeResize="0"/>
          <p:nvPr/>
        </p:nvPicPr>
        <p:blipFill>
          <a:blip r:embed="rId3">
            <a:alphaModFix/>
          </a:blip>
          <a:stretch>
            <a:fillRect/>
          </a:stretch>
        </p:blipFill>
        <p:spPr>
          <a:xfrm>
            <a:off x="508000" y="663125"/>
            <a:ext cx="6248399" cy="358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MATLAB solution - LP problem</a:t>
            </a:r>
            <a:endParaRPr/>
          </a:p>
        </p:txBody>
      </p:sp>
      <p:graphicFrame>
        <p:nvGraphicFramePr>
          <p:cNvPr id="145" name="Google Shape;145;p18"/>
          <p:cNvGraphicFramePr/>
          <p:nvPr/>
        </p:nvGraphicFramePr>
        <p:xfrm>
          <a:off x="311700" y="1017800"/>
          <a:ext cx="3000000" cy="3000000"/>
        </p:xfrm>
        <a:graphic>
          <a:graphicData uri="http://schemas.openxmlformats.org/drawingml/2006/table">
            <a:tbl>
              <a:tblPr>
                <a:noFill/>
                <a:tableStyleId>{F812E06A-087B-45A1-8E56-0F7784FB6A36}</a:tableStyleId>
              </a:tblPr>
              <a:tblGrid>
                <a:gridCol w="2503700"/>
                <a:gridCol w="1887325"/>
                <a:gridCol w="1842550"/>
                <a:gridCol w="1898525"/>
              </a:tblGrid>
              <a:tr h="404350">
                <a:tc>
                  <a:txBody>
                    <a:bodyPr/>
                    <a:lstStyle/>
                    <a:p>
                      <a:pPr indent="0" lvl="0" marL="0" rtl="0" algn="l">
                        <a:spcBef>
                          <a:spcPts val="0"/>
                        </a:spcBef>
                        <a:spcAft>
                          <a:spcPts val="0"/>
                        </a:spcAft>
                        <a:buNone/>
                      </a:pPr>
                      <a:r>
                        <a:t/>
                      </a:r>
                      <a:endParaRPr>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b="1" lang="en">
                          <a:solidFill>
                            <a:schemeClr val="dk2"/>
                          </a:solidFill>
                          <a:latin typeface="Helvetica Neue"/>
                          <a:ea typeface="Helvetica Neue"/>
                          <a:cs typeface="Helvetica Neue"/>
                          <a:sym typeface="Helvetica Neue"/>
                        </a:rPr>
                        <a:t>SQP</a:t>
                      </a:r>
                      <a:endParaRPr b="1">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b="1" lang="en">
                          <a:solidFill>
                            <a:schemeClr val="dk2"/>
                          </a:solidFill>
                          <a:latin typeface="Helvetica Neue"/>
                          <a:ea typeface="Helvetica Neue"/>
                          <a:cs typeface="Helvetica Neue"/>
                          <a:sym typeface="Helvetica Neue"/>
                        </a:rPr>
                        <a:t>active-set</a:t>
                      </a:r>
                      <a:endParaRPr b="1">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b="1" lang="en">
                          <a:solidFill>
                            <a:schemeClr val="dk2"/>
                          </a:solidFill>
                          <a:latin typeface="Helvetica Neue"/>
                          <a:ea typeface="Helvetica Neue"/>
                          <a:cs typeface="Helvetica Neue"/>
                          <a:sym typeface="Helvetica Neue"/>
                        </a:rPr>
                        <a:t>Interior point</a:t>
                      </a:r>
                      <a:endParaRPr b="1">
                        <a:solidFill>
                          <a:schemeClr val="dk2"/>
                        </a:solidFill>
                        <a:latin typeface="Helvetica Neue"/>
                        <a:ea typeface="Helvetica Neue"/>
                        <a:cs typeface="Helvetica Neue"/>
                        <a:sym typeface="Helvetica Neue"/>
                      </a:endParaRPr>
                    </a:p>
                  </a:txBody>
                  <a:tcPr marT="91425" marB="91425" marR="91425" marL="91425"/>
                </a:tc>
              </a:tr>
              <a:tr h="622100">
                <a:tc>
                  <a:txBody>
                    <a:bodyPr/>
                    <a:lstStyle/>
                    <a:p>
                      <a:pPr indent="0" lvl="0" marL="0" rtl="0" algn="l">
                        <a:spcBef>
                          <a:spcPts val="0"/>
                        </a:spcBef>
                        <a:spcAft>
                          <a:spcPts val="0"/>
                        </a:spcAft>
                        <a:buNone/>
                      </a:pPr>
                      <a:r>
                        <a:rPr b="1" lang="en">
                          <a:solidFill>
                            <a:schemeClr val="dk2"/>
                          </a:solidFill>
                          <a:latin typeface="Helvetica Neue"/>
                          <a:ea typeface="Helvetica Neue"/>
                          <a:cs typeface="Helvetica Neue"/>
                          <a:sym typeface="Helvetica Neue"/>
                        </a:rPr>
                        <a:t>X0 = zeros</a:t>
                      </a:r>
                      <a:endParaRPr b="1">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-55.0464, </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2"/>
                          </a:solidFill>
                          <a:latin typeface="Helvetica Neue"/>
                          <a:ea typeface="Helvetica Neue"/>
                          <a:cs typeface="Helvetica Neue"/>
                          <a:sym typeface="Helvetica Neue"/>
                        </a:rPr>
                        <a:t>Exit Flag</a:t>
                      </a:r>
                      <a:r>
                        <a:rPr lang="en">
                          <a:solidFill>
                            <a:schemeClr val="dk2"/>
                          </a:solidFill>
                          <a:latin typeface="Helvetica Neue"/>
                          <a:ea typeface="Helvetica Neue"/>
                          <a:cs typeface="Helvetica Neue"/>
                          <a:sym typeface="Helvetica Neue"/>
                        </a:rPr>
                        <a:t> 2</a:t>
                      </a:r>
                      <a:endParaRPr>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-55.0139, </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2"/>
                          </a:solidFill>
                          <a:latin typeface="Helvetica Neue"/>
                          <a:ea typeface="Helvetica Neue"/>
                          <a:cs typeface="Helvetica Neue"/>
                          <a:sym typeface="Helvetica Neue"/>
                        </a:rPr>
                        <a:t>Exit Flag</a:t>
                      </a:r>
                      <a:r>
                        <a:rPr lang="en">
                          <a:solidFill>
                            <a:schemeClr val="dk2"/>
                          </a:solidFill>
                          <a:latin typeface="Helvetica Neue"/>
                          <a:ea typeface="Helvetica Neue"/>
                          <a:cs typeface="Helvetica Neue"/>
                          <a:sym typeface="Helvetica Neue"/>
                        </a:rPr>
                        <a:t> 0</a:t>
                      </a:r>
                      <a:endParaRPr>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 -54.6048, </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2"/>
                          </a:solidFill>
                          <a:latin typeface="Helvetica Neue"/>
                          <a:ea typeface="Helvetica Neue"/>
                          <a:cs typeface="Helvetica Neue"/>
                          <a:sym typeface="Helvetica Neue"/>
                        </a:rPr>
                        <a:t>Exit Flag</a:t>
                      </a:r>
                      <a:r>
                        <a:rPr lang="en">
                          <a:solidFill>
                            <a:schemeClr val="dk2"/>
                          </a:solidFill>
                          <a:latin typeface="Helvetica Neue"/>
                          <a:ea typeface="Helvetica Neue"/>
                          <a:cs typeface="Helvetica Neue"/>
                          <a:sym typeface="Helvetica Neue"/>
                        </a:rPr>
                        <a:t> 0 </a:t>
                      </a:r>
                      <a:endParaRPr>
                        <a:solidFill>
                          <a:schemeClr val="dk2"/>
                        </a:solidFill>
                        <a:latin typeface="Helvetica Neue"/>
                        <a:ea typeface="Helvetica Neue"/>
                        <a:cs typeface="Helvetica Neue"/>
                        <a:sym typeface="Helvetica Neue"/>
                      </a:endParaRPr>
                    </a:p>
                  </a:txBody>
                  <a:tcPr marT="91425" marB="91425" marR="91425" marL="91425"/>
                </a:tc>
              </a:tr>
              <a:tr h="622100">
                <a:tc>
                  <a:txBody>
                    <a:bodyPr/>
                    <a:lstStyle/>
                    <a:p>
                      <a:pPr indent="0" lvl="0" marL="0" rtl="0" algn="l">
                        <a:spcBef>
                          <a:spcPts val="0"/>
                        </a:spcBef>
                        <a:spcAft>
                          <a:spcPts val="0"/>
                        </a:spcAft>
                        <a:buNone/>
                      </a:pPr>
                      <a:r>
                        <a:rPr b="1" lang="en">
                          <a:solidFill>
                            <a:schemeClr val="dk2"/>
                          </a:solidFill>
                          <a:latin typeface="Helvetica Neue"/>
                          <a:ea typeface="Helvetica Neue"/>
                          <a:cs typeface="Helvetica Neue"/>
                          <a:sym typeface="Helvetica Neue"/>
                        </a:rPr>
                        <a:t>X0 = ones</a:t>
                      </a:r>
                      <a:endParaRPr b="1">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 -55.1672, </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2"/>
                          </a:solidFill>
                          <a:latin typeface="Helvetica Neue"/>
                          <a:ea typeface="Helvetica Neue"/>
                          <a:cs typeface="Helvetica Neue"/>
                          <a:sym typeface="Helvetica Neue"/>
                        </a:rPr>
                        <a:t>Exit Flag</a:t>
                      </a:r>
                      <a:r>
                        <a:rPr lang="en">
                          <a:solidFill>
                            <a:schemeClr val="dk2"/>
                          </a:solidFill>
                          <a:latin typeface="Helvetica Neue"/>
                          <a:ea typeface="Helvetica Neue"/>
                          <a:cs typeface="Helvetica Neue"/>
                          <a:sym typeface="Helvetica Neue"/>
                        </a:rPr>
                        <a:t> 0</a:t>
                      </a:r>
                      <a:endParaRPr>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-55.0346, </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2"/>
                          </a:solidFill>
                          <a:latin typeface="Helvetica Neue"/>
                          <a:ea typeface="Helvetica Neue"/>
                          <a:cs typeface="Helvetica Neue"/>
                          <a:sym typeface="Helvetica Neue"/>
                        </a:rPr>
                        <a:t>Exit Flag</a:t>
                      </a:r>
                      <a:r>
                        <a:rPr lang="en">
                          <a:solidFill>
                            <a:schemeClr val="dk2"/>
                          </a:solidFill>
                          <a:latin typeface="Helvetica Neue"/>
                          <a:ea typeface="Helvetica Neue"/>
                          <a:cs typeface="Helvetica Neue"/>
                          <a:sym typeface="Helvetica Neue"/>
                        </a:rPr>
                        <a:t> 5</a:t>
                      </a:r>
                      <a:endParaRPr>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-54.576, </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2"/>
                          </a:solidFill>
                          <a:latin typeface="Helvetica Neue"/>
                          <a:ea typeface="Helvetica Neue"/>
                          <a:cs typeface="Helvetica Neue"/>
                          <a:sym typeface="Helvetica Neue"/>
                        </a:rPr>
                        <a:t>Exit Flag </a:t>
                      </a:r>
                      <a:r>
                        <a:rPr lang="en">
                          <a:solidFill>
                            <a:schemeClr val="dk2"/>
                          </a:solidFill>
                          <a:latin typeface="Helvetica Neue"/>
                          <a:ea typeface="Helvetica Neue"/>
                          <a:cs typeface="Helvetica Neue"/>
                          <a:sym typeface="Helvetica Neue"/>
                        </a:rPr>
                        <a:t>0</a:t>
                      </a:r>
                      <a:endParaRPr>
                        <a:solidFill>
                          <a:schemeClr val="dk2"/>
                        </a:solidFill>
                        <a:latin typeface="Helvetica Neue"/>
                        <a:ea typeface="Helvetica Neue"/>
                        <a:cs typeface="Helvetica Neue"/>
                        <a:sym typeface="Helvetica Neue"/>
                      </a:endParaRPr>
                    </a:p>
                  </a:txBody>
                  <a:tcPr marT="91425" marB="91425" marR="91425" marL="91425"/>
                </a:tc>
              </a:tr>
              <a:tr h="839850">
                <a:tc>
                  <a:txBody>
                    <a:bodyPr/>
                    <a:lstStyle/>
                    <a:p>
                      <a:pPr indent="0" lvl="0" marL="0" rtl="0" algn="l">
                        <a:spcBef>
                          <a:spcPts val="0"/>
                        </a:spcBef>
                        <a:spcAft>
                          <a:spcPts val="0"/>
                        </a:spcAft>
                        <a:buNone/>
                      </a:pPr>
                      <a:r>
                        <a:rPr b="1" lang="en">
                          <a:solidFill>
                            <a:schemeClr val="dk2"/>
                          </a:solidFill>
                          <a:latin typeface="Helvetica Neue"/>
                          <a:ea typeface="Helvetica Neue"/>
                          <a:cs typeface="Helvetica Neue"/>
                          <a:sym typeface="Helvetica Neue"/>
                        </a:rPr>
                        <a:t>X0 = zeros, </a:t>
                      </a:r>
                      <a:endParaRPr b="1">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b="1" lang="en">
                          <a:solidFill>
                            <a:schemeClr val="dk2"/>
                          </a:solidFill>
                          <a:latin typeface="Helvetica Neue"/>
                          <a:ea typeface="Helvetica Neue"/>
                          <a:cs typeface="Helvetica Neue"/>
                          <a:sym typeface="Helvetica Neue"/>
                        </a:rPr>
                        <a:t>maxFunEval = inf</a:t>
                      </a:r>
                      <a:endParaRPr b="1">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b="1" lang="en">
                          <a:solidFill>
                            <a:schemeClr val="dk2"/>
                          </a:solidFill>
                          <a:latin typeface="Helvetica Neue"/>
                          <a:ea typeface="Helvetica Neue"/>
                          <a:cs typeface="Helvetica Neue"/>
                          <a:sym typeface="Helvetica Neue"/>
                        </a:rPr>
                        <a:t>maxIter = inf</a:t>
                      </a:r>
                      <a:endParaRPr b="1">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-55.0464, </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2"/>
                          </a:solidFill>
                          <a:latin typeface="Helvetica Neue"/>
                          <a:ea typeface="Helvetica Neue"/>
                          <a:cs typeface="Helvetica Neue"/>
                          <a:sym typeface="Helvetica Neue"/>
                        </a:rPr>
                        <a:t>Exit Flag </a:t>
                      </a:r>
                      <a:r>
                        <a:rPr lang="en">
                          <a:solidFill>
                            <a:schemeClr val="dk2"/>
                          </a:solidFill>
                          <a:latin typeface="Helvetica Neue"/>
                          <a:ea typeface="Helvetica Neue"/>
                          <a:cs typeface="Helvetica Neue"/>
                          <a:sym typeface="Helvetica Neue"/>
                        </a:rPr>
                        <a:t>2</a:t>
                      </a:r>
                      <a:endParaRPr>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-54.3787, </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2"/>
                          </a:solidFill>
                          <a:latin typeface="Helvetica Neue"/>
                          <a:ea typeface="Helvetica Neue"/>
                          <a:cs typeface="Helvetica Neue"/>
                          <a:sym typeface="Helvetica Neue"/>
                        </a:rPr>
                        <a:t>Exit Flag</a:t>
                      </a:r>
                      <a:r>
                        <a:rPr lang="en">
                          <a:solidFill>
                            <a:schemeClr val="dk2"/>
                          </a:solidFill>
                          <a:latin typeface="Helvetica Neue"/>
                          <a:ea typeface="Helvetica Neue"/>
                          <a:cs typeface="Helvetica Neue"/>
                          <a:sym typeface="Helvetica Neue"/>
                        </a:rPr>
                        <a:t> 5</a:t>
                      </a:r>
                      <a:endParaRPr>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a:solidFill>
                            <a:schemeClr val="dk2"/>
                          </a:solidFill>
                          <a:latin typeface="Helvetica Neue"/>
                          <a:ea typeface="Helvetica Neue"/>
                          <a:cs typeface="Helvetica Neue"/>
                          <a:sym typeface="Helvetica Neue"/>
                        </a:rPr>
                        <a:t>-55.2512, </a:t>
                      </a:r>
                      <a:endParaRPr>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i="1" lang="en">
                          <a:solidFill>
                            <a:schemeClr val="dk2"/>
                          </a:solidFill>
                          <a:latin typeface="Helvetica Neue"/>
                          <a:ea typeface="Helvetica Neue"/>
                          <a:cs typeface="Helvetica Neue"/>
                          <a:sym typeface="Helvetica Neue"/>
                        </a:rPr>
                        <a:t>Exit Flag</a:t>
                      </a:r>
                      <a:r>
                        <a:rPr lang="en">
                          <a:solidFill>
                            <a:schemeClr val="dk2"/>
                          </a:solidFill>
                          <a:latin typeface="Helvetica Neue"/>
                          <a:ea typeface="Helvetica Neue"/>
                          <a:cs typeface="Helvetica Neue"/>
                          <a:sym typeface="Helvetica Neue"/>
                        </a:rPr>
                        <a:t> 2</a:t>
                      </a:r>
                      <a:endParaRPr>
                        <a:solidFill>
                          <a:schemeClr val="dk2"/>
                        </a:solidFill>
                        <a:latin typeface="Helvetica Neue"/>
                        <a:ea typeface="Helvetica Neue"/>
                        <a:cs typeface="Helvetica Neue"/>
                        <a:sym typeface="Helvetica Neue"/>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NLP Additions</a:t>
            </a:r>
            <a:endParaRPr/>
          </a:p>
        </p:txBody>
      </p:sp>
      <p:sp>
        <p:nvSpPr>
          <p:cNvPr id="151" name="Google Shape;15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a:t>Introduction of Expected minutes matrix to replace static probability model</a:t>
            </a:r>
            <a:endParaRPr/>
          </a:p>
          <a:p>
            <a:pPr indent="0" lvl="0" marL="457200" rtl="0" algn="l">
              <a:spcBef>
                <a:spcPts val="1200"/>
              </a:spcBef>
              <a:spcAft>
                <a:spcPts val="0"/>
              </a:spcAft>
              <a:buNone/>
            </a:pPr>
            <a:r>
              <a:rPr lang="en"/>
              <a:t>New Objective Function:</a:t>
            </a:r>
            <a:endParaRPr/>
          </a:p>
          <a:p>
            <a:pPr indent="0" lvl="0" marL="0" rtl="0" algn="l">
              <a:spcBef>
                <a:spcPts val="1200"/>
              </a:spcBef>
              <a:spcAft>
                <a:spcPts val="0"/>
              </a:spcAft>
              <a:buNone/>
            </a:pPr>
            <a:r>
              <a:t/>
            </a:r>
            <a:endParaRPr sz="1850">
              <a:solidFill>
                <a:srgbClr val="000000"/>
              </a:solidFill>
              <a:highlight>
                <a:srgbClr val="FFFFFF"/>
              </a:highlight>
            </a:endParaRPr>
          </a:p>
          <a:p>
            <a:pPr indent="0" lvl="0" marL="457200" rtl="0" algn="l">
              <a:spcBef>
                <a:spcPts val="0"/>
              </a:spcBef>
              <a:spcAft>
                <a:spcPts val="0"/>
              </a:spcAft>
              <a:buNone/>
            </a:pPr>
            <a:r>
              <a:t/>
            </a:r>
            <a:endParaRPr sz="1850">
              <a:solidFill>
                <a:srgbClr val="000000"/>
              </a:solidFill>
              <a:highlight>
                <a:srgbClr val="FFFFFF"/>
              </a:highlight>
            </a:endParaRPr>
          </a:p>
          <a:p>
            <a:pPr indent="0" lvl="0" marL="457200" rtl="0" algn="l">
              <a:spcBef>
                <a:spcPts val="0"/>
              </a:spcBef>
              <a:spcAft>
                <a:spcPts val="0"/>
              </a:spcAft>
              <a:buNone/>
            </a:pPr>
            <a:r>
              <a:rPr lang="en">
                <a:highlight>
                  <a:srgbClr val="FFFFFF"/>
                </a:highlight>
                <a:latin typeface="Helvetica Neue"/>
                <a:ea typeface="Helvetica Neue"/>
                <a:cs typeface="Helvetica Neue"/>
                <a:sym typeface="Helvetica Neue"/>
              </a:rPr>
              <a:t>New Constraints:</a:t>
            </a:r>
            <a:endParaRPr>
              <a:highlight>
                <a:srgbClr val="FFFFFF"/>
              </a:highlight>
              <a:latin typeface="Helvetica Neue"/>
              <a:ea typeface="Helvetica Neue"/>
              <a:cs typeface="Helvetica Neue"/>
              <a:sym typeface="Helvetica Neue"/>
            </a:endParaRPr>
          </a:p>
          <a:p>
            <a:pPr indent="-336550" lvl="0" marL="457200" rtl="0" algn="l">
              <a:spcBef>
                <a:spcPts val="0"/>
              </a:spcBef>
              <a:spcAft>
                <a:spcPts val="0"/>
              </a:spcAft>
              <a:buSzPts val="1700"/>
              <a:buChar char="●"/>
            </a:pPr>
            <a:r>
              <a:rPr lang="en">
                <a:solidFill>
                  <a:srgbClr val="000000"/>
                </a:solidFill>
                <a:highlight>
                  <a:srgbClr val="FFFFFF"/>
                </a:highlight>
              </a:rPr>
              <a:t> </a:t>
            </a:r>
            <a:endParaRPr>
              <a:solidFill>
                <a:srgbClr val="000000"/>
              </a:solidFill>
              <a:highlight>
                <a:srgbClr val="FFFFFF"/>
              </a:highlight>
            </a:endParaRPr>
          </a:p>
          <a:p>
            <a:pPr indent="-336550" lvl="0" marL="457200" rtl="0" algn="l">
              <a:spcBef>
                <a:spcPts val="0"/>
              </a:spcBef>
              <a:spcAft>
                <a:spcPts val="0"/>
              </a:spcAft>
              <a:buSzPts val="1700"/>
              <a:buChar char="●"/>
            </a:pPr>
            <a:r>
              <a:t/>
            </a:r>
            <a:endParaRPr>
              <a:solidFill>
                <a:srgbClr val="000000"/>
              </a:solidFill>
              <a:highlight>
                <a:srgbClr val="FFFFFF"/>
              </a:highlight>
            </a:endParaRPr>
          </a:p>
          <a:p>
            <a:pPr indent="0" lvl="0" marL="457200" rtl="0" algn="l">
              <a:spcBef>
                <a:spcPts val="0"/>
              </a:spcBef>
              <a:spcAft>
                <a:spcPts val="1200"/>
              </a:spcAft>
              <a:buNone/>
            </a:pPr>
            <a:r>
              <a:t/>
            </a:r>
            <a:endParaRPr/>
          </a:p>
        </p:txBody>
      </p:sp>
      <p:pic>
        <p:nvPicPr>
          <p:cNvPr id="152" name="Google Shape;152;p19"/>
          <p:cNvPicPr preferRelativeResize="0"/>
          <p:nvPr/>
        </p:nvPicPr>
        <p:blipFill rotWithShape="1">
          <a:blip r:embed="rId3">
            <a:alphaModFix/>
          </a:blip>
          <a:srcRect b="-140199" l="24294" r="7881" t="172375"/>
          <a:stretch/>
        </p:blipFill>
        <p:spPr>
          <a:xfrm>
            <a:off x="2552700" y="2688263"/>
            <a:ext cx="3545201" cy="269825"/>
          </a:xfrm>
          <a:prstGeom prst="rect">
            <a:avLst/>
          </a:prstGeom>
          <a:noFill/>
          <a:ln>
            <a:noFill/>
          </a:ln>
        </p:spPr>
      </p:pic>
      <p:pic>
        <p:nvPicPr>
          <p:cNvPr id="153" name="Google Shape;153;p19"/>
          <p:cNvPicPr preferRelativeResize="0"/>
          <p:nvPr/>
        </p:nvPicPr>
        <p:blipFill>
          <a:blip r:embed="rId4">
            <a:alphaModFix/>
          </a:blip>
          <a:stretch>
            <a:fillRect/>
          </a:stretch>
        </p:blipFill>
        <p:spPr>
          <a:xfrm>
            <a:off x="836775" y="3556000"/>
            <a:ext cx="1058560" cy="371425"/>
          </a:xfrm>
          <a:prstGeom prst="rect">
            <a:avLst/>
          </a:prstGeom>
          <a:noFill/>
          <a:ln>
            <a:noFill/>
          </a:ln>
        </p:spPr>
      </p:pic>
      <p:pic>
        <p:nvPicPr>
          <p:cNvPr id="154" name="Google Shape;154;p19"/>
          <p:cNvPicPr preferRelativeResize="0"/>
          <p:nvPr/>
        </p:nvPicPr>
        <p:blipFill>
          <a:blip r:embed="rId5">
            <a:alphaModFix/>
          </a:blip>
          <a:stretch>
            <a:fillRect/>
          </a:stretch>
        </p:blipFill>
        <p:spPr>
          <a:xfrm>
            <a:off x="836775" y="3184575"/>
            <a:ext cx="914814" cy="371425"/>
          </a:xfrm>
          <a:prstGeom prst="rect">
            <a:avLst/>
          </a:prstGeom>
          <a:noFill/>
          <a:ln>
            <a:noFill/>
          </a:ln>
        </p:spPr>
      </p:pic>
      <p:pic>
        <p:nvPicPr>
          <p:cNvPr id="155" name="Google Shape;155;p19"/>
          <p:cNvPicPr preferRelativeResize="0"/>
          <p:nvPr/>
        </p:nvPicPr>
        <p:blipFill>
          <a:blip r:embed="rId6">
            <a:alphaModFix/>
          </a:blip>
          <a:stretch>
            <a:fillRect/>
          </a:stretch>
        </p:blipFill>
        <p:spPr>
          <a:xfrm>
            <a:off x="702323" y="2080475"/>
            <a:ext cx="7739353" cy="60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311700" y="333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MATLAB Solution: NLP Problem</a:t>
            </a:r>
            <a:endParaRPr/>
          </a:p>
        </p:txBody>
      </p:sp>
      <p:sp>
        <p:nvSpPr>
          <p:cNvPr id="161" name="Google Shape;16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62" name="Google Shape;162;p20"/>
          <p:cNvPicPr preferRelativeResize="0"/>
          <p:nvPr/>
        </p:nvPicPr>
        <p:blipFill>
          <a:blip r:embed="rId3">
            <a:alphaModFix/>
          </a:blip>
          <a:stretch>
            <a:fillRect/>
          </a:stretch>
        </p:blipFill>
        <p:spPr>
          <a:xfrm>
            <a:off x="311700" y="822663"/>
            <a:ext cx="5819251" cy="3498174"/>
          </a:xfrm>
          <a:prstGeom prst="rect">
            <a:avLst/>
          </a:prstGeom>
          <a:noFill/>
          <a:ln>
            <a:noFill/>
          </a:ln>
        </p:spPr>
      </p:pic>
      <p:pic>
        <p:nvPicPr>
          <p:cNvPr id="163" name="Google Shape;163;p20"/>
          <p:cNvPicPr preferRelativeResize="0"/>
          <p:nvPr/>
        </p:nvPicPr>
        <p:blipFill rotWithShape="1">
          <a:blip r:embed="rId4">
            <a:alphaModFix/>
          </a:blip>
          <a:srcRect b="0" l="0" r="0" t="0"/>
          <a:stretch/>
        </p:blipFill>
        <p:spPr>
          <a:xfrm>
            <a:off x="6130951" y="822663"/>
            <a:ext cx="2594124" cy="3498175"/>
          </a:xfrm>
          <a:prstGeom prst="rect">
            <a:avLst/>
          </a:prstGeom>
          <a:noFill/>
          <a:ln>
            <a:noFill/>
          </a:ln>
        </p:spPr>
      </p:pic>
      <p:sp>
        <p:nvSpPr>
          <p:cNvPr id="164" name="Google Shape;164;p20"/>
          <p:cNvSpPr txBox="1"/>
          <p:nvPr/>
        </p:nvSpPr>
        <p:spPr>
          <a:xfrm>
            <a:off x="311700" y="4412000"/>
            <a:ext cx="8520600" cy="5388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lang="en" sz="1300">
                <a:solidFill>
                  <a:schemeClr val="dk2"/>
                </a:solidFill>
                <a:latin typeface="Helvetica Neue"/>
                <a:ea typeface="Helvetica Neue"/>
                <a:cs typeface="Helvetica Neue"/>
                <a:sym typeface="Helvetica Neue"/>
              </a:rPr>
              <a:t>Algorithm: SQP</a:t>
            </a:r>
            <a:endParaRPr sz="1300">
              <a:solidFill>
                <a:schemeClr val="dk2"/>
              </a:solidFill>
              <a:latin typeface="Helvetica Neue"/>
              <a:ea typeface="Helvetica Neue"/>
              <a:cs typeface="Helvetica Neue"/>
              <a:sym typeface="Helvetica Neue"/>
            </a:endParaRPr>
          </a:p>
          <a:p>
            <a:pPr indent="0" lvl="0" marL="0" rtl="0" algn="l">
              <a:lnSpc>
                <a:spcPct val="50000"/>
              </a:lnSpc>
              <a:spcBef>
                <a:spcPts val="1200"/>
              </a:spcBef>
              <a:spcAft>
                <a:spcPts val="1200"/>
              </a:spcAft>
              <a:buNone/>
            </a:pPr>
            <a:r>
              <a:rPr lang="en" sz="1300">
                <a:solidFill>
                  <a:schemeClr val="dk2"/>
                </a:solidFill>
                <a:latin typeface="Helvetica Neue"/>
                <a:ea typeface="Helvetica Neue"/>
                <a:cs typeface="Helvetica Neue"/>
                <a:sym typeface="Helvetica Neue"/>
              </a:rPr>
              <a:t>Objective Function Value: -59.6611</a:t>
            </a:r>
            <a:endParaRPr sz="1300">
              <a:solidFill>
                <a:schemeClr val="dk2"/>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311700" y="3988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Sensitivity Analysis-Selected Active Constraints</a:t>
            </a:r>
            <a:endParaRPr/>
          </a:p>
        </p:txBody>
      </p:sp>
      <p:graphicFrame>
        <p:nvGraphicFramePr>
          <p:cNvPr id="170" name="Google Shape;170;p21"/>
          <p:cNvGraphicFramePr/>
          <p:nvPr/>
        </p:nvGraphicFramePr>
        <p:xfrm>
          <a:off x="419613" y="1056213"/>
          <a:ext cx="3000000" cy="3000000"/>
        </p:xfrm>
        <a:graphic>
          <a:graphicData uri="http://schemas.openxmlformats.org/drawingml/2006/table">
            <a:tbl>
              <a:tblPr>
                <a:noFill/>
                <a:tableStyleId>{F812E06A-087B-45A1-8E56-0F7784FB6A36}</a:tableStyleId>
              </a:tblPr>
              <a:tblGrid>
                <a:gridCol w="2675475"/>
                <a:gridCol w="2675475"/>
                <a:gridCol w="2675475"/>
              </a:tblGrid>
              <a:tr h="475850">
                <a:tc>
                  <a:txBody>
                    <a:bodyPr/>
                    <a:lstStyle/>
                    <a:p>
                      <a:pPr indent="0" lvl="0" marL="0" rtl="0" algn="l">
                        <a:lnSpc>
                          <a:spcPct val="95000"/>
                        </a:lnSpc>
                        <a:spcBef>
                          <a:spcPts val="0"/>
                        </a:spcBef>
                        <a:spcAft>
                          <a:spcPts val="1200"/>
                        </a:spcAft>
                        <a:buNone/>
                      </a:pPr>
                      <a:r>
                        <a:rPr b="1" lang="en" sz="1600">
                          <a:solidFill>
                            <a:schemeClr val="dk2"/>
                          </a:solidFill>
                          <a:latin typeface="Helvetica Neue"/>
                          <a:ea typeface="Helvetica Neue"/>
                          <a:cs typeface="Helvetica Neue"/>
                          <a:sym typeface="Helvetica Neue"/>
                        </a:rPr>
                        <a:t>Constraint</a:t>
                      </a:r>
                      <a:endParaRPr b="1">
                        <a:latin typeface="Helvetica Neue"/>
                        <a:ea typeface="Helvetica Neue"/>
                        <a:cs typeface="Helvetica Neue"/>
                        <a:sym typeface="Helvetica Neue"/>
                      </a:endParaRPr>
                    </a:p>
                  </a:txBody>
                  <a:tcPr marT="91425" marB="91425" marR="91425" marL="91425"/>
                </a:tc>
                <a:tc>
                  <a:txBody>
                    <a:bodyPr/>
                    <a:lstStyle/>
                    <a:p>
                      <a:pPr indent="0" lvl="0" marL="0" rtl="0" algn="l">
                        <a:lnSpc>
                          <a:spcPct val="95000"/>
                        </a:lnSpc>
                        <a:spcBef>
                          <a:spcPts val="0"/>
                        </a:spcBef>
                        <a:spcAft>
                          <a:spcPts val="1200"/>
                        </a:spcAft>
                        <a:buNone/>
                      </a:pPr>
                      <a:r>
                        <a:rPr b="1" lang="en" sz="1600">
                          <a:solidFill>
                            <a:schemeClr val="dk2"/>
                          </a:solidFill>
                          <a:latin typeface="Helvetica Neue"/>
                          <a:ea typeface="Helvetica Neue"/>
                          <a:cs typeface="Helvetica Neue"/>
                          <a:sym typeface="Helvetica Neue"/>
                        </a:rPr>
                        <a:t>Expected Point Increase</a:t>
                      </a:r>
                      <a:endParaRPr b="1">
                        <a:latin typeface="Helvetica Neue"/>
                        <a:ea typeface="Helvetica Neue"/>
                        <a:cs typeface="Helvetica Neue"/>
                        <a:sym typeface="Helvetica Neue"/>
                      </a:endParaRPr>
                    </a:p>
                  </a:txBody>
                  <a:tcPr marT="91425" marB="91425" marR="91425" marL="91425"/>
                </a:tc>
                <a:tc>
                  <a:txBody>
                    <a:bodyPr/>
                    <a:lstStyle/>
                    <a:p>
                      <a:pPr indent="0" lvl="0" marL="0" rtl="0" algn="l">
                        <a:lnSpc>
                          <a:spcPct val="95000"/>
                        </a:lnSpc>
                        <a:spcBef>
                          <a:spcPts val="0"/>
                        </a:spcBef>
                        <a:spcAft>
                          <a:spcPts val="1200"/>
                        </a:spcAft>
                        <a:buNone/>
                      </a:pPr>
                      <a:r>
                        <a:rPr b="1" lang="en" sz="1600">
                          <a:solidFill>
                            <a:schemeClr val="dk2"/>
                          </a:solidFill>
                          <a:latin typeface="Helvetica Neue"/>
                          <a:ea typeface="Helvetica Neue"/>
                          <a:cs typeface="Helvetica Neue"/>
                          <a:sym typeface="Helvetica Neue"/>
                        </a:rPr>
                        <a:t>Change in constraint</a:t>
                      </a:r>
                      <a:endParaRPr b="1" sz="1600">
                        <a:solidFill>
                          <a:schemeClr val="dk2"/>
                        </a:solidFill>
                        <a:latin typeface="Helvetica Neue"/>
                        <a:ea typeface="Helvetica Neue"/>
                        <a:cs typeface="Helvetica Neue"/>
                        <a:sym typeface="Helvetica Neue"/>
                      </a:endParaRPr>
                    </a:p>
                  </a:txBody>
                  <a:tcPr marT="91425" marB="91425" marR="91425" marL="91425"/>
                </a:tc>
              </a:tr>
              <a:tr h="378875">
                <a:tc>
                  <a:txBody>
                    <a:bodyPr/>
                    <a:lstStyle/>
                    <a:p>
                      <a:pPr indent="0" lvl="0" marL="0" rtl="0" algn="l">
                        <a:lnSpc>
                          <a:spcPct val="95000"/>
                        </a:lnSpc>
                        <a:spcBef>
                          <a:spcPts val="0"/>
                        </a:spcBef>
                        <a:spcAft>
                          <a:spcPts val="1200"/>
                        </a:spcAft>
                        <a:buNone/>
                      </a:pPr>
                      <a:r>
                        <a:rPr b="1" lang="en" sz="1600">
                          <a:solidFill>
                            <a:schemeClr val="dk2"/>
                          </a:solidFill>
                          <a:latin typeface="Helvetica Neue"/>
                          <a:ea typeface="Helvetica Neue"/>
                          <a:cs typeface="Helvetica Neue"/>
                          <a:sym typeface="Helvetica Neue"/>
                        </a:rPr>
                        <a:t>g1:</a:t>
                      </a:r>
                      <a:r>
                        <a:rPr lang="en" sz="1600">
                          <a:solidFill>
                            <a:schemeClr val="dk2"/>
                          </a:solidFill>
                          <a:latin typeface="Helvetica Neue"/>
                          <a:ea typeface="Helvetica Neue"/>
                          <a:cs typeface="Helvetica Neue"/>
                          <a:sym typeface="Helvetica Neue"/>
                        </a:rPr>
                        <a:t> Budget constraints:</a:t>
                      </a:r>
                      <a:endParaRPr sz="1600">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lnSpc>
                          <a:spcPct val="95000"/>
                        </a:lnSpc>
                        <a:spcBef>
                          <a:spcPts val="0"/>
                        </a:spcBef>
                        <a:spcAft>
                          <a:spcPts val="1200"/>
                        </a:spcAft>
                        <a:buNone/>
                      </a:pPr>
                      <a:r>
                        <a:rPr lang="en" sz="1600">
                          <a:solidFill>
                            <a:schemeClr val="dk2"/>
                          </a:solidFill>
                          <a:latin typeface="Helvetica Neue"/>
                          <a:ea typeface="Helvetica Neue"/>
                          <a:cs typeface="Helvetica Neue"/>
                          <a:sym typeface="Helvetica Neue"/>
                        </a:rPr>
                        <a:t>0.88 expected points </a:t>
                      </a:r>
                      <a:endParaRPr sz="1600">
                        <a:solidFill>
                          <a:schemeClr val="dk2"/>
                        </a:solidFill>
                        <a:latin typeface="Helvetica Neue"/>
                        <a:ea typeface="Helvetica Neue"/>
                        <a:cs typeface="Helvetica Neue"/>
                        <a:sym typeface="Helvetica Neue"/>
                      </a:endParaRPr>
                    </a:p>
                  </a:txBody>
                  <a:tcPr marT="91425" marB="91425" marR="91425" marL="91425"/>
                </a:tc>
                <a:tc>
                  <a:txBody>
                    <a:bodyPr/>
                    <a:lstStyle/>
                    <a:p>
                      <a:pPr indent="0" lvl="0" marL="0" rtl="0" algn="l">
                        <a:lnSpc>
                          <a:spcPct val="95000"/>
                        </a:lnSpc>
                        <a:spcBef>
                          <a:spcPts val="0"/>
                        </a:spcBef>
                        <a:spcAft>
                          <a:spcPts val="1200"/>
                        </a:spcAft>
                        <a:buNone/>
                      </a:pPr>
                      <a:r>
                        <a:rPr lang="en" sz="1600">
                          <a:solidFill>
                            <a:schemeClr val="dk2"/>
                          </a:solidFill>
                          <a:latin typeface="Helvetica Neue"/>
                          <a:ea typeface="Helvetica Neue"/>
                          <a:cs typeface="Helvetica Neue"/>
                          <a:sym typeface="Helvetica Neue"/>
                        </a:rPr>
                        <a:t>1 dollar increase</a:t>
                      </a:r>
                      <a:endParaRPr sz="1600">
                        <a:solidFill>
                          <a:schemeClr val="dk2"/>
                        </a:solidFill>
                        <a:latin typeface="Helvetica Neue"/>
                        <a:ea typeface="Helvetica Neue"/>
                        <a:cs typeface="Helvetica Neue"/>
                        <a:sym typeface="Helvetica Neue"/>
                      </a:endParaRPr>
                    </a:p>
                  </a:txBody>
                  <a:tcPr marT="91425" marB="91425" marR="91425" marL="91425"/>
                </a:tc>
              </a:tr>
              <a:tr h="475850">
                <a:tc>
                  <a:txBody>
                    <a:bodyPr/>
                    <a:lstStyle/>
                    <a:p>
                      <a:pPr indent="0" lvl="0" marL="0" rtl="0" algn="l">
                        <a:lnSpc>
                          <a:spcPct val="95000"/>
                        </a:lnSpc>
                        <a:spcBef>
                          <a:spcPts val="0"/>
                        </a:spcBef>
                        <a:spcAft>
                          <a:spcPts val="1200"/>
                        </a:spcAft>
                        <a:buNone/>
                      </a:pPr>
                      <a:r>
                        <a:rPr b="1" lang="en" sz="1600">
                          <a:solidFill>
                            <a:schemeClr val="dk2"/>
                          </a:solidFill>
                          <a:latin typeface="Helvetica Neue"/>
                          <a:ea typeface="Helvetica Neue"/>
                          <a:cs typeface="Helvetica Neue"/>
                          <a:sym typeface="Helvetica Neue"/>
                        </a:rPr>
                        <a:t>g3:</a:t>
                      </a:r>
                      <a:r>
                        <a:rPr lang="en" sz="1600">
                          <a:solidFill>
                            <a:schemeClr val="dk2"/>
                          </a:solidFill>
                          <a:latin typeface="Helvetica Neue"/>
                          <a:ea typeface="Helvetica Neue"/>
                          <a:cs typeface="Helvetica Neue"/>
                          <a:sym typeface="Helvetica Neue"/>
                        </a:rPr>
                        <a:t> </a:t>
                      </a:r>
                      <a:r>
                        <a:rPr lang="en" sz="1600">
                          <a:solidFill>
                            <a:schemeClr val="dk2"/>
                          </a:solidFill>
                          <a:latin typeface="Helvetica Neue"/>
                          <a:ea typeface="Helvetica Neue"/>
                          <a:cs typeface="Helvetica Neue"/>
                          <a:sym typeface="Helvetica Neue"/>
                        </a:rPr>
                        <a:t>Minimum Starting Defenders</a:t>
                      </a:r>
                      <a:endParaRPr>
                        <a:latin typeface="Helvetica Neue"/>
                        <a:ea typeface="Helvetica Neue"/>
                        <a:cs typeface="Helvetica Neue"/>
                        <a:sym typeface="Helvetica Neue"/>
                      </a:endParaRPr>
                    </a:p>
                  </a:txBody>
                  <a:tcPr marT="91425" marB="91425" marR="91425" marL="91425"/>
                </a:tc>
                <a:tc>
                  <a:txBody>
                    <a:bodyPr/>
                    <a:lstStyle/>
                    <a:p>
                      <a:pPr indent="0" lvl="0" marL="0" rtl="0" algn="l">
                        <a:lnSpc>
                          <a:spcPct val="95000"/>
                        </a:lnSpc>
                        <a:spcBef>
                          <a:spcPts val="0"/>
                        </a:spcBef>
                        <a:spcAft>
                          <a:spcPts val="1200"/>
                        </a:spcAft>
                        <a:buNone/>
                      </a:pPr>
                      <a:r>
                        <a:rPr lang="en" sz="1600">
                          <a:solidFill>
                            <a:schemeClr val="dk2"/>
                          </a:solidFill>
                          <a:latin typeface="Helvetica Neue"/>
                          <a:ea typeface="Helvetica Neue"/>
                          <a:cs typeface="Helvetica Neue"/>
                          <a:sym typeface="Helvetica Neue"/>
                        </a:rPr>
                        <a:t>2.04 expected points</a:t>
                      </a:r>
                      <a:endParaRPr>
                        <a:latin typeface="Helvetica Neue"/>
                        <a:ea typeface="Helvetica Neue"/>
                        <a:cs typeface="Helvetica Neue"/>
                        <a:sym typeface="Helvetica Neue"/>
                      </a:endParaRPr>
                    </a:p>
                  </a:txBody>
                  <a:tcPr marT="91425" marB="91425" marR="91425" marL="91425"/>
                </a:tc>
                <a:tc>
                  <a:txBody>
                    <a:bodyPr/>
                    <a:lstStyle/>
                    <a:p>
                      <a:pPr indent="0" lvl="0" marL="0" rtl="0" algn="l">
                        <a:lnSpc>
                          <a:spcPct val="95000"/>
                        </a:lnSpc>
                        <a:spcBef>
                          <a:spcPts val="0"/>
                        </a:spcBef>
                        <a:spcAft>
                          <a:spcPts val="1200"/>
                        </a:spcAft>
                        <a:buNone/>
                      </a:pPr>
                      <a:r>
                        <a:rPr lang="en" sz="1600">
                          <a:solidFill>
                            <a:schemeClr val="dk2"/>
                          </a:solidFill>
                          <a:latin typeface="Helvetica Neue"/>
                          <a:ea typeface="Helvetica Neue"/>
                          <a:cs typeface="Helvetica Neue"/>
                          <a:sym typeface="Helvetica Neue"/>
                        </a:rPr>
                        <a:t>1 fewer starting defender</a:t>
                      </a:r>
                      <a:endParaRPr sz="1600">
                        <a:solidFill>
                          <a:schemeClr val="dk2"/>
                        </a:solidFill>
                        <a:latin typeface="Helvetica Neue"/>
                        <a:ea typeface="Helvetica Neue"/>
                        <a:cs typeface="Helvetica Neue"/>
                        <a:sym typeface="Helvetica Neue"/>
                      </a:endParaRPr>
                    </a:p>
                  </a:txBody>
                  <a:tcPr marT="91425" marB="91425" marR="91425" marL="91425"/>
                </a:tc>
              </a:tr>
              <a:tr h="646450">
                <a:tc>
                  <a:txBody>
                    <a:bodyPr/>
                    <a:lstStyle/>
                    <a:p>
                      <a:pPr indent="0" lvl="0" marL="0" rtl="0" algn="l">
                        <a:lnSpc>
                          <a:spcPct val="95000"/>
                        </a:lnSpc>
                        <a:spcBef>
                          <a:spcPts val="0"/>
                        </a:spcBef>
                        <a:spcAft>
                          <a:spcPts val="1200"/>
                        </a:spcAft>
                        <a:buNone/>
                      </a:pPr>
                      <a:r>
                        <a:rPr b="1" lang="en" sz="1600">
                          <a:solidFill>
                            <a:schemeClr val="dk2"/>
                          </a:solidFill>
                          <a:latin typeface="Helvetica Neue"/>
                          <a:ea typeface="Helvetica Neue"/>
                          <a:cs typeface="Helvetica Neue"/>
                          <a:sym typeface="Helvetica Neue"/>
                        </a:rPr>
                        <a:t>g13:</a:t>
                      </a:r>
                      <a:r>
                        <a:rPr lang="en" sz="1600">
                          <a:solidFill>
                            <a:schemeClr val="dk2"/>
                          </a:solidFill>
                          <a:latin typeface="Helvetica Neue"/>
                          <a:ea typeface="Helvetica Neue"/>
                          <a:cs typeface="Helvetica Neue"/>
                          <a:sym typeface="Helvetica Neue"/>
                        </a:rPr>
                        <a:t> </a:t>
                      </a:r>
                      <a:r>
                        <a:rPr lang="en" sz="1600">
                          <a:solidFill>
                            <a:schemeClr val="dk2"/>
                          </a:solidFill>
                          <a:latin typeface="Helvetica Neue"/>
                          <a:ea typeface="Helvetica Neue"/>
                          <a:cs typeface="Helvetica Neue"/>
                          <a:sym typeface="Helvetica Neue"/>
                        </a:rPr>
                        <a:t>Man City Maximum Players on Squad</a:t>
                      </a:r>
                      <a:endParaRPr>
                        <a:latin typeface="Helvetica Neue"/>
                        <a:ea typeface="Helvetica Neue"/>
                        <a:cs typeface="Helvetica Neue"/>
                        <a:sym typeface="Helvetica Neue"/>
                      </a:endParaRPr>
                    </a:p>
                  </a:txBody>
                  <a:tcPr marT="91425" marB="91425" marR="91425" marL="91425"/>
                </a:tc>
                <a:tc>
                  <a:txBody>
                    <a:bodyPr/>
                    <a:lstStyle/>
                    <a:p>
                      <a:pPr indent="0" lvl="0" marL="0" rtl="0" algn="l">
                        <a:lnSpc>
                          <a:spcPct val="95000"/>
                        </a:lnSpc>
                        <a:spcBef>
                          <a:spcPts val="0"/>
                        </a:spcBef>
                        <a:spcAft>
                          <a:spcPts val="1200"/>
                        </a:spcAft>
                        <a:buNone/>
                      </a:pPr>
                      <a:r>
                        <a:rPr lang="en" sz="1600">
                          <a:solidFill>
                            <a:schemeClr val="dk2"/>
                          </a:solidFill>
                          <a:latin typeface="Helvetica Neue"/>
                          <a:ea typeface="Helvetica Neue"/>
                          <a:cs typeface="Helvetica Neue"/>
                          <a:sym typeface="Helvetica Neue"/>
                        </a:rPr>
                        <a:t>1.50 expected points </a:t>
                      </a:r>
                      <a:endParaRPr>
                        <a:latin typeface="Helvetica Neue"/>
                        <a:ea typeface="Helvetica Neue"/>
                        <a:cs typeface="Helvetica Neue"/>
                        <a:sym typeface="Helvetica Neue"/>
                      </a:endParaRPr>
                    </a:p>
                  </a:txBody>
                  <a:tcPr marT="91425" marB="91425" marR="91425" marL="91425"/>
                </a:tc>
                <a:tc>
                  <a:txBody>
                    <a:bodyPr/>
                    <a:lstStyle/>
                    <a:p>
                      <a:pPr indent="0" lvl="0" marL="0" rtl="0" algn="l">
                        <a:lnSpc>
                          <a:spcPct val="95000"/>
                        </a:lnSpc>
                        <a:spcBef>
                          <a:spcPts val="0"/>
                        </a:spcBef>
                        <a:spcAft>
                          <a:spcPts val="1200"/>
                        </a:spcAft>
                        <a:buNone/>
                      </a:pPr>
                      <a:r>
                        <a:rPr lang="en" sz="1600">
                          <a:solidFill>
                            <a:schemeClr val="dk2"/>
                          </a:solidFill>
                          <a:latin typeface="Helvetica Neue"/>
                          <a:ea typeface="Helvetica Neue"/>
                          <a:cs typeface="Helvetica Neue"/>
                          <a:sym typeface="Helvetica Neue"/>
                        </a:rPr>
                        <a:t>1 more player on squad</a:t>
                      </a:r>
                      <a:endParaRPr sz="1600">
                        <a:solidFill>
                          <a:schemeClr val="dk2"/>
                        </a:solidFill>
                        <a:latin typeface="Helvetica Neue"/>
                        <a:ea typeface="Helvetica Neue"/>
                        <a:cs typeface="Helvetica Neue"/>
                        <a:sym typeface="Helvetica Neue"/>
                      </a:endParaRPr>
                    </a:p>
                  </a:txBody>
                  <a:tcPr marT="91425" marB="91425" marR="91425" marL="91425"/>
                </a:tc>
              </a:tr>
              <a:tr h="646450">
                <a:tc>
                  <a:txBody>
                    <a:bodyPr/>
                    <a:lstStyle/>
                    <a:p>
                      <a:pPr indent="0" lvl="0" marL="0" rtl="0" algn="l">
                        <a:lnSpc>
                          <a:spcPct val="95000"/>
                        </a:lnSpc>
                        <a:spcBef>
                          <a:spcPts val="0"/>
                        </a:spcBef>
                        <a:spcAft>
                          <a:spcPts val="1200"/>
                        </a:spcAft>
                        <a:buNone/>
                      </a:pPr>
                      <a:r>
                        <a:rPr b="1" lang="en" sz="1600">
                          <a:solidFill>
                            <a:schemeClr val="dk2"/>
                          </a:solidFill>
                          <a:latin typeface="Helvetica Neue"/>
                          <a:ea typeface="Helvetica Neue"/>
                          <a:cs typeface="Helvetica Neue"/>
                          <a:sym typeface="Helvetica Neue"/>
                        </a:rPr>
                        <a:t>g29:</a:t>
                      </a:r>
                      <a:r>
                        <a:rPr lang="en" sz="1600">
                          <a:solidFill>
                            <a:schemeClr val="dk2"/>
                          </a:solidFill>
                          <a:latin typeface="Helvetica Neue"/>
                          <a:ea typeface="Helvetica Neue"/>
                          <a:cs typeface="Helvetica Neue"/>
                          <a:sym typeface="Helvetica Neue"/>
                        </a:rPr>
                        <a:t> </a:t>
                      </a:r>
                      <a:r>
                        <a:rPr lang="en" sz="1600">
                          <a:solidFill>
                            <a:schemeClr val="dk2"/>
                          </a:solidFill>
                          <a:latin typeface="Helvetica Neue"/>
                          <a:ea typeface="Helvetica Neue"/>
                          <a:cs typeface="Helvetica Neue"/>
                          <a:sym typeface="Helvetica Neue"/>
                        </a:rPr>
                        <a:t>Man Utd Maximum Players on Squad: </a:t>
                      </a:r>
                      <a:endParaRPr>
                        <a:latin typeface="Helvetica Neue"/>
                        <a:ea typeface="Helvetica Neue"/>
                        <a:cs typeface="Helvetica Neue"/>
                        <a:sym typeface="Helvetica Neue"/>
                      </a:endParaRPr>
                    </a:p>
                  </a:txBody>
                  <a:tcPr marT="91425" marB="91425" marR="91425" marL="91425"/>
                </a:tc>
                <a:tc>
                  <a:txBody>
                    <a:bodyPr/>
                    <a:lstStyle/>
                    <a:p>
                      <a:pPr indent="0" lvl="0" marL="0" rtl="0" algn="l">
                        <a:lnSpc>
                          <a:spcPct val="95000"/>
                        </a:lnSpc>
                        <a:spcBef>
                          <a:spcPts val="0"/>
                        </a:spcBef>
                        <a:spcAft>
                          <a:spcPts val="1200"/>
                        </a:spcAft>
                        <a:buNone/>
                      </a:pPr>
                      <a:r>
                        <a:rPr lang="en" sz="1600">
                          <a:solidFill>
                            <a:schemeClr val="dk2"/>
                          </a:solidFill>
                          <a:latin typeface="Helvetica Neue"/>
                          <a:ea typeface="Helvetica Neue"/>
                          <a:cs typeface="Helvetica Neue"/>
                          <a:sym typeface="Helvetica Neue"/>
                        </a:rPr>
                        <a:t>0.05 expected points </a:t>
                      </a:r>
                      <a:endParaRPr>
                        <a:latin typeface="Helvetica Neue"/>
                        <a:ea typeface="Helvetica Neue"/>
                        <a:cs typeface="Helvetica Neue"/>
                        <a:sym typeface="Helvetica Neue"/>
                      </a:endParaRPr>
                    </a:p>
                  </a:txBody>
                  <a:tcPr marT="91425" marB="91425" marR="91425" marL="91425"/>
                </a:tc>
                <a:tc>
                  <a:txBody>
                    <a:bodyPr/>
                    <a:lstStyle/>
                    <a:p>
                      <a:pPr indent="0" lvl="0" marL="0" rtl="0" algn="l">
                        <a:lnSpc>
                          <a:spcPct val="95000"/>
                        </a:lnSpc>
                        <a:spcBef>
                          <a:spcPts val="0"/>
                        </a:spcBef>
                        <a:spcAft>
                          <a:spcPts val="1200"/>
                        </a:spcAft>
                        <a:buNone/>
                      </a:pPr>
                      <a:r>
                        <a:rPr lang="en" sz="1600">
                          <a:solidFill>
                            <a:schemeClr val="dk2"/>
                          </a:solidFill>
                          <a:latin typeface="Helvetica Neue"/>
                          <a:ea typeface="Helvetica Neue"/>
                          <a:cs typeface="Helvetica Neue"/>
                          <a:sym typeface="Helvetica Neue"/>
                        </a:rPr>
                        <a:t>1 more player on squad</a:t>
                      </a:r>
                      <a:endParaRPr sz="1600">
                        <a:solidFill>
                          <a:schemeClr val="dk2"/>
                        </a:solidFill>
                        <a:latin typeface="Helvetica Neue"/>
                        <a:ea typeface="Helvetica Neue"/>
                        <a:cs typeface="Helvetica Neue"/>
                        <a:sym typeface="Helvetica Neue"/>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