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7" r:id="rId3"/>
    <p:sldId id="275" r:id="rId4"/>
    <p:sldId id="276" r:id="rId5"/>
    <p:sldId id="261" r:id="rId6"/>
    <p:sldId id="262" r:id="rId7"/>
    <p:sldId id="256" r:id="rId8"/>
    <p:sldId id="257" r:id="rId9"/>
    <p:sldId id="260" r:id="rId10"/>
    <p:sldId id="258" r:id="rId11"/>
    <p:sldId id="259" r:id="rId12"/>
    <p:sldId id="265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0A25D-339B-472D-8C95-0206EE5BBE0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0AA81-0D4A-4FCA-87CB-5AA8171A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6EE2-6AB8-49A8-8526-C4D91DD69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00F7-BBA0-4F24-BCE5-303FFAE8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2D55-E24E-4F0E-A3C1-A7FC029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88A6-8447-4853-9166-901B16C0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13E4-5579-4B44-A581-FE43EC96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C84F-942E-47DF-845F-B2EBBE7E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5BCD6-8748-46DE-B646-127C24DA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AB31-76AC-4773-B7A6-ED225CB5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0FB9-E9D0-4589-A9B3-824D324E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E895-17C9-49CF-87A5-86502A85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2408E-4383-4787-88A4-2007CD693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7193D-6B89-4D67-902E-A5C861C55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61EBE-0985-43EB-BD38-5214B27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F-7522-481A-9EA5-FE43048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A88F-3B81-4825-8E6D-B9934CFF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F4D3-1C2F-4717-9B82-909541F9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60F3-6F1E-4864-B04C-763A93B2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A8F4-40A3-464B-9E37-1A1B8E9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C36F-8236-4F96-9E9B-10EEECFF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6210-2DEE-4E1A-A19C-8CB15DB5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C428-7E6A-4B1D-92D6-8A4758CB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5E9D-CF05-4075-84A9-6E3EBBBA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E9BA-58F8-4960-8014-735AEF16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1F9F-69E7-429B-9152-6FD8796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EB99-5409-4CCD-AFC7-AFDD460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F81C-4C85-4498-A120-9FFF510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C847-28C5-4859-BA30-D06FCDB2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9BB7A-37F6-49F8-AB1C-2AAD444E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B934C-D9C2-4D93-A442-37BC31D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7929-2E41-4A47-B693-D79937C2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61C5-4E74-4D97-B6CC-2BFD7B1B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6750-EEDD-4EAA-B72A-25B30086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38F8-994D-476F-A3D1-7EDFB04F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6C3DD-DE5F-474C-B31F-AB4583B8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AA462-6B10-476E-A425-7B0C6DCB9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3D8E8-F6C5-4CDD-9C0D-C117371F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0CBB-DEB5-461E-B21F-53E603B4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C437F-EE52-47DD-BF94-7A0AAC7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F1DB7-E37D-474A-8490-2E04785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2C64-F8C4-427C-89A2-0DDA23B2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07D05-34E8-41DC-B755-EB24DB6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0669F-106D-4E70-BB2C-9E39A08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FADC0-73C2-43A9-A177-0EB26B13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954C5-658F-4EDF-B886-A1F81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3E102-C189-4040-B8B8-1F5130B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130F0-CA6F-46B7-8D86-9049FE20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367E-3A18-47C6-870C-D07C2C68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01EC-930C-4727-9E4C-EDD54DDB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1366D-4B42-4170-A52F-351610BA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068E9-4DD2-4362-BD62-FBBD59DC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67D1-86C9-4B56-9423-49AC33D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D6B62-0A00-434B-B184-0F472D1B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A2C8-D7D6-4A20-96EF-8CF666EE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4478A-B177-490B-A893-28382AB1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C15E-FDF5-4F75-A244-8E29793E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DD3A-9C6F-438E-9F45-46124452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A74A-BFFE-453F-9B21-BBCC997F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AD1F-0722-46C6-99BA-FDB3844C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6548A-7007-42EE-8F70-574F350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7D294-A361-41CD-8994-8347E909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ED63-9900-4425-AB25-257437B5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66C8-1672-48AA-B06B-1A9A45389496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D38E-92C3-4F56-884C-12EA6E2A1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BF58-4C33-4AE3-ADE5-5321204F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-1295400"/>
            <a:ext cx="9144000" cy="7620000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DECENTRALIZED VOTING SYSTEM USING ETHEREUM BLOCKCHAIN</a:t>
            </a:r>
            <a:br>
              <a:rPr lang="en-US" sz="2400" dirty="0"/>
            </a:br>
            <a:br>
              <a:rPr lang="en-US" sz="1800" dirty="0"/>
            </a:br>
            <a:r>
              <a:rPr lang="en-US" sz="2200" dirty="0"/>
              <a:t>Under the Supervision of : In-house coordinator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                                               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By: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1.Rahul Joshi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  2.Chirag Arora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 3.Aditya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Sahu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New times roman"/>
              </a:rPr>
              <a:t> (Computer Science &amp; Engineering)</a:t>
            </a:r>
            <a:br>
              <a:rPr lang="en-US" sz="2200" dirty="0">
                <a:latin typeface="New times roman"/>
              </a:rPr>
            </a:br>
            <a:r>
              <a:rPr lang="en-US" sz="2200" b="1" dirty="0">
                <a:latin typeface="New times roman"/>
              </a:rPr>
              <a:t>[Batch: 2016-2020]</a:t>
            </a:r>
            <a:endParaRPr lang="en-US" sz="2200" dirty="0">
              <a:latin typeface="New times roman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2A40-4B72-4CDF-AE81-88F2DE1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ETHEREUM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254D-86E5-4EDC-BB26-26D286CE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4AE29-01AF-4386-ACB2-CDFFE8AFE859}"/>
              </a:ext>
            </a:extLst>
          </p:cNvPr>
          <p:cNvSpPr/>
          <p:nvPr/>
        </p:nvSpPr>
        <p:spPr>
          <a:xfrm>
            <a:off x="3048000" y="28288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 is a decentralized platform that runs smart contracts: applications that run exactly as programmed without any possibility of downtime, censorship, fraud or third party interference.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7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FE6F5-0C67-41D4-973C-639F726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 CONTRACTS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7F2E8-5FF2-4D84-8BEC-2F049C333E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54157"/>
            <a:ext cx="7358270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86A3BE-128D-40BE-BEAB-678CFF2E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6" y="643467"/>
            <a:ext cx="893156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EA756F2C-27FA-4DDE-8265-F1A5D65C8E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6" y="643467"/>
            <a:ext cx="893156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76EA7C2-371D-4416-83B3-3FF4B4E805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CONTENTS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68DB-487B-482D-BBAF-573B21C6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About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Technologies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Blockchain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Ethereum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 ,Disadvantages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Implementation of 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480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New times roman"/>
              </a:rPr>
              <a:t>E-voting is a trending, yet critical topic related to the online services. </a:t>
            </a:r>
          </a:p>
          <a:p>
            <a:endParaRPr lang="en-US" sz="2200" dirty="0">
              <a:latin typeface="New times roman"/>
            </a:endParaRPr>
          </a:p>
          <a:p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and its network is one of the most suitable ones, due to its consistency, widespread use, and provision of smart contracts logic.</a:t>
            </a:r>
          </a:p>
          <a:p>
            <a:pPr>
              <a:buNone/>
            </a:pPr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The </a:t>
            </a:r>
            <a:r>
              <a:rPr lang="en-US" sz="2200" dirty="0" err="1">
                <a:latin typeface="New times roman"/>
              </a:rPr>
              <a:t>blockchain</a:t>
            </a:r>
            <a:r>
              <a:rPr lang="en-US" sz="2200" dirty="0">
                <a:latin typeface="New times roman"/>
              </a:rPr>
              <a:t> with the smart contracts emerges as a good candidate to use in developments of safer, cheaper, more secure, more transparent, and easier-to-use e-voting systems.</a:t>
            </a: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In this project, we have implemented and tested a sample e-voting application as a smart contract for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network using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wallets and the Solidity language.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381001"/>
            <a:ext cx="8229600" cy="5897563"/>
          </a:xfrm>
        </p:spPr>
        <p:txBody>
          <a:bodyPr/>
          <a:lstStyle/>
          <a:p>
            <a:r>
              <a:rPr lang="en-US" sz="2200" dirty="0">
                <a:latin typeface="New times roman"/>
              </a:rPr>
              <a:t>After an election is held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</a:t>
            </a:r>
            <a:r>
              <a:rPr lang="en-US" sz="2200" dirty="0" err="1">
                <a:latin typeface="New times roman"/>
              </a:rPr>
              <a:t>blockchain</a:t>
            </a:r>
            <a:r>
              <a:rPr lang="en-US" sz="2200" dirty="0">
                <a:latin typeface="New times roman"/>
              </a:rPr>
              <a:t> will hold the records of ballots and votes.</a:t>
            </a:r>
          </a:p>
          <a:p>
            <a:pPr>
              <a:buNone/>
            </a:pPr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Users can submit their</a:t>
            </a:r>
            <a:r>
              <a:rPr lang="en-US" sz="2200" b="1" dirty="0">
                <a:latin typeface="New times roman"/>
              </a:rPr>
              <a:t> votes</a:t>
            </a:r>
            <a:r>
              <a:rPr lang="en-US" sz="2200" dirty="0">
                <a:latin typeface="New times roman"/>
              </a:rPr>
              <a:t> directly from their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wallets.</a:t>
            </a:r>
          </a:p>
          <a:p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These transaction requests are handled with the consensus of every single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node.</a:t>
            </a: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This consensus creates a transparent environment for e-voting.</a:t>
            </a:r>
            <a:endParaRPr lang="en-IN" sz="2200" dirty="0">
              <a:latin typeface="New times roman"/>
            </a:endParaRP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Our e-voting system is secure, as it does not allow duplicated votes and is fully transparent, while protecting the privacy of the attendees.</a:t>
            </a:r>
          </a:p>
          <a:p>
            <a:endParaRPr lang="en-IN" sz="2200" dirty="0"/>
          </a:p>
          <a:p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990600"/>
            <a:ext cx="91440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>
                <a:latin typeface="New times roman"/>
              </a:rPr>
              <a:t>Ethereum</a:t>
            </a:r>
            <a:r>
              <a:rPr lang="en-IN" dirty="0">
                <a:latin typeface="New times roman"/>
              </a:rPr>
              <a:t> </a:t>
            </a:r>
          </a:p>
          <a:p>
            <a:pPr lvl="2"/>
            <a:r>
              <a:rPr lang="en-IN" sz="2200" dirty="0" err="1">
                <a:latin typeface="New times roman"/>
              </a:rPr>
              <a:t>Ethereum</a:t>
            </a:r>
            <a:r>
              <a:rPr lang="en-IN" sz="2200" dirty="0">
                <a:latin typeface="New times roman"/>
              </a:rPr>
              <a:t> is a </a:t>
            </a:r>
            <a:r>
              <a:rPr lang="en-IN" sz="2200" dirty="0" err="1">
                <a:latin typeface="New times roman"/>
              </a:rPr>
              <a:t>cryptocurrency</a:t>
            </a:r>
            <a:r>
              <a:rPr lang="en-IN" sz="2200" dirty="0">
                <a:latin typeface="New times roman"/>
              </a:rPr>
              <a:t> much like a </a:t>
            </a:r>
            <a:r>
              <a:rPr lang="en-IN" sz="2200" dirty="0" err="1">
                <a:latin typeface="New times roman"/>
              </a:rPr>
              <a:t>bitcoin</a:t>
            </a:r>
            <a:r>
              <a:rPr lang="en-IN" sz="2200" dirty="0">
                <a:latin typeface="New times roman"/>
              </a:rPr>
              <a:t> and is usually stated as </a:t>
            </a:r>
            <a:r>
              <a:rPr lang="en-IN" sz="2200" b="1" dirty="0" err="1">
                <a:latin typeface="New times roman"/>
              </a:rPr>
              <a:t>Bitcoin</a:t>
            </a:r>
            <a:r>
              <a:rPr lang="en-IN" sz="2200" b="1" dirty="0">
                <a:latin typeface="New times roman"/>
              </a:rPr>
              <a:t> successor </a:t>
            </a:r>
            <a:r>
              <a:rPr lang="en-IN" sz="2200" dirty="0">
                <a:latin typeface="New times roman"/>
              </a:rPr>
              <a:t>.</a:t>
            </a:r>
          </a:p>
          <a:p>
            <a:pPr lvl="2"/>
            <a:r>
              <a:rPr lang="en-US" sz="2200" dirty="0">
                <a:latin typeface="New times roman"/>
              </a:rPr>
              <a:t>it’s much more than a payment system — it’s an infrastructure.</a:t>
            </a:r>
            <a:endParaRPr lang="en-IN" sz="2200" dirty="0">
              <a:latin typeface="New times roman"/>
            </a:endParaRPr>
          </a:p>
          <a:p>
            <a:pPr lvl="2"/>
            <a:endParaRPr lang="en-IN" sz="8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New times roman"/>
              </a:rPr>
              <a:t>Solidity</a:t>
            </a:r>
          </a:p>
          <a:p>
            <a:pPr lvl="2"/>
            <a:r>
              <a:rPr lang="en-IN" sz="2200" dirty="0">
                <a:latin typeface="New times roman"/>
              </a:rPr>
              <a:t>Solidity is a programming language for writing smart contracts.</a:t>
            </a:r>
          </a:p>
          <a:p>
            <a:pPr lvl="2"/>
            <a:r>
              <a:rPr lang="en-IN" sz="2200" dirty="0">
                <a:latin typeface="New times roman"/>
              </a:rPr>
              <a:t>Ex: think of it as a way to control a bank account with code.</a:t>
            </a:r>
          </a:p>
          <a:p>
            <a:pPr lvl="2"/>
            <a:endParaRPr lang="en-IN" sz="8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New times roman"/>
              </a:rPr>
              <a:t>Node.js</a:t>
            </a:r>
          </a:p>
          <a:p>
            <a:pPr lvl="2"/>
            <a:r>
              <a:rPr lang="en-IN" sz="2200" dirty="0">
                <a:latin typeface="New times roman"/>
              </a:rPr>
              <a:t>Deploying smart contracts  in the backend.</a:t>
            </a:r>
          </a:p>
          <a:p>
            <a:pPr lvl="2"/>
            <a:r>
              <a:rPr lang="en-IN" sz="2200" dirty="0">
                <a:latin typeface="New times roman"/>
              </a:rPr>
              <a:t>Used for testing  purpose.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4801"/>
            <a:ext cx="8229600" cy="6126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>
                <a:latin typeface="New times roman"/>
              </a:rPr>
              <a:t>react.js</a:t>
            </a:r>
          </a:p>
          <a:p>
            <a:pPr lvl="2"/>
            <a:r>
              <a:rPr lang="en-IN" sz="2200" dirty="0">
                <a:latin typeface="New times roman"/>
              </a:rPr>
              <a:t>A </a:t>
            </a:r>
            <a:r>
              <a:rPr lang="en-IN" sz="2200" dirty="0" err="1">
                <a:latin typeface="New times roman"/>
              </a:rPr>
              <a:t>javascript</a:t>
            </a:r>
            <a:r>
              <a:rPr lang="en-IN" sz="2200" dirty="0">
                <a:latin typeface="New times roman"/>
              </a:rPr>
              <a:t> library for building user interface.</a:t>
            </a:r>
          </a:p>
          <a:p>
            <a:pPr lvl="2"/>
            <a:endParaRPr lang="en-IN" sz="22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sz="2200" dirty="0">
                <a:latin typeface="New times roman"/>
              </a:rPr>
              <a:t>web3.js</a:t>
            </a:r>
          </a:p>
          <a:p>
            <a:pPr lvl="2"/>
            <a:r>
              <a:rPr lang="en-US" sz="2200" dirty="0">
                <a:latin typeface="New times roman"/>
              </a:rPr>
              <a:t> collection of libraries which allow you to interact with a local or remote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node, using a HTTP or IPC connection</a:t>
            </a:r>
            <a:endParaRPr lang="en-IN" sz="2200" dirty="0">
              <a:latin typeface="New times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39AA3D-3130-4606-B058-4C15A7E7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Blockchain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F47318-B1C6-41A3-BD6A-D7B53E62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[A hash pointer linked list of blocks]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append-only sequential data structure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New blocks can be appended at the end of the chain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To change a block in the middle of the chain ,all subsequent blocks need to be changed.</a:t>
            </a:r>
          </a:p>
          <a:p>
            <a:endParaRPr lang="en-US" sz="1050" dirty="0"/>
          </a:p>
          <a:p>
            <a:r>
              <a:rPr lang="en-US" dirty="0"/>
              <a:t>Disintermediated ,Distributed and Decentralized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9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1943-957B-4D87-A5A1-C41217C9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Distributed Transaction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51A1-BF63-4F2E-A71D-0642AB66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Every block contains multiple transactions</a:t>
            </a:r>
          </a:p>
          <a:p>
            <a:endParaRPr lang="en-US" sz="1050" dirty="0"/>
          </a:p>
          <a:p>
            <a:r>
              <a:rPr lang="en-US" dirty="0"/>
              <a:t>Massively duplicated across network nodes </a:t>
            </a:r>
          </a:p>
          <a:p>
            <a:endParaRPr lang="en-US" sz="1050" dirty="0"/>
          </a:p>
          <a:p>
            <a:r>
              <a:rPr lang="en-US" dirty="0"/>
              <a:t>Shared with a P2P file transfer protocol</a:t>
            </a:r>
          </a:p>
          <a:p>
            <a:endParaRPr lang="en-US" sz="1050" dirty="0"/>
          </a:p>
          <a:p>
            <a:r>
              <a:rPr lang="en-US" dirty="0"/>
              <a:t>Updated by peculiar nodes , known as miners , appending new blocks of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3FDEEC-9EE4-4261-97F5-17C835F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Distributed Ledger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2AB43E-0193-4D4E-85AA-5C559133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63551"/>
            <a:ext cx="5181600" cy="1512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ledgers, but Bank holds the “golden record”.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B must reconcile its own ledger against that of Bank, and must convince Bank of the “true state” of the Bank ledger if discrepancies arise.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FFEACD-7CA0-44D1-85D0-6C7FB58B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3550"/>
            <a:ext cx="5181600" cy="1512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ledger. All Nodes have some level of access to that ledger.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Nodes agree to a protocol that determines the “true state” of the ledger at any point in time. The application of this protocol is sometimes called “achieving consensus.”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C5B6-54D2-48B6-BF9C-55A2B827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2" t="27018" r="16522" b="27290"/>
          <a:stretch/>
        </p:blipFill>
        <p:spPr>
          <a:xfrm>
            <a:off x="1268895" y="1514065"/>
            <a:ext cx="950180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512</Words>
  <Application>Microsoft Office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New times roman</vt:lpstr>
      <vt:lpstr>Times New Roman</vt:lpstr>
      <vt:lpstr>Wingdings</vt:lpstr>
      <vt:lpstr>Office Theme</vt:lpstr>
      <vt:lpstr>   DECENTRALIZED VOTING SYSTEM USING ETHEREUM BLOCKCHAIN  Under the Supervision of : In-house coordinator                                                          By:                                                     1.Rahul Joshi                                                       2.Chirag Arora                                                      3.Aditya Sahu     (Computer Science &amp; Engineering) [Batch: 2016-2020]</vt:lpstr>
      <vt:lpstr>CONTENTS</vt:lpstr>
      <vt:lpstr>About the project</vt:lpstr>
      <vt:lpstr>PowerPoint Presentation</vt:lpstr>
      <vt:lpstr>Technologies</vt:lpstr>
      <vt:lpstr>PowerPoint Presentation</vt:lpstr>
      <vt:lpstr>What is the Blockchain</vt:lpstr>
      <vt:lpstr>Blockchain:  A Distributed Transaction Ledger</vt:lpstr>
      <vt:lpstr>What is a Distributed Ledger ?</vt:lpstr>
      <vt:lpstr>WHAT IS ETHEREUM ?</vt:lpstr>
      <vt:lpstr>SMART CONTRACTS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Blockchain</dc:title>
  <dc:creator>chirag</dc:creator>
  <cp:lastModifiedBy>chirag</cp:lastModifiedBy>
  <cp:revision>9</cp:revision>
  <dcterms:created xsi:type="dcterms:W3CDTF">2018-07-11T12:14:58Z</dcterms:created>
  <dcterms:modified xsi:type="dcterms:W3CDTF">2018-07-11T15:41:21Z</dcterms:modified>
</cp:coreProperties>
</file>