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73C9-2AED-B29B-016F-4B90FBBA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220B5-1216-9FD7-13E9-AE86074E0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6824-954B-1DC4-440B-19157ED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ABB7-C651-FB24-D376-E21BC3F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801C-6D61-222C-3E6A-6A32DC6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E0DD-431B-8FA3-1113-1D7D3CE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7DF5-5C63-11D6-9D1D-86FBDAB3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CCF-955A-C743-142C-AEF5C52A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BCF8-6596-AFF0-53FC-FC5C7DDE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4E6E-B54A-8D9C-99E0-3F91448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058D8-E4B8-8FD1-7D3C-525DF717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BF9ED-AE39-AB3C-36DF-F13B5469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6355-8E56-7337-6444-8C2A7A6D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69E2-B29C-CD11-DA6B-2640BB8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358-6D3B-9A5A-2426-478C9BA6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DB6D-D41F-AF06-E792-9C93770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CAA8-2102-2EDF-87EF-463A3EA2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B311-A043-0B26-C406-2A25C1A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E700-9E61-F4A4-08FF-0F12B4D9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08B5-E00F-B5F5-545C-DD0D7DB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FB6-1220-C8A6-4BBC-96778CD5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C246-FB1C-F868-5FFE-EA8CF1B0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DCD6-C94B-46B4-D660-E75AC08C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73AF-964F-81F3-B4AC-E5B936D3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49EF-75EF-F3DB-BDF4-53986371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1BBC-E0CF-9574-3C8C-F59B608C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0EA-DD5F-F068-BDBE-5E7D7CDC2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682A1-5AEC-F24C-D13E-FD90CA25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9D9D-7144-2E2F-041D-3FF39095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9807-7DFC-855D-1874-C9819B0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7621-CDB8-E03D-4F0E-8754C5B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6BED-74C4-4DED-2B18-70A94AE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DD86-C3D1-2BA4-7E8E-0BA08A80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1EC2-9A35-29C8-7899-F6C01EF8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EDE8C-4B09-8B5C-CA8B-86D2983EC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94EC-6DA3-36BB-8595-EAEBA2533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7DDD-A4CE-1C5D-13B1-D525EF79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D8CAD-4690-991B-8D6B-FDDE3F57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2D0E0-1D0E-DC4E-68AF-AE121DEF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E08-2435-927E-361F-58912237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B1FAC-2008-7FFF-9F6F-A2E155DD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0CCB-0C98-967C-ACA6-C22C17ED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76560-3B40-242F-489A-A8239E5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7FB8-79C1-EFD0-B87F-12B02243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81E6F-10BF-6AE9-1ECA-56745CE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D80-210E-EB05-C9BC-DE6E88E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065A-108F-C800-46EF-323FAECF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DAC8-DBEE-C9FE-B21E-E0B700B2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F8A3-562D-5FDF-BB69-A7795B4E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C361-1916-EAAA-3FD7-92C26602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D4BB-78FC-3108-1A71-D5394A3F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8543-FF2B-E5AF-3C55-41B885E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D3B3-26BB-7408-85F9-3DDC1EB8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BB2F5-DCB9-BA85-BED4-27DE6A60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BE071-01F8-5BB5-A3E1-28887AA7D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44D07-DA82-574B-BD06-7E977FD9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9D651-0DF2-6D80-29A7-C75EF066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224B-4CC1-5CB9-4268-FCBCEB17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92DCA-475E-086D-E646-C85302CC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852C-C928-EB30-DA1B-083CFB5C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B53A-7C3A-0EDF-1859-ED816D234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0DF9-BB96-CDC4-AEAE-32106156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DC93-D2A1-9FBE-F733-1DFBAB98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705E-A4D1-0858-303C-AC4D1BAAE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Oblivious transfer in Financial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EC705-38AD-54E9-2E1F-B6A6AB08D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Sahu</a:t>
            </a:r>
            <a:r>
              <a:rPr lang="en-US" dirty="0"/>
              <a:t>, Group- 18</a:t>
            </a:r>
          </a:p>
          <a:p>
            <a:r>
              <a:rPr lang="en-US" dirty="0"/>
              <a:t>02129089</a:t>
            </a:r>
          </a:p>
        </p:txBody>
      </p:sp>
    </p:spTree>
    <p:extLst>
      <p:ext uri="{BB962C8B-B14F-4D97-AF65-F5344CB8AC3E}">
        <p14:creationId xmlns:p14="http://schemas.microsoft.com/office/powerpoint/2010/main" val="188241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410-4BA6-1A33-A458-20F9851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AFC6-B1F4-F22B-FD31-4284EC6D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-std=c99 -o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ObliTrans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oblivioustransfer.c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Bob received: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9C10-4643-E7F2-4DC6-24E3DEA4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64B-BEFF-F82A-43DF-1C18FD65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database </a:t>
            </a:r>
            <a:r>
              <a:rPr lang="en-US" dirty="0" err="1"/>
              <a:t>projectdb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projectdb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financial_transactions</a:t>
            </a:r>
            <a:r>
              <a:rPr lang="en-US" dirty="0"/>
              <a:t> (</a:t>
            </a:r>
          </a:p>
          <a:p>
            <a:r>
              <a:rPr lang="en-US" dirty="0" err="1"/>
              <a:t>transaction_id</a:t>
            </a:r>
            <a:r>
              <a:rPr lang="en-US" dirty="0"/>
              <a:t> int primary key,</a:t>
            </a:r>
          </a:p>
          <a:p>
            <a:r>
              <a:rPr lang="en-US" dirty="0"/>
              <a:t>Amount Decimal(10,2) not null,</a:t>
            </a:r>
          </a:p>
          <a:p>
            <a:r>
              <a:rPr lang="en-US" dirty="0"/>
              <a:t>timestamp int not null,</a:t>
            </a:r>
          </a:p>
          <a:p>
            <a:r>
              <a:rPr lang="en-US" dirty="0" err="1"/>
              <a:t>sender_account</a:t>
            </a:r>
            <a:r>
              <a:rPr lang="en-US" dirty="0"/>
              <a:t> varchar(50) not null,</a:t>
            </a:r>
          </a:p>
          <a:p>
            <a:r>
              <a:rPr lang="en-US" dirty="0" err="1"/>
              <a:t>reciever_account</a:t>
            </a:r>
            <a:r>
              <a:rPr lang="en-US" dirty="0"/>
              <a:t> varchar(50) not null,</a:t>
            </a:r>
          </a:p>
          <a:p>
            <a:r>
              <a:rPr lang="en-US" dirty="0"/>
              <a:t>status VARCHAR(20) DEFAULT 'Pending'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933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3849-9082-9386-18A3-64C82248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Explanation of the fields: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99DA-C1EC-CDC6-7B72-5BCD9EE7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transaction_id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A unique identifier for each transaction.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mount: The amount of the transaction, stored as a decimal with 10 digits, 2 of which are after the decimal 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timestamp: The timestamp of when the transaction occurred.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account number of the sender.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account number of the receiver.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status: The status of the transaction (e.g., "Pending," "Completed," "Failed"). Default is set to "Pending."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A279-DEB5-AD02-603F-F1267E06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0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OpenSSL</a:t>
            </a:r>
            <a:r>
              <a:rPr lang="en-US" sz="40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4000" dirty="0"/>
              <a:t>- encryption to </a:t>
            </a:r>
            <a:br>
              <a:rPr lang="en-US" sz="4000" dirty="0"/>
            </a:br>
            <a:r>
              <a:rPr lang="en-US" sz="4000" dirty="0"/>
              <a:t>sensitive fields using cryptographic techniques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A5F6-6534-AA68-CF55-639527D2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 our case, fields like </a:t>
            </a:r>
            <a:r>
              <a:rPr lang="en-US" dirty="0"/>
              <a:t>amount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etc., may be considered sensitive.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OpenSSL supports various cryptographic algorithms, such as AES (Advanced Encryption Standard), which is commonly used for symmetric encryption, and RSA, which is often used for asymmetric encryption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We might encrypt the </a:t>
            </a:r>
            <a:r>
              <a:rPr lang="en-US" dirty="0"/>
              <a:t>amount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dirty="0" err="1"/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fields using AES encryption with a secret key.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The security of encrypted data relies on the secrecy of the encryption keys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When retrieving data from the database, decrypt the encrypted fields using the appropriate decryption algorithms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380-7A00-28D3-A44A-BA570D2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O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blivious transfer – C Code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</a:rPr>
              <a:t>Example -1 </a:t>
            </a:r>
            <a:r>
              <a:rPr lang="en-US" sz="2000" b="1" dirty="0" err="1">
                <a:effectLst/>
                <a:latin typeface="Calibri" panose="020F0502020204030204" pitchFamily="34" charset="0"/>
              </a:rPr>
              <a:t>ot.c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9C3-AD67-5FF8-9AC5-CF75E278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5106446"/>
          </a:xfrm>
        </p:spPr>
        <p:txBody>
          <a:bodyPr>
            <a:normAutofit fontScale="32500" lnSpcReduction="20000"/>
          </a:bodyPr>
          <a:lstStyle/>
          <a:p>
            <a:r>
              <a:rPr lang="en-US" sz="4400" dirty="0"/>
              <a:t>#include &lt;</a:t>
            </a:r>
            <a:r>
              <a:rPr lang="en-US" sz="4400" dirty="0" err="1"/>
              <a:t>stdio.h</a:t>
            </a:r>
            <a:r>
              <a:rPr lang="en-US" sz="4400" dirty="0"/>
              <a:t>&gt;</a:t>
            </a:r>
          </a:p>
          <a:p>
            <a:r>
              <a:rPr lang="en-US" sz="4400" dirty="0"/>
              <a:t>#include &lt;</a:t>
            </a:r>
            <a:r>
              <a:rPr lang="en-US" sz="4400" dirty="0" err="1"/>
              <a:t>stdlib.h</a:t>
            </a:r>
            <a:r>
              <a:rPr lang="en-US" sz="4400" dirty="0"/>
              <a:t>&gt;</a:t>
            </a:r>
          </a:p>
          <a:p>
            <a:r>
              <a:rPr lang="en-US" sz="4400" dirty="0"/>
              <a:t>// Simulate the sender's function in 1-out-of-2 OT</a:t>
            </a:r>
          </a:p>
          <a:p>
            <a:r>
              <a:rPr lang="en-US" sz="4400" dirty="0"/>
              <a:t>void sender(int choice0, int choice1, int *c0, int *c1) {</a:t>
            </a:r>
          </a:p>
          <a:p>
            <a:r>
              <a:rPr lang="en-US" sz="4400" dirty="0"/>
              <a:t>    // Simulate the sender's random choice of two options</a:t>
            </a:r>
          </a:p>
          <a:p>
            <a:r>
              <a:rPr lang="en-US" sz="4400" dirty="0"/>
              <a:t>    int r = rand() % 2;</a:t>
            </a:r>
          </a:p>
          <a:p>
            <a:r>
              <a:rPr lang="en-US" sz="4400" dirty="0"/>
              <a:t>    // Set c0 and c1 based on the sender's random choice</a:t>
            </a:r>
          </a:p>
          <a:p>
            <a:r>
              <a:rPr lang="en-US" sz="4400" dirty="0"/>
              <a:t>    *c0 = (r == 0) ? choice0 : choice1;</a:t>
            </a:r>
          </a:p>
          <a:p>
            <a:r>
              <a:rPr lang="en-US" sz="4400" dirty="0"/>
              <a:t>    *c1 = (r == 1) ? choice0 : choice1;</a:t>
            </a:r>
          </a:p>
          <a:p>
            <a:r>
              <a:rPr lang="en-US" sz="4400" dirty="0"/>
              <a:t>}</a:t>
            </a:r>
          </a:p>
          <a:p>
            <a:r>
              <a:rPr lang="en-US" sz="4400" dirty="0"/>
              <a:t>// Simulate the receiver's function in 1-out-of-2 OT</a:t>
            </a:r>
          </a:p>
          <a:p>
            <a:r>
              <a:rPr lang="en-US" sz="4400" dirty="0"/>
              <a:t>int receiver(int selection) {</a:t>
            </a:r>
          </a:p>
          <a:p>
            <a:r>
              <a:rPr lang="en-US" sz="4400" dirty="0"/>
              <a:t>    // Simulate the receiver's choice (0 or 1)</a:t>
            </a:r>
          </a:p>
          <a:p>
            <a:r>
              <a:rPr lang="en-US" sz="4400" dirty="0"/>
              <a:t>    int r = rand() % 2;</a:t>
            </a:r>
          </a:p>
          <a:p>
            <a:r>
              <a:rPr lang="en-US" sz="4400" dirty="0"/>
              <a:t>    // Return the selected option based on the receiver's choice</a:t>
            </a:r>
          </a:p>
          <a:p>
            <a:r>
              <a:rPr lang="en-US" sz="4400" dirty="0"/>
              <a:t>    return (r == 0) ? selection : -1; // -1 represents the non-selected option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B5FA-E61F-461F-F389-5F7A2C36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</a:rPr>
              <a:t>Oblivious transfer –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3A90-0CEE-860D-D3BF-8F905461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4827665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/>
              <a:t>int main() {</a:t>
            </a:r>
          </a:p>
          <a:p>
            <a:r>
              <a:rPr lang="en-US" sz="4400" dirty="0"/>
              <a:t>    // Sender's options</a:t>
            </a:r>
          </a:p>
          <a:p>
            <a:r>
              <a:rPr lang="en-US" sz="4400" dirty="0"/>
              <a:t>    int choice0 = 42;</a:t>
            </a:r>
          </a:p>
          <a:p>
            <a:r>
              <a:rPr lang="en-US" sz="4400" dirty="0"/>
              <a:t>    int choice1 = 99;</a:t>
            </a:r>
          </a:p>
          <a:p>
            <a:endParaRPr lang="en-US" sz="4400" dirty="0"/>
          </a:p>
          <a:p>
            <a:r>
              <a:rPr lang="en-US" sz="4400" dirty="0"/>
              <a:t>    // Receiver's choice</a:t>
            </a:r>
          </a:p>
          <a:p>
            <a:r>
              <a:rPr lang="en-US" sz="4400" dirty="0"/>
              <a:t>    int </a:t>
            </a:r>
            <a:r>
              <a:rPr lang="en-US" sz="4400" dirty="0" err="1"/>
              <a:t>receiverChoice</a:t>
            </a:r>
            <a:r>
              <a:rPr lang="en-US" sz="4400" dirty="0"/>
              <a:t> = 0; // Assume the receiver chooses the first option</a:t>
            </a:r>
          </a:p>
          <a:p>
            <a:endParaRPr lang="en-US" sz="4400" dirty="0"/>
          </a:p>
          <a:p>
            <a:r>
              <a:rPr lang="en-US" sz="4400" dirty="0"/>
              <a:t>    // Sender and Receiver communicate privately</a:t>
            </a:r>
          </a:p>
          <a:p>
            <a:r>
              <a:rPr lang="en-US" sz="4400" dirty="0"/>
              <a:t>    int c0, c1;</a:t>
            </a:r>
          </a:p>
          <a:p>
            <a:r>
              <a:rPr lang="en-US" sz="4400" dirty="0"/>
              <a:t>    sender(choice0, choice1, &amp;c0, &amp;c1);</a:t>
            </a:r>
          </a:p>
          <a:p>
            <a:r>
              <a:rPr lang="en-US" sz="4400" dirty="0"/>
              <a:t>    int result = receiver(</a:t>
            </a:r>
            <a:r>
              <a:rPr lang="en-US" sz="4400" dirty="0" err="1"/>
              <a:t>receiverChoice</a:t>
            </a:r>
            <a:r>
              <a:rPr lang="en-US" sz="4400" dirty="0"/>
              <a:t>);</a:t>
            </a:r>
          </a:p>
          <a:p>
            <a:endParaRPr lang="en-US" sz="4400" dirty="0"/>
          </a:p>
          <a:p>
            <a:r>
              <a:rPr lang="en-US" sz="4400" dirty="0"/>
              <a:t>    // Display the results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printf</a:t>
            </a:r>
            <a:r>
              <a:rPr lang="en-US" sz="4400" dirty="0"/>
              <a:t>("Sender's choices: c0 = %d, c1 = %d\n", c0, c1);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printf</a:t>
            </a:r>
            <a:r>
              <a:rPr lang="en-US" sz="4400" dirty="0"/>
              <a:t>("Receiver's selected option: %d\n", result);</a:t>
            </a:r>
          </a:p>
          <a:p>
            <a:endParaRPr lang="en-US" sz="4400" dirty="0"/>
          </a:p>
          <a:p>
            <a:r>
              <a:rPr lang="en-US" sz="4400" dirty="0"/>
              <a:t>    return 0;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A1B7-9A55-D1E4-F4A2-92EBE214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8164-C5A0-5AEF-80BD-E6B8AEFA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-std=c99 -o OT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ot.c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Sender's choices: c0 = 99, c1 = 42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Receiver's selected option: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B418-03CB-C95D-685B-71CA9FA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3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" panose="020F0502020204030204" pitchFamily="34" charset="0"/>
              </a:rPr>
              <a:t>O</a:t>
            </a:r>
            <a:r>
              <a:rPr lang="en-US" sz="4400" b="1" dirty="0">
                <a:effectLst/>
                <a:latin typeface="Calibri" panose="020F0502020204030204" pitchFamily="34" charset="0"/>
              </a:rPr>
              <a:t>blivious transfer – C Code</a:t>
            </a:r>
            <a:br>
              <a:rPr lang="en-US" sz="4400" b="1" dirty="0">
                <a:effectLst/>
                <a:latin typeface="Calibri" panose="020F0502020204030204" pitchFamily="34" charset="0"/>
              </a:rPr>
            </a:br>
            <a:r>
              <a:rPr lang="en-US" sz="4400" b="1" dirty="0">
                <a:effectLst/>
                <a:latin typeface="Calibri" panose="020F0502020204030204" pitchFamily="34" charset="0"/>
              </a:rPr>
              <a:t>Example -2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oblivioustransfer.c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E87A-C3C6-CF61-EBDA-D70C4943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#include &lt;</a:t>
            </a:r>
            <a:r>
              <a:rPr lang="en-US" sz="5600" dirty="0" err="1"/>
              <a:t>stdio.h</a:t>
            </a:r>
            <a:r>
              <a:rPr lang="en-US" sz="5600" dirty="0"/>
              <a:t>&gt;</a:t>
            </a:r>
          </a:p>
          <a:p>
            <a:r>
              <a:rPr lang="en-US" sz="5600" dirty="0"/>
              <a:t>#include &lt;</a:t>
            </a:r>
            <a:r>
              <a:rPr lang="en-US" sz="5600" dirty="0" err="1"/>
              <a:t>stdlib.h</a:t>
            </a:r>
            <a:r>
              <a:rPr lang="en-US" sz="5600" dirty="0"/>
              <a:t>&gt;</a:t>
            </a:r>
          </a:p>
          <a:p>
            <a:r>
              <a:rPr lang="en-US" sz="5600" dirty="0"/>
              <a:t>#include &lt;</a:t>
            </a:r>
            <a:r>
              <a:rPr lang="en-US" sz="5600" dirty="0" err="1"/>
              <a:t>time.h</a:t>
            </a:r>
            <a:r>
              <a:rPr lang="en-US" sz="5600" dirty="0"/>
              <a:t>&gt;</a:t>
            </a:r>
          </a:p>
          <a:p>
            <a:endParaRPr lang="en-US" sz="5600" dirty="0"/>
          </a:p>
          <a:p>
            <a:r>
              <a:rPr lang="en-US" sz="5600" dirty="0"/>
              <a:t>// Simulating a basic oblivious transfer-like scenario</a:t>
            </a:r>
          </a:p>
          <a:p>
            <a:endParaRPr lang="en-US" sz="5600" dirty="0"/>
          </a:p>
          <a:p>
            <a:r>
              <a:rPr lang="en-US" sz="5600" dirty="0"/>
              <a:t>// Alice has two pieces of information: 0 and 1</a:t>
            </a:r>
          </a:p>
          <a:p>
            <a:r>
              <a:rPr lang="en-US" sz="5600" dirty="0"/>
              <a:t>#define ALICE_ITEM_0 0</a:t>
            </a:r>
          </a:p>
          <a:p>
            <a:r>
              <a:rPr lang="en-US" sz="5600" dirty="0"/>
              <a:t>#define ALICE_ITEM_1 1</a:t>
            </a:r>
          </a:p>
          <a:p>
            <a:endParaRPr lang="en-US" sz="5600" dirty="0"/>
          </a:p>
          <a:p>
            <a:r>
              <a:rPr lang="en-US" sz="5600" dirty="0"/>
              <a:t>// Bob has a choice: he wants either 0 or 1</a:t>
            </a:r>
          </a:p>
          <a:p>
            <a:r>
              <a:rPr lang="en-US" sz="5600" dirty="0"/>
              <a:t>#define BOB_CHOICE 1  // Bob wants item 1</a:t>
            </a:r>
          </a:p>
          <a:p>
            <a:endParaRPr lang="en-US" sz="5600" dirty="0"/>
          </a:p>
          <a:p>
            <a:r>
              <a:rPr lang="en-US" sz="5600" dirty="0"/>
              <a:t>// Oblivious Transfer Simulation</a:t>
            </a:r>
          </a:p>
          <a:p>
            <a:r>
              <a:rPr lang="en-US" sz="5600" dirty="0"/>
              <a:t>int </a:t>
            </a:r>
            <a:r>
              <a:rPr lang="en-US" sz="5600" dirty="0" err="1"/>
              <a:t>obliviousTransfer</a:t>
            </a:r>
            <a:r>
              <a:rPr lang="en-US" sz="5600" dirty="0"/>
              <a:t>(int choice) {</a:t>
            </a:r>
          </a:p>
          <a:p>
            <a:r>
              <a:rPr lang="en-US" sz="5600" dirty="0"/>
              <a:t>    // Simulating Alice's items</a:t>
            </a:r>
          </a:p>
          <a:p>
            <a:r>
              <a:rPr lang="en-US" sz="5600" dirty="0"/>
              <a:t>    int item0 = ALICE_ITEM_0;</a:t>
            </a:r>
          </a:p>
          <a:p>
            <a:r>
              <a:rPr lang="en-US" sz="5600" dirty="0"/>
              <a:t>    int item1 = ALICE_ITEM_1;</a:t>
            </a:r>
          </a:p>
          <a:p>
            <a:endParaRPr lang="en-US" sz="5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6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54F-8FE6-F8A6-4FB5-5CFDC362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</a:rPr>
              <a:t>Oblivious transfer – C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B531-4108-1C01-05CC-08FAA1E4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// Simulating Bob's choice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bobChoice</a:t>
            </a:r>
            <a:r>
              <a:rPr lang="en-US" sz="1100" dirty="0"/>
              <a:t> = choice;</a:t>
            </a:r>
          </a:p>
          <a:p>
            <a:r>
              <a:rPr lang="en-US" sz="1100" dirty="0"/>
              <a:t> // Simulating the transfer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transferredItem</a:t>
            </a:r>
            <a:r>
              <a:rPr lang="en-US" sz="1100" dirty="0"/>
              <a:t> = (</a:t>
            </a:r>
            <a:r>
              <a:rPr lang="en-US" sz="1100" dirty="0" err="1"/>
              <a:t>bobChoice</a:t>
            </a:r>
            <a:r>
              <a:rPr lang="en-US" sz="1100" dirty="0"/>
              <a:t> == 0) ? item0 : item1;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transferredItem</a:t>
            </a:r>
            <a:r>
              <a:rPr lang="en-US" sz="1100" dirty="0"/>
              <a:t>;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int main() {</a:t>
            </a:r>
          </a:p>
          <a:p>
            <a:r>
              <a:rPr lang="en-US" sz="1100" dirty="0"/>
              <a:t>    // Simulating Bob's choice (Bob wants item 1)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bobChoice</a:t>
            </a:r>
            <a:r>
              <a:rPr lang="en-US" sz="1100" dirty="0"/>
              <a:t> = BOB_CHOICE;</a:t>
            </a:r>
          </a:p>
          <a:p>
            <a:r>
              <a:rPr lang="en-US" sz="1100" dirty="0"/>
              <a:t>    // Performing oblivious transfer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receivedItem</a:t>
            </a:r>
            <a:r>
              <a:rPr lang="en-US" sz="1100" dirty="0"/>
              <a:t> = </a:t>
            </a:r>
            <a:r>
              <a:rPr lang="en-US" sz="1100" dirty="0" err="1"/>
              <a:t>obliviousTransfer</a:t>
            </a:r>
            <a:r>
              <a:rPr lang="en-US" sz="1100" dirty="0"/>
              <a:t>(</a:t>
            </a:r>
            <a:r>
              <a:rPr lang="en-US" sz="1100" dirty="0" err="1"/>
              <a:t>bobChoice</a:t>
            </a:r>
            <a:r>
              <a:rPr lang="en-US" sz="1100" dirty="0"/>
              <a:t>);</a:t>
            </a:r>
          </a:p>
          <a:p>
            <a:r>
              <a:rPr lang="en-US" sz="1100" dirty="0"/>
              <a:t>    // Output the result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printf</a:t>
            </a:r>
            <a:r>
              <a:rPr lang="en-US" sz="1100" dirty="0"/>
              <a:t>("Bob received: %d\n", </a:t>
            </a:r>
            <a:r>
              <a:rPr lang="en-US" sz="1100" dirty="0" err="1"/>
              <a:t>receivedItem</a:t>
            </a:r>
            <a:r>
              <a:rPr lang="en-US" sz="1100" dirty="0"/>
              <a:t>);</a:t>
            </a:r>
          </a:p>
          <a:p>
            <a:r>
              <a:rPr lang="en-US" sz="1100" dirty="0"/>
              <a:t>    return 0;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54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Söhne</vt:lpstr>
      <vt:lpstr>Office Theme</vt:lpstr>
      <vt:lpstr>Oblivious transfer in Financial Transactions</vt:lpstr>
      <vt:lpstr>Database – SQL</vt:lpstr>
      <vt:lpstr>Explanation of the fields:</vt:lpstr>
      <vt:lpstr>OpenSSL - encryption to  sensitive fields using cryptographic techniques   </vt:lpstr>
      <vt:lpstr>Oblivious transfer – C Code Example -1 ot.c </vt:lpstr>
      <vt:lpstr>Oblivious transfer – C Code</vt:lpstr>
      <vt:lpstr>Output </vt:lpstr>
      <vt:lpstr>Oblivious transfer – C Code Example -2 oblivioustransfer.c   </vt:lpstr>
      <vt:lpstr>Oblivious transfer – C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Tak</dc:creator>
  <cp:lastModifiedBy>Aditya Sahu</cp:lastModifiedBy>
  <cp:revision>3</cp:revision>
  <dcterms:created xsi:type="dcterms:W3CDTF">2023-12-16T03:05:35Z</dcterms:created>
  <dcterms:modified xsi:type="dcterms:W3CDTF">2023-12-16T04:57:15Z</dcterms:modified>
</cp:coreProperties>
</file>