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64" r:id="rId1"/>
  </p:sldMasterIdLst>
  <p:notesMasterIdLst>
    <p:notesMasterId r:id="rId28"/>
  </p:notesMasterIdLst>
  <p:sldIdLst>
    <p:sldId id="256" r:id="rId2"/>
    <p:sldId id="258" r:id="rId3"/>
    <p:sldId id="261" r:id="rId4"/>
    <p:sldId id="263" r:id="rId5"/>
    <p:sldId id="265" r:id="rId6"/>
    <p:sldId id="266" r:id="rId7"/>
    <p:sldId id="270" r:id="rId8"/>
    <p:sldId id="273" r:id="rId9"/>
    <p:sldId id="274" r:id="rId10"/>
    <p:sldId id="276" r:id="rId11"/>
    <p:sldId id="279" r:id="rId12"/>
    <p:sldId id="281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6" r:id="rId25"/>
    <p:sldId id="297" r:id="rId26"/>
    <p:sldId id="298" r:id="rId27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0EDA65E-8DB3-49FC-A676-B0C80071ABF1}">
          <p14:sldIdLst>
            <p14:sldId id="256"/>
            <p14:sldId id="258"/>
            <p14:sldId id="261"/>
            <p14:sldId id="263"/>
            <p14:sldId id="265"/>
            <p14:sldId id="266"/>
            <p14:sldId id="270"/>
            <p14:sldId id="273"/>
            <p14:sldId id="274"/>
            <p14:sldId id="276"/>
            <p14:sldId id="279"/>
            <p14:sldId id="281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4" autoAdjust="0"/>
    <p:restoredTop sz="94660"/>
  </p:normalViewPr>
  <p:slideViewPr>
    <p:cSldViewPr>
      <p:cViewPr varScale="1">
        <p:scale>
          <a:sx n="84" d="100"/>
          <a:sy n="84" d="100"/>
        </p:scale>
        <p:origin x="672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6E6C4-5375-425D-8EC5-AC91E4D64CE5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A20EA-356E-429B-ACE3-F35F7D03F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61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A20EA-356E-429B-ACE3-F35F7D03F80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129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A20EA-356E-429B-ACE3-F35F7D03F80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882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56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28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2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99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62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88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48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50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64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94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18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24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914400" y="2057400"/>
            <a:ext cx="10610849" cy="25146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Cooper Black" panose="0208090404030B020404" pitchFamily="18" charset="0"/>
              </a:rPr>
              <a:t>BREAST CANCER CLASSIFICATION USING ANN</a:t>
            </a:r>
            <a:endParaRPr lang="en-IN" b="1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sp>
        <p:nvSpPr>
          <p:cNvPr id="15" name="Title 12"/>
          <p:cNvSpPr txBox="1">
            <a:spLocks/>
          </p:cNvSpPr>
          <p:nvPr/>
        </p:nvSpPr>
        <p:spPr>
          <a:xfrm>
            <a:off x="6934200" y="5334000"/>
            <a:ext cx="499872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800" b="1" dirty="0" smtClean="0">
                <a:solidFill>
                  <a:schemeClr val="tx1"/>
                </a:solidFill>
              </a:rPr>
              <a:t>Aditya Jain (M200567CS)</a:t>
            </a:r>
          </a:p>
          <a:p>
            <a:r>
              <a:rPr lang="en-IN" sz="2800" b="1" dirty="0" smtClean="0">
                <a:solidFill>
                  <a:schemeClr val="tx1"/>
                </a:solidFill>
              </a:rPr>
              <a:t>Aditya Semwal (M200599CS)</a:t>
            </a:r>
            <a:endParaRPr lang="en-IN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1813911"/>
            <a:ext cx="8000937" cy="4598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353535"/>
              </a:buClr>
              <a:tabLst>
                <a:tab pos="354965" algn="l"/>
                <a:tab pos="355600" algn="l"/>
              </a:tabLst>
            </a:pPr>
            <a:endParaRPr lang="en-IN" b="1" spc="-5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353535"/>
              </a:buClr>
              <a:tabLst>
                <a:tab pos="354965" algn="l"/>
                <a:tab pos="355600" algn="l"/>
              </a:tabLst>
            </a:pPr>
            <a:r>
              <a:rPr lang="en-IN" sz="1800" b="1" spc="-5" dirty="0" smtClean="0">
                <a:latin typeface="Gothic Uralic"/>
                <a:cs typeface="Gothic Uralic"/>
              </a:rPr>
              <a:t>1. </a:t>
            </a:r>
            <a:r>
              <a:rPr sz="1800" b="1" spc="-5" dirty="0" smtClean="0">
                <a:latin typeface="Gothic Uralic"/>
                <a:cs typeface="Gothic Uralic"/>
              </a:rPr>
              <a:t>ANN </a:t>
            </a:r>
            <a:r>
              <a:rPr sz="1800" b="1" dirty="0">
                <a:latin typeface="Gothic Uralic"/>
                <a:cs typeface="Gothic Uralic"/>
              </a:rPr>
              <a:t>– </a:t>
            </a:r>
            <a:r>
              <a:rPr sz="1800" b="1" spc="-5" dirty="0">
                <a:latin typeface="Gothic Uralic"/>
                <a:cs typeface="Gothic Uralic"/>
              </a:rPr>
              <a:t>SLP ( Single </a:t>
            </a:r>
            <a:r>
              <a:rPr sz="1800" b="1" dirty="0">
                <a:latin typeface="Gothic Uralic"/>
                <a:cs typeface="Gothic Uralic"/>
              </a:rPr>
              <a:t>Layer </a:t>
            </a:r>
            <a:r>
              <a:rPr sz="1800" b="1" spc="-5" dirty="0">
                <a:latin typeface="Gothic Uralic"/>
                <a:cs typeface="Gothic Uralic"/>
              </a:rPr>
              <a:t>Perceptron Network</a:t>
            </a:r>
            <a:r>
              <a:rPr sz="1800" b="1" spc="-45" dirty="0">
                <a:latin typeface="Gothic Uralic"/>
                <a:cs typeface="Gothic Uralic"/>
              </a:rPr>
              <a:t> </a:t>
            </a:r>
            <a:r>
              <a:rPr sz="1800" b="1" spc="-5" dirty="0" smtClean="0">
                <a:latin typeface="Gothic Uralic"/>
                <a:cs typeface="Gothic Uralic"/>
              </a:rPr>
              <a:t>)</a:t>
            </a:r>
            <a:endParaRPr sz="2200" dirty="0">
              <a:latin typeface="Gothic Uralic"/>
              <a:cs typeface="Gothic Uralic"/>
            </a:endParaRPr>
          </a:p>
          <a:p>
            <a:pPr marL="755650" lvl="1" indent="-285750">
              <a:spcBef>
                <a:spcPts val="1475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IN" spc="10" dirty="0">
                <a:latin typeface="TeXGyreAdventor"/>
                <a:cs typeface="TeXGyreAdventor"/>
              </a:rPr>
              <a:t>I</a:t>
            </a:r>
            <a:r>
              <a:rPr spc="10" dirty="0" smtClean="0">
                <a:latin typeface="TeXGyreAdventor"/>
                <a:cs typeface="TeXGyreAdventor"/>
              </a:rPr>
              <a:t>t </a:t>
            </a:r>
            <a:r>
              <a:rPr spc="-10" dirty="0">
                <a:latin typeface="TeXGyreAdventor"/>
                <a:cs typeface="TeXGyreAdventor"/>
              </a:rPr>
              <a:t>has </a:t>
            </a:r>
            <a:r>
              <a:rPr b="1" dirty="0">
                <a:latin typeface="TeXGyreAdventor"/>
                <a:cs typeface="TeXGyreAdventor"/>
              </a:rPr>
              <a:t>only </a:t>
            </a:r>
            <a:r>
              <a:rPr b="1" spc="-5" dirty="0">
                <a:latin typeface="TeXGyreAdventor"/>
                <a:cs typeface="TeXGyreAdventor"/>
              </a:rPr>
              <a:t>input </a:t>
            </a:r>
            <a:r>
              <a:rPr b="1" spc="-10" dirty="0">
                <a:latin typeface="TeXGyreAdventor"/>
                <a:cs typeface="TeXGyreAdventor"/>
              </a:rPr>
              <a:t>and output</a:t>
            </a:r>
            <a:r>
              <a:rPr b="1" spc="15" dirty="0">
                <a:latin typeface="TeXGyreAdventor"/>
                <a:cs typeface="TeXGyreAdventor"/>
              </a:rPr>
              <a:t> </a:t>
            </a:r>
            <a:r>
              <a:rPr b="1" spc="-5" dirty="0">
                <a:latin typeface="TeXGyreAdventor"/>
                <a:cs typeface="TeXGyreAdventor"/>
              </a:rPr>
              <a:t>layer.</a:t>
            </a:r>
            <a:endParaRPr b="1" dirty="0">
              <a:latin typeface="TeXGyreAdventor"/>
              <a:cs typeface="TeXGyreAdventor"/>
            </a:endParaRPr>
          </a:p>
          <a:p>
            <a:pPr marL="755650" lvl="1" indent="-285750">
              <a:spcBef>
                <a:spcPts val="1005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b="1" spc="-5" dirty="0">
                <a:latin typeface="TeXGyreAdventor"/>
                <a:cs typeface="TeXGyreAdventor"/>
              </a:rPr>
              <a:t>Input layer </a:t>
            </a:r>
            <a:r>
              <a:rPr spc="-5" dirty="0">
                <a:latin typeface="TeXGyreAdventor"/>
                <a:cs typeface="TeXGyreAdventor"/>
              </a:rPr>
              <a:t>has </a:t>
            </a:r>
            <a:r>
              <a:rPr b="1" spc="-5" dirty="0">
                <a:latin typeface="TeXGyreAdventor"/>
                <a:cs typeface="TeXGyreAdventor"/>
              </a:rPr>
              <a:t>32</a:t>
            </a:r>
            <a:r>
              <a:rPr b="1" spc="-20" dirty="0">
                <a:latin typeface="TeXGyreAdventor"/>
                <a:cs typeface="TeXGyreAdventor"/>
              </a:rPr>
              <a:t> </a:t>
            </a:r>
            <a:r>
              <a:rPr b="1" spc="-10" dirty="0">
                <a:latin typeface="TeXGyreAdventor"/>
                <a:cs typeface="TeXGyreAdventor"/>
              </a:rPr>
              <a:t>neurons.</a:t>
            </a:r>
            <a:endParaRPr b="1" dirty="0">
              <a:latin typeface="TeXGyreAdventor"/>
              <a:cs typeface="TeXGyreAdventor"/>
            </a:endParaRPr>
          </a:p>
          <a:p>
            <a:pPr marL="755650" lvl="1" indent="-285750">
              <a:spcBef>
                <a:spcPts val="994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b="1" spc="-10" dirty="0">
                <a:latin typeface="TeXGyreAdventor"/>
                <a:cs typeface="TeXGyreAdventor"/>
              </a:rPr>
              <a:t>Output </a:t>
            </a:r>
            <a:r>
              <a:rPr b="1" spc="-5" dirty="0">
                <a:latin typeface="TeXGyreAdventor"/>
                <a:cs typeface="TeXGyreAdventor"/>
              </a:rPr>
              <a:t>layer </a:t>
            </a:r>
            <a:r>
              <a:rPr spc="-5" dirty="0">
                <a:latin typeface="TeXGyreAdventor"/>
                <a:cs typeface="TeXGyreAdventor"/>
              </a:rPr>
              <a:t>has </a:t>
            </a:r>
            <a:r>
              <a:rPr b="1" dirty="0">
                <a:latin typeface="TeXGyreAdventor"/>
                <a:cs typeface="TeXGyreAdventor"/>
              </a:rPr>
              <a:t>1</a:t>
            </a:r>
            <a:r>
              <a:rPr b="1" spc="-10" dirty="0">
                <a:latin typeface="TeXGyreAdventor"/>
                <a:cs typeface="TeXGyreAdventor"/>
              </a:rPr>
              <a:t> </a:t>
            </a:r>
            <a:r>
              <a:rPr b="1" spc="-5" dirty="0">
                <a:latin typeface="TeXGyreAdventor"/>
                <a:cs typeface="TeXGyreAdventor"/>
              </a:rPr>
              <a:t>neuron</a:t>
            </a:r>
            <a:r>
              <a:rPr b="1" spc="-5" dirty="0" smtClean="0">
                <a:latin typeface="TeXGyreAdventor"/>
                <a:cs typeface="TeXGyreAdventor"/>
              </a:rPr>
              <a:t>.</a:t>
            </a:r>
            <a:endParaRPr lang="en-IN" b="1" spc="-5" dirty="0">
              <a:latin typeface="TeXGyreAdventor"/>
              <a:cs typeface="TeXGyreAdventor"/>
            </a:endParaRPr>
          </a:p>
          <a:p>
            <a:pPr marL="755650" lvl="1" indent="-285750">
              <a:spcBef>
                <a:spcPts val="994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US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  <a:buClr>
                <a:srgbClr val="353535"/>
              </a:buClr>
              <a:tabLst>
                <a:tab pos="354965" algn="l"/>
                <a:tab pos="355600" algn="l"/>
              </a:tabLst>
            </a:pPr>
            <a:r>
              <a:rPr lang="en-US" b="1" spc="-5" dirty="0" smtClean="0">
                <a:latin typeface="Gothic Uralic"/>
                <a:cs typeface="Gothic Uralic"/>
              </a:rPr>
              <a:t>2. ANN </a:t>
            </a:r>
            <a:r>
              <a:rPr lang="en-US" b="1" dirty="0">
                <a:latin typeface="Gothic Uralic"/>
                <a:cs typeface="Gothic Uralic"/>
              </a:rPr>
              <a:t>– MLP </a:t>
            </a:r>
            <a:r>
              <a:rPr lang="en-US" b="1" spc="-5" dirty="0">
                <a:latin typeface="Gothic Uralic"/>
                <a:cs typeface="Gothic Uralic"/>
              </a:rPr>
              <a:t>( Multi </a:t>
            </a:r>
            <a:r>
              <a:rPr lang="en-US" b="1" dirty="0">
                <a:latin typeface="Gothic Uralic"/>
                <a:cs typeface="Gothic Uralic"/>
              </a:rPr>
              <a:t>Layer </a:t>
            </a:r>
            <a:r>
              <a:rPr lang="en-US" b="1" spc="-5" dirty="0">
                <a:latin typeface="Gothic Uralic"/>
                <a:cs typeface="Gothic Uralic"/>
              </a:rPr>
              <a:t>Perceptron Network</a:t>
            </a:r>
            <a:r>
              <a:rPr lang="en-US" b="1" dirty="0">
                <a:latin typeface="Gothic Uralic"/>
                <a:cs typeface="Gothic Uralic"/>
              </a:rPr>
              <a:t> </a:t>
            </a:r>
            <a:r>
              <a:rPr lang="en-US" b="1" spc="-5" dirty="0">
                <a:latin typeface="Gothic Uralic"/>
                <a:cs typeface="Gothic Uralic"/>
              </a:rPr>
              <a:t>)</a:t>
            </a:r>
            <a:endParaRPr lang="en-US" dirty="0">
              <a:latin typeface="Gothic Uralic"/>
              <a:cs typeface="Gothic Uralic"/>
            </a:endParaRPr>
          </a:p>
          <a:p>
            <a:pPr marL="755015" lvl="1" indent="-28575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1600" spc="5" dirty="0">
                <a:latin typeface="TeXGyreAdventor"/>
                <a:cs typeface="TeXGyreAdventor"/>
              </a:rPr>
              <a:t>It </a:t>
            </a:r>
            <a:r>
              <a:rPr lang="en-US" sz="1600" spc="-5" dirty="0">
                <a:latin typeface="TeXGyreAdventor"/>
                <a:cs typeface="TeXGyreAdventor"/>
              </a:rPr>
              <a:t>has </a:t>
            </a:r>
            <a:r>
              <a:rPr lang="en-US" sz="1600" b="1" spc="-10" dirty="0">
                <a:latin typeface="TeXGyreAdventor"/>
                <a:cs typeface="TeXGyreAdventor"/>
              </a:rPr>
              <a:t>three </a:t>
            </a:r>
            <a:r>
              <a:rPr lang="en-US" sz="1600" b="1" spc="-5" dirty="0">
                <a:latin typeface="TeXGyreAdventor"/>
                <a:cs typeface="TeXGyreAdventor"/>
              </a:rPr>
              <a:t>layer, 1 input layer, 1 hidden </a:t>
            </a:r>
            <a:r>
              <a:rPr lang="en-US" sz="1600" b="1" dirty="0">
                <a:latin typeface="TeXGyreAdventor"/>
                <a:cs typeface="TeXGyreAdventor"/>
              </a:rPr>
              <a:t>layer </a:t>
            </a:r>
            <a:r>
              <a:rPr lang="en-US" sz="1600" b="1" spc="-10" dirty="0">
                <a:latin typeface="TeXGyreAdventor"/>
                <a:cs typeface="TeXGyreAdventor"/>
              </a:rPr>
              <a:t>and </a:t>
            </a:r>
            <a:r>
              <a:rPr lang="en-US" sz="1600" b="1" spc="-5" dirty="0">
                <a:latin typeface="TeXGyreAdventor"/>
                <a:cs typeface="TeXGyreAdventor"/>
              </a:rPr>
              <a:t>1 </a:t>
            </a:r>
            <a:r>
              <a:rPr lang="en-US" sz="1600" b="1" spc="-10" dirty="0">
                <a:latin typeface="TeXGyreAdventor"/>
                <a:cs typeface="TeXGyreAdventor"/>
              </a:rPr>
              <a:t>output</a:t>
            </a:r>
            <a:r>
              <a:rPr lang="en-US" sz="1600" b="1" spc="45" dirty="0">
                <a:latin typeface="TeXGyreAdventor"/>
                <a:cs typeface="TeXGyreAdventor"/>
              </a:rPr>
              <a:t> </a:t>
            </a:r>
            <a:r>
              <a:rPr lang="en-US" sz="1600" b="1" spc="-55" dirty="0">
                <a:latin typeface="TeXGyreAdventor"/>
                <a:cs typeface="TeXGyreAdventor"/>
              </a:rPr>
              <a:t>layer.</a:t>
            </a:r>
            <a:endParaRPr lang="en-US" sz="1600" b="1" dirty="0">
              <a:latin typeface="TeXGyreAdventor"/>
              <a:cs typeface="TeXGyreAdventor"/>
            </a:endParaRPr>
          </a:p>
          <a:p>
            <a:pPr marL="755015" lvl="1" indent="-285750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1600" b="1" dirty="0">
                <a:latin typeface="TeXGyreAdventor"/>
                <a:cs typeface="TeXGyreAdventor"/>
              </a:rPr>
              <a:t>Input </a:t>
            </a:r>
            <a:r>
              <a:rPr lang="en-US" sz="1600" dirty="0">
                <a:latin typeface="TeXGyreAdventor"/>
                <a:cs typeface="TeXGyreAdventor"/>
              </a:rPr>
              <a:t>layer </a:t>
            </a:r>
            <a:r>
              <a:rPr lang="en-US" sz="1600" spc="-5" dirty="0">
                <a:latin typeface="TeXGyreAdventor"/>
                <a:cs typeface="TeXGyreAdventor"/>
              </a:rPr>
              <a:t>has </a:t>
            </a:r>
            <a:r>
              <a:rPr lang="en-US" sz="1600" b="1" spc="-5" dirty="0">
                <a:latin typeface="TeXGyreAdventor"/>
                <a:cs typeface="TeXGyreAdventor"/>
              </a:rPr>
              <a:t>32</a:t>
            </a:r>
            <a:r>
              <a:rPr lang="en-US" sz="1600" b="1" spc="-40" dirty="0">
                <a:latin typeface="TeXGyreAdventor"/>
                <a:cs typeface="TeXGyreAdventor"/>
              </a:rPr>
              <a:t> </a:t>
            </a:r>
            <a:r>
              <a:rPr lang="en-US" sz="1600" b="1" spc="-5" dirty="0">
                <a:latin typeface="TeXGyreAdventor"/>
                <a:cs typeface="TeXGyreAdventor"/>
              </a:rPr>
              <a:t>neurons.</a:t>
            </a:r>
            <a:endParaRPr lang="en-US" sz="1600" b="1" dirty="0">
              <a:latin typeface="TeXGyreAdventor"/>
              <a:cs typeface="TeXGyreAdventor"/>
            </a:endParaRPr>
          </a:p>
          <a:p>
            <a:pPr marL="755015" lvl="1" indent="-285750">
              <a:lnSpc>
                <a:spcPct val="100000"/>
              </a:lnSpc>
              <a:spcBef>
                <a:spcPts val="1005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1600" b="1" spc="-10" dirty="0">
                <a:latin typeface="TeXGyreAdventor"/>
                <a:cs typeface="TeXGyreAdventor"/>
              </a:rPr>
              <a:t>Hidden</a:t>
            </a:r>
            <a:r>
              <a:rPr lang="en-US" sz="1600" spc="-10" dirty="0">
                <a:latin typeface="TeXGyreAdventor"/>
                <a:cs typeface="TeXGyreAdventor"/>
              </a:rPr>
              <a:t> </a:t>
            </a:r>
            <a:r>
              <a:rPr lang="en-US" sz="1600" dirty="0">
                <a:latin typeface="TeXGyreAdventor"/>
                <a:cs typeface="TeXGyreAdventor"/>
              </a:rPr>
              <a:t>layer </a:t>
            </a:r>
            <a:r>
              <a:rPr lang="en-US" sz="1600" spc="-5" dirty="0">
                <a:latin typeface="TeXGyreAdventor"/>
                <a:cs typeface="TeXGyreAdventor"/>
              </a:rPr>
              <a:t>has </a:t>
            </a:r>
            <a:r>
              <a:rPr lang="en-US" sz="1600" b="1" spc="-5" dirty="0">
                <a:latin typeface="TeXGyreAdventor"/>
                <a:cs typeface="TeXGyreAdventor"/>
              </a:rPr>
              <a:t>64 neurons.</a:t>
            </a:r>
            <a:endParaRPr lang="en-US" sz="1600" b="1" dirty="0">
              <a:latin typeface="TeXGyreAdventor"/>
              <a:cs typeface="TeXGyreAdventor"/>
            </a:endParaRPr>
          </a:p>
          <a:p>
            <a:pPr marL="755015" lvl="1" indent="-28575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1600" b="1" spc="-10" dirty="0">
                <a:latin typeface="TeXGyreAdventor"/>
                <a:cs typeface="TeXGyreAdventor"/>
              </a:rPr>
              <a:t>Output </a:t>
            </a:r>
            <a:r>
              <a:rPr lang="en-US" sz="1600" dirty="0">
                <a:latin typeface="TeXGyreAdventor"/>
                <a:cs typeface="TeXGyreAdventor"/>
              </a:rPr>
              <a:t>layer </a:t>
            </a:r>
            <a:r>
              <a:rPr lang="en-US" sz="1600" spc="-5" dirty="0">
                <a:latin typeface="TeXGyreAdventor"/>
                <a:cs typeface="TeXGyreAdventor"/>
              </a:rPr>
              <a:t>has </a:t>
            </a:r>
            <a:r>
              <a:rPr lang="en-US" sz="1600" b="1" spc="-5" dirty="0">
                <a:latin typeface="TeXGyreAdventor"/>
                <a:cs typeface="TeXGyreAdventor"/>
              </a:rPr>
              <a:t>1</a:t>
            </a:r>
            <a:r>
              <a:rPr lang="en-US" sz="1600" b="1" spc="-20" dirty="0">
                <a:latin typeface="TeXGyreAdventor"/>
                <a:cs typeface="TeXGyreAdventor"/>
              </a:rPr>
              <a:t> </a:t>
            </a:r>
            <a:r>
              <a:rPr lang="en-US" sz="1600" b="1" spc="-5" dirty="0">
                <a:latin typeface="TeXGyreAdventor"/>
                <a:cs typeface="TeXGyreAdventor"/>
              </a:rPr>
              <a:t>neuron.</a:t>
            </a:r>
            <a:endParaRPr lang="en-US" sz="1600" b="1" dirty="0">
              <a:latin typeface="TeXGyreAdventor"/>
              <a:cs typeface="TeXGyreAdventor"/>
            </a:endParaRPr>
          </a:p>
          <a:p>
            <a:pPr marL="469900" lvl="1">
              <a:spcBef>
                <a:spcPts val="994"/>
              </a:spcBef>
              <a:buClr>
                <a:srgbClr val="353535"/>
              </a:buClr>
              <a:tabLst>
                <a:tab pos="354965" algn="l"/>
                <a:tab pos="355600" algn="l"/>
              </a:tabLst>
            </a:pPr>
            <a:endParaRPr lang="en-IN" b="1" spc="-5" dirty="0" smtClean="0">
              <a:latin typeface="TeXGyreAdventor"/>
              <a:cs typeface="TeXGyreAdventor"/>
            </a:endParaRPr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1219200" y="1066800"/>
            <a:ext cx="558546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IN" sz="4000" b="1" dirty="0" smtClean="0">
                <a:latin typeface="TeXGyreAdventor"/>
                <a:cs typeface="TeXGyreAdventor"/>
              </a:rPr>
              <a:t>Implementation :</a:t>
            </a:r>
            <a:endParaRPr lang="en-IN" sz="4000" b="1" dirty="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2000" y="1306354"/>
            <a:ext cx="10210800" cy="5170646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100"/>
              </a:spcBef>
              <a:buClr>
                <a:srgbClr val="353535"/>
              </a:buClr>
              <a:tabLst>
                <a:tab pos="756920" algn="l"/>
              </a:tabLst>
            </a:pPr>
            <a:r>
              <a:rPr lang="en-US" b="1" spc="335" dirty="0" smtClean="0">
                <a:latin typeface="Gothic Uralic"/>
                <a:cs typeface="Arial"/>
              </a:rPr>
              <a:t>3.</a:t>
            </a:r>
            <a:r>
              <a:rPr lang="en-US" b="1" spc="-5" dirty="0" smtClean="0">
                <a:latin typeface="Gothic Uralic"/>
              </a:rPr>
              <a:t>ANN </a:t>
            </a:r>
            <a:r>
              <a:rPr lang="en-US" b="1" dirty="0">
                <a:latin typeface="Gothic Uralic"/>
              </a:rPr>
              <a:t>– MLP </a:t>
            </a:r>
            <a:r>
              <a:rPr lang="en-US" b="1" spc="-5" dirty="0">
                <a:latin typeface="Gothic Uralic"/>
              </a:rPr>
              <a:t>with </a:t>
            </a:r>
            <a:r>
              <a:rPr lang="en-US" b="1" dirty="0">
                <a:latin typeface="Gothic Uralic"/>
              </a:rPr>
              <a:t>Convolution Layer </a:t>
            </a:r>
            <a:r>
              <a:rPr lang="en-US" b="1" spc="-5" dirty="0">
                <a:latin typeface="Gothic Uralic"/>
              </a:rPr>
              <a:t>( </a:t>
            </a:r>
            <a:r>
              <a:rPr lang="en-US" b="1" dirty="0">
                <a:latin typeface="Gothic Uralic"/>
              </a:rPr>
              <a:t>w/o </a:t>
            </a:r>
            <a:r>
              <a:rPr lang="en-US" b="1" spc="-5" dirty="0">
                <a:latin typeface="Gothic Uralic"/>
              </a:rPr>
              <a:t>Drop-Out </a:t>
            </a:r>
            <a:r>
              <a:rPr lang="en-US" b="1" spc="-5" dirty="0" smtClean="0">
                <a:latin typeface="Gothic Uralic"/>
              </a:rPr>
              <a:t>and Batch-Normalization)</a:t>
            </a:r>
            <a:endParaRPr lang="en-IN" b="1" spc="-5" dirty="0" smtClean="0">
              <a:latin typeface="Gothic Uralic"/>
              <a:cs typeface="TeXGyreAdventor"/>
            </a:endParaRPr>
          </a:p>
          <a:p>
            <a:pPr marL="1212215" lvl="1" indent="-285750">
              <a:spcBef>
                <a:spcPts val="1100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IN" sz="1600" spc="-5" dirty="0">
                <a:latin typeface="TeXGyreAdventor"/>
                <a:cs typeface="TeXGyreAdventor"/>
              </a:rPr>
              <a:t>I</a:t>
            </a:r>
            <a:r>
              <a:rPr sz="1600" spc="-5" dirty="0" smtClean="0">
                <a:latin typeface="TeXGyreAdventor"/>
                <a:cs typeface="TeXGyreAdventor"/>
              </a:rPr>
              <a:t>t </a:t>
            </a:r>
            <a:r>
              <a:rPr sz="1600" spc="-5" dirty="0">
                <a:latin typeface="TeXGyreAdventor"/>
                <a:cs typeface="TeXGyreAdventor"/>
              </a:rPr>
              <a:t>has </a:t>
            </a:r>
            <a:r>
              <a:rPr sz="1600" b="1" spc="-20" dirty="0">
                <a:latin typeface="TeXGyreAdventor"/>
                <a:cs typeface="TeXGyreAdventor"/>
              </a:rPr>
              <a:t>two </a:t>
            </a:r>
            <a:r>
              <a:rPr sz="1600" b="1" spc="-5" dirty="0">
                <a:latin typeface="TeXGyreAdventor"/>
                <a:cs typeface="TeXGyreAdventor"/>
              </a:rPr>
              <a:t>convolution</a:t>
            </a:r>
            <a:r>
              <a:rPr sz="1600" b="1" spc="40" dirty="0">
                <a:latin typeface="TeXGyreAdventor"/>
                <a:cs typeface="TeXGyreAdventor"/>
              </a:rPr>
              <a:t> </a:t>
            </a:r>
            <a:r>
              <a:rPr sz="1600" b="1" spc="-5" dirty="0" smtClean="0">
                <a:latin typeface="TeXGyreAdventor"/>
                <a:cs typeface="TeXGyreAdventor"/>
              </a:rPr>
              <a:t>layers</a:t>
            </a:r>
            <a:r>
              <a:rPr lang="en-IN" sz="1600" spc="-5" dirty="0" smtClean="0">
                <a:latin typeface="TeXGyreAdventor"/>
                <a:cs typeface="TeXGyreAdventor"/>
              </a:rPr>
              <a:t>.</a:t>
            </a:r>
            <a:endParaRPr sz="1600" dirty="0">
              <a:latin typeface="TeXGyreAdventor"/>
              <a:cs typeface="TeXGyreAdventor"/>
            </a:endParaRPr>
          </a:p>
          <a:p>
            <a:pPr marL="1212215" lvl="1" indent="-285750">
              <a:spcBef>
                <a:spcPts val="1000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1600" b="1" spc="-5" dirty="0">
                <a:latin typeface="TeXGyreAdventor"/>
                <a:cs typeface="TeXGyreAdventor"/>
              </a:rPr>
              <a:t>First</a:t>
            </a:r>
            <a:r>
              <a:rPr sz="1600" spc="-5" dirty="0">
                <a:latin typeface="TeXGyreAdventor"/>
                <a:cs typeface="TeXGyreAdventor"/>
              </a:rPr>
              <a:t> convolution </a:t>
            </a:r>
            <a:r>
              <a:rPr sz="1600" b="1" spc="-5" dirty="0">
                <a:latin typeface="TeXGyreAdventor"/>
                <a:cs typeface="TeXGyreAdventor"/>
              </a:rPr>
              <a:t>layer has 16 filters</a:t>
            </a:r>
            <a:r>
              <a:rPr sz="1600" spc="-5" dirty="0">
                <a:latin typeface="TeXGyreAdventor"/>
                <a:cs typeface="TeXGyreAdventor"/>
              </a:rPr>
              <a:t>, </a:t>
            </a:r>
            <a:r>
              <a:rPr sz="1600" b="1" spc="-5" dirty="0">
                <a:latin typeface="TeXGyreAdventor"/>
                <a:cs typeface="TeXGyreAdventor"/>
              </a:rPr>
              <a:t>second</a:t>
            </a:r>
            <a:r>
              <a:rPr sz="1600" spc="-5" dirty="0">
                <a:latin typeface="TeXGyreAdventor"/>
                <a:cs typeface="TeXGyreAdventor"/>
              </a:rPr>
              <a:t> one </a:t>
            </a:r>
            <a:r>
              <a:rPr sz="1600" b="1" spc="-5" dirty="0">
                <a:latin typeface="TeXGyreAdventor"/>
                <a:cs typeface="TeXGyreAdventor"/>
              </a:rPr>
              <a:t>has 32</a:t>
            </a:r>
            <a:r>
              <a:rPr sz="1600" b="1" spc="60" dirty="0">
                <a:latin typeface="TeXGyreAdventor"/>
                <a:cs typeface="TeXGyreAdventor"/>
              </a:rPr>
              <a:t> </a:t>
            </a:r>
            <a:r>
              <a:rPr sz="1600" b="1" spc="-5" dirty="0">
                <a:latin typeface="TeXGyreAdventor"/>
                <a:cs typeface="TeXGyreAdventor"/>
              </a:rPr>
              <a:t>filters.</a:t>
            </a:r>
            <a:endParaRPr sz="1600" b="1" dirty="0">
              <a:latin typeface="TeXGyreAdventor"/>
              <a:cs typeface="TeXGyreAdventor"/>
            </a:endParaRPr>
          </a:p>
          <a:p>
            <a:pPr marL="1212215" lvl="1" indent="-285750">
              <a:spcBef>
                <a:spcPts val="994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1600" b="1" spc="-5" dirty="0">
                <a:latin typeface="TeXGyreAdventor"/>
                <a:cs typeface="TeXGyreAdventor"/>
              </a:rPr>
              <a:t>After</a:t>
            </a:r>
            <a:r>
              <a:rPr sz="1600" spc="-5" dirty="0">
                <a:latin typeface="TeXGyreAdventor"/>
                <a:cs typeface="TeXGyreAdventor"/>
              </a:rPr>
              <a:t> </a:t>
            </a:r>
            <a:r>
              <a:rPr sz="1600" b="1" spc="-5" dirty="0">
                <a:latin typeface="TeXGyreAdventor"/>
                <a:cs typeface="TeXGyreAdventor"/>
              </a:rPr>
              <a:t>convolution layer </a:t>
            </a:r>
            <a:r>
              <a:rPr sz="1600" spc="-5" dirty="0">
                <a:latin typeface="TeXGyreAdventor"/>
                <a:cs typeface="TeXGyreAdventor"/>
              </a:rPr>
              <a:t>it has </a:t>
            </a:r>
            <a:r>
              <a:rPr sz="1600" b="1" spc="-5" dirty="0">
                <a:latin typeface="TeXGyreAdventor"/>
                <a:cs typeface="TeXGyreAdventor"/>
              </a:rPr>
              <a:t>one </a:t>
            </a:r>
            <a:r>
              <a:rPr sz="1600" b="1" spc="-10" dirty="0">
                <a:latin typeface="TeXGyreAdventor"/>
                <a:cs typeface="TeXGyreAdventor"/>
              </a:rPr>
              <a:t>flatten </a:t>
            </a:r>
            <a:r>
              <a:rPr sz="1600" b="1" dirty="0">
                <a:latin typeface="TeXGyreAdventor"/>
                <a:cs typeface="TeXGyreAdventor"/>
              </a:rPr>
              <a:t>layer </a:t>
            </a:r>
            <a:r>
              <a:rPr sz="1600" b="1" spc="-10" dirty="0">
                <a:latin typeface="TeXGyreAdventor"/>
                <a:cs typeface="TeXGyreAdventor"/>
              </a:rPr>
              <a:t>and </a:t>
            </a:r>
            <a:r>
              <a:rPr sz="1600" b="1" spc="-20" dirty="0">
                <a:latin typeface="TeXGyreAdventor"/>
                <a:cs typeface="TeXGyreAdventor"/>
              </a:rPr>
              <a:t>two </a:t>
            </a:r>
            <a:r>
              <a:rPr sz="1600" b="1" spc="-5" dirty="0">
                <a:latin typeface="TeXGyreAdventor"/>
                <a:cs typeface="TeXGyreAdventor"/>
              </a:rPr>
              <a:t>Dense</a:t>
            </a:r>
            <a:r>
              <a:rPr sz="1600" b="1" spc="130" dirty="0">
                <a:latin typeface="TeXGyreAdventor"/>
                <a:cs typeface="TeXGyreAdventor"/>
              </a:rPr>
              <a:t> </a:t>
            </a:r>
            <a:r>
              <a:rPr sz="1600" b="1" spc="-55" dirty="0">
                <a:latin typeface="TeXGyreAdventor"/>
                <a:cs typeface="TeXGyreAdventor"/>
              </a:rPr>
              <a:t>layer</a:t>
            </a:r>
            <a:r>
              <a:rPr sz="1600" b="1" spc="-55" dirty="0" smtClean="0">
                <a:latin typeface="TeXGyreAdventor"/>
                <a:cs typeface="TeXGyreAdventor"/>
              </a:rPr>
              <a:t>.</a:t>
            </a:r>
            <a:endParaRPr lang="en-IN" sz="1600" b="1" spc="-55" dirty="0" smtClean="0">
              <a:latin typeface="TeXGyreAdventor"/>
              <a:cs typeface="TeXGyreAdventor"/>
            </a:endParaRPr>
          </a:p>
          <a:p>
            <a:pPr marL="1212215" lvl="1" indent="-285750">
              <a:spcBef>
                <a:spcPts val="994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endParaRPr lang="en-IN" sz="1600" b="1" spc="-55" dirty="0" smtClean="0">
              <a:latin typeface="TeXGyreAdventor"/>
              <a:cs typeface="TeXGyreAdventor"/>
            </a:endParaRPr>
          </a:p>
          <a:p>
            <a:pPr marL="1212215" lvl="1" indent="-285750">
              <a:spcBef>
                <a:spcPts val="994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endParaRPr lang="en-IN" sz="1600" b="1" spc="-55" dirty="0" smtClean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  <a:buClr>
                <a:srgbClr val="353535"/>
              </a:buClr>
              <a:tabLst>
                <a:tab pos="354965" algn="l"/>
                <a:tab pos="355600" algn="l"/>
              </a:tabLst>
            </a:pPr>
            <a:r>
              <a:rPr lang="en-US" b="1" spc="-5" dirty="0" smtClean="0">
                <a:latin typeface="Gothic Uralic"/>
                <a:cs typeface="Gothic Uralic"/>
              </a:rPr>
              <a:t>	  4. ANN </a:t>
            </a:r>
            <a:r>
              <a:rPr lang="en-US" b="1" dirty="0">
                <a:latin typeface="Gothic Uralic"/>
                <a:cs typeface="Gothic Uralic"/>
              </a:rPr>
              <a:t>– MLP </a:t>
            </a:r>
            <a:r>
              <a:rPr lang="en-US" b="1" spc="-5" dirty="0">
                <a:latin typeface="Gothic Uralic"/>
                <a:cs typeface="Gothic Uralic"/>
              </a:rPr>
              <a:t>with </a:t>
            </a:r>
            <a:r>
              <a:rPr lang="en-US" b="1" dirty="0">
                <a:latin typeface="Gothic Uralic"/>
                <a:cs typeface="Gothic Uralic"/>
              </a:rPr>
              <a:t>Convolution Layer </a:t>
            </a:r>
            <a:r>
              <a:rPr lang="en-US" b="1" spc="-5" dirty="0">
                <a:latin typeface="Gothic Uralic"/>
                <a:cs typeface="Gothic Uralic"/>
              </a:rPr>
              <a:t>( w/ Drop-Out and Batch-Normalization</a:t>
            </a:r>
            <a:r>
              <a:rPr lang="en-US" b="1" spc="-25" dirty="0">
                <a:latin typeface="Gothic Uralic"/>
                <a:cs typeface="Gothic Uralic"/>
              </a:rPr>
              <a:t> </a:t>
            </a:r>
            <a:r>
              <a:rPr lang="en-US" b="1" spc="-5" dirty="0" smtClean="0">
                <a:latin typeface="Gothic Uralic"/>
                <a:cs typeface="Gothic Uralic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880"/>
              </a:spcBef>
              <a:buClr>
                <a:srgbClr val="353535"/>
              </a:buClr>
              <a:tabLst>
                <a:tab pos="354965" algn="l"/>
                <a:tab pos="355600" algn="l"/>
              </a:tabLst>
            </a:pPr>
            <a:endParaRPr lang="en-US" dirty="0" smtClean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  <a:buClr>
                <a:srgbClr val="353535"/>
              </a:buClr>
              <a:tabLst>
                <a:tab pos="354965" algn="l"/>
                <a:tab pos="355600" algn="l"/>
              </a:tabLst>
            </a:pPr>
            <a:r>
              <a:rPr lang="en-US" spc="-5" dirty="0">
                <a:latin typeface="Gothic Uralic"/>
                <a:cs typeface="TeXGyreAdventor"/>
              </a:rPr>
              <a:t>	</a:t>
            </a:r>
            <a:r>
              <a:rPr lang="en-US" spc="-5" dirty="0" smtClean="0">
                <a:latin typeface="Gothic Uralic"/>
                <a:cs typeface="TeXGyreAdventor"/>
              </a:rPr>
              <a:t>		</a:t>
            </a:r>
            <a:r>
              <a:rPr lang="en-US" spc="-5" dirty="0">
                <a:latin typeface="Gothic Uralic"/>
                <a:cs typeface="TeXGyreAdventor"/>
              </a:rPr>
              <a:t>	</a:t>
            </a:r>
            <a:r>
              <a:rPr lang="en-US" spc="-5" dirty="0" smtClean="0">
                <a:latin typeface="Gothic Uralic"/>
                <a:cs typeface="TeXGyreAdventor"/>
              </a:rPr>
              <a:t>T</a:t>
            </a:r>
            <a:r>
              <a:rPr lang="en-US" spc="-5" dirty="0" smtClean="0">
                <a:latin typeface="TeXGyreAdventor"/>
                <a:cs typeface="TeXGyreAdventor"/>
              </a:rPr>
              <a:t>his </a:t>
            </a:r>
            <a:r>
              <a:rPr lang="en-US" dirty="0">
                <a:latin typeface="TeXGyreAdventor"/>
                <a:cs typeface="TeXGyreAdventor"/>
              </a:rPr>
              <a:t>model </a:t>
            </a:r>
            <a:r>
              <a:rPr lang="en-US" spc="10" dirty="0">
                <a:latin typeface="TeXGyreAdventor"/>
                <a:cs typeface="TeXGyreAdventor"/>
              </a:rPr>
              <a:t>is </a:t>
            </a:r>
            <a:r>
              <a:rPr lang="en-US" dirty="0">
                <a:latin typeface="TeXGyreAdventor"/>
                <a:cs typeface="TeXGyreAdventor"/>
              </a:rPr>
              <a:t>similar </a:t>
            </a:r>
            <a:r>
              <a:rPr lang="en-US" spc="-10" dirty="0">
                <a:latin typeface="TeXGyreAdventor"/>
                <a:cs typeface="TeXGyreAdventor"/>
              </a:rPr>
              <a:t>to </a:t>
            </a:r>
            <a:r>
              <a:rPr lang="en-US" dirty="0">
                <a:latin typeface="TeXGyreAdventor"/>
                <a:cs typeface="TeXGyreAdventor"/>
              </a:rPr>
              <a:t>previously </a:t>
            </a:r>
            <a:r>
              <a:rPr lang="en-US" spc="-5" dirty="0">
                <a:latin typeface="TeXGyreAdventor"/>
                <a:cs typeface="TeXGyreAdventor"/>
              </a:rPr>
              <a:t>described </a:t>
            </a:r>
            <a:r>
              <a:rPr lang="en-US" dirty="0">
                <a:latin typeface="TeXGyreAdventor"/>
                <a:cs typeface="TeXGyreAdventor"/>
              </a:rPr>
              <a:t>model </a:t>
            </a:r>
            <a:r>
              <a:rPr lang="en-US" spc="-10" dirty="0">
                <a:latin typeface="TeXGyreAdventor"/>
                <a:cs typeface="TeXGyreAdventor"/>
              </a:rPr>
              <a:t>but </a:t>
            </a:r>
            <a:r>
              <a:rPr lang="en-US" spc="10" dirty="0">
                <a:latin typeface="TeXGyreAdventor"/>
                <a:cs typeface="TeXGyreAdventor"/>
              </a:rPr>
              <a:t>in </a:t>
            </a:r>
            <a:r>
              <a:rPr lang="en-US" dirty="0">
                <a:latin typeface="TeXGyreAdventor"/>
                <a:cs typeface="TeXGyreAdventor"/>
              </a:rPr>
              <a:t>addition </a:t>
            </a:r>
            <a:r>
              <a:rPr lang="en-US" spc="10" dirty="0">
                <a:latin typeface="TeXGyreAdventor"/>
                <a:cs typeface="TeXGyreAdventor"/>
              </a:rPr>
              <a:t>it </a:t>
            </a:r>
            <a:r>
              <a:rPr lang="en-US" spc="-10" dirty="0">
                <a:latin typeface="TeXGyreAdventor"/>
                <a:cs typeface="TeXGyreAdventor"/>
              </a:rPr>
              <a:t>has  </a:t>
            </a:r>
            <a:r>
              <a:rPr lang="en-US" spc="-5" dirty="0">
                <a:latin typeface="TeXGyreAdventor"/>
                <a:cs typeface="TeXGyreAdventor"/>
              </a:rPr>
              <a:t>drop-out </a:t>
            </a:r>
            <a:r>
              <a:rPr lang="en-US" spc="-10" dirty="0" smtClean="0">
                <a:latin typeface="TeXGyreAdventor"/>
                <a:cs typeface="TeXGyreAdventor"/>
              </a:rPr>
              <a:t>and 					</a:t>
            </a:r>
            <a:r>
              <a:rPr lang="en-US" spc="-5" dirty="0" smtClean="0">
                <a:latin typeface="TeXGyreAdventor"/>
                <a:cs typeface="TeXGyreAdventor"/>
              </a:rPr>
              <a:t>batch-normalization </a:t>
            </a:r>
            <a:r>
              <a:rPr lang="en-US" spc="-5" dirty="0">
                <a:latin typeface="TeXGyreAdventor"/>
                <a:cs typeface="TeXGyreAdventor"/>
              </a:rPr>
              <a:t>layer </a:t>
            </a:r>
            <a:r>
              <a:rPr lang="en-US" spc="-10" dirty="0">
                <a:latin typeface="TeXGyreAdventor"/>
                <a:cs typeface="TeXGyreAdventor"/>
              </a:rPr>
              <a:t>to </a:t>
            </a:r>
            <a:r>
              <a:rPr lang="en-US" dirty="0">
                <a:latin typeface="TeXGyreAdventor"/>
                <a:cs typeface="TeXGyreAdventor"/>
              </a:rPr>
              <a:t>improve </a:t>
            </a:r>
            <a:r>
              <a:rPr lang="en-US" spc="-10" dirty="0">
                <a:latin typeface="TeXGyreAdventor"/>
                <a:cs typeface="TeXGyreAdventor"/>
              </a:rPr>
              <a:t>the </a:t>
            </a:r>
            <a:r>
              <a:rPr lang="en-US" spc="-5" dirty="0">
                <a:latin typeface="TeXGyreAdventor"/>
                <a:cs typeface="TeXGyreAdventor"/>
              </a:rPr>
              <a:t>performance of  </a:t>
            </a:r>
            <a:r>
              <a:rPr lang="en-US" dirty="0">
                <a:latin typeface="TeXGyreAdventor"/>
                <a:cs typeface="TeXGyreAdventor"/>
              </a:rPr>
              <a:t>model.</a:t>
            </a:r>
          </a:p>
          <a:p>
            <a:pPr marL="469265" marR="283845">
              <a:lnSpc>
                <a:spcPts val="1730"/>
              </a:lnSpc>
              <a:spcBef>
                <a:spcPts val="1015"/>
              </a:spcBef>
            </a:pPr>
            <a:endParaRPr lang="en-US" sz="1600" spc="-5" dirty="0" smtClean="0">
              <a:latin typeface="TeXGyreAdventor"/>
              <a:cs typeface="TeXGyreAdventor"/>
            </a:endParaRPr>
          </a:p>
          <a:p>
            <a:pPr marL="469265" marR="283845">
              <a:lnSpc>
                <a:spcPts val="1730"/>
              </a:lnSpc>
              <a:spcBef>
                <a:spcPts val="1015"/>
              </a:spcBef>
            </a:pPr>
            <a:endParaRPr lang="en-US" sz="1600" spc="-5" dirty="0">
              <a:latin typeface="TeXGyreAdventor"/>
              <a:cs typeface="TeXGyreAdventor"/>
            </a:endParaRPr>
          </a:p>
          <a:p>
            <a:pPr marL="469265" marR="283845">
              <a:lnSpc>
                <a:spcPts val="1730"/>
              </a:lnSpc>
              <a:spcBef>
                <a:spcPts val="1015"/>
              </a:spcBef>
            </a:pPr>
            <a:endParaRPr lang="en-US" sz="1600" spc="-5" dirty="0" smtClean="0">
              <a:latin typeface="TeXGyreAdventor"/>
              <a:cs typeface="TeXGyreAdventor"/>
            </a:endParaRPr>
          </a:p>
          <a:p>
            <a:pPr marL="926465" lvl="1">
              <a:spcBef>
                <a:spcPts val="994"/>
              </a:spcBef>
              <a:buClr>
                <a:srgbClr val="353535"/>
              </a:buClr>
              <a:tabLst>
                <a:tab pos="756920" algn="l"/>
              </a:tabLst>
            </a:pPr>
            <a:endParaRPr sz="1600" b="1" dirty="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2266" y="1371600"/>
            <a:ext cx="9525000" cy="33592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5080">
              <a:spcBef>
                <a:spcPts val="95"/>
              </a:spcBef>
            </a:pPr>
            <a:r>
              <a:rPr lang="en-US" b="1" u="sng" spc="-5" dirty="0">
                <a:latin typeface="Gothic Uralic"/>
                <a:cs typeface="TeXGyreAdventor"/>
              </a:rPr>
              <a:t>NOTE: </a:t>
            </a:r>
            <a:endParaRPr lang="en-US" b="1" u="sng" spc="-5" dirty="0" smtClean="0">
              <a:latin typeface="Gothic Uralic"/>
              <a:cs typeface="TeXGyreAdventor"/>
            </a:endParaRPr>
          </a:p>
          <a:p>
            <a:pPr marL="469265" marR="5080">
              <a:spcBef>
                <a:spcPts val="95"/>
              </a:spcBef>
            </a:pPr>
            <a:endParaRPr lang="en-US" b="1" u="sng" spc="-5" dirty="0" smtClean="0">
              <a:latin typeface="Gothic Uralic"/>
              <a:cs typeface="TeXGyreAdventor"/>
            </a:endParaRPr>
          </a:p>
          <a:p>
            <a:pPr marL="755015" marR="508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600" b="1" spc="-5" dirty="0" smtClean="0">
                <a:latin typeface="TeXGyreAdventor"/>
                <a:cs typeface="TeXGyreAdventor"/>
              </a:rPr>
              <a:t>Drop-Out </a:t>
            </a:r>
            <a:r>
              <a:rPr lang="en-US" sz="1600" dirty="0">
                <a:latin typeface="TeXGyreAdventor"/>
                <a:cs typeface="TeXGyreAdventor"/>
              </a:rPr>
              <a:t>layer</a:t>
            </a:r>
            <a:r>
              <a:rPr lang="en-US" sz="1600" b="1" dirty="0">
                <a:latin typeface="TeXGyreAdventor"/>
                <a:cs typeface="TeXGyreAdventor"/>
              </a:rPr>
              <a:t> </a:t>
            </a:r>
            <a:r>
              <a:rPr lang="en-US" sz="1600" b="1" spc="-5" dirty="0">
                <a:latin typeface="TeXGyreAdventor"/>
                <a:cs typeface="TeXGyreAdventor"/>
              </a:rPr>
              <a:t>randomly </a:t>
            </a:r>
            <a:r>
              <a:rPr lang="en-US" sz="1600" b="1" spc="-10" dirty="0">
                <a:latin typeface="TeXGyreAdventor"/>
                <a:cs typeface="TeXGyreAdventor"/>
              </a:rPr>
              <a:t>drops </a:t>
            </a:r>
            <a:r>
              <a:rPr lang="en-US" sz="1600" b="1" spc="-5" dirty="0">
                <a:latin typeface="TeXGyreAdventor"/>
                <a:cs typeface="TeXGyreAdventor"/>
              </a:rPr>
              <a:t>neurons from neural </a:t>
            </a:r>
            <a:r>
              <a:rPr lang="en-US" sz="1600" b="1" spc="-10" dirty="0">
                <a:latin typeface="TeXGyreAdventor"/>
                <a:cs typeface="TeXGyreAdventor"/>
              </a:rPr>
              <a:t>network</a:t>
            </a:r>
            <a:r>
              <a:rPr lang="en-US" sz="1600" spc="-10" dirty="0">
                <a:latin typeface="TeXGyreAdventor"/>
                <a:cs typeface="TeXGyreAdventor"/>
              </a:rPr>
              <a:t>, these dropped </a:t>
            </a:r>
            <a:r>
              <a:rPr lang="en-US" sz="1600" spc="-5" dirty="0">
                <a:latin typeface="TeXGyreAdventor"/>
                <a:cs typeface="TeXGyreAdventor"/>
              </a:rPr>
              <a:t>neurons </a:t>
            </a:r>
            <a:r>
              <a:rPr lang="en-US" sz="1600" spc="-10" dirty="0" smtClean="0">
                <a:latin typeface="TeXGyreAdventor"/>
                <a:cs typeface="TeXGyreAdventor"/>
              </a:rPr>
              <a:t>are </a:t>
            </a:r>
            <a:r>
              <a:rPr lang="en-US" sz="1600" b="1" spc="-5" dirty="0">
                <a:latin typeface="TeXGyreAdventor"/>
                <a:cs typeface="TeXGyreAdventor"/>
              </a:rPr>
              <a:t>not considered in </a:t>
            </a:r>
            <a:r>
              <a:rPr lang="en-US" sz="1600" b="1" spc="-15" dirty="0">
                <a:latin typeface="TeXGyreAdventor"/>
                <a:cs typeface="TeXGyreAdventor"/>
              </a:rPr>
              <a:t>weight </a:t>
            </a:r>
            <a:r>
              <a:rPr lang="en-US" sz="1600" b="1" spc="-10" dirty="0">
                <a:latin typeface="TeXGyreAdventor"/>
                <a:cs typeface="TeXGyreAdventor"/>
              </a:rPr>
              <a:t>update </a:t>
            </a:r>
            <a:r>
              <a:rPr lang="en-US" sz="1600" b="1" spc="-5" dirty="0">
                <a:latin typeface="TeXGyreAdventor"/>
                <a:cs typeface="TeXGyreAdventor"/>
              </a:rPr>
              <a:t>of back-propagation</a:t>
            </a:r>
            <a:r>
              <a:rPr lang="en-US" sz="1600" b="1" spc="160" dirty="0">
                <a:latin typeface="TeXGyreAdventor"/>
                <a:cs typeface="TeXGyreAdventor"/>
              </a:rPr>
              <a:t> </a:t>
            </a:r>
            <a:r>
              <a:rPr lang="en-US" sz="1600" b="1" spc="-5" dirty="0">
                <a:latin typeface="TeXGyreAdventor"/>
                <a:cs typeface="TeXGyreAdventor"/>
              </a:rPr>
              <a:t>algorithm</a:t>
            </a:r>
            <a:r>
              <a:rPr lang="en-US" sz="1600" spc="-5" dirty="0" smtClean="0">
                <a:latin typeface="TeXGyreAdventor"/>
                <a:cs typeface="TeXGyreAdventor"/>
              </a:rPr>
              <a:t>.</a:t>
            </a:r>
          </a:p>
          <a:p>
            <a:pPr marL="469265" marR="5080">
              <a:lnSpc>
                <a:spcPct val="100000"/>
              </a:lnSpc>
              <a:spcBef>
                <a:spcPts val="95"/>
              </a:spcBef>
            </a:pPr>
            <a:endParaRPr lang="en-IN" sz="1600" spc="295" dirty="0" smtClean="0">
              <a:latin typeface="Arial"/>
              <a:cs typeface="Arial"/>
            </a:endParaRPr>
          </a:p>
          <a:p>
            <a:pPr marL="755015" marR="508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600" b="1" spc="-10" dirty="0" smtClean="0">
                <a:latin typeface="TeXGyreAdventor"/>
                <a:cs typeface="TeXGyreAdventor"/>
              </a:rPr>
              <a:t>Batch-Normalization</a:t>
            </a:r>
            <a:r>
              <a:rPr sz="1600" spc="-10" dirty="0" smtClean="0">
                <a:latin typeface="TeXGyreAdventor"/>
                <a:cs typeface="TeXGyreAdventor"/>
              </a:rPr>
              <a:t> </a:t>
            </a:r>
            <a:r>
              <a:rPr sz="1600" dirty="0">
                <a:latin typeface="TeXGyreAdventor"/>
                <a:cs typeface="TeXGyreAdventor"/>
              </a:rPr>
              <a:t>layer </a:t>
            </a:r>
            <a:r>
              <a:rPr sz="1600" b="1" spc="-10" dirty="0">
                <a:latin typeface="TeXGyreAdventor"/>
                <a:cs typeface="TeXGyreAdventor"/>
              </a:rPr>
              <a:t>performs </a:t>
            </a:r>
            <a:r>
              <a:rPr sz="1600" b="1" spc="-5" dirty="0">
                <a:latin typeface="TeXGyreAdventor"/>
                <a:cs typeface="TeXGyreAdventor"/>
              </a:rPr>
              <a:t>normalization of </a:t>
            </a:r>
            <a:r>
              <a:rPr sz="1600" b="1" spc="-10" dirty="0">
                <a:latin typeface="TeXGyreAdventor"/>
                <a:cs typeface="TeXGyreAdventor"/>
              </a:rPr>
              <a:t>data </a:t>
            </a:r>
            <a:r>
              <a:rPr sz="1600" b="1" spc="-5" dirty="0">
                <a:latin typeface="TeXGyreAdventor"/>
                <a:cs typeface="TeXGyreAdventor"/>
              </a:rPr>
              <a:t>and </a:t>
            </a:r>
            <a:r>
              <a:rPr sz="1600" b="1" spc="-10" dirty="0">
                <a:latin typeface="TeXGyreAdventor"/>
                <a:cs typeface="TeXGyreAdventor"/>
              </a:rPr>
              <a:t>then </a:t>
            </a:r>
            <a:r>
              <a:rPr sz="1600" b="1" spc="-5" dirty="0">
                <a:latin typeface="TeXGyreAdventor"/>
                <a:cs typeface="TeXGyreAdventor"/>
              </a:rPr>
              <a:t>transfers it </a:t>
            </a:r>
            <a:r>
              <a:rPr sz="1600" b="1" spc="-175" dirty="0">
                <a:latin typeface="TeXGyreAdventor"/>
                <a:cs typeface="TeXGyreAdventor"/>
              </a:rPr>
              <a:t>to  </a:t>
            </a:r>
            <a:r>
              <a:rPr sz="1600" b="1" spc="-5" dirty="0">
                <a:latin typeface="TeXGyreAdventor"/>
                <a:cs typeface="TeXGyreAdventor"/>
              </a:rPr>
              <a:t>next</a:t>
            </a:r>
            <a:r>
              <a:rPr sz="1600" b="1" spc="-20" dirty="0">
                <a:latin typeface="TeXGyreAdventor"/>
                <a:cs typeface="TeXGyreAdventor"/>
              </a:rPr>
              <a:t> </a:t>
            </a:r>
            <a:r>
              <a:rPr sz="1600" b="1" spc="-5" dirty="0">
                <a:latin typeface="TeXGyreAdventor"/>
                <a:cs typeface="TeXGyreAdventor"/>
              </a:rPr>
              <a:t>layer</a:t>
            </a:r>
            <a:r>
              <a:rPr sz="1600" spc="-5" dirty="0" smtClean="0">
                <a:latin typeface="TeXGyreAdventor"/>
                <a:cs typeface="TeXGyreAdventor"/>
              </a:rPr>
              <a:t>.</a:t>
            </a:r>
            <a:endParaRPr lang="en-IN" sz="1600" spc="-5" dirty="0" smtClean="0">
              <a:latin typeface="TeXGyreAdventor"/>
              <a:cs typeface="TeXGyreAdventor"/>
            </a:endParaRPr>
          </a:p>
          <a:p>
            <a:pPr marL="755015" marR="508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sz="1600" dirty="0">
              <a:latin typeface="TeXGyreAdventor"/>
              <a:cs typeface="TeXGyreAdventor"/>
            </a:endParaRPr>
          </a:p>
          <a:p>
            <a:pPr marL="755015" marR="112395" lvl="1" indent="-28575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IN" sz="1600" b="1" spc="-5" dirty="0" smtClean="0">
                <a:latin typeface="TeXGyreAdventor"/>
                <a:cs typeface="TeXGyreAdventor"/>
              </a:rPr>
              <a:t>Use </a:t>
            </a:r>
            <a:r>
              <a:rPr lang="en-IN" sz="1600" spc="-5" dirty="0">
                <a:latin typeface="TeXGyreAdventor"/>
                <a:cs typeface="TeXGyreAdventor"/>
              </a:rPr>
              <a:t>of Drop-Out </a:t>
            </a:r>
            <a:r>
              <a:rPr lang="en-IN" sz="1600" spc="-10" dirty="0">
                <a:latin typeface="TeXGyreAdventor"/>
                <a:cs typeface="TeXGyreAdventor"/>
              </a:rPr>
              <a:t>and </a:t>
            </a:r>
            <a:r>
              <a:rPr lang="en-IN" sz="1600" spc="-5" dirty="0" smtClean="0">
                <a:latin typeface="TeXGyreAdventor"/>
                <a:cs typeface="TeXGyreAdventor"/>
              </a:rPr>
              <a:t>Batch-Normalization:</a:t>
            </a:r>
          </a:p>
          <a:p>
            <a:pPr marL="1212215" marR="112395" lvl="2" indent="-285750">
              <a:spcBef>
                <a:spcPts val="994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1600" spc="-5" dirty="0" smtClean="0">
                <a:latin typeface="TeXGyreAdventor"/>
                <a:cs typeface="TeXGyreAdventor"/>
              </a:rPr>
              <a:t>Drop-Out </a:t>
            </a:r>
            <a:r>
              <a:rPr sz="1600" spc="-5" dirty="0" smtClean="0">
                <a:latin typeface="TeXGyreAdventor"/>
                <a:cs typeface="TeXGyreAdventor"/>
              </a:rPr>
              <a:t>used </a:t>
            </a:r>
            <a:r>
              <a:rPr sz="1600" spc="-10" dirty="0">
                <a:latin typeface="TeXGyreAdventor"/>
                <a:cs typeface="TeXGyreAdventor"/>
              </a:rPr>
              <a:t>to </a:t>
            </a:r>
            <a:r>
              <a:rPr sz="1600" b="1" dirty="0">
                <a:latin typeface="TeXGyreAdventor"/>
                <a:cs typeface="TeXGyreAdventor"/>
              </a:rPr>
              <a:t>avoid </a:t>
            </a:r>
            <a:r>
              <a:rPr sz="1600" b="1" spc="-5" dirty="0">
                <a:latin typeface="TeXGyreAdventor"/>
                <a:cs typeface="TeXGyreAdventor"/>
              </a:rPr>
              <a:t>problem of </a:t>
            </a:r>
            <a:r>
              <a:rPr sz="1600" b="1" dirty="0">
                <a:latin typeface="TeXGyreAdventor"/>
                <a:cs typeface="TeXGyreAdventor"/>
              </a:rPr>
              <a:t>Over </a:t>
            </a:r>
            <a:r>
              <a:rPr sz="1600" b="1" spc="-10" dirty="0">
                <a:latin typeface="TeXGyreAdventor"/>
                <a:cs typeface="TeXGyreAdventor"/>
              </a:rPr>
              <a:t>fitting </a:t>
            </a:r>
            <a:r>
              <a:rPr sz="1600" b="1" spc="-175" dirty="0">
                <a:latin typeface="TeXGyreAdventor"/>
                <a:cs typeface="TeXGyreAdventor"/>
              </a:rPr>
              <a:t>of  </a:t>
            </a:r>
            <a:r>
              <a:rPr sz="1600" b="1" spc="-5" dirty="0">
                <a:latin typeface="TeXGyreAdventor"/>
                <a:cs typeface="TeXGyreAdventor"/>
              </a:rPr>
              <a:t>model</a:t>
            </a:r>
            <a:r>
              <a:rPr sz="1600" spc="-5" dirty="0" smtClean="0">
                <a:latin typeface="TeXGyreAdventor"/>
                <a:cs typeface="TeXGyreAdventor"/>
              </a:rPr>
              <a:t>.</a:t>
            </a:r>
            <a:endParaRPr lang="en-IN" sz="1600" spc="-5" dirty="0" smtClean="0">
              <a:latin typeface="TeXGyreAdventor"/>
              <a:cs typeface="TeXGyreAdventor"/>
            </a:endParaRPr>
          </a:p>
          <a:p>
            <a:pPr marL="1212215" marR="112395" lvl="2" indent="-285750">
              <a:spcBef>
                <a:spcPts val="994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IN" sz="1600" spc="-5" dirty="0" smtClean="0">
                <a:latin typeface="TeXGyreAdventor"/>
                <a:cs typeface="TeXGyreAdventor"/>
              </a:rPr>
              <a:t>Batch Normalization is used to </a:t>
            </a:r>
            <a:r>
              <a:rPr lang="en-IN" sz="1600" b="1" spc="-5" dirty="0" smtClean="0">
                <a:latin typeface="TeXGyreAdventor"/>
                <a:cs typeface="TeXGyreAdventor"/>
              </a:rPr>
              <a:t>avoid </a:t>
            </a:r>
            <a:r>
              <a:rPr lang="en-US" sz="1600" b="1" spc="-5" dirty="0" smtClean="0">
                <a:latin typeface="TeXGyreAdventor"/>
                <a:cs typeface="TeXGyreAdventor"/>
              </a:rPr>
              <a:t>vanishing </a:t>
            </a:r>
            <a:r>
              <a:rPr lang="en-US" sz="1600" b="1" spc="-5" dirty="0">
                <a:latin typeface="TeXGyreAdventor"/>
                <a:cs typeface="TeXGyreAdventor"/>
              </a:rPr>
              <a:t>or exploding </a:t>
            </a:r>
            <a:r>
              <a:rPr lang="en-US" sz="1600" b="1" spc="-5" dirty="0" smtClean="0">
                <a:latin typeface="TeXGyreAdventor"/>
                <a:cs typeface="TeXGyreAdventor"/>
              </a:rPr>
              <a:t>gradients.</a:t>
            </a:r>
            <a:endParaRPr sz="1600" b="1" dirty="0">
              <a:latin typeface="TeXGyreAdventor"/>
              <a:cs typeface="TeXGyreAdventor"/>
            </a:endParaRPr>
          </a:p>
          <a:p>
            <a:pPr marL="1212215" lvl="2" indent="-285750">
              <a:spcBef>
                <a:spcPts val="1005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1600" spc="-10" dirty="0">
                <a:latin typeface="TeXGyreAdventor"/>
                <a:cs typeface="TeXGyreAdventor"/>
              </a:rPr>
              <a:t>They </a:t>
            </a:r>
            <a:r>
              <a:rPr sz="1600" b="1" spc="-5" dirty="0">
                <a:latin typeface="TeXGyreAdventor"/>
                <a:cs typeface="TeXGyreAdventor"/>
              </a:rPr>
              <a:t>increase </a:t>
            </a:r>
            <a:r>
              <a:rPr sz="1600" b="1" spc="-10" dirty="0">
                <a:latin typeface="TeXGyreAdventor"/>
                <a:cs typeface="TeXGyreAdventor"/>
              </a:rPr>
              <a:t>the </a:t>
            </a:r>
            <a:r>
              <a:rPr sz="1600" b="1" spc="-5" dirty="0">
                <a:latin typeface="TeXGyreAdventor"/>
                <a:cs typeface="TeXGyreAdventor"/>
              </a:rPr>
              <a:t>stability </a:t>
            </a:r>
            <a:r>
              <a:rPr sz="1600" spc="-10" dirty="0">
                <a:latin typeface="TeXGyreAdventor"/>
                <a:cs typeface="TeXGyreAdventor"/>
              </a:rPr>
              <a:t>and performance </a:t>
            </a:r>
            <a:r>
              <a:rPr sz="1600" spc="-5" dirty="0">
                <a:latin typeface="TeXGyreAdventor"/>
                <a:cs typeface="TeXGyreAdventor"/>
              </a:rPr>
              <a:t>of </a:t>
            </a:r>
            <a:r>
              <a:rPr sz="1600" spc="-10" dirty="0">
                <a:latin typeface="TeXGyreAdventor"/>
                <a:cs typeface="TeXGyreAdventor"/>
              </a:rPr>
              <a:t>the</a:t>
            </a:r>
            <a:r>
              <a:rPr sz="1600" spc="105" dirty="0">
                <a:latin typeface="TeXGyreAdventor"/>
                <a:cs typeface="TeXGyreAdventor"/>
              </a:rPr>
              <a:t> </a:t>
            </a:r>
            <a:r>
              <a:rPr sz="1600" spc="-5" dirty="0" smtClean="0">
                <a:latin typeface="TeXGyreAdventor"/>
                <a:cs typeface="TeXGyreAdventor"/>
              </a:rPr>
              <a:t>model.</a:t>
            </a:r>
          </a:p>
        </p:txBody>
      </p:sp>
      <p:sp>
        <p:nvSpPr>
          <p:cNvPr id="8" name="Rectangle 7"/>
          <p:cNvSpPr/>
          <p:nvPr/>
        </p:nvSpPr>
        <p:spPr>
          <a:xfrm>
            <a:off x="800100" y="1295399"/>
            <a:ext cx="10706100" cy="346062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1135264"/>
            <a:ext cx="223266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b="1" dirty="0" smtClean="0">
                <a:solidFill>
                  <a:schemeClr val="accent1"/>
                </a:solidFill>
                <a:latin typeface="TeXGyreAdventor"/>
                <a:cs typeface="TeXGyreAdventor"/>
              </a:rPr>
              <a:t>Result :</a:t>
            </a:r>
            <a:endParaRPr sz="4000" b="1" dirty="0">
              <a:solidFill>
                <a:schemeClr val="accent1"/>
              </a:solidFill>
              <a:latin typeface="TeXGyreAdventor"/>
              <a:cs typeface="TeXGyreAdvento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9200" y="1688171"/>
            <a:ext cx="8930005" cy="2046073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35353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lang="en-IN" b="1" spc="-5" dirty="0" smtClean="0">
                <a:latin typeface="Gothic Uralic"/>
                <a:cs typeface="TeXGyreAdventor"/>
              </a:rPr>
              <a:t>ANN – SLP</a:t>
            </a:r>
            <a:endParaRPr lang="en-IN" sz="1800" b="1" spc="-5" dirty="0" smtClean="0">
              <a:latin typeface="Gothic Uralic"/>
              <a:cs typeface="TeXGyreAdventor"/>
            </a:endParaRPr>
          </a:p>
          <a:p>
            <a:pPr marL="755650" lvl="1" indent="-285750">
              <a:spcBef>
                <a:spcPts val="1095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600" spc="-5" dirty="0" smtClean="0">
                <a:latin typeface="TeXGyreAdventor"/>
                <a:cs typeface="TeXGyreAdventor"/>
              </a:rPr>
              <a:t>After </a:t>
            </a:r>
            <a:r>
              <a:rPr sz="1600" spc="-5" dirty="0">
                <a:latin typeface="TeXGyreAdventor"/>
                <a:cs typeface="TeXGyreAdventor"/>
              </a:rPr>
              <a:t>training </a:t>
            </a:r>
            <a:r>
              <a:rPr sz="1600" dirty="0">
                <a:latin typeface="TeXGyreAdventor"/>
                <a:cs typeface="TeXGyreAdventor"/>
              </a:rPr>
              <a:t>model gave </a:t>
            </a:r>
            <a:r>
              <a:rPr sz="1600" spc="-5" dirty="0">
                <a:latin typeface="TeXGyreAdventor"/>
                <a:cs typeface="TeXGyreAdventor"/>
              </a:rPr>
              <a:t>96 % accuracy on </a:t>
            </a:r>
            <a:r>
              <a:rPr sz="1600" dirty="0">
                <a:latin typeface="TeXGyreAdventor"/>
                <a:cs typeface="TeXGyreAdventor"/>
              </a:rPr>
              <a:t>validation </a:t>
            </a:r>
            <a:r>
              <a:rPr sz="1600" spc="-10" dirty="0">
                <a:latin typeface="TeXGyreAdventor"/>
                <a:cs typeface="TeXGyreAdventor"/>
              </a:rPr>
              <a:t>data </a:t>
            </a:r>
            <a:r>
              <a:rPr sz="1600" dirty="0">
                <a:latin typeface="TeXGyreAdventor"/>
                <a:cs typeface="TeXGyreAdventor"/>
              </a:rPr>
              <a:t>( </a:t>
            </a:r>
            <a:r>
              <a:rPr sz="1600" spc="-5" dirty="0">
                <a:latin typeface="TeXGyreAdventor"/>
                <a:cs typeface="TeXGyreAdventor"/>
              </a:rPr>
              <a:t>un </a:t>
            </a:r>
            <a:r>
              <a:rPr sz="1600" spc="-10" dirty="0">
                <a:latin typeface="TeXGyreAdventor"/>
                <a:cs typeface="TeXGyreAdventor"/>
              </a:rPr>
              <a:t>seen data</a:t>
            </a:r>
            <a:r>
              <a:rPr sz="1600" spc="140" dirty="0">
                <a:latin typeface="TeXGyreAdventor"/>
                <a:cs typeface="TeXGyreAdventor"/>
              </a:rPr>
              <a:t> </a:t>
            </a:r>
            <a:r>
              <a:rPr sz="1600" dirty="0" smtClean="0">
                <a:latin typeface="TeXGyreAdventor"/>
                <a:cs typeface="TeXGyreAdventor"/>
              </a:rPr>
              <a:t>)</a:t>
            </a:r>
            <a:r>
              <a:rPr lang="en-IN" sz="1600" dirty="0" smtClean="0">
                <a:latin typeface="TeXGyreAdventor"/>
                <a:cs typeface="TeXGyreAdventor"/>
              </a:rPr>
              <a:t>.</a:t>
            </a:r>
            <a:endParaRPr sz="1600" dirty="0">
              <a:latin typeface="TeXGyreAdventor"/>
              <a:cs typeface="TeXGyreAdventor"/>
            </a:endParaRPr>
          </a:p>
          <a:p>
            <a:pPr marL="755650" lvl="1" indent="-285750">
              <a:spcBef>
                <a:spcPts val="994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  <a:tab pos="5069840" algn="l"/>
              </a:tabLst>
            </a:pPr>
            <a:r>
              <a:rPr sz="1600" dirty="0">
                <a:latin typeface="TeXGyreAdventor"/>
                <a:cs typeface="TeXGyreAdventor"/>
              </a:rPr>
              <a:t>Model  </a:t>
            </a:r>
            <a:r>
              <a:rPr sz="1600" spc="-5" dirty="0">
                <a:latin typeface="TeXGyreAdventor"/>
                <a:cs typeface="TeXGyreAdventor"/>
              </a:rPr>
              <a:t>performs best  </a:t>
            </a:r>
            <a:r>
              <a:rPr sz="1600" spc="-10" dirty="0">
                <a:latin typeface="TeXGyreAdventor"/>
                <a:cs typeface="TeXGyreAdventor"/>
              </a:rPr>
              <a:t>when</a:t>
            </a:r>
            <a:r>
              <a:rPr sz="1600" spc="-295" dirty="0">
                <a:latin typeface="TeXGyreAdventor"/>
                <a:cs typeface="TeXGyreAdventor"/>
              </a:rPr>
              <a:t> </a:t>
            </a:r>
            <a:r>
              <a:rPr sz="1600" spc="-5" dirty="0">
                <a:latin typeface="TeXGyreAdventor"/>
                <a:cs typeface="TeXGyreAdventor"/>
              </a:rPr>
              <a:t>trained</a:t>
            </a:r>
            <a:r>
              <a:rPr sz="1600" spc="185" dirty="0">
                <a:latin typeface="TeXGyreAdventor"/>
                <a:cs typeface="TeXGyreAdventor"/>
              </a:rPr>
              <a:t> </a:t>
            </a:r>
            <a:r>
              <a:rPr sz="1600" dirty="0" smtClean="0">
                <a:latin typeface="TeXGyreAdventor"/>
                <a:cs typeface="TeXGyreAdventor"/>
              </a:rPr>
              <a:t>using</a:t>
            </a:r>
            <a:r>
              <a:rPr lang="en-IN" sz="1600" dirty="0" smtClean="0">
                <a:latin typeface="TeXGyreAdventor"/>
                <a:cs typeface="TeXGyreAdventor"/>
              </a:rPr>
              <a:t> </a:t>
            </a:r>
            <a:r>
              <a:rPr sz="1600" spc="55" dirty="0" smtClean="0">
                <a:latin typeface="TeXGyreAdventor"/>
                <a:cs typeface="Verdana"/>
              </a:rPr>
              <a:t>‘</a:t>
            </a:r>
            <a:r>
              <a:rPr sz="1600" spc="55" dirty="0" err="1" smtClean="0">
                <a:latin typeface="TeXGyreAdventor"/>
                <a:cs typeface="TeXGyreAdventor"/>
              </a:rPr>
              <a:t>sgd</a:t>
            </a:r>
            <a:r>
              <a:rPr sz="1600" spc="55" dirty="0">
                <a:latin typeface="TeXGyreAdventor"/>
                <a:cs typeface="Verdana"/>
              </a:rPr>
              <a:t>’ </a:t>
            </a:r>
            <a:r>
              <a:rPr sz="1600" spc="-5" dirty="0">
                <a:latin typeface="TeXGyreAdventor"/>
                <a:cs typeface="TeXGyreAdventor"/>
              </a:rPr>
              <a:t>optimizer </a:t>
            </a:r>
            <a:r>
              <a:rPr sz="1600" spc="-10" dirty="0">
                <a:latin typeface="TeXGyreAdventor"/>
                <a:cs typeface="TeXGyreAdventor"/>
              </a:rPr>
              <a:t>and </a:t>
            </a:r>
            <a:r>
              <a:rPr sz="1600" spc="55" dirty="0">
                <a:latin typeface="TeXGyreAdventor"/>
                <a:cs typeface="Verdana"/>
              </a:rPr>
              <a:t>‘mean</a:t>
            </a:r>
            <a:r>
              <a:rPr sz="1600" spc="-175" dirty="0">
                <a:latin typeface="TeXGyreAdventor"/>
                <a:cs typeface="Verdana"/>
              </a:rPr>
              <a:t> </a:t>
            </a:r>
            <a:r>
              <a:rPr sz="1600" spc="-5" dirty="0" smtClean="0">
                <a:latin typeface="TeXGyreAdventor"/>
                <a:cs typeface="TeXGyreAdventor"/>
              </a:rPr>
              <a:t>square</a:t>
            </a:r>
            <a:r>
              <a:rPr lang="en-IN" sz="1600" spc="-5" dirty="0" smtClean="0">
                <a:latin typeface="TeXGyreAdventor"/>
                <a:cs typeface="TeXGyreAdventor"/>
              </a:rPr>
              <a:t> </a:t>
            </a:r>
            <a:r>
              <a:rPr sz="1600" spc="-65" dirty="0" smtClean="0">
                <a:latin typeface="TeXGyreAdventor"/>
                <a:cs typeface="Verdana"/>
              </a:rPr>
              <a:t>error</a:t>
            </a:r>
            <a:r>
              <a:rPr sz="1600" spc="-65" dirty="0">
                <a:latin typeface="TeXGyreAdventor"/>
                <a:cs typeface="Verdana"/>
              </a:rPr>
              <a:t>’ </a:t>
            </a:r>
            <a:r>
              <a:rPr sz="1600" spc="-5" dirty="0">
                <a:latin typeface="TeXGyreAdventor"/>
                <a:cs typeface="TeXGyreAdventor"/>
              </a:rPr>
              <a:t>as </a:t>
            </a:r>
            <a:r>
              <a:rPr sz="1600" dirty="0">
                <a:latin typeface="TeXGyreAdventor"/>
                <a:cs typeface="TeXGyreAdventor"/>
              </a:rPr>
              <a:t>loss</a:t>
            </a:r>
            <a:r>
              <a:rPr sz="1600" spc="-65" dirty="0">
                <a:latin typeface="TeXGyreAdventor"/>
                <a:cs typeface="TeXGyreAdventor"/>
              </a:rPr>
              <a:t> </a:t>
            </a:r>
            <a:r>
              <a:rPr sz="1600" spc="-5" dirty="0">
                <a:latin typeface="TeXGyreAdventor"/>
                <a:cs typeface="TeXGyreAdventor"/>
              </a:rPr>
              <a:t>function</a:t>
            </a:r>
            <a:r>
              <a:rPr sz="1600" spc="-5" dirty="0" smtClean="0">
                <a:latin typeface="TeXGyreAdventor"/>
                <a:cs typeface="TeXGyreAdventor"/>
              </a:rPr>
              <a:t>.</a:t>
            </a:r>
            <a:endParaRPr lang="en-IN" sz="1600" spc="-5" dirty="0" smtClean="0">
              <a:latin typeface="TeXGyreAdventor"/>
              <a:cs typeface="TeXGyreAdventor"/>
            </a:endParaRPr>
          </a:p>
          <a:p>
            <a:pPr marL="755650" lvl="1" indent="-285750">
              <a:spcBef>
                <a:spcPts val="994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  <a:tab pos="5069840" algn="l"/>
              </a:tabLst>
            </a:pPr>
            <a:r>
              <a:rPr lang="en-US" sz="1600" dirty="0">
                <a:latin typeface="TeXGyreAdventor"/>
                <a:cs typeface="TeXGyreAdventor"/>
              </a:rPr>
              <a:t>Followings figures show learning process of ANN – SLP mode on various  combination of optimizer and loss </a:t>
            </a:r>
            <a:r>
              <a:rPr lang="en-US" sz="1600" dirty="0" smtClean="0">
                <a:latin typeface="TeXGyreAdventor"/>
                <a:cs typeface="TeXGyreAdventor"/>
              </a:rPr>
              <a:t>function.</a:t>
            </a:r>
            <a:endParaRPr sz="1600" dirty="0">
              <a:latin typeface="TeXGyreAdventor"/>
              <a:cs typeface="TeXGyreAdventor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76600" y="3657600"/>
            <a:ext cx="5427345" cy="2459990"/>
            <a:chOff x="3761232" y="3826700"/>
            <a:chExt cx="5427345" cy="2459990"/>
          </a:xfrm>
        </p:grpSpPr>
        <p:sp>
          <p:nvSpPr>
            <p:cNvPr id="5" name="object 5"/>
            <p:cNvSpPr/>
            <p:nvPr/>
          </p:nvSpPr>
          <p:spPr>
            <a:xfrm>
              <a:off x="3761232" y="3826700"/>
              <a:ext cx="5426964" cy="24598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56304" y="4021836"/>
              <a:ext cx="4856988" cy="18897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57600" y="5935362"/>
            <a:ext cx="4930902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TeXGyreAdventor"/>
                <a:cs typeface="TeXGyreAdventor"/>
              </a:rPr>
              <a:t>ANN </a:t>
            </a:r>
            <a:r>
              <a:rPr sz="1100" b="1" spc="-150" dirty="0">
                <a:latin typeface="Verdana"/>
                <a:cs typeface="Verdana"/>
              </a:rPr>
              <a:t>– </a:t>
            </a:r>
            <a:r>
              <a:rPr sz="1100" b="1" dirty="0" smtClean="0">
                <a:latin typeface="TeXGyreAdventor"/>
                <a:cs typeface="TeXGyreAdventor"/>
              </a:rPr>
              <a:t>SLP</a:t>
            </a:r>
            <a:r>
              <a:rPr lang="en-IN" sz="1100" b="1" dirty="0" smtClean="0">
                <a:latin typeface="TeXGyreAdventor"/>
                <a:cs typeface="TeXGyreAdventor"/>
              </a:rPr>
              <a:t> 	</a:t>
            </a:r>
            <a:r>
              <a:rPr sz="1100" b="1" spc="-65" dirty="0" smtClean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eXGyreAdventor"/>
                <a:cs typeface="TeXGyreAdventor"/>
              </a:rPr>
              <a:t>Optimizer: </a:t>
            </a:r>
            <a:r>
              <a:rPr sz="1100" b="1" spc="-10" dirty="0">
                <a:latin typeface="TeXGyreAdventor"/>
                <a:cs typeface="TeXGyreAdventor"/>
              </a:rPr>
              <a:t>Adam, </a:t>
            </a:r>
            <a:r>
              <a:rPr sz="1100" b="1" dirty="0">
                <a:latin typeface="TeXGyreAdventor"/>
                <a:cs typeface="TeXGyreAdventor"/>
              </a:rPr>
              <a:t>Loss Function: Mean </a:t>
            </a:r>
            <a:r>
              <a:rPr sz="1100" b="1" dirty="0" smtClean="0">
                <a:latin typeface="TeXGyreAdventor"/>
                <a:cs typeface="TeXGyreAdventor"/>
              </a:rPr>
              <a:t>Squared</a:t>
            </a:r>
            <a:r>
              <a:rPr lang="en-IN" sz="1100" b="1" dirty="0" smtClean="0">
                <a:latin typeface="TeXGyreAdventor"/>
                <a:cs typeface="TeXGyreAdventor"/>
              </a:rPr>
              <a:t> Error</a:t>
            </a:r>
            <a:endParaRPr sz="1100" b="1" dirty="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1066800"/>
            <a:ext cx="6370006" cy="3885058"/>
            <a:chOff x="3264408" y="374904"/>
            <a:chExt cx="6522720" cy="2886710"/>
          </a:xfrm>
        </p:grpSpPr>
        <p:sp>
          <p:nvSpPr>
            <p:cNvPr id="3" name="object 3"/>
            <p:cNvSpPr/>
            <p:nvPr/>
          </p:nvSpPr>
          <p:spPr>
            <a:xfrm>
              <a:off x="3264408" y="374904"/>
              <a:ext cx="6522720" cy="28863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59480" y="569976"/>
              <a:ext cx="5952744" cy="23164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295400" y="4735553"/>
            <a:ext cx="5886068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TeXGyreAdventor"/>
                <a:cs typeface="TeXGyreAdventor"/>
              </a:rPr>
              <a:t>ANN </a:t>
            </a:r>
            <a:r>
              <a:rPr sz="1100" b="1" spc="-150" dirty="0">
                <a:latin typeface="Verdana"/>
                <a:cs typeface="Verdana"/>
              </a:rPr>
              <a:t>– </a:t>
            </a:r>
            <a:r>
              <a:rPr sz="1100" b="1" dirty="0" smtClean="0">
                <a:latin typeface="TeXGyreAdventor"/>
                <a:cs typeface="TeXGyreAdventor"/>
              </a:rPr>
              <a:t>SLP</a:t>
            </a:r>
            <a:r>
              <a:rPr lang="en-IN" sz="1100" b="1" dirty="0">
                <a:latin typeface="TeXGyreAdventor"/>
                <a:cs typeface="TeXGyreAdventor"/>
              </a:rPr>
              <a:t>	</a:t>
            </a:r>
            <a:r>
              <a:rPr sz="1100" b="1" spc="25" dirty="0" smtClean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eXGyreAdventor"/>
                <a:cs typeface="TeXGyreAdventor"/>
              </a:rPr>
              <a:t>Optimizer: </a:t>
            </a:r>
            <a:r>
              <a:rPr sz="1100" b="1" spc="-10" dirty="0">
                <a:latin typeface="TeXGyreAdventor"/>
                <a:cs typeface="TeXGyreAdventor"/>
              </a:rPr>
              <a:t>Adam, </a:t>
            </a:r>
            <a:r>
              <a:rPr sz="1100" b="1" dirty="0">
                <a:latin typeface="TeXGyreAdventor"/>
                <a:cs typeface="TeXGyreAdventor"/>
              </a:rPr>
              <a:t>Loss Function: </a:t>
            </a:r>
            <a:r>
              <a:rPr sz="1100" b="1" dirty="0" smtClean="0">
                <a:latin typeface="TeXGyreAdventor"/>
                <a:cs typeface="TeXGyreAdventor"/>
              </a:rPr>
              <a:t>Binary</a:t>
            </a:r>
            <a:r>
              <a:rPr lang="en-IN" sz="1100" b="1" dirty="0" smtClean="0">
                <a:latin typeface="TeXGyreAdventor"/>
                <a:cs typeface="TeXGyreAdventor"/>
              </a:rPr>
              <a:t> Cross-Entropy</a:t>
            </a:r>
            <a:endParaRPr sz="1100" b="1" dirty="0">
              <a:latin typeface="TeXGyreAdventor"/>
              <a:cs typeface="TeXGyreAdventor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04918" y="1066800"/>
            <a:ext cx="5987082" cy="3845914"/>
            <a:chOff x="3264408" y="3232429"/>
            <a:chExt cx="6556248" cy="2886329"/>
          </a:xfrm>
        </p:grpSpPr>
        <p:sp>
          <p:nvSpPr>
            <p:cNvPr id="7" name="object 7"/>
            <p:cNvSpPr/>
            <p:nvPr/>
          </p:nvSpPr>
          <p:spPr>
            <a:xfrm>
              <a:off x="3264408" y="3232429"/>
              <a:ext cx="6556248" cy="288632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59480" y="3427476"/>
              <a:ext cx="5986272" cy="23164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912858" y="4733403"/>
            <a:ext cx="5989572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TeXGyreAdventor"/>
                <a:cs typeface="TeXGyreAdventor"/>
              </a:rPr>
              <a:t>ANN </a:t>
            </a:r>
            <a:r>
              <a:rPr sz="1100" b="1" spc="-150" dirty="0">
                <a:latin typeface="Verdana"/>
                <a:cs typeface="Verdana"/>
              </a:rPr>
              <a:t>– </a:t>
            </a:r>
            <a:r>
              <a:rPr sz="1100" b="1" dirty="0" smtClean="0">
                <a:latin typeface="TeXGyreAdventor"/>
                <a:cs typeface="TeXGyreAdventor"/>
              </a:rPr>
              <a:t>SLP</a:t>
            </a:r>
            <a:r>
              <a:rPr lang="en-IN" sz="1100" b="1" dirty="0" smtClean="0">
                <a:latin typeface="TeXGyreAdventor"/>
                <a:cs typeface="TeXGyreAdventor"/>
              </a:rPr>
              <a:t>	 </a:t>
            </a:r>
            <a:r>
              <a:rPr sz="1100" b="1" spc="-120" dirty="0" smtClean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eXGyreAdventor"/>
                <a:cs typeface="TeXGyreAdventor"/>
              </a:rPr>
              <a:t>Optimizer: rmsprop, Loss Function: Mean </a:t>
            </a:r>
            <a:r>
              <a:rPr sz="1100" b="1" dirty="0" smtClean="0">
                <a:latin typeface="TeXGyreAdventor"/>
                <a:cs typeface="TeXGyreAdventor"/>
              </a:rPr>
              <a:t>Squared</a:t>
            </a:r>
            <a:r>
              <a:rPr lang="en-IN" sz="1100" b="1" dirty="0" smtClean="0">
                <a:latin typeface="TeXGyreAdventor"/>
                <a:cs typeface="TeXGyreAdventor"/>
              </a:rPr>
              <a:t> Error</a:t>
            </a:r>
            <a:endParaRPr sz="1100" b="1" dirty="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768764" y="3038969"/>
            <a:ext cx="11049000" cy="3444174"/>
            <a:chOff x="3236976" y="3293389"/>
            <a:chExt cx="6518275" cy="2849880"/>
          </a:xfrm>
        </p:grpSpPr>
        <p:sp>
          <p:nvSpPr>
            <p:cNvPr id="7" name="object 7"/>
            <p:cNvSpPr/>
            <p:nvPr/>
          </p:nvSpPr>
          <p:spPr>
            <a:xfrm>
              <a:off x="3236976" y="3293389"/>
              <a:ext cx="6518148" cy="28497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32048" y="3488435"/>
              <a:ext cx="5948172" cy="22799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" name="object 2"/>
          <p:cNvGrpSpPr/>
          <p:nvPr/>
        </p:nvGrpSpPr>
        <p:grpSpPr>
          <a:xfrm>
            <a:off x="768764" y="0"/>
            <a:ext cx="11042236" cy="3352800"/>
            <a:chOff x="3236976" y="400811"/>
            <a:chExt cx="6518275" cy="2848610"/>
          </a:xfrm>
        </p:grpSpPr>
        <p:sp>
          <p:nvSpPr>
            <p:cNvPr id="3" name="object 3"/>
            <p:cNvSpPr/>
            <p:nvPr/>
          </p:nvSpPr>
          <p:spPr>
            <a:xfrm>
              <a:off x="3236976" y="400811"/>
              <a:ext cx="6518148" cy="28482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32048" y="595883"/>
              <a:ext cx="5948172" cy="22783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199191" y="3004441"/>
            <a:ext cx="6635241" cy="1959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eXGyreAdventor"/>
                <a:cs typeface="TeXGyreAdventor"/>
              </a:rPr>
              <a:t>ANN </a:t>
            </a:r>
            <a:r>
              <a:rPr sz="1200" b="1" spc="-165" dirty="0">
                <a:latin typeface="Verdana"/>
                <a:cs typeface="Verdana"/>
              </a:rPr>
              <a:t>– </a:t>
            </a:r>
            <a:r>
              <a:rPr sz="1200" b="1" spc="-5" dirty="0">
                <a:latin typeface="TeXGyreAdventor"/>
                <a:cs typeface="TeXGyreAdventor"/>
              </a:rPr>
              <a:t>SLP </a:t>
            </a:r>
            <a:r>
              <a:rPr lang="en-IN" sz="1200" b="1" spc="-5" dirty="0" smtClean="0">
                <a:latin typeface="TeXGyreAdventor"/>
                <a:cs typeface="TeXGyreAdventor"/>
              </a:rPr>
              <a:t>	</a:t>
            </a:r>
            <a:r>
              <a:rPr sz="1200" b="1" spc="225" dirty="0" smtClean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eXGyreAdventor"/>
                <a:cs typeface="TeXGyreAdventor"/>
              </a:rPr>
              <a:t>Optimizer: rmsprop, Loss Function: </a:t>
            </a:r>
            <a:r>
              <a:rPr lang="en-IN" sz="1200" b="1" spc="-5" dirty="0" smtClean="0">
                <a:latin typeface="TeXGyreAdventor"/>
                <a:cs typeface="TeXGyreAdventor"/>
              </a:rPr>
              <a:t>Binary Cross-Entropy</a:t>
            </a:r>
            <a:endParaRPr sz="1200" b="1" dirty="0">
              <a:latin typeface="TeXGyreAdventor"/>
              <a:cs typeface="TeXGyreAdvento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7200" y="6070169"/>
            <a:ext cx="64992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eXGyreAdventor"/>
                <a:cs typeface="TeXGyreAdventor"/>
              </a:rPr>
              <a:t>ANN </a:t>
            </a:r>
            <a:r>
              <a:rPr sz="1200" b="1" spc="-165" dirty="0">
                <a:latin typeface="Verdana"/>
                <a:cs typeface="Verdana"/>
              </a:rPr>
              <a:t>– </a:t>
            </a:r>
            <a:r>
              <a:rPr sz="1200" b="1" spc="-5" dirty="0">
                <a:latin typeface="TeXGyreAdventor"/>
                <a:cs typeface="TeXGyreAdventor"/>
              </a:rPr>
              <a:t>SLP </a:t>
            </a:r>
            <a:r>
              <a:rPr lang="en-IN" sz="1200" b="1" spc="-5" dirty="0" smtClean="0">
                <a:latin typeface="TeXGyreAdventor"/>
                <a:cs typeface="TeXGyreAdventor"/>
              </a:rPr>
              <a:t>	</a:t>
            </a:r>
            <a:r>
              <a:rPr sz="1200" b="1" spc="210" dirty="0" smtClean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eXGyreAdventor"/>
                <a:cs typeface="TeXGyreAdventor"/>
              </a:rPr>
              <a:t>Optimizer: sgd, Loss Function: </a:t>
            </a:r>
            <a:r>
              <a:rPr sz="1200" b="1" dirty="0">
                <a:latin typeface="TeXGyreAdventor"/>
                <a:cs typeface="TeXGyreAdventor"/>
              </a:rPr>
              <a:t>Mean </a:t>
            </a:r>
            <a:r>
              <a:rPr sz="1200" b="1" spc="-5" dirty="0" smtClean="0">
                <a:latin typeface="TeXGyreAdventor"/>
                <a:cs typeface="TeXGyreAdventor"/>
              </a:rPr>
              <a:t>Squared</a:t>
            </a:r>
            <a:r>
              <a:rPr lang="en-IN" sz="1200" b="1" spc="-5" dirty="0" smtClean="0">
                <a:latin typeface="TeXGyreAdventor"/>
                <a:cs typeface="TeXGyreAdventor"/>
              </a:rPr>
              <a:t> Error</a:t>
            </a:r>
            <a:endParaRPr sz="1200" b="1" dirty="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8200" y="-75098"/>
            <a:ext cx="10972800" cy="4037498"/>
            <a:chOff x="3468623" y="577595"/>
            <a:chExt cx="6529070" cy="2849880"/>
          </a:xfrm>
        </p:grpSpPr>
        <p:sp>
          <p:nvSpPr>
            <p:cNvPr id="3" name="object 3"/>
            <p:cNvSpPr/>
            <p:nvPr/>
          </p:nvSpPr>
          <p:spPr>
            <a:xfrm>
              <a:off x="3468623" y="577595"/>
              <a:ext cx="6528816" cy="28497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63695" y="772667"/>
              <a:ext cx="5958840" cy="22799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096639" y="3570434"/>
            <a:ext cx="619036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eXGyreAdventor"/>
                <a:cs typeface="TeXGyreAdventor"/>
              </a:rPr>
              <a:t>ANN </a:t>
            </a:r>
            <a:r>
              <a:rPr sz="1200" b="1" spc="-165" dirty="0">
                <a:latin typeface="Verdana"/>
                <a:cs typeface="Verdana"/>
              </a:rPr>
              <a:t>– </a:t>
            </a:r>
            <a:r>
              <a:rPr sz="1200" b="1" spc="-5" dirty="0">
                <a:latin typeface="TeXGyreAdventor"/>
                <a:cs typeface="TeXGyreAdventor"/>
              </a:rPr>
              <a:t>SLP </a:t>
            </a:r>
            <a:r>
              <a:rPr lang="en-IN" sz="1200" b="1" spc="-5" dirty="0" smtClean="0">
                <a:latin typeface="TeXGyreAdventor"/>
                <a:cs typeface="TeXGyreAdventor"/>
              </a:rPr>
              <a:t>	</a:t>
            </a:r>
            <a:r>
              <a:rPr sz="1200" b="1" spc="229" dirty="0" smtClean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eXGyreAdventor"/>
                <a:cs typeface="TeXGyreAdventor"/>
              </a:rPr>
              <a:t>Optimizer: sgd, Loss Function: </a:t>
            </a:r>
            <a:r>
              <a:rPr lang="en-IN" sz="1200" b="1" spc="-5" dirty="0" smtClean="0">
                <a:latin typeface="TeXGyreAdventor"/>
                <a:cs typeface="TeXGyreAdventor"/>
              </a:rPr>
              <a:t>Binary Cross-Entropy</a:t>
            </a:r>
            <a:endParaRPr sz="1200" b="1" dirty="0">
              <a:latin typeface="TeXGyreAdventor"/>
              <a:cs typeface="TeXGyreAdvento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6039" y="3769775"/>
            <a:ext cx="9567164" cy="2600712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40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IN" sz="1800" b="1" spc="-5" dirty="0" smtClean="0">
                <a:latin typeface="Gothic Uralic"/>
                <a:cs typeface="Gothic Uralic"/>
              </a:rPr>
              <a:t>Conclusion from graphs</a:t>
            </a:r>
            <a:r>
              <a:rPr sz="1800" b="1" spc="-80" dirty="0" smtClean="0">
                <a:latin typeface="Gothic Uralic"/>
                <a:cs typeface="Gothic Uralic"/>
              </a:rPr>
              <a:t> </a:t>
            </a:r>
            <a:r>
              <a:rPr lang="en-IN" b="1" dirty="0" smtClean="0">
                <a:latin typeface="Gothic Uralic"/>
                <a:cs typeface="Gothic Uralic"/>
              </a:rPr>
              <a:t>:</a:t>
            </a:r>
          </a:p>
          <a:p>
            <a:pPr marL="298450" indent="-285750">
              <a:lnSpc>
                <a:spcPct val="100000"/>
              </a:lnSpc>
              <a:spcBef>
                <a:spcPts val="1240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sz="1800" dirty="0">
              <a:latin typeface="Gothic Uralic"/>
              <a:cs typeface="Gothic Uralic"/>
            </a:endParaRPr>
          </a:p>
          <a:p>
            <a:pPr marL="755015" marR="5080" lvl="1" indent="-285750" algn="just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1600" spc="-5" dirty="0">
                <a:latin typeface="TeXGyreAdventor"/>
                <a:cs typeface="TeXGyreAdventor"/>
              </a:rPr>
              <a:t>Using </a:t>
            </a:r>
            <a:r>
              <a:rPr sz="1600" spc="65" dirty="0">
                <a:latin typeface="Verdana"/>
                <a:cs typeface="Verdana"/>
              </a:rPr>
              <a:t>“</a:t>
            </a:r>
            <a:r>
              <a:rPr sz="1600" b="1" spc="65" dirty="0">
                <a:latin typeface="Verdana"/>
                <a:cs typeface="Verdana"/>
              </a:rPr>
              <a:t>Adam </a:t>
            </a:r>
            <a:r>
              <a:rPr sz="1600" b="1" spc="-10" dirty="0">
                <a:latin typeface="TeXGyreAdventor"/>
                <a:cs typeface="TeXGyreAdventor"/>
              </a:rPr>
              <a:t>and </a:t>
            </a:r>
            <a:r>
              <a:rPr sz="1600" b="1" spc="-5" dirty="0">
                <a:latin typeface="TeXGyreAdventor"/>
                <a:cs typeface="TeXGyreAdventor"/>
              </a:rPr>
              <a:t>mean square </a:t>
            </a:r>
            <a:r>
              <a:rPr sz="1600" b="1" spc="-70" dirty="0">
                <a:latin typeface="Verdana"/>
                <a:cs typeface="Verdana"/>
              </a:rPr>
              <a:t>error</a:t>
            </a:r>
            <a:r>
              <a:rPr sz="1600" spc="-70" dirty="0">
                <a:latin typeface="Verdana"/>
                <a:cs typeface="Verdana"/>
              </a:rPr>
              <a:t>” </a:t>
            </a:r>
            <a:r>
              <a:rPr sz="1600" dirty="0">
                <a:latin typeface="TeXGyreAdventor"/>
                <a:cs typeface="TeXGyreAdventor"/>
              </a:rPr>
              <a:t>or </a:t>
            </a:r>
            <a:r>
              <a:rPr sz="1600" spc="5" dirty="0">
                <a:latin typeface="Verdana"/>
                <a:cs typeface="Verdana"/>
              </a:rPr>
              <a:t>“</a:t>
            </a:r>
            <a:r>
              <a:rPr sz="1600" b="1" spc="5" dirty="0">
                <a:latin typeface="TeXGyreAdventor"/>
                <a:cs typeface="TeXGyreAdventor"/>
              </a:rPr>
              <a:t>rmsprop </a:t>
            </a:r>
            <a:r>
              <a:rPr sz="1600" b="1" spc="-10" dirty="0">
                <a:latin typeface="TeXGyreAdventor"/>
                <a:cs typeface="TeXGyreAdventor"/>
              </a:rPr>
              <a:t>and </a:t>
            </a:r>
            <a:r>
              <a:rPr sz="1600" b="1" spc="-5" dirty="0">
                <a:latin typeface="TeXGyreAdventor"/>
                <a:cs typeface="TeXGyreAdventor"/>
              </a:rPr>
              <a:t>mean square </a:t>
            </a:r>
            <a:r>
              <a:rPr sz="1600" b="1" spc="-70" dirty="0">
                <a:latin typeface="Verdana"/>
                <a:cs typeface="Verdana"/>
              </a:rPr>
              <a:t>error</a:t>
            </a:r>
            <a:r>
              <a:rPr sz="1600" spc="-70" dirty="0">
                <a:latin typeface="Verdana"/>
                <a:cs typeface="Verdana"/>
              </a:rPr>
              <a:t>” </a:t>
            </a:r>
            <a:r>
              <a:rPr lang="en-IN" sz="1600" spc="-70" dirty="0" smtClean="0">
                <a:latin typeface="Verdana"/>
                <a:cs typeface="Verdana"/>
              </a:rPr>
              <a:t>or</a:t>
            </a:r>
            <a:r>
              <a:rPr sz="1600" spc="-190" dirty="0" smtClean="0">
                <a:latin typeface="TeXGyreAdventor"/>
                <a:cs typeface="TeXGyreAdventor"/>
              </a:rPr>
              <a:t> </a:t>
            </a:r>
            <a:r>
              <a:rPr sz="1600" spc="10" dirty="0">
                <a:latin typeface="Verdana"/>
                <a:cs typeface="Verdana"/>
              </a:rPr>
              <a:t>“</a:t>
            </a:r>
            <a:r>
              <a:rPr sz="1600" b="1" spc="10" dirty="0">
                <a:latin typeface="TeXGyreAdventor"/>
                <a:cs typeface="TeXGyreAdventor"/>
              </a:rPr>
              <a:t>sgd </a:t>
            </a:r>
            <a:r>
              <a:rPr sz="1600" b="1" spc="-10" dirty="0">
                <a:latin typeface="TeXGyreAdventor"/>
                <a:cs typeface="TeXGyreAdventor"/>
              </a:rPr>
              <a:t>and </a:t>
            </a:r>
            <a:r>
              <a:rPr sz="1600" b="1" spc="-5" dirty="0">
                <a:latin typeface="TeXGyreAdventor"/>
                <a:cs typeface="TeXGyreAdventor"/>
              </a:rPr>
              <a:t>Binary cross </a:t>
            </a:r>
            <a:r>
              <a:rPr sz="1600" b="1" spc="-20" dirty="0">
                <a:latin typeface="Verdana"/>
                <a:cs typeface="Verdana"/>
              </a:rPr>
              <a:t>entropy</a:t>
            </a:r>
            <a:r>
              <a:rPr sz="1600" spc="-20" dirty="0">
                <a:latin typeface="Verdana"/>
                <a:cs typeface="Verdana"/>
              </a:rPr>
              <a:t>” </a:t>
            </a:r>
            <a:r>
              <a:rPr sz="1600" spc="-10" dirty="0">
                <a:latin typeface="TeXGyreAdventor"/>
                <a:cs typeface="TeXGyreAdventor"/>
              </a:rPr>
              <a:t>are </a:t>
            </a:r>
            <a:r>
              <a:rPr sz="1600" spc="-5" dirty="0">
                <a:latin typeface="TeXGyreAdventor"/>
                <a:cs typeface="TeXGyreAdventor"/>
              </a:rPr>
              <a:t>also </a:t>
            </a:r>
            <a:r>
              <a:rPr sz="1600" b="1" dirty="0">
                <a:latin typeface="TeXGyreAdventor"/>
                <a:cs typeface="TeXGyreAdventor"/>
              </a:rPr>
              <a:t>feasible </a:t>
            </a:r>
            <a:r>
              <a:rPr sz="1600" b="1" spc="-5" dirty="0">
                <a:latin typeface="TeXGyreAdventor"/>
                <a:cs typeface="TeXGyreAdventor"/>
              </a:rPr>
              <a:t>candidate </a:t>
            </a:r>
            <a:r>
              <a:rPr sz="1600" b="1" spc="-10" dirty="0">
                <a:latin typeface="TeXGyreAdventor"/>
                <a:cs typeface="TeXGyreAdventor"/>
              </a:rPr>
              <a:t>for </a:t>
            </a:r>
            <a:r>
              <a:rPr sz="1600" b="1" spc="-5" dirty="0">
                <a:latin typeface="TeXGyreAdventor"/>
                <a:cs typeface="TeXGyreAdventor"/>
              </a:rPr>
              <a:t>optimizer </a:t>
            </a:r>
            <a:r>
              <a:rPr sz="1600" b="1" spc="-10" dirty="0">
                <a:latin typeface="TeXGyreAdventor"/>
                <a:cs typeface="TeXGyreAdventor"/>
              </a:rPr>
              <a:t>and </a:t>
            </a:r>
            <a:r>
              <a:rPr sz="1600" b="1" dirty="0">
                <a:latin typeface="TeXGyreAdventor"/>
                <a:cs typeface="TeXGyreAdventor"/>
              </a:rPr>
              <a:t>loss  </a:t>
            </a:r>
            <a:r>
              <a:rPr sz="1600" b="1" spc="-5" dirty="0">
                <a:latin typeface="TeXGyreAdventor"/>
                <a:cs typeface="TeXGyreAdventor"/>
              </a:rPr>
              <a:t>function for our </a:t>
            </a:r>
            <a:r>
              <a:rPr sz="1600" b="1" spc="-10" dirty="0">
                <a:latin typeface="TeXGyreAdventor"/>
                <a:cs typeface="TeXGyreAdventor"/>
              </a:rPr>
              <a:t>data</a:t>
            </a:r>
            <a:r>
              <a:rPr sz="1600" b="1" spc="40" dirty="0">
                <a:latin typeface="TeXGyreAdventor"/>
                <a:cs typeface="TeXGyreAdventor"/>
              </a:rPr>
              <a:t> </a:t>
            </a:r>
            <a:r>
              <a:rPr sz="1600" b="1" spc="-10" dirty="0">
                <a:latin typeface="TeXGyreAdventor"/>
                <a:cs typeface="TeXGyreAdventor"/>
              </a:rPr>
              <a:t>set</a:t>
            </a:r>
            <a:r>
              <a:rPr sz="1600" b="1" spc="-10" dirty="0" smtClean="0">
                <a:latin typeface="TeXGyreAdventor"/>
                <a:cs typeface="TeXGyreAdventor"/>
              </a:rPr>
              <a:t>.</a:t>
            </a:r>
            <a:endParaRPr sz="1600" dirty="0">
              <a:latin typeface="TeXGyreAdventor"/>
              <a:cs typeface="TeXGyreAdventor"/>
            </a:endParaRPr>
          </a:p>
          <a:p>
            <a:pPr marL="755015" marR="5715" lvl="1" indent="-285750" algn="just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1600" spc="-5" dirty="0">
                <a:latin typeface="TeXGyreAdventor"/>
                <a:cs typeface="TeXGyreAdventor"/>
              </a:rPr>
              <a:t>Our </a:t>
            </a:r>
            <a:r>
              <a:rPr sz="1600" b="1" spc="-5" dirty="0">
                <a:latin typeface="TeXGyreAdventor"/>
                <a:cs typeface="TeXGyreAdventor"/>
              </a:rPr>
              <a:t>model is overfitting </a:t>
            </a:r>
            <a:r>
              <a:rPr sz="1600" spc="-10" dirty="0">
                <a:latin typeface="TeXGyreAdventor"/>
                <a:cs typeface="TeXGyreAdventor"/>
              </a:rPr>
              <a:t>when </a:t>
            </a:r>
            <a:r>
              <a:rPr sz="1600" spc="-5" dirty="0">
                <a:latin typeface="TeXGyreAdventor"/>
                <a:cs typeface="TeXGyreAdventor"/>
              </a:rPr>
              <a:t>optimizer and </a:t>
            </a:r>
            <a:r>
              <a:rPr sz="1600" dirty="0">
                <a:latin typeface="TeXGyreAdventor"/>
                <a:cs typeface="TeXGyreAdventor"/>
              </a:rPr>
              <a:t>loss </a:t>
            </a:r>
            <a:r>
              <a:rPr sz="1600" spc="-5" dirty="0">
                <a:latin typeface="TeXGyreAdventor"/>
                <a:cs typeface="TeXGyreAdventor"/>
              </a:rPr>
              <a:t>function is </a:t>
            </a:r>
            <a:r>
              <a:rPr sz="1600" b="1" spc="60" dirty="0">
                <a:latin typeface="Verdana"/>
                <a:cs typeface="Verdana"/>
              </a:rPr>
              <a:t>“Adam </a:t>
            </a:r>
            <a:r>
              <a:rPr sz="1600" b="1" spc="-5" dirty="0">
                <a:latin typeface="TeXGyreAdventor"/>
                <a:cs typeface="TeXGyreAdventor"/>
              </a:rPr>
              <a:t>and </a:t>
            </a:r>
            <a:r>
              <a:rPr sz="1600" b="1" spc="-65" dirty="0">
                <a:latin typeface="TeXGyreAdventor"/>
                <a:cs typeface="TeXGyreAdventor"/>
              </a:rPr>
              <a:t>Binary  </a:t>
            </a:r>
            <a:r>
              <a:rPr sz="1600" b="1" spc="-5" dirty="0">
                <a:latin typeface="TeXGyreAdventor"/>
                <a:cs typeface="TeXGyreAdventor"/>
              </a:rPr>
              <a:t>Cross </a:t>
            </a:r>
            <a:r>
              <a:rPr sz="1600" b="1" spc="-45" dirty="0">
                <a:latin typeface="Verdana"/>
                <a:cs typeface="Verdana"/>
              </a:rPr>
              <a:t>Entropy” </a:t>
            </a:r>
            <a:r>
              <a:rPr sz="1600" b="1" spc="-5" dirty="0">
                <a:latin typeface="TeXGyreAdventor"/>
                <a:cs typeface="TeXGyreAdventor"/>
              </a:rPr>
              <a:t>or </a:t>
            </a:r>
            <a:r>
              <a:rPr sz="1600" b="1" spc="5" dirty="0">
                <a:latin typeface="Verdana"/>
                <a:cs typeface="Verdana"/>
              </a:rPr>
              <a:t>“</a:t>
            </a:r>
            <a:r>
              <a:rPr sz="1600" b="1" spc="5" dirty="0">
                <a:latin typeface="TeXGyreAdventor"/>
                <a:cs typeface="TeXGyreAdventor"/>
              </a:rPr>
              <a:t>rmsprop </a:t>
            </a:r>
            <a:r>
              <a:rPr sz="1600" b="1" spc="-10" dirty="0">
                <a:latin typeface="TeXGyreAdventor"/>
                <a:cs typeface="TeXGyreAdventor"/>
              </a:rPr>
              <a:t>and </a:t>
            </a:r>
            <a:r>
              <a:rPr sz="1600" b="1" spc="-5" dirty="0">
                <a:latin typeface="TeXGyreAdventor"/>
                <a:cs typeface="TeXGyreAdventor"/>
              </a:rPr>
              <a:t>binary cross </a:t>
            </a:r>
            <a:r>
              <a:rPr sz="1600" b="1" spc="-20" dirty="0">
                <a:latin typeface="Verdana"/>
                <a:cs typeface="Verdana"/>
              </a:rPr>
              <a:t>entropy”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TeXGyreAdventor"/>
                <a:cs typeface="TeXGyreAdventor"/>
              </a:rPr>
              <a:t>as </a:t>
            </a:r>
            <a:r>
              <a:rPr sz="1600" b="1" spc="-5" dirty="0">
                <a:latin typeface="TeXGyreAdventor"/>
                <a:cs typeface="TeXGyreAdventor"/>
              </a:rPr>
              <a:t>validation </a:t>
            </a:r>
            <a:r>
              <a:rPr sz="1600" b="1" dirty="0">
                <a:latin typeface="TeXGyreAdventor"/>
                <a:cs typeface="TeXGyreAdventor"/>
              </a:rPr>
              <a:t>loss </a:t>
            </a:r>
            <a:r>
              <a:rPr sz="1600" b="1" spc="-5" dirty="0">
                <a:latin typeface="TeXGyreAdventor"/>
                <a:cs typeface="TeXGyreAdventor"/>
              </a:rPr>
              <a:t>is more  </a:t>
            </a:r>
            <a:r>
              <a:rPr sz="1600" b="1" spc="-10" dirty="0">
                <a:latin typeface="TeXGyreAdventor"/>
                <a:cs typeface="TeXGyreAdventor"/>
              </a:rPr>
              <a:t>than </a:t>
            </a:r>
            <a:r>
              <a:rPr sz="1600" b="1" spc="-5" dirty="0">
                <a:latin typeface="TeXGyreAdventor"/>
                <a:cs typeface="TeXGyreAdventor"/>
              </a:rPr>
              <a:t>training</a:t>
            </a:r>
            <a:r>
              <a:rPr sz="1600" b="1" spc="20" dirty="0">
                <a:latin typeface="TeXGyreAdventor"/>
                <a:cs typeface="TeXGyreAdventor"/>
              </a:rPr>
              <a:t> </a:t>
            </a:r>
            <a:r>
              <a:rPr sz="1600" b="1" dirty="0">
                <a:latin typeface="TeXGyreAdventor"/>
                <a:cs typeface="TeXGyreAdventor"/>
              </a:rPr>
              <a:t>loss.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2000" y="1283825"/>
            <a:ext cx="8708390" cy="1799852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469900" lvl="1">
              <a:spcBef>
                <a:spcPts val="1095"/>
              </a:spcBef>
              <a:buClr>
                <a:srgbClr val="353535"/>
              </a:buClr>
              <a:tabLst>
                <a:tab pos="354965" algn="l"/>
                <a:tab pos="355600" algn="l"/>
              </a:tabLst>
            </a:pPr>
            <a:r>
              <a:rPr lang="en-IN" b="1" spc="5" dirty="0" smtClean="0">
                <a:latin typeface="Gothic Uralic"/>
                <a:cs typeface="TeXGyreAdventor"/>
              </a:rPr>
              <a:t>2. ANN - MLP</a:t>
            </a:r>
          </a:p>
          <a:p>
            <a:pPr marL="1212850" lvl="2" indent="-285750">
              <a:spcBef>
                <a:spcPts val="1095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IN" sz="1600" spc="5" dirty="0" smtClean="0">
                <a:latin typeface="TeXGyreAdventor"/>
                <a:cs typeface="TeXGyreAdventor"/>
              </a:rPr>
              <a:t>I</a:t>
            </a:r>
            <a:r>
              <a:rPr sz="1600" spc="5" dirty="0" smtClean="0">
                <a:latin typeface="TeXGyreAdventor"/>
                <a:cs typeface="TeXGyreAdventor"/>
              </a:rPr>
              <a:t>t </a:t>
            </a:r>
            <a:r>
              <a:rPr sz="1600" spc="5" dirty="0">
                <a:latin typeface="TeXGyreAdventor"/>
                <a:cs typeface="TeXGyreAdventor"/>
              </a:rPr>
              <a:t>gives </a:t>
            </a:r>
            <a:r>
              <a:rPr sz="1600" spc="-5" dirty="0">
                <a:latin typeface="TeXGyreAdventor"/>
                <a:cs typeface="TeXGyreAdventor"/>
              </a:rPr>
              <a:t>97 % accuracy </a:t>
            </a:r>
            <a:r>
              <a:rPr sz="1600" spc="10" dirty="0">
                <a:latin typeface="TeXGyreAdventor"/>
                <a:cs typeface="TeXGyreAdventor"/>
              </a:rPr>
              <a:t>in </a:t>
            </a:r>
            <a:r>
              <a:rPr sz="1600" dirty="0">
                <a:latin typeface="TeXGyreAdventor"/>
                <a:cs typeface="TeXGyreAdventor"/>
              </a:rPr>
              <a:t>validation</a:t>
            </a:r>
            <a:r>
              <a:rPr sz="1600" spc="-125" dirty="0">
                <a:latin typeface="TeXGyreAdventor"/>
                <a:cs typeface="TeXGyreAdventor"/>
              </a:rPr>
              <a:t> </a:t>
            </a:r>
            <a:r>
              <a:rPr sz="1600" spc="-10" dirty="0">
                <a:latin typeface="TeXGyreAdventor"/>
                <a:cs typeface="TeXGyreAdventor"/>
              </a:rPr>
              <a:t>data.</a:t>
            </a:r>
            <a:endParaRPr sz="1600" dirty="0">
              <a:latin typeface="TeXGyreAdventor"/>
              <a:cs typeface="TeXGyreAdventor"/>
            </a:endParaRPr>
          </a:p>
          <a:p>
            <a:pPr marL="1212850" marR="5080" lvl="2" indent="-285750">
              <a:spcBef>
                <a:spcPts val="994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600" spc="60" dirty="0">
                <a:latin typeface="Verdana"/>
                <a:cs typeface="Verdana"/>
              </a:rPr>
              <a:t>Model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b="1" spc="-70" dirty="0">
                <a:latin typeface="Verdana"/>
                <a:cs typeface="Verdana"/>
              </a:rPr>
              <a:t>performs</a:t>
            </a:r>
            <a:r>
              <a:rPr sz="1600" b="1" spc="-135" dirty="0">
                <a:latin typeface="Verdana"/>
                <a:cs typeface="Verdana"/>
              </a:rPr>
              <a:t> </a:t>
            </a:r>
            <a:r>
              <a:rPr sz="1600" b="1" spc="-40" dirty="0">
                <a:latin typeface="Verdana"/>
                <a:cs typeface="Verdana"/>
              </a:rPr>
              <a:t>best</a:t>
            </a:r>
            <a:r>
              <a:rPr sz="1600" b="1" spc="-114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when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trained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b="1" spc="-75" dirty="0">
                <a:latin typeface="Verdana"/>
                <a:cs typeface="Verdana"/>
              </a:rPr>
              <a:t>using</a:t>
            </a:r>
            <a:r>
              <a:rPr sz="1600" b="1" spc="360" dirty="0">
                <a:latin typeface="Verdana"/>
                <a:cs typeface="Verdana"/>
              </a:rPr>
              <a:t> </a:t>
            </a:r>
            <a:r>
              <a:rPr sz="1600" b="1" spc="60" dirty="0">
                <a:latin typeface="Verdana"/>
                <a:cs typeface="Verdana"/>
              </a:rPr>
              <a:t>‘</a:t>
            </a:r>
            <a:r>
              <a:rPr sz="1600" b="1" spc="60" dirty="0">
                <a:latin typeface="TeXGyreAdventor"/>
                <a:cs typeface="TeXGyreAdventor"/>
              </a:rPr>
              <a:t>sgd</a:t>
            </a:r>
            <a:r>
              <a:rPr sz="1600" b="1" spc="60" dirty="0">
                <a:latin typeface="Verdana"/>
                <a:cs typeface="Verdana"/>
              </a:rPr>
              <a:t>’</a:t>
            </a:r>
            <a:r>
              <a:rPr sz="1600" b="1" spc="-125" dirty="0">
                <a:latin typeface="Verdana"/>
                <a:cs typeface="Verdana"/>
              </a:rPr>
              <a:t> </a:t>
            </a:r>
            <a:r>
              <a:rPr sz="1600" b="1" spc="-60" dirty="0">
                <a:latin typeface="Verdana"/>
                <a:cs typeface="Verdana"/>
              </a:rPr>
              <a:t>optimizer</a:t>
            </a:r>
            <a:r>
              <a:rPr sz="1600" b="1" spc="-170" dirty="0">
                <a:latin typeface="Verdana"/>
                <a:cs typeface="Verdana"/>
              </a:rPr>
              <a:t> </a:t>
            </a:r>
            <a:r>
              <a:rPr sz="1600" b="1" spc="65" dirty="0">
                <a:latin typeface="Verdana"/>
                <a:cs typeface="Verdana"/>
              </a:rPr>
              <a:t>and</a:t>
            </a:r>
            <a:r>
              <a:rPr sz="1600" b="1" spc="-120" dirty="0">
                <a:latin typeface="Verdana"/>
                <a:cs typeface="Verdana"/>
              </a:rPr>
              <a:t> </a:t>
            </a:r>
            <a:r>
              <a:rPr sz="1600" b="1" spc="50" dirty="0">
                <a:latin typeface="Verdana"/>
                <a:cs typeface="Verdana"/>
              </a:rPr>
              <a:t>‘mean</a:t>
            </a:r>
            <a:r>
              <a:rPr sz="1600" b="1" spc="-120" dirty="0">
                <a:latin typeface="Verdana"/>
                <a:cs typeface="Verdana"/>
              </a:rPr>
              <a:t> </a:t>
            </a:r>
            <a:r>
              <a:rPr sz="1600" b="1" spc="-35" dirty="0">
                <a:latin typeface="Verdana"/>
                <a:cs typeface="Verdana"/>
              </a:rPr>
              <a:t>square  </a:t>
            </a:r>
            <a:r>
              <a:rPr sz="1600" b="1" spc="-65" dirty="0">
                <a:latin typeface="Verdana"/>
                <a:cs typeface="Verdana"/>
              </a:rPr>
              <a:t>error’ </a:t>
            </a:r>
            <a:r>
              <a:rPr sz="1600" b="1" spc="-55" dirty="0">
                <a:latin typeface="Verdana"/>
                <a:cs typeface="Verdana"/>
              </a:rPr>
              <a:t>as </a:t>
            </a:r>
            <a:r>
              <a:rPr sz="1600" b="1" spc="-135" dirty="0">
                <a:latin typeface="Verdana"/>
                <a:cs typeface="Verdana"/>
              </a:rPr>
              <a:t>loss</a:t>
            </a:r>
            <a:r>
              <a:rPr sz="1600" b="1" spc="-285" dirty="0">
                <a:latin typeface="Verdana"/>
                <a:cs typeface="Verdana"/>
              </a:rPr>
              <a:t> </a:t>
            </a:r>
            <a:r>
              <a:rPr sz="1600" b="1" spc="-35" dirty="0">
                <a:latin typeface="Verdana"/>
                <a:cs typeface="Verdana"/>
              </a:rPr>
              <a:t>function.</a:t>
            </a:r>
            <a:endParaRPr sz="1600" b="1" dirty="0">
              <a:latin typeface="Verdana"/>
              <a:cs typeface="Verdana"/>
            </a:endParaRPr>
          </a:p>
          <a:p>
            <a:pPr marL="1212850" lvl="2" indent="-285750">
              <a:spcBef>
                <a:spcPts val="1000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TeXGyreAdventor"/>
                <a:cs typeface="TeXGyreAdventor"/>
              </a:rPr>
              <a:t>Following </a:t>
            </a:r>
            <a:r>
              <a:rPr sz="1600" dirty="0">
                <a:latin typeface="TeXGyreAdventor"/>
                <a:cs typeface="TeXGyreAdventor"/>
              </a:rPr>
              <a:t>diagrams </a:t>
            </a:r>
            <a:r>
              <a:rPr sz="1600" spc="-10" dirty="0">
                <a:latin typeface="TeXGyreAdventor"/>
                <a:cs typeface="TeXGyreAdventor"/>
              </a:rPr>
              <a:t>shows </a:t>
            </a:r>
            <a:r>
              <a:rPr sz="1600" spc="-5" dirty="0">
                <a:latin typeface="TeXGyreAdventor"/>
                <a:cs typeface="TeXGyreAdventor"/>
              </a:rPr>
              <a:t>learning process of</a:t>
            </a:r>
            <a:r>
              <a:rPr sz="1600" spc="40" dirty="0">
                <a:latin typeface="TeXGyreAdventor"/>
                <a:cs typeface="TeXGyreAdventor"/>
              </a:rPr>
              <a:t> </a:t>
            </a:r>
            <a:r>
              <a:rPr sz="1600" dirty="0" smtClean="0">
                <a:latin typeface="TeXGyreAdventor"/>
                <a:cs typeface="TeXGyreAdventor"/>
              </a:rPr>
              <a:t>model</a:t>
            </a:r>
            <a:r>
              <a:rPr lang="en-IN" sz="1600" dirty="0" smtClean="0">
                <a:latin typeface="TeXGyreAdventor"/>
                <a:cs typeface="TeXGyreAdventor"/>
              </a:rPr>
              <a:t>.</a:t>
            </a:r>
            <a:endParaRPr sz="1600" dirty="0">
              <a:latin typeface="TeXGyreAdventor"/>
              <a:cs typeface="TeXGyreAdventor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55862" y="3078665"/>
            <a:ext cx="6555105" cy="2887980"/>
            <a:chOff x="3346703" y="3511321"/>
            <a:chExt cx="6555105" cy="2887980"/>
          </a:xfrm>
        </p:grpSpPr>
        <p:sp>
          <p:nvSpPr>
            <p:cNvPr id="5" name="object 5"/>
            <p:cNvSpPr/>
            <p:nvPr/>
          </p:nvSpPr>
          <p:spPr>
            <a:xfrm>
              <a:off x="3346703" y="3511321"/>
              <a:ext cx="6554724" cy="28878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41775" y="3706367"/>
              <a:ext cx="5984748" cy="23180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276600" y="5769155"/>
            <a:ext cx="49136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eXGyreAdventor"/>
                <a:cs typeface="TeXGyreAdventor"/>
              </a:rPr>
              <a:t>ANN </a:t>
            </a:r>
            <a:r>
              <a:rPr sz="1200" b="1" spc="-165" dirty="0">
                <a:latin typeface="Verdana"/>
                <a:cs typeface="Verdana"/>
              </a:rPr>
              <a:t>– </a:t>
            </a:r>
            <a:r>
              <a:rPr sz="1200" b="1" dirty="0">
                <a:latin typeface="TeXGyreAdventor"/>
                <a:cs typeface="TeXGyreAdventor"/>
              </a:rPr>
              <a:t>MLP </a:t>
            </a:r>
            <a:r>
              <a:rPr lang="en-IN" sz="1200" b="1" dirty="0" smtClean="0">
                <a:latin typeface="TeXGyreAdventor"/>
                <a:cs typeface="TeXGyreAdventor"/>
              </a:rPr>
              <a:t>	</a:t>
            </a:r>
            <a:r>
              <a:rPr sz="1200" b="1" spc="170" dirty="0" smtClean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eXGyreAdventor"/>
                <a:cs typeface="TeXGyreAdventor"/>
              </a:rPr>
              <a:t>Optimizer: </a:t>
            </a:r>
            <a:r>
              <a:rPr sz="1200" b="1" dirty="0">
                <a:latin typeface="TeXGyreAdventor"/>
                <a:cs typeface="TeXGyreAdventor"/>
              </a:rPr>
              <a:t>Adam, </a:t>
            </a:r>
            <a:r>
              <a:rPr sz="1200" b="1" spc="-5" dirty="0">
                <a:latin typeface="TeXGyreAdventor"/>
                <a:cs typeface="TeXGyreAdventor"/>
              </a:rPr>
              <a:t>Loss Function: </a:t>
            </a:r>
            <a:r>
              <a:rPr sz="1200" b="1" dirty="0">
                <a:latin typeface="TeXGyreAdventor"/>
                <a:cs typeface="TeXGyreAdventor"/>
              </a:rPr>
              <a:t>Mean </a:t>
            </a:r>
            <a:r>
              <a:rPr sz="1200" b="1" spc="-5" dirty="0" smtClean="0">
                <a:latin typeface="TeXGyreAdventor"/>
                <a:cs typeface="TeXGyreAdventor"/>
              </a:rPr>
              <a:t>Square</a:t>
            </a:r>
            <a:r>
              <a:rPr lang="en-IN" sz="1200" b="1" spc="-5" dirty="0" smtClean="0">
                <a:latin typeface="TeXGyreAdventor"/>
                <a:cs typeface="TeXGyreAdventor"/>
              </a:rPr>
              <a:t>d Error</a:t>
            </a:r>
            <a:endParaRPr sz="1200" b="1" dirty="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8200" y="0"/>
            <a:ext cx="10896600" cy="3417828"/>
            <a:chOff x="2993135" y="431291"/>
            <a:chExt cx="6955790" cy="3017520"/>
          </a:xfrm>
        </p:grpSpPr>
        <p:sp>
          <p:nvSpPr>
            <p:cNvPr id="3" name="object 3"/>
            <p:cNvSpPr/>
            <p:nvPr/>
          </p:nvSpPr>
          <p:spPr>
            <a:xfrm>
              <a:off x="2993135" y="431291"/>
              <a:ext cx="6955535" cy="30175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88207" y="626363"/>
              <a:ext cx="6385560" cy="24475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191000" y="3048000"/>
            <a:ext cx="649287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eXGyreAdventor"/>
                <a:cs typeface="TeXGyreAdventor"/>
              </a:rPr>
              <a:t>ANN </a:t>
            </a:r>
            <a:r>
              <a:rPr sz="1200" b="1" spc="-165" dirty="0">
                <a:latin typeface="Verdana"/>
                <a:cs typeface="Verdana"/>
              </a:rPr>
              <a:t>– </a:t>
            </a:r>
            <a:r>
              <a:rPr sz="1200" b="1" dirty="0">
                <a:latin typeface="TeXGyreAdventor"/>
                <a:cs typeface="TeXGyreAdventor"/>
              </a:rPr>
              <a:t>MLP </a:t>
            </a:r>
            <a:r>
              <a:rPr lang="en-IN" sz="1200" b="1" dirty="0" smtClean="0">
                <a:latin typeface="TeXGyreAdventor"/>
                <a:cs typeface="TeXGyreAdventor"/>
              </a:rPr>
              <a:t>	</a:t>
            </a:r>
            <a:r>
              <a:rPr sz="1200" b="1" spc="185" dirty="0" smtClean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eXGyreAdventor"/>
                <a:cs typeface="TeXGyreAdventor"/>
              </a:rPr>
              <a:t>Optimizer: </a:t>
            </a:r>
            <a:r>
              <a:rPr sz="1200" b="1" dirty="0">
                <a:latin typeface="TeXGyreAdventor"/>
                <a:cs typeface="TeXGyreAdventor"/>
              </a:rPr>
              <a:t>Adam, </a:t>
            </a:r>
            <a:r>
              <a:rPr sz="1200" b="1" spc="-5" dirty="0">
                <a:latin typeface="TeXGyreAdventor"/>
                <a:cs typeface="TeXGyreAdventor"/>
              </a:rPr>
              <a:t>Loss Function: </a:t>
            </a:r>
            <a:r>
              <a:rPr lang="en-IN" sz="1200" b="1" spc="-5" dirty="0" smtClean="0">
                <a:latin typeface="TeXGyreAdventor"/>
                <a:cs typeface="TeXGyreAdventor"/>
              </a:rPr>
              <a:t>Binary Cross-Entropy</a:t>
            </a:r>
            <a:endParaRPr sz="1200" b="1" dirty="0">
              <a:latin typeface="TeXGyreAdventor"/>
              <a:cs typeface="TeXGyreAdvento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3000" y="3276600"/>
            <a:ext cx="10004096" cy="28621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91000" y="6138782"/>
            <a:ext cx="50501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eXGyreAdventor"/>
                <a:cs typeface="TeXGyreAdventor"/>
              </a:rPr>
              <a:t>ANN </a:t>
            </a:r>
            <a:r>
              <a:rPr sz="1200" b="1" spc="-165" dirty="0">
                <a:latin typeface="Verdana"/>
                <a:cs typeface="Verdana"/>
              </a:rPr>
              <a:t>– </a:t>
            </a:r>
            <a:r>
              <a:rPr sz="1200" b="1" dirty="0">
                <a:latin typeface="TeXGyreAdventor"/>
                <a:cs typeface="TeXGyreAdventor"/>
              </a:rPr>
              <a:t>MLP </a:t>
            </a:r>
            <a:r>
              <a:rPr lang="en-IN" sz="1200" b="1" dirty="0" smtClean="0">
                <a:latin typeface="TeXGyreAdventor"/>
                <a:cs typeface="TeXGyreAdventor"/>
              </a:rPr>
              <a:t>	</a:t>
            </a:r>
            <a:r>
              <a:rPr sz="1200" b="1" spc="245" dirty="0" smtClean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eXGyreAdventor"/>
                <a:cs typeface="TeXGyreAdventor"/>
              </a:rPr>
              <a:t>Optimizer: rmsprop, Loss </a:t>
            </a:r>
            <a:r>
              <a:rPr sz="1200" b="1" spc="-10" dirty="0">
                <a:latin typeface="TeXGyreAdventor"/>
                <a:cs typeface="TeXGyreAdventor"/>
              </a:rPr>
              <a:t>Function: </a:t>
            </a:r>
            <a:r>
              <a:rPr sz="1200" b="1" dirty="0">
                <a:latin typeface="TeXGyreAdventor"/>
                <a:cs typeface="TeXGyreAdventor"/>
              </a:rPr>
              <a:t>Mean </a:t>
            </a:r>
            <a:r>
              <a:rPr lang="en-IN" sz="1200" b="1" spc="-5" dirty="0" smtClean="0">
                <a:latin typeface="TeXGyreAdventor"/>
                <a:cs typeface="TeXGyreAdventor"/>
              </a:rPr>
              <a:t>Squared Error</a:t>
            </a:r>
            <a:endParaRPr sz="1200" b="1" dirty="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914399" y="2971800"/>
            <a:ext cx="10896599" cy="3429000"/>
            <a:chOff x="3086100" y="3529609"/>
            <a:chExt cx="6713220" cy="2922905"/>
          </a:xfrm>
        </p:grpSpPr>
        <p:sp>
          <p:nvSpPr>
            <p:cNvPr id="7" name="object 7"/>
            <p:cNvSpPr/>
            <p:nvPr/>
          </p:nvSpPr>
          <p:spPr>
            <a:xfrm>
              <a:off x="3086100" y="3529609"/>
              <a:ext cx="6713220" cy="29229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81171" y="3724655"/>
              <a:ext cx="6143244" cy="23530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" name="object 2"/>
          <p:cNvGrpSpPr/>
          <p:nvPr/>
        </p:nvGrpSpPr>
        <p:grpSpPr>
          <a:xfrm>
            <a:off x="883856" y="-133820"/>
            <a:ext cx="10927143" cy="3486619"/>
            <a:chOff x="3086100" y="498348"/>
            <a:chExt cx="6713220" cy="2922905"/>
          </a:xfrm>
        </p:grpSpPr>
        <p:sp>
          <p:nvSpPr>
            <p:cNvPr id="3" name="object 3"/>
            <p:cNvSpPr/>
            <p:nvPr/>
          </p:nvSpPr>
          <p:spPr>
            <a:xfrm>
              <a:off x="3086100" y="498348"/>
              <a:ext cx="6713220" cy="29229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81171" y="693420"/>
              <a:ext cx="6143244" cy="23530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114800" y="2932292"/>
            <a:ext cx="53657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eXGyreAdventor"/>
                <a:cs typeface="TeXGyreAdventor"/>
              </a:rPr>
              <a:t>ANN </a:t>
            </a:r>
            <a:r>
              <a:rPr sz="1200" b="1" spc="-165" dirty="0">
                <a:latin typeface="Verdana"/>
                <a:cs typeface="Verdana"/>
              </a:rPr>
              <a:t>– </a:t>
            </a:r>
            <a:r>
              <a:rPr sz="1200" b="1" dirty="0">
                <a:latin typeface="TeXGyreAdventor"/>
                <a:cs typeface="TeXGyreAdventor"/>
              </a:rPr>
              <a:t>MLP </a:t>
            </a:r>
            <a:r>
              <a:rPr lang="en-IN" sz="1200" b="1" dirty="0" smtClean="0">
                <a:latin typeface="TeXGyreAdventor"/>
                <a:cs typeface="TeXGyreAdventor"/>
              </a:rPr>
              <a:t>	</a:t>
            </a:r>
            <a:r>
              <a:rPr sz="1200" b="1" spc="-5" dirty="0" smtClean="0">
                <a:latin typeface="TeXGyreAdventor"/>
                <a:cs typeface="TeXGyreAdventor"/>
              </a:rPr>
              <a:t>Optimizer</a:t>
            </a:r>
            <a:r>
              <a:rPr sz="1200" b="1" spc="-5" dirty="0">
                <a:latin typeface="TeXGyreAdventor"/>
                <a:cs typeface="TeXGyreAdventor"/>
              </a:rPr>
              <a:t>: rmsprop, Loss </a:t>
            </a:r>
            <a:r>
              <a:rPr sz="1200" b="1" spc="-10" dirty="0">
                <a:latin typeface="TeXGyreAdventor"/>
                <a:cs typeface="TeXGyreAdventor"/>
              </a:rPr>
              <a:t>Function: </a:t>
            </a:r>
            <a:r>
              <a:rPr sz="1200" b="1" spc="-5" dirty="0" smtClean="0">
                <a:latin typeface="TeXGyreAdventor"/>
                <a:cs typeface="TeXGyreAdventor"/>
              </a:rPr>
              <a:t>Binary</a:t>
            </a:r>
            <a:r>
              <a:rPr lang="en-IN" sz="1200" b="1" spc="-5" dirty="0" smtClean="0">
                <a:latin typeface="TeXGyreAdventor"/>
                <a:cs typeface="TeXGyreAdventor"/>
              </a:rPr>
              <a:t> Cross-Entropy</a:t>
            </a:r>
            <a:endParaRPr sz="1200" b="1" dirty="0">
              <a:latin typeface="TeXGyreAdventor"/>
              <a:cs typeface="TeXGyreAdvento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7200" y="6027160"/>
            <a:ext cx="504094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eXGyreAdventor"/>
                <a:cs typeface="TeXGyreAdventor"/>
              </a:rPr>
              <a:t>ANN </a:t>
            </a:r>
            <a:r>
              <a:rPr sz="1200" b="1" spc="-165" dirty="0">
                <a:latin typeface="Verdana"/>
                <a:cs typeface="Verdana"/>
              </a:rPr>
              <a:t>– </a:t>
            </a:r>
            <a:r>
              <a:rPr sz="1200" b="1" dirty="0">
                <a:latin typeface="TeXGyreAdventor"/>
                <a:cs typeface="TeXGyreAdventor"/>
              </a:rPr>
              <a:t>MLP </a:t>
            </a:r>
            <a:r>
              <a:rPr lang="en-IN" sz="1200" b="1" dirty="0" smtClean="0">
                <a:latin typeface="TeXGyreAdventor"/>
                <a:cs typeface="TeXGyreAdventor"/>
              </a:rPr>
              <a:t>	 </a:t>
            </a:r>
            <a:r>
              <a:rPr sz="1200" b="1" spc="-5" dirty="0" smtClean="0">
                <a:latin typeface="TeXGyreAdventor"/>
                <a:cs typeface="TeXGyreAdventor"/>
              </a:rPr>
              <a:t>Optimizer</a:t>
            </a:r>
            <a:r>
              <a:rPr sz="1200" b="1" spc="-5" dirty="0">
                <a:latin typeface="TeXGyreAdventor"/>
                <a:cs typeface="TeXGyreAdventor"/>
              </a:rPr>
              <a:t>: sgd, Loss Function: </a:t>
            </a:r>
            <a:r>
              <a:rPr sz="1200" b="1" dirty="0">
                <a:latin typeface="TeXGyreAdventor"/>
                <a:cs typeface="TeXGyreAdventor"/>
              </a:rPr>
              <a:t>Mean </a:t>
            </a:r>
            <a:r>
              <a:rPr lang="en-IN" sz="1200" b="1" spc="-5" dirty="0" smtClean="0">
                <a:latin typeface="TeXGyreAdventor"/>
                <a:cs typeface="TeXGyreAdventor"/>
              </a:rPr>
              <a:t>Squared Error</a:t>
            </a:r>
            <a:endParaRPr sz="1200" b="1" dirty="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990600"/>
            <a:ext cx="514223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b="1" dirty="0" smtClean="0">
                <a:solidFill>
                  <a:schemeClr val="accent1"/>
                </a:solidFill>
                <a:latin typeface="TeXGyreAdventor"/>
                <a:cs typeface="TeXGyreAdventor"/>
              </a:rPr>
              <a:t>Introduction</a:t>
            </a:r>
            <a:endParaRPr sz="4000" b="1" dirty="0">
              <a:solidFill>
                <a:schemeClr val="accent1"/>
              </a:solidFill>
              <a:latin typeface="TeXGyreAdventor"/>
              <a:cs typeface="TeXGyreAdvento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4336" y="2362200"/>
            <a:ext cx="8543290" cy="3120726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95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800" spc="5" dirty="0">
                <a:latin typeface="TeXGyreAdventor"/>
                <a:cs typeface="TeXGyreAdventor"/>
              </a:rPr>
              <a:t>It </a:t>
            </a:r>
            <a:r>
              <a:rPr sz="1800" spc="-5" dirty="0">
                <a:latin typeface="TeXGyreAdventor"/>
                <a:cs typeface="TeXGyreAdventor"/>
              </a:rPr>
              <a:t>refers </a:t>
            </a:r>
            <a:r>
              <a:rPr sz="1800" spc="-10" dirty="0">
                <a:latin typeface="TeXGyreAdventor"/>
                <a:cs typeface="TeXGyreAdventor"/>
              </a:rPr>
              <a:t>to cancer </a:t>
            </a:r>
            <a:r>
              <a:rPr sz="1800" spc="-5" dirty="0">
                <a:latin typeface="TeXGyreAdventor"/>
                <a:cs typeface="TeXGyreAdventor"/>
              </a:rPr>
              <a:t>from </a:t>
            </a:r>
            <a:r>
              <a:rPr sz="1800" dirty="0">
                <a:latin typeface="TeXGyreAdventor"/>
                <a:cs typeface="TeXGyreAdventor"/>
              </a:rPr>
              <a:t>a </a:t>
            </a:r>
            <a:r>
              <a:rPr sz="1800" b="1" dirty="0">
                <a:latin typeface="Gothic Uralic"/>
                <a:cs typeface="Gothic Uralic"/>
              </a:rPr>
              <a:t>malignant tumor </a:t>
            </a:r>
            <a:r>
              <a:rPr sz="1800" spc="10" dirty="0">
                <a:latin typeface="TeXGyreAdventor"/>
                <a:cs typeface="TeXGyreAdventor"/>
              </a:rPr>
              <a:t>in </a:t>
            </a:r>
            <a:r>
              <a:rPr sz="1800" spc="-10" dirty="0">
                <a:latin typeface="TeXGyreAdventor"/>
                <a:cs typeface="TeXGyreAdventor"/>
              </a:rPr>
              <a:t>the </a:t>
            </a:r>
            <a:r>
              <a:rPr sz="1800" dirty="0">
                <a:latin typeface="TeXGyreAdventor"/>
                <a:cs typeface="TeXGyreAdventor"/>
              </a:rPr>
              <a:t>cells </a:t>
            </a:r>
            <a:r>
              <a:rPr sz="1800" spc="-5" dirty="0">
                <a:latin typeface="TeXGyreAdventor"/>
                <a:cs typeface="TeXGyreAdventor"/>
              </a:rPr>
              <a:t>of </a:t>
            </a:r>
            <a:r>
              <a:rPr sz="1800" spc="-10" dirty="0">
                <a:latin typeface="TeXGyreAdventor"/>
                <a:cs typeface="TeXGyreAdventor"/>
              </a:rPr>
              <a:t>the breast</a:t>
            </a:r>
            <a:r>
              <a:rPr sz="1800" spc="60" dirty="0">
                <a:latin typeface="TeXGyreAdventor"/>
                <a:cs typeface="TeXGyreAdventor"/>
              </a:rPr>
              <a:t> </a:t>
            </a:r>
            <a:r>
              <a:rPr sz="1800" spc="-5" dirty="0">
                <a:latin typeface="TeXGyreAdventor"/>
                <a:cs typeface="TeXGyreAdventor"/>
              </a:rPr>
              <a:t>tissue.</a:t>
            </a:r>
            <a:endParaRPr sz="1800" dirty="0">
              <a:latin typeface="TeXGyreAdventor"/>
              <a:cs typeface="TeXGyreAdventor"/>
            </a:endParaRPr>
          </a:p>
          <a:p>
            <a:pPr marL="298450" marR="155575" indent="-28575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800" b="1" dirty="0">
                <a:latin typeface="Gothic Uralic"/>
                <a:cs typeface="Gothic Uralic"/>
              </a:rPr>
              <a:t>Malignant Tumor: </a:t>
            </a:r>
            <a:r>
              <a:rPr sz="1800" dirty="0">
                <a:latin typeface="TeXGyreAdventor"/>
                <a:cs typeface="TeXGyreAdventor"/>
              </a:rPr>
              <a:t>a </a:t>
            </a:r>
            <a:r>
              <a:rPr sz="1800" spc="-5" dirty="0">
                <a:latin typeface="TeXGyreAdventor"/>
                <a:cs typeface="TeXGyreAdventor"/>
              </a:rPr>
              <a:t>group of </a:t>
            </a:r>
            <a:r>
              <a:rPr sz="1800" spc="-10" dirty="0">
                <a:latin typeface="TeXGyreAdventor"/>
                <a:cs typeface="TeXGyreAdventor"/>
              </a:rPr>
              <a:t>cancer </a:t>
            </a:r>
            <a:r>
              <a:rPr sz="1800" dirty="0">
                <a:latin typeface="TeXGyreAdventor"/>
                <a:cs typeface="TeXGyreAdventor"/>
              </a:rPr>
              <a:t>cells </a:t>
            </a:r>
            <a:r>
              <a:rPr sz="1800" spc="-10" dirty="0">
                <a:latin typeface="TeXGyreAdventor"/>
                <a:cs typeface="TeXGyreAdventor"/>
              </a:rPr>
              <a:t>that </a:t>
            </a:r>
            <a:r>
              <a:rPr sz="1800" spc="-5" dirty="0">
                <a:latin typeface="TeXGyreAdventor"/>
                <a:cs typeface="TeXGyreAdventor"/>
              </a:rPr>
              <a:t>can grow into surrounding  tissues or </a:t>
            </a:r>
            <a:r>
              <a:rPr sz="1800" spc="-10" dirty="0">
                <a:latin typeface="TeXGyreAdventor"/>
                <a:cs typeface="TeXGyreAdventor"/>
              </a:rPr>
              <a:t>spread to </a:t>
            </a:r>
            <a:r>
              <a:rPr sz="1800" spc="-5" dirty="0">
                <a:latin typeface="TeXGyreAdventor"/>
                <a:cs typeface="TeXGyreAdventor"/>
              </a:rPr>
              <a:t>distant </a:t>
            </a:r>
            <a:r>
              <a:rPr sz="1800" spc="-10" dirty="0">
                <a:latin typeface="TeXGyreAdventor"/>
                <a:cs typeface="TeXGyreAdventor"/>
              </a:rPr>
              <a:t>areas </a:t>
            </a:r>
            <a:r>
              <a:rPr sz="1800" spc="-5" dirty="0">
                <a:latin typeface="TeXGyreAdventor"/>
                <a:cs typeface="TeXGyreAdventor"/>
              </a:rPr>
              <a:t>of </a:t>
            </a:r>
            <a:r>
              <a:rPr sz="1800" spc="-10" dirty="0">
                <a:latin typeface="TeXGyreAdventor"/>
                <a:cs typeface="TeXGyreAdventor"/>
              </a:rPr>
              <a:t>the</a:t>
            </a:r>
            <a:r>
              <a:rPr sz="1800" spc="110" dirty="0">
                <a:latin typeface="TeXGyreAdventor"/>
                <a:cs typeface="TeXGyreAdventor"/>
              </a:rPr>
              <a:t> </a:t>
            </a:r>
            <a:r>
              <a:rPr sz="1800" spc="-10" dirty="0">
                <a:latin typeface="TeXGyreAdventor"/>
                <a:cs typeface="TeXGyreAdventor"/>
              </a:rPr>
              <a:t>body.</a:t>
            </a:r>
            <a:endParaRPr sz="1800" dirty="0">
              <a:latin typeface="TeXGyreAdventor"/>
              <a:cs typeface="TeXGyreAdventor"/>
            </a:endParaRPr>
          </a:p>
          <a:p>
            <a:pPr marL="298450" indent="-285750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 smtClean="0">
                <a:latin typeface="Gothic Uralic"/>
                <a:cs typeface="Gothic Uralic"/>
              </a:rPr>
              <a:t>How </a:t>
            </a:r>
            <a:r>
              <a:rPr sz="1800" b="1" dirty="0" smtClean="0">
                <a:latin typeface="Gothic Uralic"/>
                <a:cs typeface="Gothic Uralic"/>
              </a:rPr>
              <a:t>to </a:t>
            </a:r>
            <a:r>
              <a:rPr sz="1800" b="1" spc="-5" dirty="0" smtClean="0">
                <a:latin typeface="Gothic Uralic"/>
                <a:cs typeface="Gothic Uralic"/>
              </a:rPr>
              <a:t>detect breast cancer</a:t>
            </a:r>
            <a:r>
              <a:rPr sz="1800" b="1" spc="-60" dirty="0" smtClean="0">
                <a:latin typeface="Gothic Uralic"/>
                <a:cs typeface="Gothic Uralic"/>
              </a:rPr>
              <a:t> </a:t>
            </a:r>
            <a:r>
              <a:rPr sz="1800" b="1" dirty="0" smtClean="0">
                <a:latin typeface="Gothic Uralic"/>
                <a:cs typeface="Gothic Uralic"/>
              </a:rPr>
              <a:t>?</a:t>
            </a:r>
            <a:endParaRPr sz="1800" dirty="0" smtClean="0">
              <a:latin typeface="Gothic Uralic"/>
              <a:cs typeface="Gothic Uralic"/>
            </a:endParaRPr>
          </a:p>
          <a:p>
            <a:pPr marL="755015" lvl="1" indent="-285750">
              <a:lnSpc>
                <a:spcPct val="100000"/>
              </a:lnSpc>
              <a:spcBef>
                <a:spcPts val="990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1600" spc="-10" dirty="0" smtClean="0">
                <a:latin typeface="TeXGyreAdventor"/>
                <a:cs typeface="TeXGyreAdventor"/>
              </a:rPr>
              <a:t>Breast </a:t>
            </a:r>
            <a:r>
              <a:rPr sz="1600" spc="-5" dirty="0" smtClean="0">
                <a:latin typeface="TeXGyreAdventor"/>
                <a:cs typeface="TeXGyreAdventor"/>
              </a:rPr>
              <a:t>Cancer </a:t>
            </a:r>
            <a:r>
              <a:rPr sz="1600" spc="-10" dirty="0" smtClean="0">
                <a:latin typeface="TeXGyreAdventor"/>
                <a:cs typeface="TeXGyreAdventor"/>
              </a:rPr>
              <a:t>are </a:t>
            </a:r>
            <a:r>
              <a:rPr sz="1600" spc="-5" dirty="0" smtClean="0">
                <a:latin typeface="TeXGyreAdventor"/>
                <a:cs typeface="TeXGyreAdventor"/>
              </a:rPr>
              <a:t>easily diagnose by tissue</a:t>
            </a:r>
            <a:r>
              <a:rPr sz="1600" spc="70" dirty="0" smtClean="0">
                <a:latin typeface="TeXGyreAdventor"/>
                <a:cs typeface="TeXGyreAdventor"/>
              </a:rPr>
              <a:t> </a:t>
            </a:r>
            <a:r>
              <a:rPr sz="1600" spc="-5" dirty="0" smtClean="0">
                <a:latin typeface="TeXGyreAdventor"/>
                <a:cs typeface="TeXGyreAdventor"/>
              </a:rPr>
              <a:t>biopsy.</a:t>
            </a:r>
            <a:endParaRPr sz="1600" dirty="0" smtClean="0">
              <a:latin typeface="TeXGyreAdventor"/>
              <a:cs typeface="TeXGyreAdventor"/>
            </a:endParaRPr>
          </a:p>
          <a:p>
            <a:pPr marL="755015" marR="826769" lvl="1" indent="-285750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1600" spc="-5" dirty="0" smtClean="0">
                <a:latin typeface="TeXGyreAdventor"/>
                <a:cs typeface="TeXGyreAdventor"/>
              </a:rPr>
              <a:t>Examination of </a:t>
            </a:r>
            <a:r>
              <a:rPr sz="1600" spc="-10" dirty="0" smtClean="0">
                <a:latin typeface="TeXGyreAdventor"/>
                <a:cs typeface="TeXGyreAdventor"/>
              </a:rPr>
              <a:t>affected </a:t>
            </a:r>
            <a:r>
              <a:rPr sz="1600" spc="-5" dirty="0" smtClean="0">
                <a:latin typeface="TeXGyreAdventor"/>
                <a:cs typeface="TeXGyreAdventor"/>
              </a:rPr>
              <a:t>tissue is </a:t>
            </a:r>
            <a:r>
              <a:rPr sz="1600" spc="-10" dirty="0" smtClean="0">
                <a:latin typeface="TeXGyreAdventor"/>
                <a:cs typeface="TeXGyreAdventor"/>
              </a:rPr>
              <a:t>done </a:t>
            </a:r>
            <a:r>
              <a:rPr sz="1600" spc="-5" dirty="0" smtClean="0">
                <a:latin typeface="TeXGyreAdventor"/>
                <a:cs typeface="TeXGyreAdventor"/>
              </a:rPr>
              <a:t>by </a:t>
            </a:r>
            <a:r>
              <a:rPr sz="1600" spc="-10" dirty="0" smtClean="0">
                <a:latin typeface="TeXGyreAdventor"/>
                <a:cs typeface="TeXGyreAdventor"/>
              </a:rPr>
              <a:t>experts and </a:t>
            </a:r>
            <a:r>
              <a:rPr sz="1600" spc="-5" dirty="0" smtClean="0">
                <a:latin typeface="TeXGyreAdventor"/>
                <a:cs typeface="TeXGyreAdventor"/>
              </a:rPr>
              <a:t>nature of tissue </a:t>
            </a:r>
            <a:r>
              <a:rPr sz="1600" spc="-185" dirty="0" smtClean="0">
                <a:latin typeface="TeXGyreAdventor"/>
                <a:cs typeface="TeXGyreAdventor"/>
              </a:rPr>
              <a:t>is  </a:t>
            </a:r>
            <a:r>
              <a:rPr sz="1600" spc="-10" dirty="0" smtClean="0">
                <a:latin typeface="TeXGyreAdventor"/>
                <a:cs typeface="TeXGyreAdventor"/>
              </a:rPr>
              <a:t>identified.</a:t>
            </a:r>
            <a:endParaRPr sz="1600" dirty="0" smtClean="0">
              <a:latin typeface="TeXGyreAdventor"/>
              <a:cs typeface="TeXGyreAdventor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1600" spc="-10" dirty="0" smtClean="0">
                <a:latin typeface="TeXGyreAdventor"/>
                <a:cs typeface="TeXGyreAdventor"/>
              </a:rPr>
              <a:t>This process </a:t>
            </a:r>
            <a:r>
              <a:rPr sz="1600" spc="-5" dirty="0" smtClean="0">
                <a:latin typeface="TeXGyreAdventor"/>
                <a:cs typeface="TeXGyreAdventor"/>
              </a:rPr>
              <a:t>can be </a:t>
            </a:r>
            <a:r>
              <a:rPr sz="1600" spc="-10" dirty="0" smtClean="0">
                <a:latin typeface="TeXGyreAdventor"/>
                <a:cs typeface="TeXGyreAdventor"/>
              </a:rPr>
              <a:t>automated </a:t>
            </a:r>
            <a:r>
              <a:rPr sz="1600" spc="-5" dirty="0" smtClean="0">
                <a:latin typeface="TeXGyreAdventor"/>
                <a:cs typeface="TeXGyreAdventor"/>
              </a:rPr>
              <a:t>by </a:t>
            </a:r>
            <a:r>
              <a:rPr sz="1600" spc="-10" dirty="0" smtClean="0">
                <a:latin typeface="TeXGyreAdventor"/>
                <a:cs typeface="TeXGyreAdventor"/>
              </a:rPr>
              <a:t>feeding data generated </a:t>
            </a:r>
            <a:r>
              <a:rPr sz="1600" spc="-5" dirty="0" smtClean="0">
                <a:latin typeface="TeXGyreAdventor"/>
                <a:cs typeface="TeXGyreAdventor"/>
              </a:rPr>
              <a:t>from biopsy </a:t>
            </a:r>
            <a:r>
              <a:rPr sz="1600" spc="-10" dirty="0" smtClean="0">
                <a:latin typeface="TeXGyreAdventor"/>
                <a:cs typeface="TeXGyreAdventor"/>
              </a:rPr>
              <a:t>to  </a:t>
            </a:r>
            <a:r>
              <a:rPr sz="1600" spc="-5" dirty="0" smtClean="0">
                <a:latin typeface="TeXGyreAdventor"/>
                <a:cs typeface="TeXGyreAdventor"/>
              </a:rPr>
              <a:t>computer </a:t>
            </a:r>
            <a:r>
              <a:rPr sz="1600" spc="-10" dirty="0" smtClean="0">
                <a:latin typeface="TeXGyreAdventor"/>
                <a:cs typeface="TeXGyreAdventor"/>
              </a:rPr>
              <a:t>and </a:t>
            </a:r>
            <a:r>
              <a:rPr sz="1600" spc="-5" dirty="0" smtClean="0">
                <a:latin typeface="TeXGyreAdventor"/>
                <a:cs typeface="TeXGyreAdventor"/>
              </a:rPr>
              <a:t>applying </a:t>
            </a:r>
            <a:r>
              <a:rPr sz="1600" dirty="0" smtClean="0">
                <a:latin typeface="TeXGyreAdventor"/>
                <a:cs typeface="TeXGyreAdventor"/>
              </a:rPr>
              <a:t>various </a:t>
            </a:r>
            <a:r>
              <a:rPr sz="1600" spc="-5" dirty="0" smtClean="0">
                <a:latin typeface="TeXGyreAdventor"/>
                <a:cs typeface="TeXGyreAdventor"/>
              </a:rPr>
              <a:t>machine learning techniques </a:t>
            </a:r>
            <a:r>
              <a:rPr sz="1600" spc="-10" dirty="0" smtClean="0">
                <a:latin typeface="TeXGyreAdventor"/>
                <a:cs typeface="TeXGyreAdventor"/>
              </a:rPr>
              <a:t>to identify </a:t>
            </a:r>
            <a:r>
              <a:rPr sz="1600" spc="-5" dirty="0" smtClean="0">
                <a:latin typeface="TeXGyreAdventor"/>
                <a:cs typeface="TeXGyreAdventor"/>
              </a:rPr>
              <a:t>nature  of </a:t>
            </a:r>
            <a:r>
              <a:rPr sz="1600" spc="-10" dirty="0" smtClean="0">
                <a:latin typeface="TeXGyreAdventor"/>
                <a:cs typeface="TeXGyreAdventor"/>
              </a:rPr>
              <a:t>Breast</a:t>
            </a:r>
            <a:r>
              <a:rPr sz="1600" spc="5" dirty="0" smtClean="0">
                <a:latin typeface="TeXGyreAdventor"/>
                <a:cs typeface="TeXGyreAdventor"/>
              </a:rPr>
              <a:t> </a:t>
            </a:r>
            <a:r>
              <a:rPr sz="1600" spc="-5" dirty="0" smtClean="0">
                <a:latin typeface="TeXGyreAdventor"/>
                <a:cs typeface="TeXGyreAdventor"/>
              </a:rPr>
              <a:t>Cancer.</a:t>
            </a:r>
            <a:endParaRPr sz="1600" dirty="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8200" y="-108494"/>
            <a:ext cx="10972800" cy="3766094"/>
            <a:chOff x="3229355" y="321563"/>
            <a:chExt cx="6308090" cy="2776855"/>
          </a:xfrm>
        </p:grpSpPr>
        <p:sp>
          <p:nvSpPr>
            <p:cNvPr id="3" name="object 3"/>
            <p:cNvSpPr/>
            <p:nvPr/>
          </p:nvSpPr>
          <p:spPr>
            <a:xfrm>
              <a:off x="3229355" y="321563"/>
              <a:ext cx="6307836" cy="27766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24427" y="516635"/>
              <a:ext cx="5737860" cy="22067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191000" y="3231510"/>
            <a:ext cx="533514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eXGyreAdventor"/>
                <a:cs typeface="TeXGyreAdventor"/>
              </a:rPr>
              <a:t>ANN </a:t>
            </a:r>
            <a:r>
              <a:rPr sz="1200" b="1" spc="-165" dirty="0">
                <a:latin typeface="Verdana"/>
                <a:cs typeface="Verdana"/>
              </a:rPr>
              <a:t>– </a:t>
            </a:r>
            <a:r>
              <a:rPr sz="1200" b="1" dirty="0" smtClean="0">
                <a:latin typeface="TeXGyreAdventor"/>
                <a:cs typeface="TeXGyreAdventor"/>
              </a:rPr>
              <a:t>MLP</a:t>
            </a:r>
            <a:r>
              <a:rPr lang="en-IN" sz="1200" b="1" dirty="0" smtClean="0">
                <a:latin typeface="TeXGyreAdventor"/>
                <a:cs typeface="TeXGyreAdventor"/>
              </a:rPr>
              <a:t>	</a:t>
            </a:r>
            <a:r>
              <a:rPr sz="1200" b="1" spc="195" dirty="0" smtClean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eXGyreAdventor"/>
                <a:cs typeface="TeXGyreAdventor"/>
              </a:rPr>
              <a:t>Optimizer: sgd, Loss Function: </a:t>
            </a:r>
            <a:r>
              <a:rPr sz="1200" b="1" spc="-5" dirty="0" smtClean="0">
                <a:latin typeface="TeXGyreAdventor"/>
                <a:cs typeface="TeXGyreAdventor"/>
              </a:rPr>
              <a:t>Binary</a:t>
            </a:r>
            <a:r>
              <a:rPr lang="en-IN" sz="1200" b="1" spc="-5" dirty="0" smtClean="0">
                <a:latin typeface="TeXGyreAdventor"/>
                <a:cs typeface="TeXGyreAdventor"/>
              </a:rPr>
              <a:t> Cross-Entropy</a:t>
            </a:r>
            <a:endParaRPr sz="1200" b="1" dirty="0">
              <a:latin typeface="TeXGyreAdventor"/>
              <a:cs typeface="TeXGyreAdvento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7524" y="3412653"/>
            <a:ext cx="9260778" cy="2975173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40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IN" sz="1800" b="1" spc="-5" dirty="0" smtClean="0">
                <a:latin typeface="Gothic Uralic"/>
                <a:cs typeface="Gothic Uralic"/>
              </a:rPr>
              <a:t>Conclusion from graph</a:t>
            </a:r>
            <a:r>
              <a:rPr sz="1800" b="1" spc="-5" dirty="0" smtClean="0">
                <a:latin typeface="Gothic Uralic"/>
                <a:cs typeface="Gothic Uralic"/>
              </a:rPr>
              <a:t>s</a:t>
            </a:r>
            <a:r>
              <a:rPr lang="en-IN" sz="1800" b="1" spc="-5" dirty="0" smtClean="0">
                <a:latin typeface="Gothic Uralic"/>
                <a:cs typeface="Gothic Uralic"/>
              </a:rPr>
              <a:t>:</a:t>
            </a:r>
          </a:p>
          <a:p>
            <a:pPr marL="298450" indent="-285750">
              <a:lnSpc>
                <a:spcPct val="100000"/>
              </a:lnSpc>
              <a:spcBef>
                <a:spcPts val="1240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sz="1800" dirty="0" smtClean="0">
              <a:latin typeface="Gothic Uralic"/>
              <a:cs typeface="Gothic Uralic"/>
            </a:endParaRPr>
          </a:p>
          <a:p>
            <a:pPr marL="755015" lvl="1" indent="-285750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1600" spc="-10" dirty="0" smtClean="0">
                <a:latin typeface="TeXGyreAdventor"/>
                <a:cs typeface="TeXGyreAdventor"/>
              </a:rPr>
              <a:t>Learning </a:t>
            </a:r>
            <a:r>
              <a:rPr sz="1600" dirty="0">
                <a:latin typeface="TeXGyreAdventor"/>
                <a:cs typeface="TeXGyreAdventor"/>
              </a:rPr>
              <a:t>curve </a:t>
            </a:r>
            <a:r>
              <a:rPr sz="1600" spc="-5" dirty="0">
                <a:latin typeface="TeXGyreAdventor"/>
                <a:cs typeface="TeXGyreAdventor"/>
              </a:rPr>
              <a:t>is </a:t>
            </a:r>
            <a:r>
              <a:rPr sz="1600" b="1" spc="-10" dirty="0">
                <a:latin typeface="TeXGyreAdventor"/>
                <a:cs typeface="TeXGyreAdventor"/>
              </a:rPr>
              <a:t>smoother than </a:t>
            </a:r>
            <a:r>
              <a:rPr sz="1600" b="1" dirty="0">
                <a:latin typeface="TeXGyreAdventor"/>
                <a:cs typeface="TeXGyreAdventor"/>
              </a:rPr>
              <a:t>ANN </a:t>
            </a:r>
            <a:r>
              <a:rPr sz="1600" b="1" spc="-220" dirty="0">
                <a:latin typeface="Verdana"/>
                <a:cs typeface="Verdana"/>
              </a:rPr>
              <a:t>–</a:t>
            </a:r>
            <a:r>
              <a:rPr sz="1600" b="1" spc="-4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TeXGyreAdventor"/>
                <a:cs typeface="TeXGyreAdventor"/>
              </a:rPr>
              <a:t>SLP.</a:t>
            </a:r>
            <a:endParaRPr sz="1600" b="1" dirty="0">
              <a:latin typeface="TeXGyreAdventor"/>
              <a:cs typeface="TeXGyreAdventor"/>
            </a:endParaRPr>
          </a:p>
          <a:p>
            <a:pPr marL="755015" marR="5080" lvl="1" indent="-285750" algn="just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1600" spc="-5" dirty="0">
                <a:latin typeface="TeXGyreAdventor"/>
                <a:cs typeface="TeXGyreAdventor"/>
              </a:rPr>
              <a:t>Using </a:t>
            </a:r>
            <a:r>
              <a:rPr sz="1600" b="1" spc="75" dirty="0">
                <a:latin typeface="Verdana"/>
                <a:cs typeface="Verdana"/>
              </a:rPr>
              <a:t>‘Adam </a:t>
            </a:r>
            <a:r>
              <a:rPr sz="1600" b="1" spc="-10" dirty="0">
                <a:latin typeface="TeXGyreAdventor"/>
                <a:cs typeface="TeXGyreAdventor"/>
              </a:rPr>
              <a:t>and </a:t>
            </a:r>
            <a:r>
              <a:rPr sz="1600" b="1" spc="-5" dirty="0">
                <a:latin typeface="TeXGyreAdventor"/>
                <a:cs typeface="TeXGyreAdventor"/>
              </a:rPr>
              <a:t>mean square </a:t>
            </a:r>
            <a:r>
              <a:rPr sz="1600" b="1" spc="-55" dirty="0">
                <a:latin typeface="Verdana"/>
                <a:cs typeface="Verdana"/>
              </a:rPr>
              <a:t>error’ </a:t>
            </a:r>
            <a:r>
              <a:rPr sz="1600" b="1" spc="-5" dirty="0">
                <a:latin typeface="TeXGyreAdventor"/>
                <a:cs typeface="TeXGyreAdventor"/>
              </a:rPr>
              <a:t>or </a:t>
            </a:r>
            <a:r>
              <a:rPr sz="1600" b="1" spc="10" dirty="0">
                <a:latin typeface="Verdana"/>
                <a:cs typeface="Verdana"/>
              </a:rPr>
              <a:t>‘</a:t>
            </a:r>
            <a:r>
              <a:rPr sz="1600" b="1" spc="10" dirty="0">
                <a:latin typeface="TeXGyreAdventor"/>
                <a:cs typeface="TeXGyreAdventor"/>
              </a:rPr>
              <a:t>rmsprop </a:t>
            </a:r>
            <a:r>
              <a:rPr sz="1600" b="1" spc="-10" dirty="0">
                <a:latin typeface="TeXGyreAdventor"/>
                <a:cs typeface="TeXGyreAdventor"/>
              </a:rPr>
              <a:t>and mean </a:t>
            </a:r>
            <a:r>
              <a:rPr sz="1600" b="1" spc="-5" dirty="0">
                <a:latin typeface="TeXGyreAdventor"/>
                <a:cs typeface="TeXGyreAdventor"/>
              </a:rPr>
              <a:t>square </a:t>
            </a:r>
            <a:r>
              <a:rPr sz="1600" b="1" spc="-55" dirty="0">
                <a:latin typeface="Verdana"/>
                <a:cs typeface="Verdana"/>
              </a:rPr>
              <a:t>error’ </a:t>
            </a:r>
            <a:r>
              <a:rPr sz="1600" b="1" spc="-5" dirty="0">
                <a:latin typeface="TeXGyreAdventor"/>
                <a:cs typeface="TeXGyreAdventor"/>
              </a:rPr>
              <a:t>or </a:t>
            </a:r>
            <a:r>
              <a:rPr sz="1600" b="1" spc="-60" dirty="0">
                <a:latin typeface="Verdana"/>
                <a:cs typeface="Verdana"/>
              </a:rPr>
              <a:t>‘</a:t>
            </a:r>
            <a:r>
              <a:rPr sz="1600" b="1" spc="-60" dirty="0">
                <a:latin typeface="TeXGyreAdventor"/>
                <a:cs typeface="TeXGyreAdventor"/>
              </a:rPr>
              <a:t>sgd  </a:t>
            </a:r>
            <a:r>
              <a:rPr sz="1600" b="1" spc="-10" dirty="0">
                <a:latin typeface="TeXGyreAdventor"/>
                <a:cs typeface="TeXGyreAdventor"/>
              </a:rPr>
              <a:t>and </a:t>
            </a:r>
            <a:r>
              <a:rPr sz="1600" b="1" spc="-5" dirty="0">
                <a:latin typeface="TeXGyreAdventor"/>
                <a:cs typeface="TeXGyreAdventor"/>
              </a:rPr>
              <a:t>Binary cross </a:t>
            </a:r>
            <a:r>
              <a:rPr sz="1600" b="1" spc="-10" dirty="0">
                <a:latin typeface="Verdana"/>
                <a:cs typeface="Verdana"/>
              </a:rPr>
              <a:t>entropy’ </a:t>
            </a:r>
            <a:r>
              <a:rPr sz="1600" b="1" spc="-10" dirty="0">
                <a:latin typeface="TeXGyreAdventor"/>
                <a:cs typeface="TeXGyreAdventor"/>
              </a:rPr>
              <a:t>are </a:t>
            </a:r>
            <a:r>
              <a:rPr sz="1600" b="1" spc="-5" dirty="0">
                <a:latin typeface="TeXGyreAdventor"/>
                <a:cs typeface="TeXGyreAdventor"/>
              </a:rPr>
              <a:t>also feasible candidate for optimizer and </a:t>
            </a:r>
            <a:r>
              <a:rPr sz="1600" b="1" dirty="0">
                <a:latin typeface="TeXGyreAdventor"/>
                <a:cs typeface="TeXGyreAdventor"/>
              </a:rPr>
              <a:t>loss  </a:t>
            </a:r>
            <a:r>
              <a:rPr sz="1600" spc="-5" dirty="0">
                <a:latin typeface="TeXGyreAdventor"/>
                <a:cs typeface="TeXGyreAdventor"/>
              </a:rPr>
              <a:t>function for our </a:t>
            </a:r>
            <a:r>
              <a:rPr sz="1600" spc="-10" dirty="0">
                <a:latin typeface="TeXGyreAdventor"/>
                <a:cs typeface="TeXGyreAdventor"/>
              </a:rPr>
              <a:t>data</a:t>
            </a:r>
            <a:r>
              <a:rPr sz="1600" spc="35" dirty="0">
                <a:latin typeface="TeXGyreAdventor"/>
                <a:cs typeface="TeXGyreAdventor"/>
              </a:rPr>
              <a:t> </a:t>
            </a:r>
            <a:r>
              <a:rPr sz="1600" spc="-10" dirty="0">
                <a:latin typeface="TeXGyreAdventor"/>
                <a:cs typeface="TeXGyreAdventor"/>
              </a:rPr>
              <a:t>set.</a:t>
            </a:r>
            <a:endParaRPr sz="1600" dirty="0">
              <a:latin typeface="TeXGyreAdventor"/>
              <a:cs typeface="TeXGyreAdventor"/>
            </a:endParaRPr>
          </a:p>
          <a:p>
            <a:pPr marL="755015" marR="5080" lvl="1" indent="-285750" algn="just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1600" spc="-5" dirty="0">
                <a:latin typeface="TeXGyreAdventor"/>
                <a:cs typeface="TeXGyreAdventor"/>
              </a:rPr>
              <a:t>Our </a:t>
            </a:r>
            <a:r>
              <a:rPr sz="1600" b="1" spc="-5" dirty="0">
                <a:latin typeface="TeXGyreAdventor"/>
                <a:cs typeface="TeXGyreAdventor"/>
              </a:rPr>
              <a:t>model is overfitting </a:t>
            </a:r>
            <a:r>
              <a:rPr sz="1600" b="1" spc="-10" dirty="0">
                <a:latin typeface="TeXGyreAdventor"/>
                <a:cs typeface="TeXGyreAdventor"/>
              </a:rPr>
              <a:t>when </a:t>
            </a:r>
            <a:r>
              <a:rPr sz="1600" b="1" spc="-5" dirty="0">
                <a:latin typeface="TeXGyreAdventor"/>
                <a:cs typeface="TeXGyreAdventor"/>
              </a:rPr>
              <a:t>optimizer </a:t>
            </a:r>
            <a:r>
              <a:rPr sz="1600" b="1" spc="-10" dirty="0">
                <a:latin typeface="TeXGyreAdventor"/>
                <a:cs typeface="TeXGyreAdventor"/>
              </a:rPr>
              <a:t>and </a:t>
            </a:r>
            <a:r>
              <a:rPr sz="1600" b="1" dirty="0">
                <a:latin typeface="TeXGyreAdventor"/>
                <a:cs typeface="TeXGyreAdventor"/>
              </a:rPr>
              <a:t>loss </a:t>
            </a:r>
            <a:r>
              <a:rPr sz="1600" b="1" spc="-5" dirty="0">
                <a:latin typeface="TeXGyreAdventor"/>
                <a:cs typeface="TeXGyreAdventor"/>
              </a:rPr>
              <a:t>function is </a:t>
            </a:r>
            <a:r>
              <a:rPr sz="1600" b="1" spc="75" dirty="0">
                <a:latin typeface="Verdana"/>
                <a:cs typeface="Verdana"/>
              </a:rPr>
              <a:t>‘Adam </a:t>
            </a:r>
            <a:r>
              <a:rPr sz="1600" b="1" spc="-10" dirty="0">
                <a:latin typeface="TeXGyreAdventor"/>
                <a:cs typeface="TeXGyreAdventor"/>
              </a:rPr>
              <a:t>and </a:t>
            </a:r>
            <a:r>
              <a:rPr sz="1600" b="1" spc="-70" dirty="0">
                <a:latin typeface="TeXGyreAdventor"/>
                <a:cs typeface="TeXGyreAdventor"/>
              </a:rPr>
              <a:t>Binary  </a:t>
            </a:r>
            <a:r>
              <a:rPr sz="1600" b="1" spc="-5" dirty="0">
                <a:latin typeface="TeXGyreAdventor"/>
                <a:cs typeface="TeXGyreAdventor"/>
              </a:rPr>
              <a:t>Cross </a:t>
            </a:r>
            <a:r>
              <a:rPr sz="1600" b="1" spc="-40" dirty="0">
                <a:latin typeface="Verdana"/>
                <a:cs typeface="Verdana"/>
              </a:rPr>
              <a:t>Entropy’ </a:t>
            </a:r>
            <a:r>
              <a:rPr sz="1600" b="1" spc="-5" dirty="0">
                <a:latin typeface="TeXGyreAdventor"/>
                <a:cs typeface="TeXGyreAdventor"/>
              </a:rPr>
              <a:t>or </a:t>
            </a:r>
            <a:r>
              <a:rPr sz="1600" b="1" spc="15" dirty="0">
                <a:latin typeface="Verdana"/>
                <a:cs typeface="Verdana"/>
              </a:rPr>
              <a:t>‘</a:t>
            </a:r>
            <a:r>
              <a:rPr sz="1600" b="1" spc="15" dirty="0">
                <a:latin typeface="TeXGyreAdventor"/>
                <a:cs typeface="TeXGyreAdventor"/>
              </a:rPr>
              <a:t>rmsprop </a:t>
            </a:r>
            <a:r>
              <a:rPr sz="1600" b="1" spc="-10" dirty="0">
                <a:latin typeface="TeXGyreAdventor"/>
                <a:cs typeface="TeXGyreAdventor"/>
              </a:rPr>
              <a:t>and </a:t>
            </a:r>
            <a:r>
              <a:rPr sz="1600" b="1" spc="-5" dirty="0">
                <a:latin typeface="TeXGyreAdventor"/>
                <a:cs typeface="TeXGyreAdventor"/>
              </a:rPr>
              <a:t>binary cross </a:t>
            </a:r>
            <a:r>
              <a:rPr sz="1600" b="1" spc="-10" dirty="0">
                <a:latin typeface="Verdana"/>
                <a:cs typeface="Verdana"/>
              </a:rPr>
              <a:t>entropy’ </a:t>
            </a:r>
            <a:r>
              <a:rPr sz="1600" b="1" spc="-5" dirty="0">
                <a:latin typeface="TeXGyreAdventor"/>
                <a:cs typeface="TeXGyreAdventor"/>
              </a:rPr>
              <a:t>or </a:t>
            </a:r>
            <a:r>
              <a:rPr sz="1600" b="1" spc="10" dirty="0">
                <a:latin typeface="Verdana"/>
                <a:cs typeface="Verdana"/>
              </a:rPr>
              <a:t>‘</a:t>
            </a:r>
            <a:r>
              <a:rPr sz="1600" b="1" spc="10" dirty="0">
                <a:latin typeface="TeXGyreAdventor"/>
                <a:cs typeface="TeXGyreAdventor"/>
              </a:rPr>
              <a:t>rmsprop </a:t>
            </a:r>
            <a:r>
              <a:rPr sz="1600" b="1" spc="-10" dirty="0">
                <a:latin typeface="TeXGyreAdventor"/>
                <a:cs typeface="TeXGyreAdventor"/>
              </a:rPr>
              <a:t>and </a:t>
            </a:r>
            <a:r>
              <a:rPr sz="1600" b="1" spc="-5" dirty="0">
                <a:latin typeface="TeXGyreAdventor"/>
                <a:cs typeface="TeXGyreAdventor"/>
              </a:rPr>
              <a:t>mean  square </a:t>
            </a:r>
            <a:r>
              <a:rPr sz="1600" b="1" spc="-55" dirty="0">
                <a:latin typeface="Verdana"/>
                <a:cs typeface="Verdana"/>
              </a:rPr>
              <a:t>error’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5" dirty="0">
                <a:latin typeface="TeXGyreAdventor"/>
                <a:cs typeface="TeXGyreAdventor"/>
              </a:rPr>
              <a:t>as </a:t>
            </a:r>
            <a:r>
              <a:rPr sz="1600" b="1" spc="-5" dirty="0">
                <a:latin typeface="TeXGyreAdventor"/>
                <a:cs typeface="TeXGyreAdventor"/>
              </a:rPr>
              <a:t>validation </a:t>
            </a:r>
            <a:r>
              <a:rPr sz="1600" b="1" dirty="0">
                <a:latin typeface="TeXGyreAdventor"/>
                <a:cs typeface="TeXGyreAdventor"/>
              </a:rPr>
              <a:t>loss </a:t>
            </a:r>
            <a:r>
              <a:rPr sz="1600" b="1" spc="-5" dirty="0">
                <a:latin typeface="TeXGyreAdventor"/>
                <a:cs typeface="TeXGyreAdventor"/>
              </a:rPr>
              <a:t>is more </a:t>
            </a:r>
            <a:r>
              <a:rPr sz="1600" b="1" spc="-10" dirty="0">
                <a:latin typeface="TeXGyreAdventor"/>
                <a:cs typeface="TeXGyreAdventor"/>
              </a:rPr>
              <a:t>than </a:t>
            </a:r>
            <a:r>
              <a:rPr sz="1600" b="1" spc="-5" dirty="0">
                <a:latin typeface="TeXGyreAdventor"/>
                <a:cs typeface="TeXGyreAdventor"/>
              </a:rPr>
              <a:t>training</a:t>
            </a:r>
            <a:r>
              <a:rPr sz="1600" b="1" spc="5" dirty="0">
                <a:latin typeface="TeXGyreAdventor"/>
                <a:cs typeface="TeXGyreAdventor"/>
              </a:rPr>
              <a:t> </a:t>
            </a:r>
            <a:r>
              <a:rPr sz="1600" b="1" dirty="0">
                <a:latin typeface="TeXGyreAdventor"/>
                <a:cs typeface="TeXGyreAdventor"/>
              </a:rPr>
              <a:t>loss.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3000" y="993568"/>
            <a:ext cx="9525000" cy="1597232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buClr>
                <a:srgbClr val="353535"/>
              </a:buClr>
              <a:tabLst>
                <a:tab pos="354965" algn="l"/>
                <a:tab pos="355600" algn="l"/>
              </a:tabLst>
            </a:pPr>
            <a:r>
              <a:rPr lang="en-US" b="1" dirty="0" smtClean="0">
                <a:latin typeface="Gothic Uralic"/>
                <a:cs typeface="TeXGyreAdventor"/>
              </a:rPr>
              <a:t>3. ANN </a:t>
            </a:r>
            <a:r>
              <a:rPr lang="en-US" b="1" spc="-110" dirty="0">
                <a:latin typeface="Gothic Uralic"/>
                <a:cs typeface="Verdana"/>
              </a:rPr>
              <a:t>–</a:t>
            </a:r>
            <a:r>
              <a:rPr lang="en-US" b="1" spc="-110" dirty="0">
                <a:latin typeface="Gothic Uralic"/>
                <a:cs typeface="TeXGyreAdventor"/>
              </a:rPr>
              <a:t>MLP </a:t>
            </a:r>
            <a:r>
              <a:rPr lang="en-US" b="1" spc="-5" dirty="0">
                <a:latin typeface="Gothic Uralic"/>
                <a:cs typeface="TeXGyreAdventor"/>
              </a:rPr>
              <a:t>with </a:t>
            </a:r>
            <a:r>
              <a:rPr lang="en-US" b="1" dirty="0">
                <a:latin typeface="Gothic Uralic"/>
                <a:cs typeface="TeXGyreAdventor"/>
              </a:rPr>
              <a:t>Convolution </a:t>
            </a:r>
            <a:r>
              <a:rPr lang="en-US" b="1" spc="-5" dirty="0">
                <a:latin typeface="Gothic Uralic"/>
                <a:cs typeface="TeXGyreAdventor"/>
              </a:rPr>
              <a:t>Layer </a:t>
            </a:r>
            <a:r>
              <a:rPr lang="en-US" b="1" dirty="0">
                <a:latin typeface="Gothic Uralic"/>
                <a:cs typeface="TeXGyreAdventor"/>
              </a:rPr>
              <a:t>( </a:t>
            </a:r>
            <a:r>
              <a:rPr lang="en-US" b="1" spc="-5" dirty="0">
                <a:latin typeface="Gothic Uralic"/>
                <a:cs typeface="TeXGyreAdventor"/>
              </a:rPr>
              <a:t>w/o  Drop-Out and</a:t>
            </a:r>
            <a:r>
              <a:rPr lang="en-US" b="1" spc="-10" dirty="0">
                <a:latin typeface="Gothic Uralic"/>
                <a:cs typeface="TeXGyreAdventor"/>
              </a:rPr>
              <a:t> </a:t>
            </a:r>
            <a:r>
              <a:rPr lang="en-US" b="1" spc="-5" dirty="0">
                <a:latin typeface="Gothic Uralic"/>
                <a:cs typeface="TeXGyreAdventor"/>
              </a:rPr>
              <a:t>Batch-Normalization</a:t>
            </a:r>
            <a:r>
              <a:rPr lang="en-US" b="1" spc="-5" dirty="0" smtClean="0">
                <a:latin typeface="Gothic Uralic"/>
                <a:cs typeface="TeXGyreAdventor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095"/>
              </a:spcBef>
              <a:buClr>
                <a:srgbClr val="353535"/>
              </a:buClr>
              <a:tabLst>
                <a:tab pos="354965" algn="l"/>
                <a:tab pos="355600" algn="l"/>
              </a:tabLst>
            </a:pPr>
            <a:endParaRPr lang="en-IN" sz="1800" b="1" spc="5" dirty="0" smtClean="0">
              <a:latin typeface="Gothic Uralic"/>
              <a:cs typeface="TeXGyreAdventor"/>
            </a:endParaRPr>
          </a:p>
          <a:p>
            <a:pPr marL="755650" lvl="1" indent="-285750">
              <a:spcBef>
                <a:spcPts val="1095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600" spc="5" dirty="0" smtClean="0">
                <a:latin typeface="TeXGyreAdventor"/>
                <a:cs typeface="TeXGyreAdventor"/>
              </a:rPr>
              <a:t>It </a:t>
            </a:r>
            <a:r>
              <a:rPr sz="1600" spc="5" dirty="0">
                <a:latin typeface="TeXGyreAdventor"/>
                <a:cs typeface="TeXGyreAdventor"/>
              </a:rPr>
              <a:t>gives </a:t>
            </a:r>
            <a:r>
              <a:rPr sz="1600" b="1" spc="-5" dirty="0">
                <a:latin typeface="TeXGyreAdventor"/>
                <a:cs typeface="TeXGyreAdventor"/>
              </a:rPr>
              <a:t>97 % </a:t>
            </a:r>
            <a:r>
              <a:rPr sz="1600" b="1" dirty="0">
                <a:latin typeface="TeXGyreAdventor"/>
                <a:cs typeface="TeXGyreAdventor"/>
              </a:rPr>
              <a:t>validation </a:t>
            </a:r>
            <a:r>
              <a:rPr sz="1600" b="1" spc="-5" dirty="0">
                <a:latin typeface="TeXGyreAdventor"/>
                <a:cs typeface="TeXGyreAdventor"/>
              </a:rPr>
              <a:t>accuracy</a:t>
            </a:r>
            <a:r>
              <a:rPr sz="1600" spc="-5" dirty="0">
                <a:latin typeface="TeXGyreAdventor"/>
                <a:cs typeface="TeXGyreAdventor"/>
              </a:rPr>
              <a:t>, </a:t>
            </a:r>
            <a:r>
              <a:rPr sz="1600" spc="-10" dirty="0">
                <a:latin typeface="TeXGyreAdventor"/>
                <a:cs typeface="TeXGyreAdventor"/>
              </a:rPr>
              <a:t>and </a:t>
            </a:r>
            <a:r>
              <a:rPr sz="1600" b="1" spc="-5" dirty="0">
                <a:latin typeface="TeXGyreAdventor"/>
                <a:cs typeface="TeXGyreAdventor"/>
              </a:rPr>
              <a:t>requires </a:t>
            </a:r>
            <a:r>
              <a:rPr sz="1600" b="1" dirty="0">
                <a:latin typeface="TeXGyreAdventor"/>
                <a:cs typeface="TeXGyreAdventor"/>
              </a:rPr>
              <a:t>only </a:t>
            </a:r>
            <a:r>
              <a:rPr sz="1600" b="1" spc="-5" dirty="0">
                <a:latin typeface="TeXGyreAdventor"/>
                <a:cs typeface="TeXGyreAdventor"/>
              </a:rPr>
              <a:t>50 training</a:t>
            </a:r>
            <a:r>
              <a:rPr sz="1600" b="1" spc="-20" dirty="0">
                <a:latin typeface="TeXGyreAdventor"/>
                <a:cs typeface="TeXGyreAdventor"/>
              </a:rPr>
              <a:t> </a:t>
            </a:r>
            <a:r>
              <a:rPr sz="1600" b="1" spc="-10" dirty="0" smtClean="0">
                <a:latin typeface="TeXGyreAdventor"/>
                <a:cs typeface="TeXGyreAdventor"/>
              </a:rPr>
              <a:t>epochs</a:t>
            </a:r>
            <a:r>
              <a:rPr lang="en-IN" sz="1600" b="1" spc="-10" dirty="0" smtClean="0">
                <a:latin typeface="TeXGyreAdventor"/>
                <a:cs typeface="TeXGyreAdventor"/>
              </a:rPr>
              <a:t>.</a:t>
            </a:r>
            <a:endParaRPr sz="1600" b="1" dirty="0">
              <a:latin typeface="TeXGyreAdventor"/>
              <a:cs typeface="TeXGyreAdventor"/>
            </a:endParaRPr>
          </a:p>
          <a:p>
            <a:pPr marL="755650" lvl="1" indent="-285750">
              <a:spcBef>
                <a:spcPts val="994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TeXGyreAdventor"/>
                <a:cs typeface="TeXGyreAdventor"/>
              </a:rPr>
              <a:t>Below </a:t>
            </a:r>
            <a:r>
              <a:rPr sz="1600" dirty="0">
                <a:latin typeface="TeXGyreAdventor"/>
                <a:cs typeface="TeXGyreAdventor"/>
              </a:rPr>
              <a:t>figures </a:t>
            </a:r>
            <a:r>
              <a:rPr sz="1600" spc="-10" dirty="0">
                <a:latin typeface="TeXGyreAdventor"/>
                <a:cs typeface="TeXGyreAdventor"/>
              </a:rPr>
              <a:t>shows </a:t>
            </a:r>
            <a:r>
              <a:rPr sz="1600" spc="-5" dirty="0">
                <a:latin typeface="TeXGyreAdventor"/>
                <a:cs typeface="TeXGyreAdventor"/>
              </a:rPr>
              <a:t>learning process of</a:t>
            </a:r>
            <a:r>
              <a:rPr sz="1600" spc="60" dirty="0">
                <a:latin typeface="TeXGyreAdventor"/>
                <a:cs typeface="TeXGyreAdventor"/>
              </a:rPr>
              <a:t> </a:t>
            </a:r>
            <a:r>
              <a:rPr sz="1600" dirty="0">
                <a:latin typeface="TeXGyreAdventor"/>
                <a:cs typeface="TeXGyreAdventor"/>
              </a:rPr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76400" y="5257800"/>
            <a:ext cx="870966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1600" dirty="0" smtClean="0">
                <a:latin typeface="TeXGyreAdventor"/>
                <a:cs typeface="TeXGyreAdventor"/>
              </a:rPr>
              <a:t>Even </a:t>
            </a:r>
            <a:r>
              <a:rPr sz="1600" spc="-5" dirty="0">
                <a:latin typeface="TeXGyreAdventor"/>
                <a:cs typeface="TeXGyreAdventor"/>
              </a:rPr>
              <a:t>though </a:t>
            </a:r>
            <a:r>
              <a:rPr sz="1600" b="1" spc="-5" dirty="0">
                <a:latin typeface="TeXGyreAdventor"/>
                <a:cs typeface="TeXGyreAdventor"/>
              </a:rPr>
              <a:t>accuracy </a:t>
            </a:r>
            <a:r>
              <a:rPr sz="1600" b="1" spc="10" dirty="0">
                <a:latin typeface="TeXGyreAdventor"/>
                <a:cs typeface="TeXGyreAdventor"/>
              </a:rPr>
              <a:t>is </a:t>
            </a:r>
            <a:r>
              <a:rPr sz="1600" b="1" spc="-5" dirty="0">
                <a:latin typeface="TeXGyreAdventor"/>
                <a:cs typeface="TeXGyreAdventor"/>
              </a:rPr>
              <a:t>high, our </a:t>
            </a:r>
            <a:r>
              <a:rPr sz="1600" b="1" dirty="0">
                <a:latin typeface="TeXGyreAdventor"/>
                <a:cs typeface="TeXGyreAdventor"/>
              </a:rPr>
              <a:t>model </a:t>
            </a:r>
            <a:r>
              <a:rPr sz="1600" b="1" spc="10" dirty="0">
                <a:latin typeface="TeXGyreAdventor"/>
                <a:cs typeface="TeXGyreAdventor"/>
              </a:rPr>
              <a:t>is </a:t>
            </a:r>
            <a:r>
              <a:rPr sz="1600" b="1" dirty="0">
                <a:latin typeface="TeXGyreAdventor"/>
                <a:cs typeface="TeXGyreAdventor"/>
              </a:rPr>
              <a:t>over fitting </a:t>
            </a:r>
            <a:r>
              <a:rPr sz="1600" b="1" spc="-5" dirty="0">
                <a:latin typeface="TeXGyreAdventor"/>
                <a:cs typeface="TeXGyreAdventor"/>
              </a:rPr>
              <a:t>as </a:t>
            </a:r>
            <a:r>
              <a:rPr sz="1600" b="1" dirty="0">
                <a:latin typeface="TeXGyreAdventor"/>
                <a:cs typeface="TeXGyreAdventor"/>
              </a:rPr>
              <a:t>validation loss</a:t>
            </a:r>
            <a:r>
              <a:rPr sz="1600" dirty="0">
                <a:latin typeface="TeXGyreAdventor"/>
                <a:cs typeface="TeXGyreAdventor"/>
              </a:rPr>
              <a:t> </a:t>
            </a:r>
            <a:r>
              <a:rPr sz="1600" spc="10" dirty="0">
                <a:latin typeface="TeXGyreAdventor"/>
                <a:cs typeface="TeXGyreAdventor"/>
              </a:rPr>
              <a:t>is  </a:t>
            </a:r>
            <a:r>
              <a:rPr sz="1600" spc="-5" dirty="0">
                <a:latin typeface="TeXGyreAdventor"/>
                <a:cs typeface="TeXGyreAdventor"/>
              </a:rPr>
              <a:t>increasing, </a:t>
            </a:r>
            <a:r>
              <a:rPr sz="1600" dirty="0">
                <a:latin typeface="TeXGyreAdventor"/>
                <a:cs typeface="TeXGyreAdventor"/>
              </a:rPr>
              <a:t>also </a:t>
            </a:r>
            <a:r>
              <a:rPr sz="1600" b="1" spc="-5" dirty="0">
                <a:latin typeface="TeXGyreAdventor"/>
                <a:cs typeface="TeXGyreAdventor"/>
              </a:rPr>
              <a:t>during learning model fluctuates </a:t>
            </a:r>
            <a:r>
              <a:rPr sz="1600" b="1" dirty="0">
                <a:latin typeface="TeXGyreAdventor"/>
                <a:cs typeface="TeXGyreAdventor"/>
              </a:rPr>
              <a:t>a lot,</a:t>
            </a:r>
            <a:r>
              <a:rPr sz="1600" dirty="0">
                <a:latin typeface="TeXGyreAdventor"/>
                <a:cs typeface="TeXGyreAdventor"/>
              </a:rPr>
              <a:t> </a:t>
            </a:r>
            <a:r>
              <a:rPr sz="1600" spc="-5" dirty="0">
                <a:latin typeface="TeXGyreAdventor"/>
                <a:cs typeface="TeXGyreAdventor"/>
              </a:rPr>
              <a:t>all </a:t>
            </a:r>
            <a:r>
              <a:rPr sz="1600" dirty="0">
                <a:latin typeface="TeXGyreAdventor"/>
                <a:cs typeface="TeXGyreAdventor"/>
              </a:rPr>
              <a:t>of </a:t>
            </a:r>
            <a:r>
              <a:rPr sz="1600" spc="-5" dirty="0">
                <a:latin typeface="TeXGyreAdventor"/>
                <a:cs typeface="TeXGyreAdventor"/>
              </a:rPr>
              <a:t>this suggest </a:t>
            </a:r>
            <a:r>
              <a:rPr sz="1600" spc="-10" dirty="0">
                <a:latin typeface="TeXGyreAdventor"/>
                <a:cs typeface="TeXGyreAdventor"/>
              </a:rPr>
              <a:t>the </a:t>
            </a:r>
            <a:r>
              <a:rPr sz="1600" dirty="0" smtClean="0">
                <a:latin typeface="TeXGyreAdventor"/>
                <a:cs typeface="TeXGyreAdventor"/>
              </a:rPr>
              <a:t>use </a:t>
            </a:r>
            <a:r>
              <a:rPr sz="1600" spc="-5" dirty="0">
                <a:latin typeface="TeXGyreAdventor"/>
                <a:cs typeface="TeXGyreAdventor"/>
              </a:rPr>
              <a:t>of Drop-Out </a:t>
            </a:r>
            <a:r>
              <a:rPr sz="1600" spc="-10" dirty="0">
                <a:latin typeface="TeXGyreAdventor"/>
                <a:cs typeface="TeXGyreAdventor"/>
              </a:rPr>
              <a:t>and</a:t>
            </a:r>
            <a:r>
              <a:rPr sz="1600" spc="25" dirty="0">
                <a:latin typeface="TeXGyreAdventor"/>
                <a:cs typeface="TeXGyreAdventor"/>
              </a:rPr>
              <a:t> </a:t>
            </a:r>
            <a:r>
              <a:rPr sz="1600" spc="-5" dirty="0">
                <a:latin typeface="TeXGyreAdventor"/>
                <a:cs typeface="TeXGyreAdventor"/>
              </a:rPr>
              <a:t>Batch-Normalization.</a:t>
            </a:r>
            <a:endParaRPr sz="1600" dirty="0">
              <a:latin typeface="TeXGyreAdventor"/>
              <a:cs typeface="TeXGyreAdventor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62200" y="2590800"/>
            <a:ext cx="6327775" cy="2836545"/>
            <a:chOff x="3415284" y="2833103"/>
            <a:chExt cx="6327775" cy="2836545"/>
          </a:xfrm>
        </p:grpSpPr>
        <p:sp>
          <p:nvSpPr>
            <p:cNvPr id="6" name="object 6"/>
            <p:cNvSpPr/>
            <p:nvPr/>
          </p:nvSpPr>
          <p:spPr>
            <a:xfrm>
              <a:off x="3415284" y="2833103"/>
              <a:ext cx="6327648" cy="28361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10356" y="3028187"/>
              <a:ext cx="5757672" cy="22661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73805" y="990600"/>
            <a:ext cx="8763000" cy="1612621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buClr>
                <a:srgbClr val="353535"/>
              </a:buClr>
              <a:tabLst>
                <a:tab pos="354965" algn="l"/>
                <a:tab pos="355600" algn="l"/>
              </a:tabLst>
            </a:pPr>
            <a:r>
              <a:rPr lang="en-US" b="1" dirty="0" smtClean="0">
                <a:latin typeface="Gothic Uralic"/>
                <a:cs typeface="TeXGyreAdventor"/>
              </a:rPr>
              <a:t>4. ANN </a:t>
            </a:r>
            <a:r>
              <a:rPr lang="en-US" b="1" spc="-110" dirty="0">
                <a:latin typeface="Gothic Uralic"/>
                <a:cs typeface="Verdana"/>
              </a:rPr>
              <a:t>–</a:t>
            </a:r>
            <a:r>
              <a:rPr lang="en-US" b="1" spc="-110" dirty="0">
                <a:latin typeface="Gothic Uralic"/>
                <a:cs typeface="TeXGyreAdventor"/>
              </a:rPr>
              <a:t>MLP </a:t>
            </a:r>
            <a:r>
              <a:rPr lang="en-US" b="1" spc="-5" dirty="0">
                <a:latin typeface="Gothic Uralic"/>
                <a:cs typeface="TeXGyreAdventor"/>
              </a:rPr>
              <a:t>with </a:t>
            </a:r>
            <a:r>
              <a:rPr lang="en-US" b="1" dirty="0">
                <a:latin typeface="Gothic Uralic"/>
                <a:cs typeface="TeXGyreAdventor"/>
              </a:rPr>
              <a:t>Convolution </a:t>
            </a:r>
            <a:r>
              <a:rPr lang="en-US" b="1" spc="-5" dirty="0">
                <a:latin typeface="Gothic Uralic"/>
                <a:cs typeface="TeXGyreAdventor"/>
              </a:rPr>
              <a:t>Layer </a:t>
            </a:r>
            <a:r>
              <a:rPr lang="en-US" b="1" dirty="0">
                <a:latin typeface="Gothic Uralic"/>
                <a:cs typeface="TeXGyreAdventor"/>
              </a:rPr>
              <a:t>( </a:t>
            </a:r>
            <a:r>
              <a:rPr lang="en-US" b="1" spc="-5" dirty="0" smtClean="0">
                <a:latin typeface="Gothic Uralic"/>
                <a:cs typeface="TeXGyreAdventor"/>
              </a:rPr>
              <a:t>with </a:t>
            </a:r>
            <a:r>
              <a:rPr lang="en-US" b="1" spc="-5" dirty="0">
                <a:latin typeface="Gothic Uralic"/>
                <a:cs typeface="TeXGyreAdventor"/>
              </a:rPr>
              <a:t>Drop-Out and</a:t>
            </a:r>
            <a:r>
              <a:rPr lang="en-US" b="1" spc="-10" dirty="0">
                <a:latin typeface="Gothic Uralic"/>
                <a:cs typeface="TeXGyreAdventor"/>
              </a:rPr>
              <a:t> </a:t>
            </a:r>
            <a:r>
              <a:rPr lang="en-US" b="1" spc="-5" dirty="0">
                <a:latin typeface="Gothic Uralic"/>
                <a:cs typeface="TeXGyreAdventor"/>
              </a:rPr>
              <a:t>Batch-Normalization)</a:t>
            </a:r>
            <a:endParaRPr lang="en-US" b="1" spc="5" dirty="0">
              <a:latin typeface="Gothic Uralic"/>
              <a:cs typeface="TeXGyreAdventor"/>
            </a:endParaRPr>
          </a:p>
          <a:p>
            <a:pPr marL="755650" lvl="1" indent="-285750">
              <a:spcBef>
                <a:spcPts val="1095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IN" sz="1700" spc="15" dirty="0" smtClean="0">
              <a:latin typeface="TeXGyreAdventor"/>
              <a:cs typeface="TeXGyreAdventor"/>
            </a:endParaRPr>
          </a:p>
          <a:p>
            <a:pPr marL="755650" lvl="1" indent="-285750">
              <a:spcBef>
                <a:spcPts val="1095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700" spc="15" dirty="0" smtClean="0">
                <a:latin typeface="TeXGyreAdventor"/>
                <a:cs typeface="TeXGyreAdventor"/>
              </a:rPr>
              <a:t>It </a:t>
            </a:r>
            <a:r>
              <a:rPr sz="1700" dirty="0">
                <a:latin typeface="TeXGyreAdventor"/>
                <a:cs typeface="TeXGyreAdventor"/>
              </a:rPr>
              <a:t>gives </a:t>
            </a:r>
            <a:r>
              <a:rPr sz="1700" b="1" dirty="0">
                <a:latin typeface="TeXGyreAdventor"/>
                <a:cs typeface="TeXGyreAdventor"/>
              </a:rPr>
              <a:t>98 % </a:t>
            </a:r>
            <a:r>
              <a:rPr sz="1700" b="1" spc="-5" dirty="0">
                <a:latin typeface="TeXGyreAdventor"/>
                <a:cs typeface="TeXGyreAdventor"/>
              </a:rPr>
              <a:t>validation accuracy</a:t>
            </a:r>
            <a:r>
              <a:rPr sz="1700" spc="-5" dirty="0">
                <a:latin typeface="TeXGyreAdventor"/>
                <a:cs typeface="TeXGyreAdventor"/>
              </a:rPr>
              <a:t>, </a:t>
            </a:r>
            <a:r>
              <a:rPr sz="1700" dirty="0">
                <a:latin typeface="TeXGyreAdventor"/>
                <a:cs typeface="TeXGyreAdventor"/>
              </a:rPr>
              <a:t>also now </a:t>
            </a:r>
            <a:r>
              <a:rPr sz="1700" b="1" dirty="0">
                <a:latin typeface="TeXGyreAdventor"/>
                <a:cs typeface="TeXGyreAdventor"/>
              </a:rPr>
              <a:t>model is not</a:t>
            </a:r>
            <a:r>
              <a:rPr sz="1700" b="1" spc="-175" dirty="0">
                <a:latin typeface="TeXGyreAdventor"/>
                <a:cs typeface="TeXGyreAdventor"/>
              </a:rPr>
              <a:t> </a:t>
            </a:r>
            <a:r>
              <a:rPr sz="1700" b="1" dirty="0">
                <a:latin typeface="TeXGyreAdventor"/>
                <a:cs typeface="TeXGyreAdventor"/>
              </a:rPr>
              <a:t>overfitting.</a:t>
            </a:r>
          </a:p>
          <a:p>
            <a:pPr marL="755650" lvl="1" indent="-285750">
              <a:spcBef>
                <a:spcPts val="994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700" dirty="0" smtClean="0">
                <a:latin typeface="TeXGyreAdventor"/>
                <a:cs typeface="TeXGyreAdventor"/>
              </a:rPr>
              <a:t>Below </a:t>
            </a:r>
            <a:r>
              <a:rPr sz="1700" dirty="0">
                <a:latin typeface="TeXGyreAdventor"/>
                <a:cs typeface="TeXGyreAdventor"/>
              </a:rPr>
              <a:t>figure </a:t>
            </a:r>
            <a:r>
              <a:rPr sz="1700" spc="-5" dirty="0">
                <a:latin typeface="TeXGyreAdventor"/>
                <a:cs typeface="TeXGyreAdventor"/>
              </a:rPr>
              <a:t>shows </a:t>
            </a:r>
            <a:r>
              <a:rPr sz="1700" dirty="0">
                <a:latin typeface="TeXGyreAdventor"/>
                <a:cs typeface="TeXGyreAdventor"/>
              </a:rPr>
              <a:t>learning curve of</a:t>
            </a:r>
            <a:r>
              <a:rPr sz="1700" spc="-105" dirty="0">
                <a:latin typeface="TeXGyreAdventor"/>
                <a:cs typeface="TeXGyreAdventor"/>
              </a:rPr>
              <a:t> </a:t>
            </a:r>
            <a:r>
              <a:rPr sz="1700" dirty="0">
                <a:latin typeface="TeXGyreAdventor"/>
                <a:cs typeface="TeXGyreAdventor"/>
              </a:rPr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47218" y="5593720"/>
            <a:ext cx="8305800" cy="7957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1600" spc="-20" dirty="0" smtClean="0">
                <a:latin typeface="TeXGyreAdventor"/>
                <a:cs typeface="TeXGyreAdventor"/>
              </a:rPr>
              <a:t>We </a:t>
            </a:r>
            <a:r>
              <a:rPr sz="1600" dirty="0">
                <a:latin typeface="TeXGyreAdventor"/>
                <a:cs typeface="TeXGyreAdventor"/>
              </a:rPr>
              <a:t>can </a:t>
            </a:r>
            <a:r>
              <a:rPr sz="1600" spc="-5" dirty="0">
                <a:latin typeface="TeXGyreAdventor"/>
                <a:cs typeface="TeXGyreAdventor"/>
              </a:rPr>
              <a:t>see there </a:t>
            </a:r>
            <a:r>
              <a:rPr sz="1600" dirty="0">
                <a:latin typeface="TeXGyreAdventor"/>
                <a:cs typeface="TeXGyreAdventor"/>
              </a:rPr>
              <a:t>is </a:t>
            </a:r>
            <a:r>
              <a:rPr sz="1600" b="1" spc="5" dirty="0">
                <a:latin typeface="TeXGyreAdventor"/>
                <a:cs typeface="TeXGyreAdventor"/>
              </a:rPr>
              <a:t>lot </a:t>
            </a:r>
            <a:r>
              <a:rPr sz="1600" b="1" spc="-5" dirty="0">
                <a:latin typeface="TeXGyreAdventor"/>
                <a:cs typeface="TeXGyreAdventor"/>
              </a:rPr>
              <a:t>of fluctuation </a:t>
            </a:r>
            <a:r>
              <a:rPr sz="1600" b="1" dirty="0">
                <a:latin typeface="TeXGyreAdventor"/>
                <a:cs typeface="TeXGyreAdventor"/>
              </a:rPr>
              <a:t>while learning</a:t>
            </a:r>
            <a:r>
              <a:rPr sz="1600" dirty="0">
                <a:latin typeface="TeXGyreAdventor"/>
                <a:cs typeface="TeXGyreAdventor"/>
              </a:rPr>
              <a:t>, this is </a:t>
            </a:r>
            <a:r>
              <a:rPr sz="1600" b="1" spc="-5" dirty="0">
                <a:latin typeface="TeXGyreAdventor"/>
                <a:cs typeface="TeXGyreAdventor"/>
              </a:rPr>
              <a:t>due to </a:t>
            </a:r>
            <a:r>
              <a:rPr sz="1600" b="1" dirty="0">
                <a:latin typeface="TeXGyreAdventor"/>
                <a:cs typeface="TeXGyreAdventor"/>
              </a:rPr>
              <a:t>high</a:t>
            </a:r>
            <a:r>
              <a:rPr sz="1600" b="1" spc="-30" dirty="0">
                <a:latin typeface="TeXGyreAdventor"/>
                <a:cs typeface="TeXGyreAdventor"/>
              </a:rPr>
              <a:t> </a:t>
            </a:r>
            <a:r>
              <a:rPr sz="1600" b="1" dirty="0" smtClean="0">
                <a:latin typeface="TeXGyreAdventor"/>
                <a:cs typeface="TeXGyreAdventor"/>
              </a:rPr>
              <a:t>learning</a:t>
            </a:r>
            <a:r>
              <a:rPr lang="en-IN" sz="1600" b="1" dirty="0" smtClean="0">
                <a:latin typeface="TeXGyreAdventor"/>
                <a:cs typeface="TeXGyreAdventor"/>
              </a:rPr>
              <a:t> </a:t>
            </a:r>
            <a:r>
              <a:rPr sz="1600" b="1" spc="-5" dirty="0" smtClean="0">
                <a:latin typeface="TeXGyreAdventor"/>
                <a:cs typeface="TeXGyreAdventor"/>
              </a:rPr>
              <a:t>rate</a:t>
            </a:r>
            <a:r>
              <a:rPr sz="1600" spc="-5" dirty="0">
                <a:latin typeface="TeXGyreAdventor"/>
                <a:cs typeface="TeXGyreAdventor"/>
              </a:rPr>
              <a:t>, so </a:t>
            </a:r>
            <a:r>
              <a:rPr sz="1600" b="1" spc="-10" dirty="0">
                <a:latin typeface="TeXGyreAdventor"/>
                <a:cs typeface="TeXGyreAdventor"/>
              </a:rPr>
              <a:t>to </a:t>
            </a:r>
            <a:r>
              <a:rPr sz="1600" b="1" dirty="0">
                <a:latin typeface="TeXGyreAdventor"/>
                <a:cs typeface="TeXGyreAdventor"/>
              </a:rPr>
              <a:t>avoid </a:t>
            </a:r>
            <a:r>
              <a:rPr sz="1600" b="1" spc="-5" dirty="0" smtClean="0">
                <a:latin typeface="TeXGyreAdventor"/>
                <a:cs typeface="TeXGyreAdventor"/>
              </a:rPr>
              <a:t>this</a:t>
            </a:r>
            <a:r>
              <a:rPr lang="en-IN" sz="1600" b="1" spc="-5" dirty="0">
                <a:latin typeface="TeXGyreAdventor"/>
                <a:cs typeface="TeXGyreAdventor"/>
              </a:rPr>
              <a:t> </a:t>
            </a:r>
            <a:r>
              <a:rPr sz="1600" b="1" dirty="0" smtClean="0">
                <a:latin typeface="TeXGyreAdventor"/>
                <a:cs typeface="TeXGyreAdventor"/>
              </a:rPr>
              <a:t>model </a:t>
            </a:r>
            <a:r>
              <a:rPr sz="1600" b="1" spc="-5" dirty="0">
                <a:latin typeface="TeXGyreAdventor"/>
                <a:cs typeface="TeXGyreAdventor"/>
              </a:rPr>
              <a:t>was trained </a:t>
            </a:r>
            <a:r>
              <a:rPr sz="1600" b="1" dirty="0">
                <a:latin typeface="TeXGyreAdventor"/>
                <a:cs typeface="TeXGyreAdventor"/>
              </a:rPr>
              <a:t>again using </a:t>
            </a:r>
            <a:r>
              <a:rPr sz="1600" b="1" spc="5" dirty="0">
                <a:latin typeface="TeXGyreAdventor"/>
                <a:cs typeface="TeXGyreAdventor"/>
              </a:rPr>
              <a:t>low </a:t>
            </a:r>
            <a:r>
              <a:rPr sz="1600" b="1" dirty="0">
                <a:latin typeface="TeXGyreAdventor"/>
                <a:cs typeface="TeXGyreAdventor"/>
              </a:rPr>
              <a:t>learning</a:t>
            </a:r>
            <a:r>
              <a:rPr sz="1600" b="1" spc="-80" dirty="0">
                <a:latin typeface="TeXGyreAdventor"/>
                <a:cs typeface="TeXGyreAdventor"/>
              </a:rPr>
              <a:t> </a:t>
            </a:r>
            <a:r>
              <a:rPr sz="1600" b="1" spc="-5" dirty="0" smtClean="0">
                <a:latin typeface="TeXGyreAdventor"/>
                <a:cs typeface="TeXGyreAdventor"/>
              </a:rPr>
              <a:t>rate.</a:t>
            </a:r>
            <a:endParaRPr lang="en-IN" sz="1600" b="1" spc="-5" dirty="0">
              <a:latin typeface="TeXGyreAdventor"/>
              <a:cs typeface="TeXGyreAdventor"/>
            </a:endParaRPr>
          </a:p>
          <a:p>
            <a:pPr marL="12700" algn="r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lang="en-IN" b="1" spc="-5" dirty="0" smtClean="0">
                <a:latin typeface="TeXGyreAdventor"/>
                <a:cs typeface="TeXGyreAdventor"/>
              </a:rPr>
              <a:t>PTO    </a:t>
            </a:r>
            <a:endParaRPr b="1" dirty="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90800" y="3074395"/>
            <a:ext cx="5788152" cy="2197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val 6"/>
          <p:cNvSpPr/>
          <p:nvPr/>
        </p:nvSpPr>
        <p:spPr>
          <a:xfrm>
            <a:off x="9220200" y="6019800"/>
            <a:ext cx="914400" cy="381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3429000"/>
            <a:ext cx="8542655" cy="2143536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95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600" spc="65" dirty="0">
                <a:latin typeface="TeXGyreAdventor"/>
                <a:cs typeface="Verdana"/>
              </a:rPr>
              <a:t>Above</a:t>
            </a:r>
            <a:r>
              <a:rPr sz="1600" spc="-165" dirty="0">
                <a:latin typeface="TeXGyreAdventor"/>
                <a:cs typeface="Verdana"/>
              </a:rPr>
              <a:t> </a:t>
            </a:r>
            <a:r>
              <a:rPr sz="1600" spc="-75" dirty="0">
                <a:latin typeface="TeXGyreAdventor"/>
                <a:cs typeface="Verdana"/>
              </a:rPr>
              <a:t>figures</a:t>
            </a:r>
            <a:r>
              <a:rPr sz="1600" spc="-130" dirty="0">
                <a:latin typeface="TeXGyreAdventor"/>
                <a:cs typeface="Verdana"/>
              </a:rPr>
              <a:t> </a:t>
            </a:r>
            <a:r>
              <a:rPr sz="1600" spc="-95" dirty="0">
                <a:latin typeface="TeXGyreAdventor"/>
                <a:cs typeface="Verdana"/>
              </a:rPr>
              <a:t>shows</a:t>
            </a:r>
            <a:r>
              <a:rPr sz="1600" spc="-85" dirty="0">
                <a:latin typeface="TeXGyreAdventor"/>
                <a:cs typeface="Verdana"/>
              </a:rPr>
              <a:t> </a:t>
            </a:r>
            <a:r>
              <a:rPr sz="1600" b="1" dirty="0">
                <a:latin typeface="TeXGyreAdventor"/>
                <a:cs typeface="Verdana"/>
              </a:rPr>
              <a:t>model’s</a:t>
            </a:r>
            <a:r>
              <a:rPr sz="1600" b="1" spc="-125" dirty="0">
                <a:latin typeface="TeXGyreAdventor"/>
                <a:cs typeface="Verdana"/>
              </a:rPr>
              <a:t> </a:t>
            </a:r>
            <a:r>
              <a:rPr sz="1600" b="1" spc="-35" dirty="0">
                <a:latin typeface="TeXGyreAdventor"/>
                <a:cs typeface="Verdana"/>
              </a:rPr>
              <a:t>learning</a:t>
            </a:r>
            <a:r>
              <a:rPr sz="1600" b="1" spc="-135" dirty="0">
                <a:latin typeface="TeXGyreAdventor"/>
                <a:cs typeface="Verdana"/>
              </a:rPr>
              <a:t> </a:t>
            </a:r>
            <a:r>
              <a:rPr sz="1600" b="1" dirty="0">
                <a:latin typeface="TeXGyreAdventor"/>
                <a:cs typeface="Verdana"/>
              </a:rPr>
              <a:t>curve</a:t>
            </a:r>
            <a:r>
              <a:rPr sz="1600" b="1" spc="-145" dirty="0">
                <a:latin typeface="TeXGyreAdventor"/>
                <a:cs typeface="Verdana"/>
              </a:rPr>
              <a:t> </a:t>
            </a:r>
            <a:r>
              <a:rPr sz="1600" b="1" spc="-75" dirty="0">
                <a:latin typeface="TeXGyreAdventor"/>
                <a:cs typeface="Verdana"/>
              </a:rPr>
              <a:t>with</a:t>
            </a:r>
            <a:r>
              <a:rPr sz="1600" b="1" spc="-95" dirty="0">
                <a:latin typeface="TeXGyreAdventor"/>
                <a:cs typeface="Verdana"/>
              </a:rPr>
              <a:t> </a:t>
            </a:r>
            <a:r>
              <a:rPr sz="1600" b="1" spc="-35" dirty="0">
                <a:latin typeface="TeXGyreAdventor"/>
                <a:cs typeface="Verdana"/>
              </a:rPr>
              <a:t>learning</a:t>
            </a:r>
            <a:r>
              <a:rPr sz="1600" b="1" spc="-135" dirty="0">
                <a:latin typeface="TeXGyreAdventor"/>
                <a:cs typeface="Verdana"/>
              </a:rPr>
              <a:t> </a:t>
            </a:r>
            <a:r>
              <a:rPr sz="1600" b="1" spc="-30" dirty="0">
                <a:latin typeface="TeXGyreAdventor"/>
                <a:cs typeface="Verdana"/>
              </a:rPr>
              <a:t>rate</a:t>
            </a:r>
            <a:r>
              <a:rPr sz="1600" b="1" spc="-110" dirty="0">
                <a:latin typeface="TeXGyreAdventor"/>
                <a:cs typeface="Verdana"/>
              </a:rPr>
              <a:t> </a:t>
            </a:r>
            <a:r>
              <a:rPr sz="1600" b="1" spc="5" dirty="0">
                <a:latin typeface="TeXGyreAdventor"/>
                <a:cs typeface="Verdana"/>
              </a:rPr>
              <a:t>of</a:t>
            </a:r>
            <a:r>
              <a:rPr sz="1600" b="1" spc="-140" dirty="0">
                <a:latin typeface="TeXGyreAdventor"/>
                <a:cs typeface="Verdana"/>
              </a:rPr>
              <a:t> </a:t>
            </a:r>
            <a:r>
              <a:rPr sz="1600" b="1" spc="-160" dirty="0">
                <a:latin typeface="TeXGyreAdventor"/>
                <a:cs typeface="Verdana"/>
              </a:rPr>
              <a:t>0.0001</a:t>
            </a:r>
            <a:r>
              <a:rPr sz="1600" b="1" spc="-160" dirty="0" smtClean="0">
                <a:latin typeface="TeXGyreAdventor"/>
                <a:cs typeface="Verdana"/>
              </a:rPr>
              <a:t>.</a:t>
            </a:r>
            <a:endParaRPr lang="en-IN" sz="1600" b="1" spc="-160" dirty="0" smtClean="0">
              <a:latin typeface="TeXGyreAdventor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1095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sz="1600" dirty="0">
              <a:latin typeface="TeXGyreAdventor"/>
              <a:cs typeface="Verdana"/>
            </a:endParaRPr>
          </a:p>
          <a:p>
            <a:pPr marL="298450" marR="5080" indent="-28575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600" spc="-30" dirty="0">
                <a:latin typeface="TeXGyreAdventor"/>
                <a:cs typeface="TeXGyreAdventor"/>
              </a:rPr>
              <a:t>We </a:t>
            </a:r>
            <a:r>
              <a:rPr sz="1600" spc="-5" dirty="0">
                <a:latin typeface="TeXGyreAdventor"/>
                <a:cs typeface="TeXGyreAdventor"/>
              </a:rPr>
              <a:t>can </a:t>
            </a:r>
            <a:r>
              <a:rPr sz="1600" spc="-10" dirty="0">
                <a:latin typeface="TeXGyreAdventor"/>
                <a:cs typeface="TeXGyreAdventor"/>
              </a:rPr>
              <a:t>see that </a:t>
            </a:r>
            <a:r>
              <a:rPr sz="1600" b="1" spc="-5" dirty="0">
                <a:latin typeface="TeXGyreAdventor"/>
                <a:cs typeface="TeXGyreAdventor"/>
              </a:rPr>
              <a:t>now learning </a:t>
            </a:r>
            <a:r>
              <a:rPr sz="1600" b="1" dirty="0">
                <a:latin typeface="TeXGyreAdventor"/>
                <a:cs typeface="TeXGyreAdventor"/>
              </a:rPr>
              <a:t>curve </a:t>
            </a:r>
            <a:r>
              <a:rPr sz="1600" b="1" spc="10" dirty="0">
                <a:latin typeface="TeXGyreAdventor"/>
                <a:cs typeface="TeXGyreAdventor"/>
              </a:rPr>
              <a:t>is </a:t>
            </a:r>
            <a:r>
              <a:rPr sz="1600" b="1" spc="-5" dirty="0">
                <a:latin typeface="TeXGyreAdventor"/>
                <a:cs typeface="TeXGyreAdventor"/>
              </a:rPr>
              <a:t>not fluctuating </a:t>
            </a:r>
            <a:r>
              <a:rPr sz="1600" b="1" dirty="0">
                <a:latin typeface="TeXGyreAdventor"/>
                <a:cs typeface="TeXGyreAdventor"/>
              </a:rPr>
              <a:t>much </a:t>
            </a:r>
            <a:r>
              <a:rPr sz="1600" b="1" spc="-10" dirty="0">
                <a:latin typeface="TeXGyreAdventor"/>
                <a:cs typeface="TeXGyreAdventor"/>
              </a:rPr>
              <a:t>and </a:t>
            </a:r>
            <a:r>
              <a:rPr sz="1600" b="1" spc="10" dirty="0">
                <a:latin typeface="TeXGyreAdventor"/>
                <a:cs typeface="TeXGyreAdventor"/>
              </a:rPr>
              <a:t>it </a:t>
            </a:r>
            <a:r>
              <a:rPr sz="1600" b="1" spc="-10" dirty="0">
                <a:latin typeface="TeXGyreAdventor"/>
                <a:cs typeface="TeXGyreAdventor"/>
              </a:rPr>
              <a:t>has  </a:t>
            </a:r>
            <a:r>
              <a:rPr sz="1600" b="1" spc="-5" dirty="0">
                <a:latin typeface="TeXGyreAdventor"/>
                <a:cs typeface="TeXGyreAdventor"/>
              </a:rPr>
              <a:t>become </a:t>
            </a:r>
            <a:r>
              <a:rPr sz="1600" b="1" dirty="0">
                <a:latin typeface="TeXGyreAdventor"/>
                <a:cs typeface="TeXGyreAdventor"/>
              </a:rPr>
              <a:t>much </a:t>
            </a:r>
            <a:r>
              <a:rPr sz="1600" b="1" spc="-10" dirty="0">
                <a:latin typeface="TeXGyreAdventor"/>
                <a:cs typeface="TeXGyreAdventor"/>
              </a:rPr>
              <a:t>smoother, </a:t>
            </a:r>
            <a:r>
              <a:rPr sz="1600" b="1" spc="-5" dirty="0">
                <a:latin typeface="TeXGyreAdventor"/>
                <a:cs typeface="TeXGyreAdventor"/>
              </a:rPr>
              <a:t>which </a:t>
            </a:r>
            <a:r>
              <a:rPr sz="1600" b="1" spc="-10" dirty="0">
                <a:latin typeface="TeXGyreAdventor"/>
                <a:cs typeface="TeXGyreAdventor"/>
              </a:rPr>
              <a:t>shows that </a:t>
            </a:r>
            <a:r>
              <a:rPr sz="1600" b="1" spc="-5" dirty="0">
                <a:latin typeface="TeXGyreAdventor"/>
                <a:cs typeface="TeXGyreAdventor"/>
              </a:rPr>
              <a:t>our </a:t>
            </a:r>
            <a:r>
              <a:rPr sz="1600" b="1" dirty="0">
                <a:latin typeface="TeXGyreAdventor"/>
                <a:cs typeface="TeXGyreAdventor"/>
              </a:rPr>
              <a:t>model </a:t>
            </a:r>
            <a:r>
              <a:rPr sz="1600" b="1" spc="10" dirty="0">
                <a:latin typeface="TeXGyreAdventor"/>
                <a:cs typeface="TeXGyreAdventor"/>
              </a:rPr>
              <a:t>is </a:t>
            </a:r>
            <a:r>
              <a:rPr sz="1600" b="1" spc="-5" dirty="0">
                <a:latin typeface="TeXGyreAdventor"/>
                <a:cs typeface="TeXGyreAdventor"/>
              </a:rPr>
              <a:t>now </a:t>
            </a:r>
            <a:r>
              <a:rPr sz="1600" b="1" dirty="0">
                <a:latin typeface="TeXGyreAdventor"/>
                <a:cs typeface="TeXGyreAdventor"/>
              </a:rPr>
              <a:t>much </a:t>
            </a:r>
            <a:r>
              <a:rPr sz="1600" b="1" spc="-5" dirty="0">
                <a:latin typeface="TeXGyreAdventor"/>
                <a:cs typeface="TeXGyreAdventor"/>
              </a:rPr>
              <a:t>stable </a:t>
            </a:r>
            <a:r>
              <a:rPr sz="1600" b="1" spc="-10" dirty="0" smtClean="0">
                <a:latin typeface="TeXGyreAdventor"/>
                <a:cs typeface="TeXGyreAdventor"/>
              </a:rPr>
              <a:t>and</a:t>
            </a:r>
            <a:r>
              <a:rPr sz="1600" b="1" spc="10" dirty="0" smtClean="0">
                <a:latin typeface="TeXGyreAdventor"/>
                <a:cs typeface="TeXGyreAdventor"/>
              </a:rPr>
              <a:t> </a:t>
            </a:r>
            <a:r>
              <a:rPr sz="1600" b="1" spc="-10" dirty="0">
                <a:latin typeface="TeXGyreAdventor"/>
                <a:cs typeface="TeXGyreAdventor"/>
              </a:rPr>
              <a:t>robust</a:t>
            </a:r>
            <a:r>
              <a:rPr sz="1600" b="1" spc="-10" dirty="0" smtClean="0">
                <a:latin typeface="TeXGyreAdventor"/>
                <a:cs typeface="TeXGyreAdventor"/>
              </a:rPr>
              <a:t>.</a:t>
            </a:r>
            <a:endParaRPr lang="en-IN" sz="1600" b="1" spc="-10" dirty="0" smtClean="0">
              <a:latin typeface="TeXGyreAdventor"/>
              <a:cs typeface="TeXGyreAdventor"/>
            </a:endParaRPr>
          </a:p>
          <a:p>
            <a:pPr marL="298450" marR="5080" indent="-28575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sz="1600" dirty="0">
              <a:latin typeface="TeXGyreAdventor"/>
              <a:cs typeface="TeXGyreAdventor"/>
            </a:endParaRPr>
          </a:p>
          <a:p>
            <a:pPr marL="298450" indent="-285750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600" dirty="0">
                <a:latin typeface="TeXGyreAdventor"/>
                <a:cs typeface="TeXGyreAdventor"/>
              </a:rPr>
              <a:t>Model </a:t>
            </a:r>
            <a:r>
              <a:rPr sz="1600" spc="10" dirty="0">
                <a:latin typeface="TeXGyreAdventor"/>
                <a:cs typeface="TeXGyreAdventor"/>
              </a:rPr>
              <a:t>is </a:t>
            </a:r>
            <a:r>
              <a:rPr sz="1600" dirty="0">
                <a:latin typeface="TeXGyreAdventor"/>
                <a:cs typeface="TeXGyreAdventor"/>
              </a:rPr>
              <a:t>giving </a:t>
            </a:r>
            <a:r>
              <a:rPr sz="1600" b="1" spc="-10" dirty="0">
                <a:latin typeface="TeXGyreAdventor"/>
                <a:cs typeface="TeXGyreAdventor"/>
              </a:rPr>
              <a:t>around </a:t>
            </a:r>
            <a:r>
              <a:rPr sz="1600" b="1" spc="-5" dirty="0">
                <a:latin typeface="TeXGyreAdventor"/>
                <a:cs typeface="TeXGyreAdventor"/>
              </a:rPr>
              <a:t>99% </a:t>
            </a:r>
            <a:r>
              <a:rPr sz="1600" b="1" dirty="0">
                <a:latin typeface="TeXGyreAdventor"/>
                <a:cs typeface="TeXGyreAdventor"/>
              </a:rPr>
              <a:t>validation</a:t>
            </a:r>
            <a:r>
              <a:rPr sz="1600" b="1" spc="-55" dirty="0">
                <a:latin typeface="TeXGyreAdventor"/>
                <a:cs typeface="TeXGyreAdventor"/>
              </a:rPr>
              <a:t> </a:t>
            </a:r>
            <a:r>
              <a:rPr sz="1600" b="1" spc="-5" dirty="0">
                <a:latin typeface="TeXGyreAdventor"/>
                <a:cs typeface="TeXGyreAdventor"/>
              </a:rPr>
              <a:t>accuracy.</a:t>
            </a:r>
            <a:endParaRPr sz="1600" b="1" dirty="0">
              <a:latin typeface="TeXGyreAdventor"/>
              <a:cs typeface="TeXGyreAdvento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800" y="152400"/>
            <a:ext cx="10134600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1066800"/>
            <a:ext cx="8763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4000" b="1" dirty="0" smtClean="0">
                <a:solidFill>
                  <a:schemeClr val="accent1"/>
                </a:solidFill>
                <a:latin typeface="TeXGyreAdventor"/>
                <a:cs typeface="TeXGyreAdventor"/>
              </a:rPr>
              <a:t>Conclusion :</a:t>
            </a:r>
            <a:endParaRPr sz="4000" b="1" dirty="0">
              <a:solidFill>
                <a:schemeClr val="accent1"/>
              </a:solidFill>
              <a:latin typeface="TeXGyreAdventor"/>
              <a:cs typeface="TeXGyreAdvento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9200" y="2209800"/>
            <a:ext cx="8610600" cy="39908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latin typeface="TeXGyreAdventor"/>
                <a:cs typeface="TeXGyreAdventor"/>
              </a:rPr>
              <a:t>Performing </a:t>
            </a:r>
            <a:r>
              <a:rPr b="1" dirty="0">
                <a:latin typeface="TeXGyreAdventor"/>
                <a:cs typeface="TeXGyreAdventor"/>
              </a:rPr>
              <a:t>normalization / </a:t>
            </a:r>
            <a:r>
              <a:rPr b="1" spc="-5" dirty="0">
                <a:latin typeface="TeXGyreAdventor"/>
                <a:cs typeface="TeXGyreAdventor"/>
              </a:rPr>
              <a:t>standardization </a:t>
            </a:r>
            <a:r>
              <a:rPr spc="-5" dirty="0">
                <a:latin typeface="TeXGyreAdventor"/>
                <a:cs typeface="TeXGyreAdventor"/>
              </a:rPr>
              <a:t>of </a:t>
            </a:r>
            <a:r>
              <a:rPr spc="-10" dirty="0">
                <a:latin typeface="TeXGyreAdventor"/>
                <a:cs typeface="TeXGyreAdventor"/>
              </a:rPr>
              <a:t>data </a:t>
            </a:r>
            <a:r>
              <a:rPr b="1" spc="10" dirty="0">
                <a:latin typeface="TeXGyreAdventor"/>
                <a:cs typeface="TeXGyreAdventor"/>
              </a:rPr>
              <a:t>is </a:t>
            </a:r>
            <a:r>
              <a:rPr b="1" dirty="0">
                <a:latin typeface="TeXGyreAdventor"/>
                <a:cs typeface="TeXGyreAdventor"/>
              </a:rPr>
              <a:t>must </a:t>
            </a:r>
            <a:r>
              <a:rPr spc="-5" dirty="0">
                <a:latin typeface="TeXGyreAdventor"/>
                <a:cs typeface="TeXGyreAdventor"/>
              </a:rPr>
              <a:t>for getting good  </a:t>
            </a:r>
            <a:r>
              <a:rPr dirty="0">
                <a:latin typeface="TeXGyreAdventor"/>
                <a:cs typeface="TeXGyreAdventor"/>
              </a:rPr>
              <a:t>model</a:t>
            </a:r>
            <a:r>
              <a:rPr dirty="0" smtClean="0">
                <a:latin typeface="TeXGyreAdventor"/>
                <a:cs typeface="TeXGyreAdventor"/>
              </a:rPr>
              <a:t>.</a:t>
            </a:r>
            <a:endParaRPr lang="en-IN" dirty="0" smtClean="0">
              <a:latin typeface="TeXGyreAdventor"/>
              <a:cs typeface="TeXGyreAdventor"/>
            </a:endParaRP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dirty="0">
              <a:latin typeface="TeXGyreAdventor"/>
              <a:cs typeface="TeXGyreAdventor"/>
            </a:endParaRPr>
          </a:p>
          <a:p>
            <a:pPr marL="298450" indent="-28575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pc="-100" dirty="0">
                <a:latin typeface="TeXGyreAdventor"/>
                <a:cs typeface="Verdana"/>
              </a:rPr>
              <a:t>Using</a:t>
            </a:r>
            <a:r>
              <a:rPr spc="-120" dirty="0">
                <a:latin typeface="TeXGyreAdventor"/>
                <a:cs typeface="Verdana"/>
              </a:rPr>
              <a:t> </a:t>
            </a:r>
            <a:r>
              <a:rPr b="1" spc="55" dirty="0">
                <a:latin typeface="TeXGyreAdventor"/>
                <a:cs typeface="Verdana"/>
              </a:rPr>
              <a:t>‘</a:t>
            </a:r>
            <a:r>
              <a:rPr b="1" spc="55" dirty="0">
                <a:latin typeface="TeXGyreAdventor"/>
                <a:cs typeface="TeXGyreAdventor"/>
              </a:rPr>
              <a:t>sgd</a:t>
            </a:r>
            <a:r>
              <a:rPr b="1" spc="55" dirty="0">
                <a:latin typeface="TeXGyreAdventor"/>
                <a:cs typeface="Verdana"/>
              </a:rPr>
              <a:t>’</a:t>
            </a:r>
            <a:r>
              <a:rPr b="1" spc="-125" dirty="0">
                <a:latin typeface="TeXGyreAdventor"/>
                <a:cs typeface="Verdana"/>
              </a:rPr>
              <a:t> </a:t>
            </a:r>
            <a:r>
              <a:rPr b="1" spc="-55" dirty="0">
                <a:latin typeface="TeXGyreAdventor"/>
                <a:cs typeface="Verdana"/>
              </a:rPr>
              <a:t>as</a:t>
            </a:r>
            <a:r>
              <a:rPr b="1" spc="-130" dirty="0">
                <a:latin typeface="TeXGyreAdventor"/>
                <a:cs typeface="Verdana"/>
              </a:rPr>
              <a:t> </a:t>
            </a:r>
            <a:r>
              <a:rPr b="1" spc="-60" dirty="0">
                <a:latin typeface="TeXGyreAdventor"/>
                <a:cs typeface="Verdana"/>
              </a:rPr>
              <a:t>optimizer</a:t>
            </a:r>
            <a:r>
              <a:rPr b="1" spc="-170" dirty="0">
                <a:latin typeface="TeXGyreAdventor"/>
                <a:cs typeface="Verdana"/>
              </a:rPr>
              <a:t> </a:t>
            </a:r>
            <a:r>
              <a:rPr b="1" spc="65" dirty="0">
                <a:latin typeface="TeXGyreAdventor"/>
                <a:cs typeface="Verdana"/>
              </a:rPr>
              <a:t>and</a:t>
            </a:r>
            <a:r>
              <a:rPr b="1" spc="-110" dirty="0">
                <a:latin typeface="TeXGyreAdventor"/>
                <a:cs typeface="Verdana"/>
              </a:rPr>
              <a:t> </a:t>
            </a:r>
            <a:r>
              <a:rPr b="1" spc="50" dirty="0">
                <a:latin typeface="TeXGyreAdventor"/>
                <a:cs typeface="Verdana"/>
              </a:rPr>
              <a:t>‘mean</a:t>
            </a:r>
            <a:r>
              <a:rPr b="1" spc="-120" dirty="0">
                <a:latin typeface="TeXGyreAdventor"/>
                <a:cs typeface="Verdana"/>
              </a:rPr>
              <a:t> </a:t>
            </a:r>
            <a:r>
              <a:rPr b="1" spc="-15" dirty="0">
                <a:latin typeface="TeXGyreAdventor"/>
                <a:cs typeface="Verdana"/>
              </a:rPr>
              <a:t>squared</a:t>
            </a:r>
            <a:r>
              <a:rPr b="1" spc="-100" dirty="0">
                <a:latin typeface="TeXGyreAdventor"/>
                <a:cs typeface="Verdana"/>
              </a:rPr>
              <a:t> </a:t>
            </a:r>
            <a:r>
              <a:rPr b="1" spc="-65" dirty="0">
                <a:latin typeface="TeXGyreAdventor"/>
                <a:cs typeface="Verdana"/>
              </a:rPr>
              <a:t>error’</a:t>
            </a:r>
            <a:r>
              <a:rPr b="1" spc="-130" dirty="0">
                <a:latin typeface="TeXGyreAdventor"/>
                <a:cs typeface="Verdana"/>
              </a:rPr>
              <a:t> </a:t>
            </a:r>
            <a:r>
              <a:rPr b="1" spc="-55" dirty="0" smtClean="0">
                <a:latin typeface="TeXGyreAdventor"/>
                <a:cs typeface="Verdana"/>
              </a:rPr>
              <a:t>as</a:t>
            </a:r>
            <a:r>
              <a:rPr lang="en-IN" b="1" spc="-130" dirty="0">
                <a:latin typeface="TeXGyreAdventor"/>
                <a:cs typeface="Verdana"/>
              </a:rPr>
              <a:t> </a:t>
            </a:r>
            <a:r>
              <a:rPr lang="en-IN" b="1" spc="-130" dirty="0" smtClean="0">
                <a:latin typeface="TeXGyreAdventor"/>
                <a:cs typeface="Verdana"/>
              </a:rPr>
              <a:t>loss </a:t>
            </a:r>
            <a:r>
              <a:rPr b="1" spc="-15" dirty="0" smtClean="0">
                <a:latin typeface="TeXGyreAdventor"/>
                <a:cs typeface="Verdana"/>
              </a:rPr>
              <a:t>function</a:t>
            </a:r>
            <a:r>
              <a:rPr b="1" spc="-130" dirty="0" smtClean="0">
                <a:latin typeface="TeXGyreAdventor"/>
                <a:cs typeface="Verdana"/>
              </a:rPr>
              <a:t> </a:t>
            </a:r>
            <a:r>
              <a:rPr spc="-70" dirty="0">
                <a:latin typeface="TeXGyreAdventor"/>
                <a:cs typeface="Verdana"/>
              </a:rPr>
              <a:t>for</a:t>
            </a:r>
            <a:r>
              <a:rPr spc="-145" dirty="0">
                <a:latin typeface="TeXGyreAdventor"/>
                <a:cs typeface="Verdana"/>
              </a:rPr>
              <a:t> </a:t>
            </a:r>
            <a:r>
              <a:rPr spc="-65" dirty="0" smtClean="0">
                <a:latin typeface="TeXGyreAdventor"/>
                <a:cs typeface="Verdana"/>
              </a:rPr>
              <a:t>our</a:t>
            </a:r>
            <a:r>
              <a:rPr lang="en-IN" dirty="0">
                <a:latin typeface="TeXGyreAdventor"/>
                <a:cs typeface="Verdana"/>
              </a:rPr>
              <a:t> </a:t>
            </a:r>
            <a:r>
              <a:rPr spc="-10" dirty="0" smtClean="0">
                <a:latin typeface="TeXGyreAdventor"/>
                <a:cs typeface="TeXGyreAdventor"/>
              </a:rPr>
              <a:t>dataset </a:t>
            </a:r>
            <a:r>
              <a:rPr spc="5" dirty="0">
                <a:latin typeface="TeXGyreAdventor"/>
                <a:cs typeface="TeXGyreAdventor"/>
              </a:rPr>
              <a:t>gives </a:t>
            </a:r>
            <a:r>
              <a:rPr dirty="0">
                <a:latin typeface="TeXGyreAdventor"/>
                <a:cs typeface="TeXGyreAdventor"/>
              </a:rPr>
              <a:t>us </a:t>
            </a:r>
            <a:r>
              <a:rPr b="1" spc="-5" dirty="0">
                <a:latin typeface="TeXGyreAdventor"/>
                <a:cs typeface="TeXGyreAdventor"/>
              </a:rPr>
              <a:t>best performing</a:t>
            </a:r>
            <a:r>
              <a:rPr b="1" spc="10" dirty="0">
                <a:latin typeface="TeXGyreAdventor"/>
                <a:cs typeface="TeXGyreAdventor"/>
              </a:rPr>
              <a:t> </a:t>
            </a:r>
            <a:r>
              <a:rPr b="1" dirty="0">
                <a:latin typeface="TeXGyreAdventor"/>
                <a:cs typeface="TeXGyreAdventor"/>
              </a:rPr>
              <a:t>model</a:t>
            </a:r>
            <a:r>
              <a:rPr dirty="0" smtClean="0">
                <a:latin typeface="TeXGyreAdventor"/>
                <a:cs typeface="TeXGyreAdventor"/>
              </a:rPr>
              <a:t>.</a:t>
            </a:r>
            <a:endParaRPr lang="en-IN" dirty="0" smtClean="0">
              <a:latin typeface="TeXGyreAdventor"/>
              <a:cs typeface="TeXGyreAdventor"/>
            </a:endParaRPr>
          </a:p>
          <a:p>
            <a:pPr marL="298450" indent="-28575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dirty="0">
              <a:latin typeface="TeXGyreAdventor"/>
              <a:cs typeface="TeXGyreAdventor"/>
            </a:endParaRPr>
          </a:p>
          <a:p>
            <a:pPr marL="298450" marR="251460" indent="-28575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  <a:tab pos="3674110" algn="l"/>
              </a:tabLst>
            </a:pPr>
            <a:r>
              <a:rPr spc="5" dirty="0">
                <a:latin typeface="TeXGyreAdventor"/>
                <a:cs typeface="TeXGyreAdventor"/>
              </a:rPr>
              <a:t>ANN </a:t>
            </a:r>
            <a:r>
              <a:rPr spc="-10" dirty="0">
                <a:latin typeface="TeXGyreAdventor"/>
                <a:cs typeface="TeXGyreAdventor"/>
              </a:rPr>
              <a:t>with</a:t>
            </a:r>
            <a:r>
              <a:rPr spc="25" dirty="0">
                <a:latin typeface="TeXGyreAdventor"/>
                <a:cs typeface="TeXGyreAdventor"/>
              </a:rPr>
              <a:t> </a:t>
            </a:r>
            <a:r>
              <a:rPr b="1" dirty="0">
                <a:latin typeface="TeXGyreAdventor"/>
                <a:cs typeface="TeXGyreAdventor"/>
              </a:rPr>
              <a:t>Convolution</a:t>
            </a:r>
            <a:r>
              <a:rPr b="1" spc="-25" dirty="0">
                <a:latin typeface="TeXGyreAdventor"/>
                <a:cs typeface="TeXGyreAdventor"/>
              </a:rPr>
              <a:t> </a:t>
            </a:r>
            <a:r>
              <a:rPr b="1" spc="-5" dirty="0" smtClean="0">
                <a:latin typeface="TeXGyreAdventor"/>
                <a:cs typeface="TeXGyreAdventor"/>
              </a:rPr>
              <a:t>Layers</a:t>
            </a:r>
            <a:r>
              <a:rPr lang="en-IN" b="1" spc="-5" dirty="0" smtClean="0">
                <a:latin typeface="TeXGyreAdventor"/>
                <a:cs typeface="TeXGyreAdventor"/>
              </a:rPr>
              <a:t> </a:t>
            </a:r>
            <a:r>
              <a:rPr b="1" dirty="0" smtClean="0">
                <a:latin typeface="TeXGyreAdventor"/>
                <a:cs typeface="TeXGyreAdventor"/>
              </a:rPr>
              <a:t>having </a:t>
            </a:r>
            <a:r>
              <a:rPr b="1" spc="-5" dirty="0">
                <a:latin typeface="TeXGyreAdventor"/>
                <a:cs typeface="TeXGyreAdventor"/>
              </a:rPr>
              <a:t>Drop-Out </a:t>
            </a:r>
            <a:r>
              <a:rPr b="1" spc="-10" dirty="0">
                <a:latin typeface="TeXGyreAdventor"/>
                <a:cs typeface="TeXGyreAdventor"/>
              </a:rPr>
              <a:t>and Batch </a:t>
            </a:r>
            <a:r>
              <a:rPr b="1" dirty="0">
                <a:latin typeface="TeXGyreAdventor"/>
                <a:cs typeface="TeXGyreAdventor"/>
              </a:rPr>
              <a:t>Normalization  </a:t>
            </a:r>
            <a:r>
              <a:rPr b="1" spc="-10" dirty="0">
                <a:latin typeface="TeXGyreAdventor"/>
                <a:cs typeface="TeXGyreAdventor"/>
              </a:rPr>
              <a:t>and </a:t>
            </a:r>
            <a:r>
              <a:rPr b="1" dirty="0">
                <a:latin typeface="TeXGyreAdventor"/>
                <a:cs typeface="TeXGyreAdventor"/>
              </a:rPr>
              <a:t>slow </a:t>
            </a:r>
            <a:r>
              <a:rPr b="1" spc="-5" dirty="0">
                <a:latin typeface="TeXGyreAdventor"/>
                <a:cs typeface="TeXGyreAdventor"/>
              </a:rPr>
              <a:t>learning </a:t>
            </a:r>
            <a:r>
              <a:rPr b="1" spc="-10" dirty="0">
                <a:latin typeface="TeXGyreAdventor"/>
                <a:cs typeface="TeXGyreAdventor"/>
              </a:rPr>
              <a:t>rate, </a:t>
            </a:r>
            <a:r>
              <a:rPr b="1" spc="5" dirty="0">
                <a:latin typeface="TeXGyreAdventor"/>
                <a:cs typeface="TeXGyreAdventor"/>
              </a:rPr>
              <a:t>gives </a:t>
            </a:r>
            <a:r>
              <a:rPr b="1" dirty="0">
                <a:latin typeface="TeXGyreAdventor"/>
                <a:cs typeface="TeXGyreAdventor"/>
              </a:rPr>
              <a:t>us </a:t>
            </a:r>
            <a:r>
              <a:rPr b="1" spc="-5" dirty="0">
                <a:latin typeface="TeXGyreAdventor"/>
                <a:cs typeface="TeXGyreAdventor"/>
              </a:rPr>
              <a:t>highest accuracy, stable learning</a:t>
            </a:r>
            <a:r>
              <a:rPr b="1" spc="65" dirty="0">
                <a:latin typeface="TeXGyreAdventor"/>
                <a:cs typeface="TeXGyreAdventor"/>
              </a:rPr>
              <a:t> </a:t>
            </a:r>
            <a:r>
              <a:rPr b="1" dirty="0">
                <a:latin typeface="TeXGyreAdventor"/>
                <a:cs typeface="TeXGyreAdventor"/>
              </a:rPr>
              <a:t>curve</a:t>
            </a:r>
            <a:r>
              <a:rPr b="1" dirty="0" smtClean="0">
                <a:latin typeface="TeXGyreAdventor"/>
                <a:cs typeface="TeXGyreAdventor"/>
              </a:rPr>
              <a:t>.</a:t>
            </a:r>
            <a:endParaRPr lang="en-IN" b="1" dirty="0" smtClean="0">
              <a:latin typeface="TeXGyreAdventor"/>
              <a:cs typeface="TeXGyreAdventor"/>
            </a:endParaRPr>
          </a:p>
          <a:p>
            <a:pPr marL="298450" marR="251460" indent="-28575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  <a:tab pos="3674110" algn="l"/>
              </a:tabLst>
            </a:pPr>
            <a:endParaRPr dirty="0">
              <a:latin typeface="TeXGyreAdventor"/>
              <a:cs typeface="TeXGyreAdventor"/>
            </a:endParaRPr>
          </a:p>
          <a:p>
            <a:pPr marL="298450" marR="11430" indent="-285750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pc="5" dirty="0">
                <a:latin typeface="TeXGyreAdventor"/>
                <a:cs typeface="TeXGyreAdventor"/>
              </a:rPr>
              <a:t>ANN </a:t>
            </a:r>
            <a:r>
              <a:rPr spc="-10" dirty="0">
                <a:latin typeface="TeXGyreAdventor"/>
                <a:cs typeface="TeXGyreAdventor"/>
              </a:rPr>
              <a:t>with </a:t>
            </a:r>
            <a:r>
              <a:rPr b="1" dirty="0">
                <a:latin typeface="TeXGyreAdventor"/>
                <a:cs typeface="TeXGyreAdventor"/>
              </a:rPr>
              <a:t>Convolution </a:t>
            </a:r>
            <a:r>
              <a:rPr b="1" spc="-5" dirty="0">
                <a:latin typeface="TeXGyreAdventor"/>
                <a:cs typeface="TeXGyreAdventor"/>
              </a:rPr>
              <a:t>Layers require </a:t>
            </a:r>
            <a:r>
              <a:rPr b="1" dirty="0">
                <a:latin typeface="TeXGyreAdventor"/>
                <a:cs typeface="TeXGyreAdventor"/>
              </a:rPr>
              <a:t>less </a:t>
            </a:r>
            <a:r>
              <a:rPr b="1" spc="-5" dirty="0">
                <a:latin typeface="TeXGyreAdventor"/>
                <a:cs typeface="TeXGyreAdventor"/>
              </a:rPr>
              <a:t>number of training </a:t>
            </a:r>
            <a:r>
              <a:rPr b="1" spc="-10" dirty="0">
                <a:latin typeface="TeXGyreAdventor"/>
                <a:cs typeface="TeXGyreAdventor"/>
              </a:rPr>
              <a:t>epochs, </a:t>
            </a:r>
            <a:r>
              <a:rPr b="1" spc="-5" dirty="0">
                <a:latin typeface="TeXGyreAdventor"/>
                <a:cs typeface="TeXGyreAdventor"/>
              </a:rPr>
              <a:t>as </a:t>
            </a:r>
            <a:r>
              <a:rPr b="1" spc="-20" dirty="0">
                <a:latin typeface="TeXGyreAdventor"/>
                <a:cs typeface="TeXGyreAdventor"/>
              </a:rPr>
              <a:t>we  </a:t>
            </a:r>
            <a:r>
              <a:rPr b="1" spc="-5" dirty="0">
                <a:latin typeface="TeXGyreAdventor"/>
                <a:cs typeface="TeXGyreAdventor"/>
              </a:rPr>
              <a:t>can see </a:t>
            </a:r>
            <a:r>
              <a:rPr b="1" spc="10" dirty="0">
                <a:latin typeface="TeXGyreAdventor"/>
                <a:cs typeface="TeXGyreAdventor"/>
              </a:rPr>
              <a:t>it </a:t>
            </a:r>
            <a:r>
              <a:rPr b="1" spc="-5" dirty="0">
                <a:latin typeface="TeXGyreAdventor"/>
                <a:cs typeface="TeXGyreAdventor"/>
              </a:rPr>
              <a:t>requires </a:t>
            </a:r>
            <a:r>
              <a:rPr b="1" dirty="0">
                <a:latin typeface="TeXGyreAdventor"/>
                <a:cs typeface="TeXGyreAdventor"/>
              </a:rPr>
              <a:t>only </a:t>
            </a:r>
            <a:r>
              <a:rPr b="1" spc="-5" dirty="0">
                <a:latin typeface="TeXGyreAdventor"/>
                <a:cs typeface="TeXGyreAdventor"/>
              </a:rPr>
              <a:t>50 epochs </a:t>
            </a:r>
            <a:r>
              <a:rPr b="1" spc="-10" dirty="0">
                <a:latin typeface="TeXGyreAdventor"/>
                <a:cs typeface="TeXGyreAdventor"/>
              </a:rPr>
              <a:t>to </a:t>
            </a:r>
            <a:r>
              <a:rPr b="1" spc="-5" dirty="0">
                <a:latin typeface="TeXGyreAdventor"/>
                <a:cs typeface="TeXGyreAdventor"/>
              </a:rPr>
              <a:t>reach </a:t>
            </a:r>
            <a:r>
              <a:rPr b="1" spc="-10" dirty="0">
                <a:latin typeface="TeXGyreAdventor"/>
                <a:cs typeface="TeXGyreAdventor"/>
              </a:rPr>
              <a:t>around </a:t>
            </a:r>
            <a:r>
              <a:rPr b="1" spc="-5" dirty="0">
                <a:latin typeface="TeXGyreAdventor"/>
                <a:cs typeface="TeXGyreAdventor"/>
              </a:rPr>
              <a:t>99% accuracy</a:t>
            </a:r>
            <a:r>
              <a:rPr spc="-5" dirty="0">
                <a:latin typeface="TeXGyreAdventor"/>
                <a:cs typeface="TeXGyreAdventor"/>
              </a:rPr>
              <a:t>, while  </a:t>
            </a:r>
            <a:r>
              <a:rPr dirty="0">
                <a:latin typeface="TeXGyreAdventor"/>
                <a:cs typeface="TeXGyreAdventor"/>
              </a:rPr>
              <a:t>model </a:t>
            </a:r>
            <a:r>
              <a:rPr spc="-10" dirty="0">
                <a:latin typeface="TeXGyreAdventor"/>
                <a:cs typeface="TeXGyreAdventor"/>
              </a:rPr>
              <a:t>needs </a:t>
            </a:r>
            <a:r>
              <a:rPr spc="-5" dirty="0">
                <a:latin typeface="TeXGyreAdventor"/>
                <a:cs typeface="TeXGyreAdventor"/>
              </a:rPr>
              <a:t>200 </a:t>
            </a:r>
            <a:r>
              <a:rPr spc="-10" dirty="0">
                <a:latin typeface="TeXGyreAdventor"/>
                <a:cs typeface="TeXGyreAdventor"/>
              </a:rPr>
              <a:t>epochs to </a:t>
            </a:r>
            <a:r>
              <a:rPr spc="-5" dirty="0">
                <a:latin typeface="TeXGyreAdventor"/>
                <a:cs typeface="TeXGyreAdventor"/>
              </a:rPr>
              <a:t>reach more </a:t>
            </a:r>
            <a:r>
              <a:rPr spc="-10" dirty="0">
                <a:latin typeface="TeXGyreAdventor"/>
                <a:cs typeface="TeXGyreAdventor"/>
              </a:rPr>
              <a:t>than </a:t>
            </a:r>
            <a:r>
              <a:rPr spc="-5" dirty="0">
                <a:latin typeface="TeXGyreAdventor"/>
                <a:cs typeface="TeXGyreAdventor"/>
              </a:rPr>
              <a:t>95 %</a:t>
            </a:r>
            <a:r>
              <a:rPr spc="150" dirty="0">
                <a:latin typeface="TeXGyreAdventor"/>
                <a:cs typeface="TeXGyreAdventor"/>
              </a:rPr>
              <a:t> </a:t>
            </a:r>
            <a:r>
              <a:rPr spc="-5" dirty="0">
                <a:latin typeface="TeXGyreAdventor"/>
                <a:cs typeface="TeXGyreAdventor"/>
              </a:rPr>
              <a:t>accuracy.</a:t>
            </a:r>
            <a:endParaRPr dirty="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549" y="1066800"/>
            <a:ext cx="9936480" cy="670560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accent1"/>
                </a:solidFill>
              </a:rPr>
              <a:t>References : </a:t>
            </a:r>
            <a:endParaRPr lang="en-IN" sz="40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05000"/>
            <a:ext cx="10058400" cy="3657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dirty="0">
                <a:solidFill>
                  <a:schemeClr val="tx1"/>
                </a:solidFill>
              </a:rPr>
              <a:t>[1] https://en.wikipedia.org/wiki/Breastcancer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1"/>
                </a:solidFill>
              </a:rPr>
              <a:t>[2] https://en.wikipedia.org/wiki/Artiﬁcialneuralnetwork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1"/>
                </a:solidFill>
              </a:rPr>
              <a:t>[3</a:t>
            </a:r>
            <a:r>
              <a:rPr lang="en-IN" dirty="0" smtClean="0">
                <a:solidFill>
                  <a:schemeClr val="tx1"/>
                </a:solidFill>
              </a:rPr>
              <a:t>] </a:t>
            </a:r>
            <a:r>
              <a:rPr lang="en-IN" dirty="0" err="1">
                <a:solidFill>
                  <a:schemeClr val="tx1"/>
                </a:solidFill>
              </a:rPr>
              <a:t>H.D.Cheng</a:t>
            </a:r>
            <a:r>
              <a:rPr lang="en-IN" dirty="0">
                <a:solidFill>
                  <a:schemeClr val="tx1"/>
                </a:solidFill>
              </a:rPr>
              <a:t>, Juan Shan, Wen </a:t>
            </a:r>
            <a:r>
              <a:rPr lang="en-IN" dirty="0" err="1">
                <a:solidFill>
                  <a:schemeClr val="tx1"/>
                </a:solidFill>
              </a:rPr>
              <a:t>Ju</a:t>
            </a:r>
            <a:r>
              <a:rPr lang="en-IN" dirty="0">
                <a:solidFill>
                  <a:schemeClr val="tx1"/>
                </a:solidFill>
              </a:rPr>
              <a:t>, </a:t>
            </a:r>
            <a:r>
              <a:rPr lang="en-IN" dirty="0" err="1">
                <a:solidFill>
                  <a:schemeClr val="tx1"/>
                </a:solidFill>
              </a:rPr>
              <a:t>Yanhui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Guo</a:t>
            </a:r>
            <a:r>
              <a:rPr lang="en-IN" dirty="0">
                <a:solidFill>
                  <a:schemeClr val="tx1"/>
                </a:solidFill>
              </a:rPr>
              <a:t> ,Ling Zhang</a:t>
            </a:r>
            <a:r>
              <a:rPr lang="en-IN" dirty="0" smtClean="0">
                <a:solidFill>
                  <a:schemeClr val="tx1"/>
                </a:solidFill>
              </a:rPr>
              <a:t>. “Automated </a:t>
            </a:r>
            <a:r>
              <a:rPr lang="en-IN" dirty="0">
                <a:solidFill>
                  <a:schemeClr val="tx1"/>
                </a:solidFill>
              </a:rPr>
              <a:t>breast cancer detection </a:t>
            </a:r>
            <a:r>
              <a:rPr lang="en-IN" dirty="0" smtClean="0">
                <a:solidFill>
                  <a:schemeClr val="tx1"/>
                </a:solidFill>
              </a:rPr>
              <a:t>   and </a:t>
            </a:r>
            <a:r>
              <a:rPr lang="en-IN" dirty="0">
                <a:solidFill>
                  <a:schemeClr val="tx1"/>
                </a:solidFill>
              </a:rPr>
              <a:t>classiﬁcation using ultrasound images: A survey”. Pattern Recognition </a:t>
            </a:r>
            <a:r>
              <a:rPr lang="en-IN" dirty="0" smtClean="0">
                <a:solidFill>
                  <a:schemeClr val="tx1"/>
                </a:solidFill>
              </a:rPr>
              <a:t>Volume 43</a:t>
            </a:r>
            <a:r>
              <a:rPr lang="en-IN" dirty="0">
                <a:solidFill>
                  <a:schemeClr val="tx1"/>
                </a:solidFill>
              </a:rPr>
              <a:t>, Issue 1, Pages 299-317, January 2010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IN" dirty="0" smtClean="0">
                <a:solidFill>
                  <a:schemeClr val="tx1"/>
                </a:solidFill>
              </a:rPr>
              <a:t>[4] </a:t>
            </a:r>
            <a:r>
              <a:rPr lang="en-IN" dirty="0">
                <a:solidFill>
                  <a:schemeClr val="tx1"/>
                </a:solidFill>
              </a:rPr>
              <a:t>F. A. </a:t>
            </a:r>
            <a:r>
              <a:rPr lang="en-IN" dirty="0" err="1">
                <a:solidFill>
                  <a:schemeClr val="tx1"/>
                </a:solidFill>
              </a:rPr>
              <a:t>Spanhol</a:t>
            </a:r>
            <a:r>
              <a:rPr lang="en-IN" dirty="0">
                <a:solidFill>
                  <a:schemeClr val="tx1"/>
                </a:solidFill>
              </a:rPr>
              <a:t>, L. S. Oliveira, C. </a:t>
            </a:r>
            <a:r>
              <a:rPr lang="en-IN" dirty="0" err="1">
                <a:solidFill>
                  <a:schemeClr val="tx1"/>
                </a:solidFill>
              </a:rPr>
              <a:t>Petitjean</a:t>
            </a:r>
            <a:r>
              <a:rPr lang="en-IN" dirty="0">
                <a:solidFill>
                  <a:schemeClr val="tx1"/>
                </a:solidFill>
              </a:rPr>
              <a:t> and L. </a:t>
            </a:r>
            <a:r>
              <a:rPr lang="en-IN" dirty="0" err="1" smtClean="0">
                <a:solidFill>
                  <a:schemeClr val="tx1"/>
                </a:solidFill>
              </a:rPr>
              <a:t>Heutte</a:t>
            </a:r>
            <a:r>
              <a:rPr lang="en-IN" dirty="0" smtClean="0">
                <a:solidFill>
                  <a:schemeClr val="tx1"/>
                </a:solidFill>
              </a:rPr>
              <a:t>, “Breast </a:t>
            </a:r>
            <a:r>
              <a:rPr lang="en-IN" dirty="0">
                <a:solidFill>
                  <a:schemeClr val="tx1"/>
                </a:solidFill>
              </a:rPr>
              <a:t>cancer histopathological image classiﬁcation using Convolutional Neural Networks,” 2016 International Joint Conference on Neural Networks (IJCNN), Vancouver, BC, 2016, pp. 2560-2567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IN" dirty="0">
                <a:solidFill>
                  <a:schemeClr val="tx1"/>
                </a:solidFill>
              </a:rPr>
              <a:t>[5] M. </a:t>
            </a:r>
            <a:r>
              <a:rPr lang="en-IN" dirty="0" err="1">
                <a:solidFill>
                  <a:schemeClr val="tx1"/>
                </a:solidFill>
              </a:rPr>
              <a:t>Saritas</a:t>
            </a:r>
            <a:r>
              <a:rPr lang="en-IN" dirty="0">
                <a:solidFill>
                  <a:schemeClr val="tx1"/>
                </a:solidFill>
              </a:rPr>
              <a:t> and A. </a:t>
            </a:r>
            <a:r>
              <a:rPr lang="en-IN" dirty="0" err="1">
                <a:solidFill>
                  <a:schemeClr val="tx1"/>
                </a:solidFill>
              </a:rPr>
              <a:t>Yasar</a:t>
            </a:r>
            <a:r>
              <a:rPr lang="en-IN" dirty="0">
                <a:solidFill>
                  <a:schemeClr val="tx1"/>
                </a:solidFill>
              </a:rPr>
              <a:t>, “Performance Analysis of ANN </a:t>
            </a:r>
            <a:r>
              <a:rPr lang="en-IN" dirty="0" smtClean="0">
                <a:solidFill>
                  <a:schemeClr val="tx1"/>
                </a:solidFill>
              </a:rPr>
              <a:t>and Naive </a:t>
            </a:r>
            <a:r>
              <a:rPr lang="en-IN" dirty="0">
                <a:solidFill>
                  <a:schemeClr val="tx1"/>
                </a:solidFill>
              </a:rPr>
              <a:t>Bayes Classiﬁcation Algorithm for Data Classiﬁcation”, IJISAE, vol. 7, no. 2, pp. 88-91, Jun. 2019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698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828800"/>
            <a:ext cx="8153400" cy="2514600"/>
          </a:xfrm>
        </p:spPr>
        <p:txBody>
          <a:bodyPr>
            <a:noAutofit/>
          </a:bodyPr>
          <a:lstStyle/>
          <a:p>
            <a:r>
              <a:rPr lang="en-IN" sz="13800" b="1" dirty="0" smtClean="0"/>
              <a:t>Thank You.</a:t>
            </a:r>
            <a:endParaRPr lang="en-IN" sz="13800" b="1" dirty="0"/>
          </a:p>
        </p:txBody>
      </p:sp>
    </p:spTree>
    <p:extLst>
      <p:ext uri="{BB962C8B-B14F-4D97-AF65-F5344CB8AC3E}">
        <p14:creationId xmlns:p14="http://schemas.microsoft.com/office/powerpoint/2010/main" val="225673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990600"/>
            <a:ext cx="55626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chemeClr val="accent1"/>
                </a:solidFill>
                <a:latin typeface="TeXGyreAdventor"/>
                <a:cs typeface="TeXGyreAdventor"/>
              </a:rPr>
              <a:t>Problem</a:t>
            </a:r>
            <a:r>
              <a:rPr sz="4000" b="1" spc="-90" dirty="0">
                <a:solidFill>
                  <a:schemeClr val="accent1"/>
                </a:solidFill>
                <a:latin typeface="TeXGyreAdventor"/>
                <a:cs typeface="TeXGyreAdventor"/>
              </a:rPr>
              <a:t> </a:t>
            </a:r>
            <a:r>
              <a:rPr sz="4000" b="1" spc="-5" dirty="0">
                <a:solidFill>
                  <a:schemeClr val="accent1"/>
                </a:solidFill>
                <a:latin typeface="TeXGyreAdventor"/>
                <a:cs typeface="TeXGyreAdventor"/>
              </a:rPr>
              <a:t>Statement:</a:t>
            </a:r>
            <a:endParaRPr sz="4000" b="1" dirty="0">
              <a:solidFill>
                <a:schemeClr val="accent1"/>
              </a:solidFill>
              <a:latin typeface="TeXGyreAdventor"/>
              <a:cs typeface="TeXGyreAdvento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9200" y="1981200"/>
            <a:ext cx="8693785" cy="392864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35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eXGyreAdventor"/>
                <a:cs typeface="TeXGyreAdventor"/>
              </a:rPr>
              <a:t>Problem can be define</a:t>
            </a:r>
            <a:r>
              <a:rPr sz="1800" dirty="0">
                <a:latin typeface="TeXGyreAdventor"/>
                <a:cs typeface="TeXGyreAdventor"/>
              </a:rPr>
              <a:t> </a:t>
            </a:r>
            <a:r>
              <a:rPr sz="1800" spc="-5" dirty="0">
                <a:latin typeface="TeXGyreAdventor"/>
                <a:cs typeface="TeXGyreAdventor"/>
              </a:rPr>
              <a:t>as,</a:t>
            </a:r>
            <a:endParaRPr sz="1800" dirty="0">
              <a:latin typeface="TeXGyreAdventor"/>
              <a:cs typeface="TeXGyreAdventor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1005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1600" dirty="0">
                <a:latin typeface="TeXGyreAdventor"/>
                <a:cs typeface="TeXGyreAdventor"/>
              </a:rPr>
              <a:t>Given </a:t>
            </a:r>
            <a:r>
              <a:rPr sz="1600" spc="-5" dirty="0">
                <a:latin typeface="TeXGyreAdventor"/>
                <a:cs typeface="TeXGyreAdventor"/>
              </a:rPr>
              <a:t>a </a:t>
            </a:r>
            <a:r>
              <a:rPr sz="1600" spc="-10" dirty="0">
                <a:latin typeface="TeXGyreAdventor"/>
                <a:cs typeface="TeXGyreAdventor"/>
              </a:rPr>
              <a:t>set </a:t>
            </a:r>
            <a:r>
              <a:rPr sz="1600" spc="-5" dirty="0">
                <a:latin typeface="TeXGyreAdventor"/>
                <a:cs typeface="TeXGyreAdventor"/>
              </a:rPr>
              <a:t>of parameters describing </a:t>
            </a:r>
            <a:r>
              <a:rPr sz="1600" spc="-10" dirty="0">
                <a:latin typeface="TeXGyreAdventor"/>
                <a:cs typeface="TeXGyreAdventor"/>
              </a:rPr>
              <a:t>breast </a:t>
            </a:r>
            <a:r>
              <a:rPr sz="1600" spc="-5" dirty="0">
                <a:latin typeface="TeXGyreAdventor"/>
                <a:cs typeface="TeXGyreAdventor"/>
              </a:rPr>
              <a:t>cancer tissue information, </a:t>
            </a:r>
            <a:r>
              <a:rPr sz="1600" spc="-10" dirty="0">
                <a:latin typeface="TeXGyreAdventor"/>
                <a:cs typeface="TeXGyreAdventor"/>
              </a:rPr>
              <a:t>design </a:t>
            </a:r>
            <a:r>
              <a:rPr lang="en-IN" sz="1600" spc="-10" dirty="0" smtClean="0">
                <a:latin typeface="TeXGyreAdventor"/>
                <a:cs typeface="TeXGyreAdventor"/>
              </a:rPr>
              <a:t>an</a:t>
            </a:r>
            <a:r>
              <a:rPr sz="1600" spc="-185" dirty="0" smtClean="0">
                <a:latin typeface="TeXGyreAdventor"/>
                <a:cs typeface="TeXGyreAdventor"/>
              </a:rPr>
              <a:t>  </a:t>
            </a:r>
            <a:r>
              <a:rPr sz="1600" spc="-5" dirty="0">
                <a:latin typeface="TeXGyreAdventor"/>
                <a:cs typeface="TeXGyreAdventor"/>
              </a:rPr>
              <a:t>Artificial Neural </a:t>
            </a:r>
            <a:r>
              <a:rPr sz="1600" spc="-10" dirty="0">
                <a:latin typeface="TeXGyreAdventor"/>
                <a:cs typeface="TeXGyreAdventor"/>
              </a:rPr>
              <a:t>Network to </a:t>
            </a:r>
            <a:r>
              <a:rPr sz="1600" spc="-5" dirty="0">
                <a:latin typeface="TeXGyreAdventor"/>
                <a:cs typeface="TeXGyreAdventor"/>
              </a:rPr>
              <a:t>classify tissue as </a:t>
            </a:r>
            <a:r>
              <a:rPr sz="1600" spc="-10" dirty="0">
                <a:latin typeface="TeXGyreAdventor"/>
                <a:cs typeface="TeXGyreAdventor"/>
              </a:rPr>
              <a:t>either </a:t>
            </a:r>
            <a:r>
              <a:rPr sz="1600" b="1" spc="-5" dirty="0">
                <a:latin typeface="Gothic Uralic"/>
                <a:cs typeface="Gothic Uralic"/>
              </a:rPr>
              <a:t>Malignant </a:t>
            </a:r>
            <a:r>
              <a:rPr sz="1600" spc="-5" dirty="0">
                <a:latin typeface="TeXGyreAdventor"/>
                <a:cs typeface="TeXGyreAdventor"/>
              </a:rPr>
              <a:t>or</a:t>
            </a:r>
            <a:r>
              <a:rPr sz="1600" spc="210" dirty="0">
                <a:latin typeface="TeXGyreAdventor"/>
                <a:cs typeface="TeXGyreAdventor"/>
              </a:rPr>
              <a:t> </a:t>
            </a:r>
            <a:r>
              <a:rPr sz="1600" b="1" spc="-10" dirty="0">
                <a:latin typeface="Gothic Uralic"/>
                <a:cs typeface="Gothic Uralic"/>
              </a:rPr>
              <a:t>Benign</a:t>
            </a:r>
            <a:r>
              <a:rPr sz="1600" b="1" spc="-10" dirty="0" smtClean="0">
                <a:latin typeface="Gothic Uralic"/>
                <a:cs typeface="Gothic Uralic"/>
              </a:rPr>
              <a:t>.</a:t>
            </a:r>
            <a:endParaRPr lang="en-IN" sz="1600" b="1" spc="-10" dirty="0" smtClean="0">
              <a:latin typeface="Gothic Uralic"/>
              <a:cs typeface="Gothic Uralic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1005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endParaRPr sz="1600" dirty="0">
              <a:latin typeface="Gothic Uralic"/>
              <a:cs typeface="Gothic Uralic"/>
            </a:endParaRPr>
          </a:p>
          <a:p>
            <a:pPr marL="298450" indent="-285750">
              <a:lnSpc>
                <a:spcPts val="2155"/>
              </a:lnSpc>
              <a:spcBef>
                <a:spcPts val="1000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Gothic Uralic"/>
                <a:cs typeface="Gothic Uralic"/>
              </a:rPr>
              <a:t>Dataset</a:t>
            </a:r>
            <a:r>
              <a:rPr sz="1800" b="1" spc="-15" dirty="0">
                <a:latin typeface="Gothic Uralic"/>
                <a:cs typeface="Gothic Uralic"/>
              </a:rPr>
              <a:t> </a:t>
            </a:r>
            <a:r>
              <a:rPr sz="1800" spc="-25" dirty="0">
                <a:latin typeface="Verdana"/>
                <a:cs typeface="Verdana"/>
              </a:rPr>
              <a:t>used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180" dirty="0">
                <a:latin typeface="Verdana"/>
                <a:cs typeface="Verdana"/>
              </a:rPr>
              <a:t>is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“Wisconsin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95" dirty="0">
                <a:latin typeface="Verdana"/>
                <a:cs typeface="Verdana"/>
              </a:rPr>
              <a:t>Breast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Cancer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Dataset”,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which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80" dirty="0">
                <a:latin typeface="Verdana"/>
                <a:cs typeface="Verdana"/>
              </a:rPr>
              <a:t>is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obtained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75" dirty="0" smtClean="0">
                <a:latin typeface="Verdana"/>
                <a:cs typeface="Verdana"/>
              </a:rPr>
              <a:t>from</a:t>
            </a:r>
            <a:r>
              <a:rPr lang="en-IN" dirty="0">
                <a:latin typeface="Verdana"/>
                <a:cs typeface="Verdana"/>
              </a:rPr>
              <a:t> </a:t>
            </a:r>
            <a:r>
              <a:rPr sz="1800" spc="-15" dirty="0" smtClean="0">
                <a:latin typeface="TeXGyreAdventor"/>
                <a:cs typeface="TeXGyreAdventor"/>
              </a:rPr>
              <a:t>UCI </a:t>
            </a:r>
            <a:r>
              <a:rPr sz="1800" spc="-5" dirty="0">
                <a:latin typeface="TeXGyreAdventor"/>
                <a:cs typeface="TeXGyreAdventor"/>
              </a:rPr>
              <a:t>machine learning</a:t>
            </a:r>
            <a:r>
              <a:rPr sz="1800" spc="20" dirty="0">
                <a:latin typeface="TeXGyreAdventor"/>
                <a:cs typeface="TeXGyreAdventor"/>
              </a:rPr>
              <a:t> </a:t>
            </a:r>
            <a:r>
              <a:rPr sz="1800" spc="-5" dirty="0">
                <a:latin typeface="TeXGyreAdventor"/>
                <a:cs typeface="TeXGyreAdventor"/>
              </a:rPr>
              <a:t>repository.</a:t>
            </a:r>
            <a:endParaRPr sz="1800" dirty="0">
              <a:latin typeface="TeXGyreAdventor"/>
              <a:cs typeface="TeXGyreAdventor"/>
            </a:endParaRPr>
          </a:p>
          <a:p>
            <a:pPr marL="755015" lvl="1" indent="-285750">
              <a:lnSpc>
                <a:spcPct val="100000"/>
              </a:lnSpc>
              <a:spcBef>
                <a:spcPts val="1005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1600" spc="5" dirty="0">
                <a:latin typeface="TeXGyreAdventor"/>
                <a:cs typeface="TeXGyreAdventor"/>
              </a:rPr>
              <a:t>It </a:t>
            </a:r>
            <a:r>
              <a:rPr sz="1600" spc="-5" dirty="0">
                <a:latin typeface="TeXGyreAdventor"/>
                <a:cs typeface="TeXGyreAdventor"/>
              </a:rPr>
              <a:t>has 569 </a:t>
            </a:r>
            <a:r>
              <a:rPr sz="1600" spc="-15" dirty="0">
                <a:latin typeface="TeXGyreAdventor"/>
                <a:cs typeface="TeXGyreAdventor"/>
              </a:rPr>
              <a:t>rows </a:t>
            </a:r>
            <a:r>
              <a:rPr sz="1600" spc="-10" dirty="0">
                <a:latin typeface="TeXGyreAdventor"/>
                <a:cs typeface="TeXGyreAdventor"/>
              </a:rPr>
              <a:t>and </a:t>
            </a:r>
            <a:r>
              <a:rPr sz="1600" spc="-5" dirty="0">
                <a:latin typeface="TeXGyreAdventor"/>
                <a:cs typeface="TeXGyreAdventor"/>
              </a:rPr>
              <a:t>32 </a:t>
            </a:r>
            <a:r>
              <a:rPr sz="1600" spc="-10" dirty="0">
                <a:latin typeface="TeXGyreAdventor"/>
                <a:cs typeface="TeXGyreAdventor"/>
              </a:rPr>
              <a:t>attribute</a:t>
            </a:r>
            <a:r>
              <a:rPr sz="1600" spc="30" dirty="0">
                <a:latin typeface="TeXGyreAdventor"/>
                <a:cs typeface="TeXGyreAdventor"/>
              </a:rPr>
              <a:t> </a:t>
            </a:r>
            <a:r>
              <a:rPr sz="1600" spc="-5" dirty="0">
                <a:latin typeface="TeXGyreAdventor"/>
                <a:cs typeface="TeXGyreAdventor"/>
              </a:rPr>
              <a:t>features.</a:t>
            </a:r>
            <a:endParaRPr sz="1600" dirty="0">
              <a:latin typeface="TeXGyreAdventor"/>
              <a:cs typeface="TeXGyreAdventor"/>
            </a:endParaRPr>
          </a:p>
          <a:p>
            <a:pPr marL="755015" lvl="1" indent="-285750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1600" spc="-10" dirty="0">
                <a:latin typeface="TeXGyreAdventor"/>
                <a:cs typeface="TeXGyreAdventor"/>
              </a:rPr>
              <a:t>Features are </a:t>
            </a:r>
            <a:r>
              <a:rPr sz="1600" spc="-5" dirty="0">
                <a:latin typeface="TeXGyreAdventor"/>
                <a:cs typeface="TeXGyreAdventor"/>
              </a:rPr>
              <a:t>captured from </a:t>
            </a:r>
            <a:r>
              <a:rPr sz="1600" spc="-10" dirty="0">
                <a:latin typeface="TeXGyreAdventor"/>
                <a:cs typeface="TeXGyreAdventor"/>
              </a:rPr>
              <a:t>digitalized </a:t>
            </a:r>
            <a:r>
              <a:rPr sz="1600" spc="-5" dirty="0">
                <a:latin typeface="TeXGyreAdventor"/>
                <a:cs typeface="TeXGyreAdventor"/>
              </a:rPr>
              <a:t>image of </a:t>
            </a:r>
            <a:r>
              <a:rPr sz="1600" spc="-10" dirty="0">
                <a:latin typeface="TeXGyreAdventor"/>
                <a:cs typeface="TeXGyreAdventor"/>
              </a:rPr>
              <a:t>breast</a:t>
            </a:r>
            <a:r>
              <a:rPr sz="1600" spc="105" dirty="0">
                <a:latin typeface="TeXGyreAdventor"/>
                <a:cs typeface="TeXGyreAdventor"/>
              </a:rPr>
              <a:t> </a:t>
            </a:r>
            <a:r>
              <a:rPr sz="1600" spc="-5" dirty="0">
                <a:latin typeface="TeXGyreAdventor"/>
                <a:cs typeface="TeXGyreAdventor"/>
              </a:rPr>
              <a:t>mass</a:t>
            </a:r>
            <a:r>
              <a:rPr sz="1600" spc="-5" dirty="0" smtClean="0">
                <a:latin typeface="TeXGyreAdventor"/>
                <a:cs typeface="TeXGyreAdventor"/>
              </a:rPr>
              <a:t>.</a:t>
            </a:r>
            <a:endParaRPr lang="en-IN" sz="1600" spc="-5" dirty="0" smtClean="0">
              <a:latin typeface="TeXGyreAdventor"/>
              <a:cs typeface="TeXGyreAdventor"/>
            </a:endParaRPr>
          </a:p>
          <a:p>
            <a:pPr marL="755015" lvl="1" indent="-285750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endParaRPr sz="1600" dirty="0">
              <a:latin typeface="TeXGyreAdventor"/>
              <a:cs typeface="TeXGyreAdventor"/>
            </a:endParaRPr>
          </a:p>
          <a:p>
            <a:pPr marL="298450" marR="95885" indent="-285750">
              <a:lnSpc>
                <a:spcPct val="100000"/>
              </a:lnSpc>
              <a:spcBef>
                <a:spcPts val="990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eXGyreAdventor"/>
                <a:cs typeface="TeXGyreAdventor"/>
              </a:rPr>
              <a:t>Artificial </a:t>
            </a:r>
            <a:r>
              <a:rPr sz="1800" spc="-5" dirty="0">
                <a:latin typeface="TeXGyreAdventor"/>
                <a:cs typeface="TeXGyreAdventor"/>
              </a:rPr>
              <a:t>Neural </a:t>
            </a:r>
            <a:r>
              <a:rPr sz="1800" spc="-10" dirty="0">
                <a:latin typeface="TeXGyreAdventor"/>
                <a:cs typeface="TeXGyreAdventor"/>
              </a:rPr>
              <a:t>Network </a:t>
            </a:r>
            <a:r>
              <a:rPr sz="1800" spc="-5" dirty="0">
                <a:latin typeface="TeXGyreAdventor"/>
                <a:cs typeface="TeXGyreAdventor"/>
              </a:rPr>
              <a:t>will be trained on selected </a:t>
            </a:r>
            <a:r>
              <a:rPr sz="1800" spc="-10" dirty="0">
                <a:latin typeface="TeXGyreAdventor"/>
                <a:cs typeface="TeXGyreAdventor"/>
              </a:rPr>
              <a:t>dataset and then </a:t>
            </a:r>
            <a:r>
              <a:rPr sz="1800" spc="10" dirty="0">
                <a:latin typeface="TeXGyreAdventor"/>
                <a:cs typeface="TeXGyreAdventor"/>
              </a:rPr>
              <a:t>it </a:t>
            </a:r>
            <a:r>
              <a:rPr sz="1800" spc="-5" dirty="0">
                <a:latin typeface="TeXGyreAdventor"/>
                <a:cs typeface="TeXGyreAdventor"/>
              </a:rPr>
              <a:t>will  be capable of predicting </a:t>
            </a:r>
            <a:r>
              <a:rPr sz="1800" spc="-10" dirty="0">
                <a:latin typeface="TeXGyreAdventor"/>
                <a:cs typeface="TeXGyreAdventor"/>
              </a:rPr>
              <a:t>nature </a:t>
            </a:r>
            <a:r>
              <a:rPr sz="1800" spc="-5" dirty="0">
                <a:latin typeface="TeXGyreAdventor"/>
                <a:cs typeface="TeXGyreAdventor"/>
              </a:rPr>
              <a:t>of </a:t>
            </a:r>
            <a:r>
              <a:rPr sz="1800" spc="-10" dirty="0">
                <a:latin typeface="TeXGyreAdventor"/>
                <a:cs typeface="TeXGyreAdventor"/>
              </a:rPr>
              <a:t>breast cancer </a:t>
            </a:r>
            <a:r>
              <a:rPr sz="1800" spc="-5" dirty="0">
                <a:latin typeface="TeXGyreAdventor"/>
                <a:cs typeface="TeXGyreAdventor"/>
              </a:rPr>
              <a:t>on </a:t>
            </a:r>
            <a:r>
              <a:rPr sz="1800" spc="-10" dirty="0">
                <a:latin typeface="TeXGyreAdventor"/>
                <a:cs typeface="TeXGyreAdventor"/>
              </a:rPr>
              <a:t>unseen</a:t>
            </a:r>
            <a:r>
              <a:rPr sz="1800" spc="160" dirty="0">
                <a:latin typeface="TeXGyreAdventor"/>
                <a:cs typeface="TeXGyreAdventor"/>
              </a:rPr>
              <a:t> </a:t>
            </a:r>
            <a:r>
              <a:rPr sz="1800" spc="-10" dirty="0">
                <a:latin typeface="TeXGyreAdventor"/>
                <a:cs typeface="TeXGyreAdventor"/>
              </a:rPr>
              <a:t>data.</a:t>
            </a:r>
            <a:endParaRPr sz="1800" dirty="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888426"/>
            <a:ext cx="9220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chemeClr val="accent1"/>
                </a:solidFill>
                <a:latin typeface="TeXGyreAdventor"/>
                <a:cs typeface="TeXGyreAdventor"/>
              </a:rPr>
              <a:t>What </a:t>
            </a:r>
            <a:r>
              <a:rPr sz="4000" b="1" spc="-5" dirty="0">
                <a:solidFill>
                  <a:schemeClr val="accent1"/>
                </a:solidFill>
                <a:latin typeface="TeXGyreAdventor"/>
                <a:cs typeface="TeXGyreAdventor"/>
              </a:rPr>
              <a:t>is </a:t>
            </a:r>
            <a:r>
              <a:rPr sz="4000" b="1" dirty="0">
                <a:solidFill>
                  <a:schemeClr val="accent1"/>
                </a:solidFill>
                <a:latin typeface="TeXGyreAdventor"/>
                <a:cs typeface="TeXGyreAdventor"/>
              </a:rPr>
              <a:t>Artificial </a:t>
            </a:r>
            <a:r>
              <a:rPr sz="4000" b="1" spc="-5" dirty="0">
                <a:solidFill>
                  <a:schemeClr val="accent1"/>
                </a:solidFill>
                <a:latin typeface="TeXGyreAdventor"/>
                <a:cs typeface="TeXGyreAdventor"/>
              </a:rPr>
              <a:t>Neural Network</a:t>
            </a:r>
            <a:r>
              <a:rPr sz="4000" b="1" spc="5" dirty="0">
                <a:solidFill>
                  <a:schemeClr val="accent1"/>
                </a:solidFill>
                <a:latin typeface="TeXGyreAdventor"/>
                <a:cs typeface="TeXGyreAdventor"/>
              </a:rPr>
              <a:t> </a:t>
            </a:r>
            <a:r>
              <a:rPr sz="4000" b="1" dirty="0">
                <a:solidFill>
                  <a:schemeClr val="accent1"/>
                </a:solidFill>
                <a:latin typeface="TeXGyreAdventor"/>
                <a:cs typeface="TeXGyreAdventor"/>
              </a:rPr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9200" y="2040086"/>
            <a:ext cx="6946265" cy="333104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95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IN" sz="1800" b="1" spc="10" dirty="0" smtClean="0">
                <a:latin typeface="TeXGyreAdventor"/>
                <a:cs typeface="TeXGyreAdventor"/>
              </a:rPr>
              <a:t>ANN</a:t>
            </a:r>
            <a:r>
              <a:rPr lang="en-IN" sz="1800" spc="10" dirty="0" smtClean="0">
                <a:latin typeface="TeXGyreAdventor"/>
                <a:cs typeface="TeXGyreAdventor"/>
              </a:rPr>
              <a:t> </a:t>
            </a:r>
            <a:r>
              <a:rPr sz="1800" spc="10" dirty="0" smtClean="0">
                <a:latin typeface="TeXGyreAdventor"/>
                <a:cs typeface="TeXGyreAdventor"/>
              </a:rPr>
              <a:t>is </a:t>
            </a:r>
            <a:r>
              <a:rPr sz="1800" spc="-10" dirty="0">
                <a:latin typeface="TeXGyreAdventor"/>
                <a:cs typeface="TeXGyreAdventor"/>
              </a:rPr>
              <a:t>based </a:t>
            </a:r>
            <a:r>
              <a:rPr sz="1800" spc="-5" dirty="0">
                <a:latin typeface="TeXGyreAdventor"/>
                <a:cs typeface="TeXGyreAdventor"/>
              </a:rPr>
              <a:t>upon </a:t>
            </a:r>
            <a:r>
              <a:rPr sz="1800" dirty="0">
                <a:latin typeface="TeXGyreAdventor"/>
                <a:cs typeface="TeXGyreAdventor"/>
              </a:rPr>
              <a:t>biological</a:t>
            </a:r>
            <a:r>
              <a:rPr sz="1800" spc="-50" dirty="0">
                <a:latin typeface="TeXGyreAdventor"/>
                <a:cs typeface="TeXGyreAdventor"/>
              </a:rPr>
              <a:t> </a:t>
            </a:r>
            <a:r>
              <a:rPr sz="1800" spc="-10" dirty="0" smtClean="0">
                <a:latin typeface="TeXGyreAdventor"/>
                <a:cs typeface="TeXGyreAdventor"/>
              </a:rPr>
              <a:t>neuron</a:t>
            </a:r>
            <a:r>
              <a:rPr lang="en-IN" sz="1800" spc="-10" dirty="0" smtClean="0">
                <a:latin typeface="TeXGyreAdventor"/>
                <a:cs typeface="TeXGyreAdventor"/>
              </a:rPr>
              <a:t> network</a:t>
            </a:r>
            <a:r>
              <a:rPr sz="1800" spc="-10" dirty="0" smtClean="0">
                <a:latin typeface="TeXGyreAdventor"/>
                <a:cs typeface="TeXGyreAdventor"/>
              </a:rPr>
              <a:t>.</a:t>
            </a:r>
            <a:endParaRPr lang="en-IN" sz="1800" spc="-10" dirty="0" smtClean="0">
              <a:latin typeface="TeXGyreAdventor"/>
              <a:cs typeface="TeXGyreAdventor"/>
            </a:endParaRPr>
          </a:p>
          <a:p>
            <a:pPr marL="298450" indent="-285750">
              <a:lnSpc>
                <a:spcPct val="100000"/>
              </a:lnSpc>
              <a:spcBef>
                <a:spcPts val="1095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IN" sz="1800" dirty="0" smtClean="0">
              <a:latin typeface="TeXGyreAdventor"/>
              <a:cs typeface="TeXGyreAdventor"/>
            </a:endParaRPr>
          </a:p>
          <a:p>
            <a:pPr marL="298450" indent="-285750">
              <a:lnSpc>
                <a:spcPct val="100000"/>
              </a:lnSpc>
              <a:spcBef>
                <a:spcPts val="1095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IN" dirty="0">
              <a:latin typeface="TeXGyreAdventor"/>
              <a:cs typeface="TeXGyreAdventor"/>
            </a:endParaRPr>
          </a:p>
          <a:p>
            <a:pPr marL="298450" indent="-285750">
              <a:lnSpc>
                <a:spcPct val="100000"/>
              </a:lnSpc>
              <a:spcBef>
                <a:spcPts val="1095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IN" sz="1800" dirty="0" smtClean="0">
              <a:latin typeface="TeXGyreAdventor"/>
              <a:cs typeface="TeXGyreAdventor"/>
            </a:endParaRPr>
          </a:p>
          <a:p>
            <a:pPr marL="298450" indent="-285750">
              <a:lnSpc>
                <a:spcPct val="100000"/>
              </a:lnSpc>
              <a:spcBef>
                <a:spcPts val="1095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IN" dirty="0">
              <a:latin typeface="TeXGyreAdventor"/>
              <a:cs typeface="TeXGyreAdventor"/>
            </a:endParaRPr>
          </a:p>
          <a:p>
            <a:pPr marL="298450" indent="-285750">
              <a:lnSpc>
                <a:spcPct val="100000"/>
              </a:lnSpc>
              <a:spcBef>
                <a:spcPts val="1095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IN" sz="1800" dirty="0" smtClean="0">
              <a:latin typeface="TeXGyreAdventor"/>
              <a:cs typeface="TeXGyreAdventor"/>
            </a:endParaRPr>
          </a:p>
          <a:p>
            <a:pPr marL="298450" indent="-285750">
              <a:lnSpc>
                <a:spcPct val="100000"/>
              </a:lnSpc>
              <a:spcBef>
                <a:spcPts val="1095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sz="1800" dirty="0">
              <a:latin typeface="TeXGyreAdventor"/>
              <a:cs typeface="TeXGyreAdventor"/>
            </a:endParaRPr>
          </a:p>
          <a:p>
            <a:pPr marL="298450" indent="-28575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 smtClean="0">
                <a:latin typeface="Gothic Uralic"/>
                <a:cs typeface="Gothic Uralic"/>
              </a:rPr>
              <a:t>Neuron</a:t>
            </a:r>
            <a:r>
              <a:rPr sz="1800" b="1" spc="-5" dirty="0">
                <a:latin typeface="Gothic Uralic"/>
                <a:cs typeface="Gothic Uralic"/>
              </a:rPr>
              <a:t>: </a:t>
            </a:r>
            <a:r>
              <a:rPr sz="1800" spc="-5" dirty="0">
                <a:latin typeface="TeXGyreAdventor"/>
                <a:cs typeface="TeXGyreAdventor"/>
              </a:rPr>
              <a:t>A </a:t>
            </a:r>
            <a:r>
              <a:rPr sz="1800" spc="-10" dirty="0">
                <a:latin typeface="TeXGyreAdventor"/>
                <a:cs typeface="TeXGyreAdventor"/>
              </a:rPr>
              <a:t>neuron </a:t>
            </a:r>
            <a:r>
              <a:rPr sz="1800" spc="10" dirty="0">
                <a:latin typeface="TeXGyreAdventor"/>
                <a:cs typeface="TeXGyreAdventor"/>
              </a:rPr>
              <a:t>is </a:t>
            </a:r>
            <a:r>
              <a:rPr sz="1800" dirty="0">
                <a:latin typeface="TeXGyreAdventor"/>
                <a:cs typeface="TeXGyreAdventor"/>
              </a:rPr>
              <a:t>biological cell </a:t>
            </a:r>
            <a:r>
              <a:rPr sz="1800" spc="-10" dirty="0">
                <a:latin typeface="TeXGyreAdventor"/>
                <a:cs typeface="TeXGyreAdventor"/>
              </a:rPr>
              <a:t>that </a:t>
            </a:r>
            <a:r>
              <a:rPr sz="1800" spc="-5" dirty="0">
                <a:latin typeface="TeXGyreAdventor"/>
                <a:cs typeface="TeXGyreAdventor"/>
              </a:rPr>
              <a:t>process</a:t>
            </a:r>
            <a:r>
              <a:rPr sz="1800" spc="45" dirty="0">
                <a:latin typeface="TeXGyreAdventor"/>
                <a:cs typeface="TeXGyreAdventor"/>
              </a:rPr>
              <a:t> </a:t>
            </a:r>
            <a:r>
              <a:rPr sz="1800" spc="-5" dirty="0">
                <a:latin typeface="TeXGyreAdventor"/>
                <a:cs typeface="TeXGyreAdventor"/>
              </a:rPr>
              <a:t>information.</a:t>
            </a:r>
            <a:endParaRPr sz="1800" dirty="0">
              <a:latin typeface="TeXGyreAdventor"/>
              <a:cs typeface="TeXGyreAdventor"/>
            </a:endParaRPr>
          </a:p>
        </p:txBody>
      </p:sp>
      <p:grpSp>
        <p:nvGrpSpPr>
          <p:cNvPr id="8" name="object 5"/>
          <p:cNvGrpSpPr/>
          <p:nvPr/>
        </p:nvGrpSpPr>
        <p:grpSpPr>
          <a:xfrm>
            <a:off x="2597467" y="2743200"/>
            <a:ext cx="3427729" cy="2105025"/>
            <a:chOff x="4472940" y="3060192"/>
            <a:chExt cx="3427729" cy="2105025"/>
          </a:xfrm>
        </p:grpSpPr>
        <p:sp>
          <p:nvSpPr>
            <p:cNvPr id="9" name="object 6"/>
            <p:cNvSpPr/>
            <p:nvPr/>
          </p:nvSpPr>
          <p:spPr>
            <a:xfrm>
              <a:off x="4472940" y="3060192"/>
              <a:ext cx="3427475" cy="21046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/>
            <p:cNvSpPr/>
            <p:nvPr/>
          </p:nvSpPr>
          <p:spPr>
            <a:xfrm>
              <a:off x="4668012" y="3255264"/>
              <a:ext cx="2857499" cy="15346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457200"/>
            <a:ext cx="8716010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pc="-5" dirty="0" smtClean="0">
                <a:latin typeface="TeXGyreAdventor"/>
                <a:cs typeface="TeXGyreAdventor"/>
              </a:rPr>
              <a:t>B</a:t>
            </a:r>
            <a:r>
              <a:rPr lang="en-US" spc="-10" dirty="0" smtClean="0">
                <a:latin typeface="TeXGyreAdventor"/>
                <a:cs typeface="TeXGyreAdventor"/>
              </a:rPr>
              <a:t>a</a:t>
            </a:r>
            <a:r>
              <a:rPr lang="en-US" spc="5" dirty="0" smtClean="0">
                <a:latin typeface="TeXGyreAdventor"/>
                <a:cs typeface="TeXGyreAdventor"/>
              </a:rPr>
              <a:t>s</a:t>
            </a:r>
            <a:r>
              <a:rPr lang="en-US" spc="-15" dirty="0" smtClean="0">
                <a:latin typeface="TeXGyreAdventor"/>
                <a:cs typeface="TeXGyreAdventor"/>
              </a:rPr>
              <a:t>e</a:t>
            </a:r>
            <a:r>
              <a:rPr lang="en-US" dirty="0" smtClean="0">
                <a:latin typeface="TeXGyreAdventor"/>
                <a:cs typeface="TeXGyreAdventor"/>
              </a:rPr>
              <a:t>d u</a:t>
            </a:r>
            <a:r>
              <a:rPr lang="en-US" spc="-10" dirty="0" smtClean="0">
                <a:latin typeface="TeXGyreAdventor"/>
                <a:cs typeface="TeXGyreAdventor"/>
              </a:rPr>
              <a:t>p</a:t>
            </a:r>
            <a:r>
              <a:rPr lang="en-US" dirty="0" smtClean="0">
                <a:latin typeface="TeXGyreAdventor"/>
                <a:cs typeface="TeXGyreAdventor"/>
              </a:rPr>
              <a:t>o</a:t>
            </a:r>
            <a:r>
              <a:rPr lang="en-US" spc="-5" dirty="0" smtClean="0">
                <a:latin typeface="TeXGyreAdventor"/>
                <a:cs typeface="TeXGyreAdventor"/>
              </a:rPr>
              <a:t>n</a:t>
            </a:r>
            <a:r>
              <a:rPr lang="en-US" dirty="0" smtClean="0">
                <a:latin typeface="TeXGyreAdventor"/>
                <a:cs typeface="TeXGyreAdventor"/>
              </a:rPr>
              <a:t> </a:t>
            </a:r>
            <a:r>
              <a:rPr lang="en-US" spc="-20" dirty="0" smtClean="0">
                <a:latin typeface="TeXGyreAdventor"/>
                <a:cs typeface="TeXGyreAdventor"/>
              </a:rPr>
              <a:t>b</a:t>
            </a:r>
            <a:r>
              <a:rPr lang="en-US" spc="20" dirty="0" smtClean="0">
                <a:latin typeface="TeXGyreAdventor"/>
                <a:cs typeface="TeXGyreAdventor"/>
              </a:rPr>
              <a:t>i</a:t>
            </a:r>
            <a:r>
              <a:rPr lang="en-US" spc="-20" dirty="0" smtClean="0">
                <a:latin typeface="TeXGyreAdventor"/>
                <a:cs typeface="TeXGyreAdventor"/>
              </a:rPr>
              <a:t>o</a:t>
            </a:r>
            <a:r>
              <a:rPr lang="en-US" spc="10" dirty="0" smtClean="0">
                <a:latin typeface="TeXGyreAdventor"/>
                <a:cs typeface="TeXGyreAdventor"/>
              </a:rPr>
              <a:t>l</a:t>
            </a:r>
            <a:r>
              <a:rPr lang="en-US" spc="-5" dirty="0" smtClean="0">
                <a:latin typeface="TeXGyreAdventor"/>
                <a:cs typeface="TeXGyreAdventor"/>
              </a:rPr>
              <a:t>o</a:t>
            </a:r>
            <a:r>
              <a:rPr lang="en-US" spc="-20" dirty="0" smtClean="0">
                <a:latin typeface="TeXGyreAdventor"/>
                <a:cs typeface="TeXGyreAdventor"/>
              </a:rPr>
              <a:t>g</a:t>
            </a:r>
            <a:r>
              <a:rPr lang="en-US" spc="10" dirty="0" smtClean="0">
                <a:latin typeface="TeXGyreAdventor"/>
                <a:cs typeface="TeXGyreAdventor"/>
              </a:rPr>
              <a:t>i</a:t>
            </a:r>
            <a:r>
              <a:rPr lang="en-US" dirty="0" smtClean="0">
                <a:latin typeface="TeXGyreAdventor"/>
                <a:cs typeface="TeXGyreAdventor"/>
              </a:rPr>
              <a:t>c</a:t>
            </a:r>
            <a:r>
              <a:rPr lang="en-US" spc="-10" dirty="0" smtClean="0">
                <a:latin typeface="TeXGyreAdventor"/>
                <a:cs typeface="TeXGyreAdventor"/>
              </a:rPr>
              <a:t>a</a:t>
            </a:r>
            <a:r>
              <a:rPr lang="en-US" dirty="0" smtClean="0">
                <a:latin typeface="TeXGyreAdventor"/>
                <a:cs typeface="TeXGyreAdventor"/>
              </a:rPr>
              <a:t>l </a:t>
            </a:r>
            <a:r>
              <a:rPr lang="en-US" spc="-15" dirty="0" smtClean="0">
                <a:latin typeface="TeXGyreAdventor"/>
                <a:cs typeface="TeXGyreAdventor"/>
              </a:rPr>
              <a:t>ne</a:t>
            </a:r>
            <a:r>
              <a:rPr lang="en-US" spc="-5" dirty="0" smtClean="0">
                <a:latin typeface="TeXGyreAdventor"/>
                <a:cs typeface="TeXGyreAdventor"/>
              </a:rPr>
              <a:t>ur</a:t>
            </a:r>
            <a:r>
              <a:rPr lang="en-US" spc="-15" dirty="0" smtClean="0">
                <a:latin typeface="TeXGyreAdventor"/>
                <a:cs typeface="TeXGyreAdventor"/>
              </a:rPr>
              <a:t>o</a:t>
            </a:r>
            <a:r>
              <a:rPr lang="en-US" spc="-5" dirty="0" smtClean="0">
                <a:latin typeface="TeXGyreAdventor"/>
                <a:cs typeface="TeXGyreAdventor"/>
              </a:rPr>
              <a:t>n,</a:t>
            </a:r>
            <a:r>
              <a:rPr lang="en-US" dirty="0" smtClean="0">
                <a:latin typeface="TeXGyreAdventor"/>
                <a:cs typeface="TeXGyreAdventor"/>
              </a:rPr>
              <a:t> </a:t>
            </a:r>
            <a:r>
              <a:rPr lang="en-US" b="1" spc="10" dirty="0" smtClean="0">
                <a:latin typeface="TeXGyreAdventor"/>
                <a:cs typeface="TeXGyreAdventor"/>
              </a:rPr>
              <a:t>M</a:t>
            </a:r>
            <a:r>
              <a:rPr lang="en-US" b="1" dirty="0" smtClean="0">
                <a:latin typeface="TeXGyreAdventor"/>
                <a:cs typeface="TeXGyreAdventor"/>
              </a:rPr>
              <a:t>cCu</a:t>
            </a:r>
            <a:r>
              <a:rPr lang="en-US" b="1" spc="5" dirty="0" smtClean="0">
                <a:latin typeface="TeXGyreAdventor"/>
                <a:cs typeface="TeXGyreAdventor"/>
              </a:rPr>
              <a:t>l</a:t>
            </a:r>
            <a:r>
              <a:rPr lang="en-US" b="1" spc="-5" dirty="0" smtClean="0">
                <a:latin typeface="TeXGyreAdventor"/>
                <a:cs typeface="TeXGyreAdventor"/>
              </a:rPr>
              <a:t>loc</a:t>
            </a:r>
            <a:r>
              <a:rPr lang="en-US" b="1" dirty="0" smtClean="0">
                <a:latin typeface="TeXGyreAdventor"/>
                <a:cs typeface="TeXGyreAdventor"/>
              </a:rPr>
              <a:t>h </a:t>
            </a:r>
            <a:r>
              <a:rPr lang="en-US" b="1" spc="-10" dirty="0" smtClean="0">
                <a:latin typeface="TeXGyreAdventor"/>
                <a:cs typeface="TeXGyreAdventor"/>
              </a:rPr>
              <a:t>an</a:t>
            </a:r>
            <a:r>
              <a:rPr lang="en-US" b="1" dirty="0" smtClean="0">
                <a:latin typeface="TeXGyreAdventor"/>
                <a:cs typeface="TeXGyreAdventor"/>
              </a:rPr>
              <a:t>d P</a:t>
            </a:r>
            <a:r>
              <a:rPr lang="en-US" b="1" spc="25" dirty="0" smtClean="0">
                <a:latin typeface="TeXGyreAdventor"/>
                <a:cs typeface="TeXGyreAdventor"/>
              </a:rPr>
              <a:t>i</a:t>
            </a:r>
            <a:r>
              <a:rPr lang="en-US" b="1" spc="-20" dirty="0" smtClean="0">
                <a:latin typeface="TeXGyreAdventor"/>
                <a:cs typeface="TeXGyreAdventor"/>
              </a:rPr>
              <a:t>t</a:t>
            </a:r>
            <a:r>
              <a:rPr lang="en-US" b="1" dirty="0" smtClean="0">
                <a:latin typeface="TeXGyreAdventor"/>
                <a:cs typeface="TeXGyreAdventor"/>
              </a:rPr>
              <a:t>ts </a:t>
            </a:r>
            <a:r>
              <a:rPr lang="en-US" spc="-10" dirty="0" smtClean="0">
                <a:latin typeface="TeXGyreAdventor"/>
                <a:cs typeface="TeXGyreAdventor"/>
              </a:rPr>
              <a:t>pr</a:t>
            </a:r>
            <a:r>
              <a:rPr lang="en-US" spc="-15" dirty="0" smtClean="0">
                <a:latin typeface="TeXGyreAdventor"/>
                <a:cs typeface="TeXGyreAdventor"/>
              </a:rPr>
              <a:t>o</a:t>
            </a:r>
            <a:r>
              <a:rPr lang="en-US" spc="-10" dirty="0" smtClean="0">
                <a:latin typeface="TeXGyreAdventor"/>
                <a:cs typeface="TeXGyreAdventor"/>
              </a:rPr>
              <a:t>p</a:t>
            </a:r>
            <a:r>
              <a:rPr lang="en-US" spc="-15" dirty="0" smtClean="0">
                <a:latin typeface="TeXGyreAdventor"/>
                <a:cs typeface="TeXGyreAdventor"/>
              </a:rPr>
              <a:t>o</a:t>
            </a:r>
            <a:r>
              <a:rPr lang="en-US" spc="-5" dirty="0" smtClean="0">
                <a:latin typeface="TeXGyreAdventor"/>
                <a:cs typeface="TeXGyreAdventor"/>
              </a:rPr>
              <a:t>s</a:t>
            </a:r>
            <a:r>
              <a:rPr lang="en-US" spc="-10" dirty="0" smtClean="0">
                <a:latin typeface="TeXGyreAdventor"/>
                <a:cs typeface="TeXGyreAdventor"/>
              </a:rPr>
              <a:t>e</a:t>
            </a:r>
            <a:r>
              <a:rPr lang="en-US" dirty="0" smtClean="0">
                <a:latin typeface="TeXGyreAdventor"/>
                <a:cs typeface="TeXGyreAdventor"/>
              </a:rPr>
              <a:t>d a </a:t>
            </a:r>
            <a:r>
              <a:rPr lang="en-US" spc="-20" dirty="0" smtClean="0">
                <a:latin typeface="TeXGyreAdventor"/>
                <a:cs typeface="TeXGyreAdventor"/>
              </a:rPr>
              <a:t>b</a:t>
            </a:r>
            <a:r>
              <a:rPr lang="en-US" spc="20" dirty="0" smtClean="0">
                <a:latin typeface="TeXGyreAdventor"/>
                <a:cs typeface="TeXGyreAdventor"/>
              </a:rPr>
              <a:t>i</a:t>
            </a:r>
            <a:r>
              <a:rPr lang="en-US" spc="-15" dirty="0" smtClean="0">
                <a:latin typeface="TeXGyreAdventor"/>
                <a:cs typeface="TeXGyreAdventor"/>
              </a:rPr>
              <a:t>n</a:t>
            </a:r>
            <a:r>
              <a:rPr lang="en-US" spc="-10" dirty="0" smtClean="0">
                <a:latin typeface="TeXGyreAdventor"/>
                <a:cs typeface="TeXGyreAdventor"/>
              </a:rPr>
              <a:t>a</a:t>
            </a:r>
            <a:r>
              <a:rPr lang="en-US" spc="-5" dirty="0" smtClean="0">
                <a:latin typeface="TeXGyreAdventor"/>
                <a:cs typeface="TeXGyreAdventor"/>
              </a:rPr>
              <a:t>ry </a:t>
            </a:r>
            <a:r>
              <a:rPr lang="en-US" spc="-10" dirty="0" smtClean="0">
                <a:latin typeface="TeXGyreAdventor"/>
                <a:cs typeface="TeXGyreAdventor"/>
              </a:rPr>
              <a:t>threshold </a:t>
            </a:r>
            <a:r>
              <a:rPr lang="en-US" dirty="0">
                <a:latin typeface="TeXGyreAdventor"/>
                <a:cs typeface="TeXGyreAdventor"/>
              </a:rPr>
              <a:t>unit </a:t>
            </a:r>
            <a:r>
              <a:rPr lang="en-US" spc="-5" dirty="0">
                <a:latin typeface="TeXGyreAdventor"/>
                <a:cs typeface="TeXGyreAdventor"/>
              </a:rPr>
              <a:t>as </a:t>
            </a:r>
            <a:r>
              <a:rPr lang="en-US" dirty="0">
                <a:latin typeface="TeXGyreAdventor"/>
                <a:cs typeface="TeXGyreAdventor"/>
              </a:rPr>
              <a:t>a </a:t>
            </a:r>
            <a:r>
              <a:rPr lang="en-US" b="1" spc="-5" dirty="0">
                <a:latin typeface="TeXGyreAdventor"/>
                <a:cs typeface="TeXGyreAdventor"/>
              </a:rPr>
              <a:t>computational </a:t>
            </a:r>
            <a:r>
              <a:rPr lang="en-US" b="1" dirty="0">
                <a:latin typeface="TeXGyreAdventor"/>
                <a:cs typeface="TeXGyreAdventor"/>
              </a:rPr>
              <a:t>model </a:t>
            </a:r>
            <a:r>
              <a:rPr lang="en-US" b="1" spc="-5" dirty="0">
                <a:latin typeface="TeXGyreAdventor"/>
                <a:cs typeface="TeXGyreAdventor"/>
              </a:rPr>
              <a:t>for an </a:t>
            </a:r>
            <a:r>
              <a:rPr lang="en-US" b="1" dirty="0">
                <a:latin typeface="TeXGyreAdventor"/>
                <a:cs typeface="TeXGyreAdventor"/>
              </a:rPr>
              <a:t>artificial</a:t>
            </a:r>
            <a:r>
              <a:rPr lang="en-US" b="1" spc="65" dirty="0">
                <a:latin typeface="TeXGyreAdventor"/>
                <a:cs typeface="TeXGyreAdventor"/>
              </a:rPr>
              <a:t> </a:t>
            </a:r>
            <a:r>
              <a:rPr lang="en-US" b="1" spc="-10" dirty="0">
                <a:latin typeface="TeXGyreAdventor"/>
                <a:cs typeface="TeXGyreAdventor"/>
              </a:rPr>
              <a:t>neuro</a:t>
            </a:r>
            <a:r>
              <a:rPr lang="en-US" spc="-10" dirty="0">
                <a:latin typeface="TeXGyreAdventor"/>
                <a:cs typeface="TeXGyreAdventor"/>
              </a:rPr>
              <a:t>n.</a:t>
            </a:r>
            <a:endParaRPr lang="en-US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endParaRPr lang="en-IN" sz="1800" spc="335" dirty="0" smtClean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1800" spc="-5" dirty="0" smtClean="0">
                <a:latin typeface="TeXGyreAdventor"/>
                <a:cs typeface="TeXGyreAdventor"/>
              </a:rPr>
              <a:t>Following </a:t>
            </a:r>
            <a:r>
              <a:rPr sz="1800" dirty="0">
                <a:latin typeface="TeXGyreAdventor"/>
                <a:cs typeface="TeXGyreAdventor"/>
              </a:rPr>
              <a:t>figure </a:t>
            </a:r>
            <a:r>
              <a:rPr sz="1800" spc="-10" dirty="0">
                <a:latin typeface="TeXGyreAdventor"/>
                <a:cs typeface="TeXGyreAdventor"/>
              </a:rPr>
              <a:t>shows </a:t>
            </a:r>
            <a:r>
              <a:rPr sz="1800" dirty="0">
                <a:latin typeface="TeXGyreAdventor"/>
                <a:cs typeface="TeXGyreAdventor"/>
              </a:rPr>
              <a:t>artificial </a:t>
            </a:r>
            <a:r>
              <a:rPr sz="1800" spc="-10" dirty="0">
                <a:latin typeface="TeXGyreAdventor"/>
                <a:cs typeface="TeXGyreAdventor"/>
              </a:rPr>
              <a:t>neuron </a:t>
            </a:r>
            <a:r>
              <a:rPr sz="1800" spc="-5" dirty="0">
                <a:latin typeface="TeXGyreAdventor"/>
                <a:cs typeface="TeXGyreAdventor"/>
              </a:rPr>
              <a:t>as </a:t>
            </a:r>
            <a:r>
              <a:rPr sz="1800" spc="-10" dirty="0">
                <a:latin typeface="TeXGyreAdventor"/>
                <a:cs typeface="TeXGyreAdventor"/>
              </a:rPr>
              <a:t>proposed </a:t>
            </a:r>
            <a:r>
              <a:rPr sz="1800" spc="-5" dirty="0">
                <a:latin typeface="TeXGyreAdventor"/>
                <a:cs typeface="TeXGyreAdventor"/>
              </a:rPr>
              <a:t>by </a:t>
            </a:r>
            <a:r>
              <a:rPr sz="1800" dirty="0">
                <a:latin typeface="TeXGyreAdventor"/>
                <a:cs typeface="TeXGyreAdventor"/>
              </a:rPr>
              <a:t>McCulloch </a:t>
            </a:r>
            <a:r>
              <a:rPr sz="1800" spc="-10" dirty="0">
                <a:latin typeface="TeXGyreAdventor"/>
                <a:cs typeface="TeXGyreAdventor"/>
              </a:rPr>
              <a:t>and</a:t>
            </a:r>
            <a:r>
              <a:rPr sz="1800" spc="145" dirty="0">
                <a:latin typeface="TeXGyreAdventor"/>
                <a:cs typeface="TeXGyreAdventor"/>
              </a:rPr>
              <a:t> </a:t>
            </a:r>
            <a:r>
              <a:rPr sz="1800" spc="-5" dirty="0">
                <a:latin typeface="TeXGyreAdventor"/>
                <a:cs typeface="TeXGyreAdventor"/>
              </a:rPr>
              <a:t>Pitts.</a:t>
            </a:r>
            <a:endParaRPr sz="1800" dirty="0">
              <a:latin typeface="TeXGyreAdventor"/>
              <a:cs typeface="TeXGyreAdvento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4772660"/>
            <a:ext cx="8762365" cy="1429237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98450" marR="5080" indent="-285750">
              <a:lnSpc>
                <a:spcPts val="1939"/>
              </a:lnSpc>
              <a:spcBef>
                <a:spcPts val="345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IN" spc="-5" dirty="0">
                <a:latin typeface="TeXGyreAdventor"/>
                <a:cs typeface="TeXGyreAdventor"/>
              </a:rPr>
              <a:t>T</a:t>
            </a:r>
            <a:r>
              <a:rPr sz="1800" spc="-5" dirty="0" smtClean="0">
                <a:latin typeface="TeXGyreAdventor"/>
                <a:cs typeface="TeXGyreAdventor"/>
              </a:rPr>
              <a:t>his </a:t>
            </a:r>
            <a:r>
              <a:rPr sz="1800" spc="-5" dirty="0">
                <a:latin typeface="TeXGyreAdventor"/>
                <a:cs typeface="TeXGyreAdventor"/>
              </a:rPr>
              <a:t>neuron computes </a:t>
            </a:r>
            <a:r>
              <a:rPr sz="1800" dirty="0">
                <a:latin typeface="TeXGyreAdventor"/>
                <a:cs typeface="TeXGyreAdventor"/>
              </a:rPr>
              <a:t>a </a:t>
            </a:r>
            <a:r>
              <a:rPr sz="1800" b="1" spc="-5" dirty="0">
                <a:latin typeface="TeXGyreAdventor"/>
                <a:cs typeface="TeXGyreAdventor"/>
              </a:rPr>
              <a:t>weighted sum of </a:t>
            </a:r>
            <a:r>
              <a:rPr sz="1800" b="1" dirty="0">
                <a:latin typeface="TeXGyreAdventor"/>
                <a:cs typeface="TeXGyreAdventor"/>
              </a:rPr>
              <a:t>its </a:t>
            </a:r>
            <a:r>
              <a:rPr sz="1800" b="1" spc="-5" dirty="0">
                <a:latin typeface="TeXGyreAdventor"/>
                <a:cs typeface="TeXGyreAdventor"/>
              </a:rPr>
              <a:t>n input signals</a:t>
            </a:r>
            <a:r>
              <a:rPr sz="1800" spc="-5" dirty="0">
                <a:latin typeface="TeXGyreAdventor"/>
                <a:cs typeface="TeXGyreAdventor"/>
              </a:rPr>
              <a:t>, </a:t>
            </a:r>
            <a:r>
              <a:rPr sz="1800" dirty="0">
                <a:latin typeface="TeXGyreAdventor"/>
                <a:cs typeface="TeXGyreAdventor"/>
              </a:rPr>
              <a:t>X</a:t>
            </a:r>
            <a:r>
              <a:rPr sz="1800" b="1" dirty="0">
                <a:latin typeface="Gothic Uralic"/>
                <a:cs typeface="Gothic Uralic"/>
              </a:rPr>
              <a:t>j</a:t>
            </a:r>
            <a:r>
              <a:rPr sz="1800" dirty="0">
                <a:latin typeface="TeXGyreAdventor"/>
                <a:cs typeface="TeXGyreAdventor"/>
              </a:rPr>
              <a:t>, j=1,2, </a:t>
            </a:r>
            <a:r>
              <a:rPr sz="1800" spc="-5" dirty="0">
                <a:latin typeface="TeXGyreAdventor"/>
                <a:cs typeface="TeXGyreAdventor"/>
              </a:rPr>
              <a:t>. . . , </a:t>
            </a:r>
            <a:r>
              <a:rPr sz="1800" dirty="0">
                <a:latin typeface="TeXGyreAdventor"/>
                <a:cs typeface="TeXGyreAdventor"/>
              </a:rPr>
              <a:t>n,  </a:t>
            </a:r>
            <a:r>
              <a:rPr sz="1800" spc="-10" dirty="0">
                <a:latin typeface="TeXGyreAdventor"/>
                <a:cs typeface="TeXGyreAdventor"/>
              </a:rPr>
              <a:t>and generates </a:t>
            </a:r>
            <a:r>
              <a:rPr sz="1800" spc="-5" dirty="0">
                <a:latin typeface="TeXGyreAdventor"/>
                <a:cs typeface="TeXGyreAdventor"/>
              </a:rPr>
              <a:t>an </a:t>
            </a:r>
            <a:r>
              <a:rPr sz="1800" b="1" spc="-10" dirty="0">
                <a:latin typeface="TeXGyreAdventor"/>
                <a:cs typeface="TeXGyreAdventor"/>
              </a:rPr>
              <a:t>output </a:t>
            </a:r>
            <a:r>
              <a:rPr sz="1800" b="1" spc="-5" dirty="0">
                <a:latin typeface="TeXGyreAdventor"/>
                <a:cs typeface="TeXGyreAdventor"/>
              </a:rPr>
              <a:t>of </a:t>
            </a:r>
            <a:r>
              <a:rPr sz="1800" b="1" dirty="0">
                <a:latin typeface="TeXGyreAdventor"/>
                <a:cs typeface="TeXGyreAdventor"/>
              </a:rPr>
              <a:t>1 </a:t>
            </a:r>
            <a:r>
              <a:rPr sz="1800" b="1" spc="10" dirty="0">
                <a:latin typeface="TeXGyreAdventor"/>
                <a:cs typeface="TeXGyreAdventor"/>
              </a:rPr>
              <a:t>if </a:t>
            </a:r>
            <a:r>
              <a:rPr sz="1800" b="1" spc="-5" dirty="0">
                <a:latin typeface="TeXGyreAdventor"/>
                <a:cs typeface="TeXGyreAdventor"/>
              </a:rPr>
              <a:t>this sum </a:t>
            </a:r>
            <a:r>
              <a:rPr sz="1800" b="1" spc="10" dirty="0">
                <a:latin typeface="TeXGyreAdventor"/>
                <a:cs typeface="TeXGyreAdventor"/>
              </a:rPr>
              <a:t>is </a:t>
            </a:r>
            <a:r>
              <a:rPr sz="1800" b="1" spc="-5" dirty="0">
                <a:latin typeface="TeXGyreAdventor"/>
                <a:cs typeface="TeXGyreAdventor"/>
              </a:rPr>
              <a:t>above </a:t>
            </a:r>
            <a:r>
              <a:rPr sz="1800" b="1" dirty="0">
                <a:latin typeface="TeXGyreAdventor"/>
                <a:cs typeface="TeXGyreAdventor"/>
              </a:rPr>
              <a:t>a </a:t>
            </a:r>
            <a:r>
              <a:rPr sz="1800" b="1" spc="-5" dirty="0">
                <a:latin typeface="TeXGyreAdventor"/>
                <a:cs typeface="TeXGyreAdventor"/>
              </a:rPr>
              <a:t>certain </a:t>
            </a:r>
            <a:r>
              <a:rPr sz="1800" b="1" spc="-10" dirty="0">
                <a:latin typeface="TeXGyreAdventor"/>
                <a:cs typeface="TeXGyreAdventor"/>
              </a:rPr>
              <a:t>threshold</a:t>
            </a:r>
            <a:r>
              <a:rPr sz="1800" b="1" spc="165" dirty="0">
                <a:latin typeface="TeXGyreAdventor"/>
                <a:cs typeface="TeXGyreAdventor"/>
              </a:rPr>
              <a:t> </a:t>
            </a:r>
            <a:r>
              <a:rPr sz="1800" b="1" spc="-5" dirty="0" smtClean="0">
                <a:latin typeface="TeXGyreAdventor"/>
                <a:cs typeface="TeXGyreAdventor"/>
              </a:rPr>
              <a:t>u</a:t>
            </a:r>
            <a:r>
              <a:rPr sz="1800" spc="-5" dirty="0" smtClean="0">
                <a:latin typeface="TeXGyreAdventor"/>
                <a:cs typeface="TeXGyreAdventor"/>
              </a:rPr>
              <a:t>.</a:t>
            </a:r>
            <a:endParaRPr lang="en-IN" sz="1800" spc="-5" dirty="0" smtClean="0">
              <a:latin typeface="TeXGyreAdventor"/>
              <a:cs typeface="TeXGyreAdventor"/>
            </a:endParaRPr>
          </a:p>
          <a:p>
            <a:pPr marL="298450" marR="5080" indent="-285750">
              <a:lnSpc>
                <a:spcPts val="1939"/>
              </a:lnSpc>
              <a:spcBef>
                <a:spcPts val="345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sz="1800" dirty="0" smtClean="0">
              <a:latin typeface="TeXGyreAdventor"/>
              <a:cs typeface="TeXGyreAdventor"/>
            </a:endParaRPr>
          </a:p>
          <a:p>
            <a:pPr marL="298450" marR="5080" indent="-285750">
              <a:lnSpc>
                <a:spcPts val="1939"/>
              </a:lnSpc>
              <a:spcBef>
                <a:spcPts val="1010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  <a:tab pos="871855" algn="l"/>
                <a:tab pos="2030730" algn="l"/>
                <a:tab pos="2792730" algn="l"/>
                <a:tab pos="3072765" algn="l"/>
                <a:tab pos="4180840" algn="l"/>
                <a:tab pos="4603115" algn="l"/>
                <a:tab pos="5523865" algn="l"/>
                <a:tab pos="6788784" algn="l"/>
                <a:tab pos="7845425" algn="l"/>
                <a:tab pos="8505190" algn="l"/>
              </a:tabLst>
            </a:pPr>
            <a:r>
              <a:rPr sz="1800" spc="-20" dirty="0" smtClean="0">
                <a:latin typeface="TeXGyreAdventor"/>
                <a:cs typeface="TeXGyreAdventor"/>
              </a:rPr>
              <a:t>T</a:t>
            </a:r>
            <a:r>
              <a:rPr sz="1800" spc="-15" dirty="0" smtClean="0">
                <a:latin typeface="TeXGyreAdventor"/>
                <a:cs typeface="TeXGyreAdventor"/>
              </a:rPr>
              <a:t>h</a:t>
            </a:r>
            <a:r>
              <a:rPr sz="1800" spc="20" dirty="0" smtClean="0">
                <a:latin typeface="TeXGyreAdventor"/>
                <a:cs typeface="TeXGyreAdventor"/>
              </a:rPr>
              <a:t>i</a:t>
            </a:r>
            <a:r>
              <a:rPr sz="1800" dirty="0" smtClean="0">
                <a:latin typeface="TeXGyreAdventor"/>
                <a:cs typeface="TeXGyreAdventor"/>
              </a:rPr>
              <a:t>s</a:t>
            </a:r>
            <a:r>
              <a:rPr lang="en-IN" sz="1800" dirty="0" smtClean="0">
                <a:latin typeface="TeXGyreAdventor"/>
                <a:cs typeface="TeXGyreAdventor"/>
              </a:rPr>
              <a:t> </a:t>
            </a:r>
            <a:r>
              <a:rPr sz="1800" spc="-20" dirty="0" smtClean="0">
                <a:latin typeface="TeXGyreAdventor"/>
                <a:cs typeface="TeXGyreAdventor"/>
              </a:rPr>
              <a:t>t</a:t>
            </a:r>
            <a:r>
              <a:rPr sz="1800" spc="-15" dirty="0" smtClean="0">
                <a:latin typeface="TeXGyreAdventor"/>
                <a:cs typeface="TeXGyreAdventor"/>
              </a:rPr>
              <a:t>h</a:t>
            </a:r>
            <a:r>
              <a:rPr sz="1800" dirty="0" smtClean="0">
                <a:latin typeface="TeXGyreAdventor"/>
                <a:cs typeface="TeXGyreAdventor"/>
              </a:rPr>
              <a:t>r</a:t>
            </a:r>
            <a:r>
              <a:rPr sz="1800" spc="-15" dirty="0" smtClean="0">
                <a:latin typeface="TeXGyreAdventor"/>
                <a:cs typeface="TeXGyreAdventor"/>
              </a:rPr>
              <a:t>e</a:t>
            </a:r>
            <a:r>
              <a:rPr sz="1800" spc="5" dirty="0" smtClean="0">
                <a:latin typeface="TeXGyreAdventor"/>
                <a:cs typeface="TeXGyreAdventor"/>
              </a:rPr>
              <a:t>s</a:t>
            </a:r>
            <a:r>
              <a:rPr sz="1800" spc="-15" dirty="0" smtClean="0">
                <a:latin typeface="TeXGyreAdventor"/>
                <a:cs typeface="TeXGyreAdventor"/>
              </a:rPr>
              <a:t>h</a:t>
            </a:r>
            <a:r>
              <a:rPr sz="1800" dirty="0" smtClean="0">
                <a:latin typeface="TeXGyreAdventor"/>
                <a:cs typeface="TeXGyreAdventor"/>
              </a:rPr>
              <a:t>o</a:t>
            </a:r>
            <a:r>
              <a:rPr sz="1800" spc="5" dirty="0" smtClean="0">
                <a:latin typeface="TeXGyreAdventor"/>
                <a:cs typeface="TeXGyreAdventor"/>
              </a:rPr>
              <a:t>l</a:t>
            </a:r>
            <a:r>
              <a:rPr sz="1800" dirty="0" smtClean="0">
                <a:latin typeface="TeXGyreAdventor"/>
                <a:cs typeface="TeXGyreAdventor"/>
              </a:rPr>
              <a:t>d</a:t>
            </a:r>
            <a:r>
              <a:rPr lang="en-IN" dirty="0">
                <a:latin typeface="TeXGyreAdventor"/>
                <a:cs typeface="TeXGyreAdventor"/>
              </a:rPr>
              <a:t> </a:t>
            </a:r>
            <a:r>
              <a:rPr sz="1800" spc="20" dirty="0" smtClean="0">
                <a:latin typeface="TeXGyreAdventor"/>
                <a:cs typeface="TeXGyreAdventor"/>
              </a:rPr>
              <a:t>v</a:t>
            </a:r>
            <a:r>
              <a:rPr sz="1800" spc="-20" dirty="0" smtClean="0">
                <a:latin typeface="TeXGyreAdventor"/>
                <a:cs typeface="TeXGyreAdventor"/>
              </a:rPr>
              <a:t>a</a:t>
            </a:r>
            <a:r>
              <a:rPr sz="1800" spc="10" dirty="0" smtClean="0">
                <a:latin typeface="TeXGyreAdventor"/>
                <a:cs typeface="TeXGyreAdventor"/>
              </a:rPr>
              <a:t>l</a:t>
            </a:r>
            <a:r>
              <a:rPr sz="1800" spc="-5" dirty="0" smtClean="0">
                <a:latin typeface="TeXGyreAdventor"/>
                <a:cs typeface="TeXGyreAdventor"/>
              </a:rPr>
              <a:t>ue</a:t>
            </a:r>
            <a:r>
              <a:rPr lang="en-IN" dirty="0">
                <a:latin typeface="TeXGyreAdventor"/>
                <a:cs typeface="TeXGyreAdventor"/>
              </a:rPr>
              <a:t> </a:t>
            </a:r>
            <a:r>
              <a:rPr sz="1800" spc="20" dirty="0" smtClean="0">
                <a:latin typeface="TeXGyreAdventor"/>
                <a:cs typeface="TeXGyreAdventor"/>
              </a:rPr>
              <a:t>i</a:t>
            </a:r>
            <a:r>
              <a:rPr sz="1800" dirty="0" smtClean="0">
                <a:latin typeface="TeXGyreAdventor"/>
                <a:cs typeface="TeXGyreAdventor"/>
              </a:rPr>
              <a:t>s</a:t>
            </a:r>
            <a:r>
              <a:rPr lang="en-IN" sz="1800" dirty="0" smtClean="0">
                <a:latin typeface="TeXGyreAdventor"/>
                <a:cs typeface="TeXGyreAdventor"/>
              </a:rPr>
              <a:t> </a:t>
            </a:r>
            <a:r>
              <a:rPr sz="1800" spc="-5" dirty="0" smtClean="0">
                <a:latin typeface="TeXGyreAdventor"/>
                <a:cs typeface="TeXGyreAdventor"/>
              </a:rPr>
              <a:t>s</a:t>
            </a:r>
            <a:r>
              <a:rPr sz="1800" spc="-10" dirty="0" smtClean="0">
                <a:latin typeface="TeXGyreAdventor"/>
                <a:cs typeface="TeXGyreAdventor"/>
              </a:rPr>
              <a:t>e</a:t>
            </a:r>
            <a:r>
              <a:rPr sz="1800" spc="10" dirty="0" smtClean="0">
                <a:latin typeface="TeXGyreAdventor"/>
                <a:cs typeface="TeXGyreAdventor"/>
              </a:rPr>
              <a:t>l</a:t>
            </a:r>
            <a:r>
              <a:rPr sz="1800" spc="-15" dirty="0" smtClean="0">
                <a:latin typeface="TeXGyreAdventor"/>
                <a:cs typeface="TeXGyreAdventor"/>
              </a:rPr>
              <a:t>e</a:t>
            </a:r>
            <a:r>
              <a:rPr sz="1800" spc="5" dirty="0" smtClean="0">
                <a:latin typeface="TeXGyreAdventor"/>
                <a:cs typeface="TeXGyreAdventor"/>
              </a:rPr>
              <a:t>c</a:t>
            </a:r>
            <a:r>
              <a:rPr sz="1800" dirty="0" smtClean="0">
                <a:latin typeface="TeXGyreAdventor"/>
                <a:cs typeface="TeXGyreAdventor"/>
              </a:rPr>
              <a:t>ted</a:t>
            </a:r>
            <a:r>
              <a:rPr lang="en-IN" sz="1800" dirty="0" smtClean="0">
                <a:latin typeface="TeXGyreAdventor"/>
                <a:cs typeface="TeXGyreAdventor"/>
              </a:rPr>
              <a:t> </a:t>
            </a:r>
            <a:r>
              <a:rPr sz="1800" spc="-5" dirty="0" smtClean="0">
                <a:latin typeface="TeXGyreAdventor"/>
                <a:cs typeface="TeXGyreAdventor"/>
              </a:rPr>
              <a:t>b</a:t>
            </a:r>
            <a:r>
              <a:rPr sz="1800" dirty="0" smtClean="0">
                <a:latin typeface="TeXGyreAdventor"/>
                <a:cs typeface="TeXGyreAdventor"/>
              </a:rPr>
              <a:t>y</a:t>
            </a:r>
            <a:r>
              <a:rPr lang="en-IN" dirty="0" smtClean="0">
                <a:latin typeface="TeXGyreAdventor"/>
                <a:cs typeface="TeXGyreAdventor"/>
              </a:rPr>
              <a:t> </a:t>
            </a:r>
            <a:r>
              <a:rPr sz="1800" spc="20" dirty="0" smtClean="0">
                <a:latin typeface="TeXGyreAdventor"/>
                <a:cs typeface="TeXGyreAdventor"/>
              </a:rPr>
              <a:t>v</a:t>
            </a:r>
            <a:r>
              <a:rPr sz="1800" spc="-20" dirty="0" smtClean="0">
                <a:latin typeface="TeXGyreAdventor"/>
                <a:cs typeface="TeXGyreAdventor"/>
              </a:rPr>
              <a:t>ar</a:t>
            </a:r>
            <a:r>
              <a:rPr sz="1800" spc="20" dirty="0" smtClean="0">
                <a:latin typeface="TeXGyreAdventor"/>
                <a:cs typeface="TeXGyreAdventor"/>
              </a:rPr>
              <a:t>i</a:t>
            </a:r>
            <a:r>
              <a:rPr sz="1800" spc="-5" dirty="0" smtClean="0">
                <a:latin typeface="TeXGyreAdventor"/>
                <a:cs typeface="TeXGyreAdventor"/>
              </a:rPr>
              <a:t>o</a:t>
            </a:r>
            <a:r>
              <a:rPr sz="1800" spc="-10" dirty="0" smtClean="0">
                <a:latin typeface="TeXGyreAdventor"/>
                <a:cs typeface="TeXGyreAdventor"/>
              </a:rPr>
              <a:t>u</a:t>
            </a:r>
            <a:r>
              <a:rPr sz="1800" dirty="0" smtClean="0">
                <a:latin typeface="TeXGyreAdventor"/>
                <a:cs typeface="TeXGyreAdventor"/>
              </a:rPr>
              <a:t>s</a:t>
            </a:r>
            <a:r>
              <a:rPr lang="en-IN" sz="1800" dirty="0" smtClean="0">
                <a:latin typeface="TeXGyreAdventor"/>
                <a:cs typeface="TeXGyreAdventor"/>
              </a:rPr>
              <a:t> </a:t>
            </a:r>
            <a:r>
              <a:rPr sz="1800" b="1" spc="-10" dirty="0" smtClean="0">
                <a:latin typeface="TeXGyreAdventor"/>
                <a:cs typeface="TeXGyreAdventor"/>
              </a:rPr>
              <a:t>a</a:t>
            </a:r>
            <a:r>
              <a:rPr sz="1800" b="1" spc="-5" dirty="0" smtClean="0">
                <a:latin typeface="TeXGyreAdventor"/>
                <a:cs typeface="TeXGyreAdventor"/>
              </a:rPr>
              <a:t>c</a:t>
            </a:r>
            <a:r>
              <a:rPr sz="1800" b="1" spc="-20" dirty="0" smtClean="0">
                <a:latin typeface="TeXGyreAdventor"/>
                <a:cs typeface="TeXGyreAdventor"/>
              </a:rPr>
              <a:t>t</a:t>
            </a:r>
            <a:r>
              <a:rPr sz="1800" b="1" spc="10" dirty="0" smtClean="0">
                <a:latin typeface="TeXGyreAdventor"/>
                <a:cs typeface="TeXGyreAdventor"/>
              </a:rPr>
              <a:t>i</a:t>
            </a:r>
            <a:r>
              <a:rPr sz="1800" b="1" spc="5" dirty="0" smtClean="0">
                <a:latin typeface="TeXGyreAdventor"/>
                <a:cs typeface="TeXGyreAdventor"/>
              </a:rPr>
              <a:t>v</a:t>
            </a:r>
            <a:r>
              <a:rPr sz="1800" b="1" spc="-10" dirty="0" smtClean="0">
                <a:latin typeface="TeXGyreAdventor"/>
                <a:cs typeface="TeXGyreAdventor"/>
              </a:rPr>
              <a:t>a</a:t>
            </a:r>
            <a:r>
              <a:rPr sz="1800" b="1" spc="-30" dirty="0" smtClean="0">
                <a:latin typeface="TeXGyreAdventor"/>
                <a:cs typeface="TeXGyreAdventor"/>
              </a:rPr>
              <a:t>t</a:t>
            </a:r>
            <a:r>
              <a:rPr sz="1800" b="1" spc="10" dirty="0" smtClean="0">
                <a:latin typeface="TeXGyreAdventor"/>
                <a:cs typeface="TeXGyreAdventor"/>
              </a:rPr>
              <a:t>i</a:t>
            </a:r>
            <a:r>
              <a:rPr sz="1800" b="1" spc="-5" dirty="0" smtClean="0">
                <a:latin typeface="TeXGyreAdventor"/>
                <a:cs typeface="TeXGyreAdventor"/>
              </a:rPr>
              <a:t>on</a:t>
            </a:r>
            <a:r>
              <a:rPr lang="en-IN" sz="1800" b="1" spc="-5" dirty="0" smtClean="0">
                <a:latin typeface="TeXGyreAdventor"/>
                <a:cs typeface="TeXGyreAdventor"/>
              </a:rPr>
              <a:t> </a:t>
            </a:r>
            <a:r>
              <a:rPr sz="1800" b="1" spc="-5" dirty="0" smtClean="0">
                <a:latin typeface="TeXGyreAdventor"/>
                <a:cs typeface="TeXGyreAdventor"/>
              </a:rPr>
              <a:t>fu</a:t>
            </a:r>
            <a:r>
              <a:rPr sz="1800" b="1" spc="-15" dirty="0" smtClean="0">
                <a:latin typeface="TeXGyreAdventor"/>
                <a:cs typeface="TeXGyreAdventor"/>
              </a:rPr>
              <a:t>n</a:t>
            </a:r>
            <a:r>
              <a:rPr sz="1800" b="1" spc="5" dirty="0" smtClean="0">
                <a:latin typeface="TeXGyreAdventor"/>
                <a:cs typeface="TeXGyreAdventor"/>
              </a:rPr>
              <a:t>c</a:t>
            </a:r>
            <a:r>
              <a:rPr sz="1800" b="1" spc="-20" dirty="0" smtClean="0">
                <a:latin typeface="TeXGyreAdventor"/>
                <a:cs typeface="TeXGyreAdventor"/>
              </a:rPr>
              <a:t>t</a:t>
            </a:r>
            <a:r>
              <a:rPr sz="1800" b="1" spc="20" dirty="0" smtClean="0">
                <a:latin typeface="TeXGyreAdventor"/>
                <a:cs typeface="TeXGyreAdventor"/>
              </a:rPr>
              <a:t>i</a:t>
            </a:r>
            <a:r>
              <a:rPr sz="1800" b="1" spc="-5" dirty="0" smtClean="0">
                <a:latin typeface="TeXGyreAdventor"/>
                <a:cs typeface="TeXGyreAdventor"/>
              </a:rPr>
              <a:t>on</a:t>
            </a:r>
            <a:r>
              <a:rPr lang="en-IN" sz="1800" b="1" spc="-5" dirty="0" smtClean="0">
                <a:latin typeface="TeXGyreAdventor"/>
                <a:cs typeface="TeXGyreAdventor"/>
              </a:rPr>
              <a:t> </a:t>
            </a:r>
            <a:r>
              <a:rPr sz="1800" spc="-5" dirty="0" smtClean="0">
                <a:latin typeface="TeXGyreAdventor"/>
                <a:cs typeface="TeXGyreAdventor"/>
              </a:rPr>
              <a:t>su</a:t>
            </a:r>
            <a:r>
              <a:rPr sz="1800" spc="5" dirty="0" smtClean="0">
                <a:latin typeface="TeXGyreAdventor"/>
                <a:cs typeface="TeXGyreAdventor"/>
              </a:rPr>
              <a:t>c</a:t>
            </a:r>
            <a:r>
              <a:rPr sz="1800" spc="-5" dirty="0" smtClean="0">
                <a:latin typeface="TeXGyreAdventor"/>
                <a:cs typeface="TeXGyreAdventor"/>
              </a:rPr>
              <a:t>h</a:t>
            </a:r>
            <a:r>
              <a:rPr lang="en-IN" dirty="0">
                <a:latin typeface="TeXGyreAdventor"/>
                <a:cs typeface="TeXGyreAdventor"/>
              </a:rPr>
              <a:t> </a:t>
            </a:r>
            <a:r>
              <a:rPr sz="1800" spc="-10" dirty="0" smtClean="0">
                <a:latin typeface="TeXGyreAdventor"/>
                <a:cs typeface="TeXGyreAdventor"/>
              </a:rPr>
              <a:t>as </a:t>
            </a:r>
            <a:r>
              <a:rPr sz="1800" b="1" spc="-5" dirty="0" smtClean="0">
                <a:latin typeface="TeXGyreAdventor"/>
                <a:cs typeface="TeXGyreAdventor"/>
              </a:rPr>
              <a:t>piecewise </a:t>
            </a:r>
            <a:r>
              <a:rPr sz="1800" b="1" dirty="0" smtClean="0">
                <a:latin typeface="TeXGyreAdventor"/>
                <a:cs typeface="TeXGyreAdventor"/>
              </a:rPr>
              <a:t>linear, sigmoid, </a:t>
            </a:r>
            <a:r>
              <a:rPr sz="1800" b="1" spc="-5" dirty="0" err="1" smtClean="0">
                <a:latin typeface="TeXGyreAdventor"/>
                <a:cs typeface="TeXGyreAdventor"/>
              </a:rPr>
              <a:t>gaussian</a:t>
            </a:r>
            <a:r>
              <a:rPr sz="1800" b="1" spc="-5" dirty="0" smtClean="0">
                <a:latin typeface="TeXGyreAdventor"/>
                <a:cs typeface="TeXGyreAdventor"/>
              </a:rPr>
              <a:t> </a:t>
            </a:r>
            <a:r>
              <a:rPr sz="1800" b="1" dirty="0" smtClean="0">
                <a:latin typeface="TeXGyreAdventor"/>
                <a:cs typeface="TeXGyreAdventor"/>
              </a:rPr>
              <a:t>activation</a:t>
            </a:r>
            <a:r>
              <a:rPr sz="1800" b="1" spc="-45" dirty="0" smtClean="0">
                <a:latin typeface="TeXGyreAdventor"/>
                <a:cs typeface="TeXGyreAdventor"/>
              </a:rPr>
              <a:t> </a:t>
            </a:r>
            <a:r>
              <a:rPr sz="1800" b="1" spc="-5" dirty="0" smtClean="0">
                <a:latin typeface="TeXGyreAdventor"/>
                <a:cs typeface="TeXGyreAdventor"/>
              </a:rPr>
              <a:t>function.</a:t>
            </a:r>
            <a:endParaRPr sz="1800" b="1" dirty="0">
              <a:latin typeface="TeXGyreAdventor"/>
              <a:cs typeface="TeXGyreAdventor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76600" y="1648460"/>
            <a:ext cx="4084320" cy="3304540"/>
            <a:chOff x="4600955" y="1269491"/>
            <a:chExt cx="4084320" cy="3304540"/>
          </a:xfrm>
        </p:grpSpPr>
        <p:sp>
          <p:nvSpPr>
            <p:cNvPr id="5" name="object 5"/>
            <p:cNvSpPr/>
            <p:nvPr/>
          </p:nvSpPr>
          <p:spPr>
            <a:xfrm>
              <a:off x="4600955" y="1269491"/>
              <a:ext cx="4084320" cy="33040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96027" y="1464563"/>
              <a:ext cx="3514344" cy="27340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685800"/>
            <a:ext cx="87566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800" b="0" spc="-5" dirty="0" smtClean="0">
                <a:solidFill>
                  <a:schemeClr val="tx1"/>
                </a:solidFill>
                <a:latin typeface="TeXGyreAdventor"/>
                <a:cs typeface="TeXGyreAdventor"/>
              </a:rPr>
              <a:t>ANN </a:t>
            </a:r>
            <a:r>
              <a:rPr sz="1800" b="0" spc="-5" dirty="0" smtClean="0">
                <a:solidFill>
                  <a:schemeClr val="tx1"/>
                </a:solidFill>
                <a:latin typeface="TeXGyreAdventor"/>
                <a:cs typeface="TeXGyreAdventor"/>
              </a:rPr>
              <a:t>can </a:t>
            </a:r>
            <a:r>
              <a:rPr sz="1800" b="0" dirty="0">
                <a:solidFill>
                  <a:schemeClr val="tx1"/>
                </a:solidFill>
                <a:latin typeface="TeXGyreAdventor"/>
                <a:cs typeface="TeXGyreAdventor"/>
              </a:rPr>
              <a:t>be </a:t>
            </a:r>
            <a:r>
              <a:rPr sz="1800" b="0" spc="-5" dirty="0">
                <a:solidFill>
                  <a:schemeClr val="tx1"/>
                </a:solidFill>
                <a:latin typeface="TeXGyreAdventor"/>
                <a:cs typeface="TeXGyreAdventor"/>
              </a:rPr>
              <a:t>viewed as </a:t>
            </a:r>
            <a:r>
              <a:rPr sz="1800" b="1" spc="-5" dirty="0">
                <a:solidFill>
                  <a:schemeClr val="tx1"/>
                </a:solidFill>
                <a:latin typeface="TeXGyreAdventor"/>
                <a:cs typeface="TeXGyreAdventor"/>
              </a:rPr>
              <a:t>weighted </a:t>
            </a:r>
            <a:r>
              <a:rPr sz="1800" b="1" spc="-60" dirty="0">
                <a:solidFill>
                  <a:schemeClr val="tx1"/>
                </a:solidFill>
                <a:latin typeface="TeXGyreAdventor"/>
                <a:cs typeface="TeXGyreAdventor"/>
              </a:rPr>
              <a:t>directed  </a:t>
            </a:r>
            <a:r>
              <a:rPr sz="1800" b="1" spc="-5" dirty="0">
                <a:solidFill>
                  <a:schemeClr val="tx1"/>
                </a:solidFill>
                <a:latin typeface="TeXGyreAdventor"/>
                <a:cs typeface="TeXGyreAdventor"/>
              </a:rPr>
              <a:t>graphs </a:t>
            </a:r>
            <a:r>
              <a:rPr sz="1800" b="0" spc="10" dirty="0" smtClean="0">
                <a:solidFill>
                  <a:schemeClr val="tx1"/>
                </a:solidFill>
                <a:latin typeface="TeXGyreAdventor"/>
                <a:cs typeface="TeXGyreAdventor"/>
              </a:rPr>
              <a:t>in</a:t>
            </a:r>
            <a:r>
              <a:rPr lang="en-IN" sz="1800" b="0" spc="10" dirty="0" smtClean="0">
                <a:solidFill>
                  <a:schemeClr val="tx1"/>
                </a:solidFill>
                <a:latin typeface="TeXGyreAdventor"/>
                <a:cs typeface="TeXGyreAdventor"/>
              </a:rPr>
              <a:t> </a:t>
            </a:r>
            <a:r>
              <a:rPr sz="1800" b="0" spc="-5" dirty="0" smtClean="0">
                <a:solidFill>
                  <a:schemeClr val="tx1"/>
                </a:solidFill>
                <a:latin typeface="TeXGyreAdventor"/>
                <a:cs typeface="TeXGyreAdventor"/>
              </a:rPr>
              <a:t>which</a:t>
            </a:r>
            <a:r>
              <a:rPr lang="en-IN" sz="1800" b="0" spc="-5" dirty="0" smtClean="0">
                <a:solidFill>
                  <a:schemeClr val="tx1"/>
                </a:solidFill>
                <a:latin typeface="TeXGyreAdventor"/>
                <a:cs typeface="TeXGyreAdventor"/>
              </a:rPr>
              <a:t> </a:t>
            </a:r>
            <a:r>
              <a:rPr sz="1800" b="1" spc="-5" dirty="0" smtClean="0">
                <a:solidFill>
                  <a:schemeClr val="tx1"/>
                </a:solidFill>
                <a:latin typeface="TeXGyreAdventor"/>
                <a:cs typeface="TeXGyreAdventor"/>
              </a:rPr>
              <a:t>artificial </a:t>
            </a:r>
            <a:r>
              <a:rPr sz="1800" b="1" spc="-5" dirty="0">
                <a:solidFill>
                  <a:schemeClr val="tx1"/>
                </a:solidFill>
                <a:latin typeface="TeXGyreAdventor"/>
                <a:cs typeface="TeXGyreAdventor"/>
              </a:rPr>
              <a:t>neurons are nodes</a:t>
            </a:r>
            <a:r>
              <a:rPr sz="1800" b="0" spc="-5" dirty="0">
                <a:solidFill>
                  <a:schemeClr val="tx1"/>
                </a:solidFill>
                <a:latin typeface="TeXGyreAdventor"/>
                <a:cs typeface="TeXGyreAdventor"/>
              </a:rPr>
              <a:t> and </a:t>
            </a:r>
            <a:r>
              <a:rPr sz="1800" b="1" spc="-5" dirty="0">
                <a:solidFill>
                  <a:schemeClr val="tx1"/>
                </a:solidFill>
                <a:latin typeface="TeXGyreAdventor"/>
                <a:cs typeface="TeXGyreAdventor"/>
              </a:rPr>
              <a:t>directed edges</a:t>
            </a:r>
            <a:r>
              <a:rPr sz="1800" b="0" spc="-5" dirty="0">
                <a:solidFill>
                  <a:schemeClr val="tx1"/>
                </a:solidFill>
                <a:latin typeface="TeXGyreAdventor"/>
                <a:cs typeface="TeXGyreAdventor"/>
              </a:rPr>
              <a:t> (with </a:t>
            </a:r>
            <a:r>
              <a:rPr sz="1800" b="0" spc="-10" dirty="0" smtClean="0">
                <a:solidFill>
                  <a:schemeClr val="tx1"/>
                </a:solidFill>
                <a:latin typeface="TeXGyreAdventor"/>
                <a:cs typeface="TeXGyreAdventor"/>
              </a:rPr>
              <a:t>weights)</a:t>
            </a:r>
            <a:r>
              <a:rPr lang="en-IN" sz="1800" b="0" spc="-10" dirty="0" smtClean="0">
                <a:solidFill>
                  <a:schemeClr val="tx1"/>
                </a:solidFill>
                <a:latin typeface="TeXGyreAdventor"/>
                <a:cs typeface="TeXGyreAdventor"/>
              </a:rPr>
              <a:t> </a:t>
            </a:r>
            <a:r>
              <a:rPr sz="1800" b="0" spc="-10" dirty="0" smtClean="0">
                <a:solidFill>
                  <a:schemeClr val="tx1"/>
                </a:solidFill>
                <a:latin typeface="TeXGyreAdventor"/>
                <a:cs typeface="TeXGyreAdventor"/>
              </a:rPr>
              <a:t>are </a:t>
            </a:r>
            <a:r>
              <a:rPr sz="1800" b="1" spc="-5" dirty="0" smtClean="0">
                <a:solidFill>
                  <a:schemeClr val="tx1"/>
                </a:solidFill>
                <a:latin typeface="TeXGyreAdventor"/>
                <a:cs typeface="TeXGyreAdventor"/>
              </a:rPr>
              <a:t>connections</a:t>
            </a:r>
            <a:r>
              <a:rPr lang="en-IN" sz="1800" b="1" spc="-5" dirty="0" smtClean="0">
                <a:solidFill>
                  <a:schemeClr val="tx1"/>
                </a:solidFill>
                <a:latin typeface="TeXGyreAdventor"/>
                <a:cs typeface="TeXGyreAdventor"/>
              </a:rPr>
              <a:t> </a:t>
            </a:r>
            <a:r>
              <a:rPr sz="1800" b="1" spc="-10" dirty="0" smtClean="0">
                <a:solidFill>
                  <a:schemeClr val="tx1"/>
                </a:solidFill>
                <a:latin typeface="TeXGyreAdventor"/>
                <a:cs typeface="TeXGyreAdventor"/>
              </a:rPr>
              <a:t>between </a:t>
            </a:r>
            <a:r>
              <a:rPr sz="1800" b="1" spc="-10" dirty="0">
                <a:solidFill>
                  <a:schemeClr val="tx1"/>
                </a:solidFill>
                <a:latin typeface="TeXGyreAdventor"/>
                <a:cs typeface="TeXGyreAdventor"/>
              </a:rPr>
              <a:t>neuron outputs and neuron</a:t>
            </a:r>
            <a:r>
              <a:rPr sz="1800" b="1" spc="325" dirty="0">
                <a:solidFill>
                  <a:schemeClr val="tx1"/>
                </a:solidFill>
                <a:latin typeface="TeXGyreAdventor"/>
                <a:cs typeface="TeXGyreAdventor"/>
              </a:rPr>
              <a:t> </a:t>
            </a:r>
            <a:r>
              <a:rPr sz="1800" b="1" spc="-5" dirty="0">
                <a:solidFill>
                  <a:schemeClr val="tx1"/>
                </a:solidFill>
                <a:latin typeface="TeXGyreAdventor"/>
                <a:cs typeface="TeXGyreAdventor"/>
              </a:rPr>
              <a:t>inputs.</a:t>
            </a:r>
            <a:endParaRPr sz="1800" b="1" dirty="0">
              <a:solidFill>
                <a:schemeClr val="tx1"/>
              </a:solidFill>
              <a:latin typeface="TeXGyreAdventor"/>
              <a:cs typeface="TeXGyreAdvento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443" y="1729866"/>
            <a:ext cx="7643495" cy="1944122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2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1800" b="1" dirty="0" smtClean="0">
                <a:latin typeface="Gothic Uralic"/>
                <a:cs typeface="Gothic Uralic"/>
              </a:rPr>
              <a:t>Types </a:t>
            </a:r>
            <a:r>
              <a:rPr sz="1800" b="1" spc="-5" dirty="0">
                <a:latin typeface="Gothic Uralic"/>
                <a:cs typeface="Gothic Uralic"/>
              </a:rPr>
              <a:t>of</a:t>
            </a:r>
            <a:r>
              <a:rPr sz="1800" b="1" spc="-35" dirty="0">
                <a:latin typeface="Gothic Uralic"/>
                <a:cs typeface="Gothic Uralic"/>
              </a:rPr>
              <a:t> </a:t>
            </a:r>
            <a:r>
              <a:rPr sz="1800" b="1" spc="-5" dirty="0">
                <a:latin typeface="Gothic Uralic"/>
                <a:cs typeface="Gothic Uralic"/>
              </a:rPr>
              <a:t>ANN:</a:t>
            </a:r>
            <a:endParaRPr sz="1800" dirty="0">
              <a:latin typeface="Gothic Uralic"/>
              <a:cs typeface="Gothic Uralic"/>
            </a:endParaRPr>
          </a:p>
          <a:p>
            <a:pPr marL="755650" indent="-285750">
              <a:lnSpc>
                <a:spcPct val="100000"/>
              </a:lnSpc>
              <a:spcBef>
                <a:spcPts val="994"/>
              </a:spcBef>
              <a:buFont typeface="Arial" panose="020B0604020202020204" pitchFamily="34" charset="0"/>
              <a:buChar char="•"/>
            </a:pPr>
            <a:r>
              <a:rPr sz="1600" spc="-5" dirty="0" smtClean="0">
                <a:latin typeface="TeXGyreAdventor"/>
                <a:cs typeface="TeXGyreAdventor"/>
              </a:rPr>
              <a:t>ANNs </a:t>
            </a:r>
            <a:r>
              <a:rPr sz="1600" spc="-5" dirty="0">
                <a:latin typeface="TeXGyreAdventor"/>
                <a:cs typeface="TeXGyreAdventor"/>
              </a:rPr>
              <a:t>can be grouped in </a:t>
            </a:r>
            <a:r>
              <a:rPr sz="1600" b="1" spc="-20" dirty="0">
                <a:latin typeface="TeXGyreAdventor"/>
                <a:cs typeface="TeXGyreAdventor"/>
              </a:rPr>
              <a:t>two </a:t>
            </a:r>
            <a:r>
              <a:rPr sz="1600" b="1" spc="-10" dirty="0">
                <a:latin typeface="TeXGyreAdventor"/>
                <a:cs typeface="TeXGyreAdventor"/>
              </a:rPr>
              <a:t>category based on </a:t>
            </a:r>
            <a:r>
              <a:rPr sz="1600" b="1" spc="-5" dirty="0">
                <a:latin typeface="TeXGyreAdventor"/>
                <a:cs typeface="TeXGyreAdventor"/>
              </a:rPr>
              <a:t>connection</a:t>
            </a:r>
            <a:r>
              <a:rPr sz="1600" b="1" spc="350" dirty="0">
                <a:latin typeface="TeXGyreAdventor"/>
                <a:cs typeface="TeXGyreAdventor"/>
              </a:rPr>
              <a:t> </a:t>
            </a:r>
            <a:r>
              <a:rPr sz="1600" b="1" spc="-55" dirty="0">
                <a:latin typeface="TeXGyreAdventor"/>
                <a:cs typeface="TeXGyreAdventor"/>
              </a:rPr>
              <a:t>pattern</a:t>
            </a:r>
            <a:r>
              <a:rPr sz="1600" spc="-55" dirty="0" smtClean="0">
                <a:latin typeface="TeXGyreAdventor"/>
                <a:cs typeface="TeXGyreAdventor"/>
              </a:rPr>
              <a:t>.</a:t>
            </a:r>
            <a:endParaRPr lang="en-IN" sz="1600" spc="-55" dirty="0" smtClean="0">
              <a:latin typeface="TeXGyreAdventor"/>
              <a:cs typeface="TeXGyreAdventor"/>
            </a:endParaRPr>
          </a:p>
          <a:p>
            <a:pPr marL="297815" indent="-285750">
              <a:lnSpc>
                <a:spcPct val="100000"/>
              </a:lnSpc>
              <a:spcBef>
                <a:spcPts val="1105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en-US" sz="1600" b="1" spc="-5" dirty="0">
                <a:latin typeface="Gothic Uralic"/>
                <a:cs typeface="Gothic Uralic"/>
              </a:rPr>
              <a:t>Feed-Forward </a:t>
            </a:r>
            <a:r>
              <a:rPr lang="en-US" sz="1600" b="1" spc="-10" dirty="0">
                <a:latin typeface="Gothic Uralic"/>
                <a:cs typeface="Gothic Uralic"/>
              </a:rPr>
              <a:t>Networks: </a:t>
            </a:r>
            <a:r>
              <a:rPr lang="en-US" sz="1600" spc="-10" dirty="0">
                <a:latin typeface="TeXGyreAdventor"/>
                <a:cs typeface="TeXGyreAdventor"/>
              </a:rPr>
              <a:t>This type </a:t>
            </a:r>
            <a:r>
              <a:rPr lang="en-US" sz="1600" spc="-5" dirty="0">
                <a:latin typeface="TeXGyreAdventor"/>
                <a:cs typeface="TeXGyreAdventor"/>
              </a:rPr>
              <a:t>of </a:t>
            </a:r>
            <a:r>
              <a:rPr lang="en-US" sz="1600" dirty="0">
                <a:latin typeface="TeXGyreAdventor"/>
                <a:cs typeface="TeXGyreAdventor"/>
              </a:rPr>
              <a:t>ANN </a:t>
            </a:r>
            <a:r>
              <a:rPr lang="en-US" sz="1600" spc="-10" dirty="0">
                <a:latin typeface="TeXGyreAdventor"/>
                <a:cs typeface="TeXGyreAdventor"/>
              </a:rPr>
              <a:t>does not </a:t>
            </a:r>
            <a:r>
              <a:rPr lang="en-US" sz="1600" dirty="0">
                <a:latin typeface="TeXGyreAdventor"/>
                <a:cs typeface="TeXGyreAdventor"/>
              </a:rPr>
              <a:t>have </a:t>
            </a:r>
            <a:r>
              <a:rPr lang="en-US" sz="1600" spc="-10" dirty="0">
                <a:latin typeface="TeXGyreAdventor"/>
                <a:cs typeface="TeXGyreAdventor"/>
              </a:rPr>
              <a:t>any feedback </a:t>
            </a:r>
            <a:r>
              <a:rPr lang="en-US" sz="1600" dirty="0">
                <a:latin typeface="TeXGyreAdventor"/>
                <a:cs typeface="TeXGyreAdventor"/>
              </a:rPr>
              <a:t>loops</a:t>
            </a:r>
            <a:r>
              <a:rPr lang="en-US" sz="1600" spc="215" dirty="0">
                <a:latin typeface="TeXGyreAdventor"/>
                <a:cs typeface="TeXGyreAdventor"/>
              </a:rPr>
              <a:t> </a:t>
            </a:r>
            <a:r>
              <a:rPr lang="en-US" sz="1600" spc="-280" dirty="0">
                <a:latin typeface="TeXGyreAdventor"/>
                <a:cs typeface="TeXGyreAdventor"/>
              </a:rPr>
              <a:t>.</a:t>
            </a:r>
            <a:endParaRPr lang="en-US" sz="1600" dirty="0">
              <a:latin typeface="TeXGyreAdventor"/>
              <a:cs typeface="TeXGyreAdventor"/>
            </a:endParaRPr>
          </a:p>
          <a:p>
            <a:pPr marL="297815" indent="-285750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en-US" sz="1600" b="1" spc="-10" dirty="0">
                <a:latin typeface="Gothic Uralic"/>
                <a:cs typeface="Gothic Uralic"/>
              </a:rPr>
              <a:t>Recurrent </a:t>
            </a:r>
            <a:r>
              <a:rPr lang="en-US" sz="1600" b="1" spc="-5" dirty="0">
                <a:latin typeface="Gothic Uralic"/>
                <a:cs typeface="Gothic Uralic"/>
              </a:rPr>
              <a:t>/ Feed-back </a:t>
            </a:r>
            <a:r>
              <a:rPr lang="en-US" sz="1600" b="1" spc="-10" dirty="0">
                <a:latin typeface="Gothic Uralic"/>
                <a:cs typeface="Gothic Uralic"/>
              </a:rPr>
              <a:t>Networks: </a:t>
            </a:r>
            <a:r>
              <a:rPr lang="en-US" sz="1600" dirty="0">
                <a:latin typeface="TeXGyreAdventor"/>
                <a:cs typeface="TeXGyreAdventor"/>
              </a:rPr>
              <a:t>An ANN </a:t>
            </a:r>
            <a:r>
              <a:rPr lang="en-US" sz="1600" spc="-10" dirty="0">
                <a:latin typeface="TeXGyreAdventor"/>
                <a:cs typeface="TeXGyreAdventor"/>
              </a:rPr>
              <a:t>which </a:t>
            </a:r>
            <a:r>
              <a:rPr lang="en-US" sz="1600" dirty="0">
                <a:latin typeface="TeXGyreAdventor"/>
                <a:cs typeface="TeXGyreAdventor"/>
              </a:rPr>
              <a:t>have </a:t>
            </a:r>
            <a:r>
              <a:rPr lang="en-US" sz="1600" spc="-10" dirty="0">
                <a:latin typeface="TeXGyreAdventor"/>
                <a:cs typeface="TeXGyreAdventor"/>
              </a:rPr>
              <a:t>feedback</a:t>
            </a:r>
            <a:r>
              <a:rPr lang="en-US" sz="1600" spc="185" dirty="0">
                <a:latin typeface="TeXGyreAdventor"/>
                <a:cs typeface="TeXGyreAdventor"/>
              </a:rPr>
              <a:t> </a:t>
            </a:r>
            <a:r>
              <a:rPr lang="en-US" sz="1600" spc="-30" dirty="0">
                <a:latin typeface="TeXGyreAdventor"/>
                <a:cs typeface="TeXGyreAdventor"/>
              </a:rPr>
              <a:t>connections.</a:t>
            </a:r>
            <a:endParaRPr lang="en-US" sz="1600" dirty="0">
              <a:latin typeface="TeXGyreAdventor"/>
              <a:cs typeface="TeXGyreAdventor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endParaRPr sz="1600" dirty="0">
              <a:latin typeface="TeXGyreAdventor"/>
              <a:cs typeface="TeXGyreAdvento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7600" y="5795565"/>
            <a:ext cx="7986395" cy="387927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tabLst>
                <a:tab pos="299720" algn="l"/>
              </a:tabLst>
            </a:pPr>
            <a:r>
              <a:rPr sz="1600" dirty="0" smtClean="0">
                <a:latin typeface="TeXGyreAdventor"/>
                <a:cs typeface="TeXGyreAdventor"/>
              </a:rPr>
              <a:t>Above </a:t>
            </a:r>
            <a:r>
              <a:rPr sz="1600" spc="-5" dirty="0">
                <a:latin typeface="TeXGyreAdventor"/>
                <a:cs typeface="TeXGyreAdventor"/>
              </a:rPr>
              <a:t>figure </a:t>
            </a:r>
            <a:r>
              <a:rPr sz="1600" spc="-15" dirty="0">
                <a:latin typeface="TeXGyreAdventor"/>
                <a:cs typeface="TeXGyreAdventor"/>
              </a:rPr>
              <a:t>shows </a:t>
            </a:r>
            <a:r>
              <a:rPr sz="1600" spc="-10" dirty="0">
                <a:latin typeface="TeXGyreAdventor"/>
                <a:cs typeface="TeXGyreAdventor"/>
              </a:rPr>
              <a:t>taxonomy </a:t>
            </a:r>
            <a:r>
              <a:rPr sz="1600" spc="-5" dirty="0">
                <a:latin typeface="TeXGyreAdventor"/>
                <a:cs typeface="TeXGyreAdventor"/>
              </a:rPr>
              <a:t>of</a:t>
            </a:r>
            <a:r>
              <a:rPr sz="1600" spc="50" dirty="0">
                <a:latin typeface="TeXGyreAdventor"/>
                <a:cs typeface="TeXGyreAdventor"/>
              </a:rPr>
              <a:t> </a:t>
            </a:r>
            <a:r>
              <a:rPr sz="1600" spc="-5" dirty="0">
                <a:latin typeface="TeXGyreAdventor"/>
                <a:cs typeface="TeXGyreAdventor"/>
              </a:rPr>
              <a:t>ANN.</a:t>
            </a:r>
            <a:endParaRPr sz="1600" dirty="0">
              <a:latin typeface="TeXGyreAdventor"/>
              <a:cs typeface="TeXGyreAdventor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09800" y="3276600"/>
            <a:ext cx="6595110" cy="2879330"/>
            <a:chOff x="3678935" y="2293620"/>
            <a:chExt cx="6414770" cy="3161030"/>
          </a:xfrm>
        </p:grpSpPr>
        <p:sp>
          <p:nvSpPr>
            <p:cNvPr id="6" name="object 6"/>
            <p:cNvSpPr/>
            <p:nvPr/>
          </p:nvSpPr>
          <p:spPr>
            <a:xfrm>
              <a:off x="3678935" y="2293620"/>
              <a:ext cx="6414516" cy="31607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74007" y="2488692"/>
              <a:ext cx="5844540" cy="25907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914400"/>
            <a:ext cx="532257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chemeClr val="accent1"/>
                </a:solidFill>
                <a:latin typeface="TeXGyreAdventor"/>
                <a:cs typeface="TeXGyreAdventor"/>
              </a:rPr>
              <a:t>Related</a:t>
            </a:r>
            <a:r>
              <a:rPr sz="4000" b="1" spc="-70" dirty="0">
                <a:solidFill>
                  <a:schemeClr val="accent1"/>
                </a:solidFill>
                <a:latin typeface="TeXGyreAdventor"/>
                <a:cs typeface="TeXGyreAdventor"/>
              </a:rPr>
              <a:t> </a:t>
            </a:r>
            <a:r>
              <a:rPr sz="4000" b="1" spc="-5" dirty="0">
                <a:solidFill>
                  <a:schemeClr val="accent1"/>
                </a:solidFill>
                <a:latin typeface="TeXGyreAdventor"/>
                <a:cs typeface="TeXGyreAdventor"/>
              </a:rPr>
              <a:t>Works</a:t>
            </a:r>
            <a:endParaRPr sz="4000" b="1" dirty="0">
              <a:solidFill>
                <a:schemeClr val="accent1"/>
              </a:solidFill>
              <a:latin typeface="TeXGyreAdventor"/>
              <a:cs typeface="TeXGyreAdvento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9200" y="1981200"/>
            <a:ext cx="9132570" cy="31803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 algn="just">
              <a:lnSpc>
                <a:spcPct val="100000"/>
              </a:lnSpc>
              <a:spcBef>
                <a:spcPts val="100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1800" b="1" dirty="0">
                <a:latin typeface="TeXGyreAdventor"/>
                <a:cs typeface="TeXGyreAdventor"/>
              </a:rPr>
              <a:t>H.D. </a:t>
            </a:r>
            <a:r>
              <a:rPr sz="1800" b="1" spc="-5" dirty="0">
                <a:latin typeface="TeXGyreAdventor"/>
                <a:cs typeface="TeXGyreAdventor"/>
              </a:rPr>
              <a:t>Cheng </a:t>
            </a:r>
            <a:r>
              <a:rPr sz="1800" b="1" dirty="0">
                <a:latin typeface="TeXGyreAdventor"/>
                <a:cs typeface="TeXGyreAdventor"/>
              </a:rPr>
              <a:t>et. al. </a:t>
            </a:r>
            <a:r>
              <a:rPr sz="1800" b="1" spc="-5" dirty="0">
                <a:latin typeface="TeXGyreAdventor"/>
                <a:cs typeface="TeXGyreAdventor"/>
              </a:rPr>
              <a:t>uses Ultrasound images</a:t>
            </a:r>
            <a:r>
              <a:rPr sz="1800" spc="-5" dirty="0">
                <a:latin typeface="TeXGyreAdventor"/>
                <a:cs typeface="TeXGyreAdventor"/>
              </a:rPr>
              <a:t> of breast </a:t>
            </a:r>
            <a:r>
              <a:rPr sz="1800" spc="-10" dirty="0">
                <a:latin typeface="TeXGyreAdventor"/>
                <a:cs typeface="TeXGyreAdventor"/>
              </a:rPr>
              <a:t>cancer </a:t>
            </a:r>
            <a:r>
              <a:rPr sz="1800" spc="-5" dirty="0">
                <a:latin typeface="TeXGyreAdventor"/>
                <a:cs typeface="TeXGyreAdventor"/>
              </a:rPr>
              <a:t>tissue, </a:t>
            </a:r>
            <a:r>
              <a:rPr sz="1800" spc="-85" dirty="0">
                <a:latin typeface="TeXGyreAdventor"/>
                <a:cs typeface="TeXGyreAdventor"/>
              </a:rPr>
              <a:t>image  </a:t>
            </a:r>
            <a:r>
              <a:rPr sz="1800" spc="-5" dirty="0">
                <a:latin typeface="TeXGyreAdventor"/>
                <a:cs typeface="TeXGyreAdventor"/>
              </a:rPr>
              <a:t>processing </a:t>
            </a:r>
            <a:r>
              <a:rPr sz="1800" spc="-10" dirty="0">
                <a:latin typeface="TeXGyreAdventor"/>
                <a:cs typeface="TeXGyreAdventor"/>
              </a:rPr>
              <a:t>and </a:t>
            </a:r>
            <a:r>
              <a:rPr sz="1800" dirty="0">
                <a:latin typeface="TeXGyreAdventor"/>
                <a:cs typeface="TeXGyreAdventor"/>
              </a:rPr>
              <a:t>machine </a:t>
            </a:r>
            <a:r>
              <a:rPr sz="1800" spc="-5" dirty="0">
                <a:latin typeface="TeXGyreAdventor"/>
                <a:cs typeface="TeXGyreAdventor"/>
              </a:rPr>
              <a:t>learning techniques </a:t>
            </a:r>
            <a:r>
              <a:rPr sz="1800" spc="-10" dirty="0">
                <a:latin typeface="TeXGyreAdventor"/>
                <a:cs typeface="TeXGyreAdventor"/>
              </a:rPr>
              <a:t>to </a:t>
            </a:r>
            <a:r>
              <a:rPr sz="1800" b="1" spc="-5" dirty="0">
                <a:latin typeface="TeXGyreAdventor"/>
                <a:cs typeface="TeXGyreAdventor"/>
              </a:rPr>
              <a:t>automatically classify</a:t>
            </a:r>
            <a:r>
              <a:rPr sz="1800" spc="-5" dirty="0">
                <a:latin typeface="TeXGyreAdventor"/>
                <a:cs typeface="TeXGyreAdventor"/>
              </a:rPr>
              <a:t>  </a:t>
            </a:r>
            <a:r>
              <a:rPr sz="1800" spc="-10" dirty="0">
                <a:latin typeface="TeXGyreAdventor"/>
                <a:cs typeface="TeXGyreAdventor"/>
              </a:rPr>
              <a:t>breast cancer </a:t>
            </a:r>
            <a:r>
              <a:rPr sz="1800" b="1" spc="-5" dirty="0">
                <a:latin typeface="TeXGyreAdventor"/>
                <a:cs typeface="TeXGyreAdventor"/>
              </a:rPr>
              <a:t>tissue into benign </a:t>
            </a:r>
            <a:r>
              <a:rPr sz="1800" b="1" spc="-10" dirty="0">
                <a:latin typeface="TeXGyreAdventor"/>
                <a:cs typeface="TeXGyreAdventor"/>
              </a:rPr>
              <a:t>and</a:t>
            </a:r>
            <a:r>
              <a:rPr sz="1800" b="1" spc="95" dirty="0">
                <a:latin typeface="TeXGyreAdventor"/>
                <a:cs typeface="TeXGyreAdventor"/>
              </a:rPr>
              <a:t> </a:t>
            </a:r>
            <a:r>
              <a:rPr sz="1800" b="1" spc="-5" dirty="0" smtClean="0">
                <a:latin typeface="TeXGyreAdventor"/>
                <a:cs typeface="TeXGyreAdventor"/>
              </a:rPr>
              <a:t>malignant</a:t>
            </a:r>
            <a:r>
              <a:rPr lang="en-IN" sz="1800" spc="-5" dirty="0" smtClean="0">
                <a:latin typeface="TeXGyreAdventor"/>
                <a:cs typeface="TeXGyreAdventor"/>
              </a:rPr>
              <a:t>[3]</a:t>
            </a:r>
            <a:r>
              <a:rPr sz="1800" spc="-5" dirty="0" smtClean="0">
                <a:latin typeface="TeXGyreAdventor"/>
                <a:cs typeface="TeXGyreAdventor"/>
              </a:rPr>
              <a:t>.</a:t>
            </a:r>
            <a:endParaRPr lang="en-IN" sz="1800" spc="-5" dirty="0" smtClean="0">
              <a:latin typeface="TeXGyreAdventor"/>
              <a:cs typeface="TeXGyreAdventor"/>
            </a:endParaRPr>
          </a:p>
          <a:p>
            <a:pPr marL="298450" marR="5080" indent="-285750" algn="just">
              <a:lnSpc>
                <a:spcPct val="100000"/>
              </a:lnSpc>
              <a:spcBef>
                <a:spcPts val="100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5600" algn="l"/>
              </a:tabLst>
            </a:pPr>
            <a:endParaRPr sz="1800" b="1" dirty="0">
              <a:latin typeface="TeXGyreAdventor"/>
              <a:cs typeface="TeXGyreAdventor"/>
            </a:endParaRPr>
          </a:p>
          <a:p>
            <a:pPr marL="298450" marR="6350" indent="-285750" algn="just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1800" b="1" dirty="0">
                <a:latin typeface="TeXGyreAdventor"/>
                <a:cs typeface="TeXGyreAdventor"/>
              </a:rPr>
              <a:t>Fabio </a:t>
            </a:r>
            <a:r>
              <a:rPr sz="1800" b="1" spc="-5" dirty="0">
                <a:latin typeface="TeXGyreAdventor"/>
                <a:cs typeface="TeXGyreAdventor"/>
              </a:rPr>
              <a:t>Alexandre Spanhol </a:t>
            </a:r>
            <a:r>
              <a:rPr sz="1800" b="1" dirty="0">
                <a:latin typeface="TeXGyreAdventor"/>
                <a:cs typeface="TeXGyreAdventor"/>
              </a:rPr>
              <a:t>et. al.</a:t>
            </a:r>
            <a:r>
              <a:rPr sz="1800" dirty="0">
                <a:latin typeface="TeXGyreAdventor"/>
                <a:cs typeface="TeXGyreAdventor"/>
              </a:rPr>
              <a:t>, </a:t>
            </a:r>
            <a:r>
              <a:rPr sz="1800" spc="-5" dirty="0">
                <a:latin typeface="TeXGyreAdventor"/>
                <a:cs typeface="TeXGyreAdventor"/>
              </a:rPr>
              <a:t>uses </a:t>
            </a:r>
            <a:r>
              <a:rPr sz="1800" dirty="0">
                <a:latin typeface="TeXGyreAdventor"/>
                <a:cs typeface="TeXGyreAdventor"/>
              </a:rPr>
              <a:t>a </a:t>
            </a:r>
            <a:r>
              <a:rPr sz="1800" b="1" spc="-5" dirty="0">
                <a:latin typeface="TeXGyreAdventor"/>
                <a:cs typeface="TeXGyreAdventor"/>
              </a:rPr>
              <a:t>publicly available dataset </a:t>
            </a:r>
            <a:r>
              <a:rPr sz="1800" spc="-5" dirty="0">
                <a:latin typeface="TeXGyreAdventor"/>
                <a:cs typeface="TeXGyreAdventor"/>
              </a:rPr>
              <a:t>of </a:t>
            </a:r>
            <a:r>
              <a:rPr sz="1800" spc="-75" dirty="0">
                <a:latin typeface="TeXGyreAdventor"/>
                <a:cs typeface="TeXGyreAdventor"/>
              </a:rPr>
              <a:t>breast  </a:t>
            </a:r>
            <a:r>
              <a:rPr sz="1800" spc="-5" dirty="0">
                <a:latin typeface="TeXGyreAdventor"/>
                <a:cs typeface="TeXGyreAdventor"/>
              </a:rPr>
              <a:t>cancer histopathological images from BreaKH </a:t>
            </a:r>
            <a:r>
              <a:rPr sz="1800" spc="-10" dirty="0">
                <a:latin typeface="TeXGyreAdventor"/>
                <a:cs typeface="TeXGyreAdventor"/>
              </a:rPr>
              <a:t>and </a:t>
            </a:r>
            <a:r>
              <a:rPr sz="1800" spc="-5" dirty="0">
                <a:latin typeface="TeXGyreAdventor"/>
                <a:cs typeface="TeXGyreAdventor"/>
              </a:rPr>
              <a:t>Artificial Neural Network  </a:t>
            </a:r>
            <a:r>
              <a:rPr sz="1800" spc="-10" dirty="0">
                <a:latin typeface="TeXGyreAdventor"/>
                <a:cs typeface="TeXGyreAdventor"/>
              </a:rPr>
              <a:t>to </a:t>
            </a:r>
            <a:r>
              <a:rPr sz="1800" spc="-5" dirty="0">
                <a:latin typeface="TeXGyreAdventor"/>
                <a:cs typeface="TeXGyreAdventor"/>
              </a:rPr>
              <a:t>tackle </a:t>
            </a:r>
            <a:r>
              <a:rPr sz="1800" spc="-10" dirty="0">
                <a:latin typeface="TeXGyreAdventor"/>
                <a:cs typeface="TeXGyreAdventor"/>
              </a:rPr>
              <a:t>the </a:t>
            </a:r>
            <a:r>
              <a:rPr sz="1800" spc="-5" dirty="0">
                <a:latin typeface="TeXGyreAdventor"/>
                <a:cs typeface="TeXGyreAdventor"/>
              </a:rPr>
              <a:t>problem of </a:t>
            </a:r>
            <a:r>
              <a:rPr sz="1800" spc="-10" dirty="0">
                <a:latin typeface="TeXGyreAdventor"/>
                <a:cs typeface="TeXGyreAdventor"/>
              </a:rPr>
              <a:t>breast cancer</a:t>
            </a:r>
            <a:r>
              <a:rPr sz="1800" spc="110" dirty="0">
                <a:latin typeface="TeXGyreAdventor"/>
                <a:cs typeface="TeXGyreAdventor"/>
              </a:rPr>
              <a:t> </a:t>
            </a:r>
            <a:r>
              <a:rPr sz="1800" spc="-5" dirty="0" smtClean="0">
                <a:latin typeface="TeXGyreAdventor"/>
                <a:cs typeface="TeXGyreAdventor"/>
              </a:rPr>
              <a:t>classification</a:t>
            </a:r>
            <a:r>
              <a:rPr lang="en-IN" sz="1800" spc="-5" dirty="0" smtClean="0">
                <a:latin typeface="TeXGyreAdventor"/>
                <a:cs typeface="TeXGyreAdventor"/>
              </a:rPr>
              <a:t>[4]</a:t>
            </a:r>
            <a:r>
              <a:rPr sz="1800" spc="-5" dirty="0" smtClean="0">
                <a:latin typeface="TeXGyreAdventor"/>
                <a:cs typeface="TeXGyreAdventor"/>
              </a:rPr>
              <a:t>.</a:t>
            </a:r>
            <a:endParaRPr lang="en-IN" sz="1800" spc="-5" dirty="0" smtClean="0">
              <a:latin typeface="TeXGyreAdventor"/>
              <a:cs typeface="TeXGyreAdventor"/>
            </a:endParaRPr>
          </a:p>
          <a:p>
            <a:pPr marL="298450" marR="6350" indent="-285750" algn="just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5600" algn="l"/>
              </a:tabLst>
            </a:pPr>
            <a:endParaRPr sz="1800" dirty="0">
              <a:latin typeface="TeXGyreAdventor"/>
              <a:cs typeface="TeXGyreAdventor"/>
            </a:endParaRPr>
          </a:p>
          <a:p>
            <a:pPr marL="298450" marR="6350" indent="-285750" algn="just">
              <a:lnSpc>
                <a:spcPct val="100000"/>
              </a:lnSpc>
              <a:spcBef>
                <a:spcPts val="1015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1800" b="1" dirty="0">
                <a:latin typeface="TeXGyreAdventor"/>
                <a:cs typeface="TeXGyreAdventor"/>
              </a:rPr>
              <a:t>M. </a:t>
            </a:r>
            <a:r>
              <a:rPr sz="1800" b="1" spc="-5" dirty="0">
                <a:latin typeface="TeXGyreAdventor"/>
                <a:cs typeface="TeXGyreAdventor"/>
              </a:rPr>
              <a:t>Saritas and </a:t>
            </a:r>
            <a:r>
              <a:rPr sz="1800" b="1" spc="5" dirty="0">
                <a:latin typeface="TeXGyreAdventor"/>
                <a:cs typeface="TeXGyreAdventor"/>
              </a:rPr>
              <a:t>A. </a:t>
            </a:r>
            <a:r>
              <a:rPr sz="1800" b="1" spc="-5" dirty="0">
                <a:latin typeface="TeXGyreAdventor"/>
                <a:cs typeface="TeXGyreAdventor"/>
              </a:rPr>
              <a:t>Yasar</a:t>
            </a:r>
            <a:r>
              <a:rPr sz="1800" spc="-5" dirty="0">
                <a:latin typeface="TeXGyreAdventor"/>
                <a:cs typeface="TeXGyreAdventor"/>
              </a:rPr>
              <a:t>, uses breast </a:t>
            </a:r>
            <a:r>
              <a:rPr sz="1800" spc="-10" dirty="0">
                <a:latin typeface="TeXGyreAdventor"/>
                <a:cs typeface="TeXGyreAdventor"/>
              </a:rPr>
              <a:t>cancer </a:t>
            </a:r>
            <a:r>
              <a:rPr sz="1800" b="1" spc="-5" dirty="0">
                <a:latin typeface="TeXGyreAdventor"/>
                <a:cs typeface="TeXGyreAdventor"/>
              </a:rPr>
              <a:t>classification </a:t>
            </a:r>
            <a:r>
              <a:rPr sz="1800" b="1" spc="-5" dirty="0" smtClean="0">
                <a:latin typeface="TeXGyreAdventor"/>
                <a:cs typeface="TeXGyreAdventor"/>
              </a:rPr>
              <a:t>as</a:t>
            </a:r>
            <a:r>
              <a:rPr lang="en-IN" sz="1800" b="1" spc="-5" dirty="0" smtClean="0">
                <a:latin typeface="TeXGyreAdventor"/>
                <a:cs typeface="TeXGyreAdventor"/>
              </a:rPr>
              <a:t> metric to </a:t>
            </a:r>
            <a:r>
              <a:rPr sz="1800" b="1" spc="-5" dirty="0" smtClean="0">
                <a:latin typeface="TeXGyreAdventor"/>
                <a:cs typeface="TeXGyreAdventor"/>
              </a:rPr>
              <a:t>measure </a:t>
            </a:r>
            <a:r>
              <a:rPr sz="1800" b="1" dirty="0">
                <a:latin typeface="TeXGyreAdventor"/>
                <a:cs typeface="TeXGyreAdventor"/>
              </a:rPr>
              <a:t>the </a:t>
            </a:r>
            <a:r>
              <a:rPr sz="1800" b="1" spc="-5" dirty="0">
                <a:latin typeface="TeXGyreAdventor"/>
                <a:cs typeface="TeXGyreAdventor"/>
              </a:rPr>
              <a:t>performance of </a:t>
            </a:r>
            <a:r>
              <a:rPr sz="1800" b="1" spc="5" dirty="0">
                <a:latin typeface="TeXGyreAdventor"/>
                <a:cs typeface="TeXGyreAdventor"/>
              </a:rPr>
              <a:t>ANN </a:t>
            </a:r>
            <a:r>
              <a:rPr sz="1800" b="1" spc="-10" dirty="0">
                <a:latin typeface="TeXGyreAdventor"/>
                <a:cs typeface="TeXGyreAdventor"/>
              </a:rPr>
              <a:t>and </a:t>
            </a:r>
            <a:r>
              <a:rPr sz="1800" b="1" spc="5" dirty="0">
                <a:latin typeface="TeXGyreAdventor"/>
                <a:cs typeface="TeXGyreAdventor"/>
              </a:rPr>
              <a:t>Naive </a:t>
            </a:r>
            <a:r>
              <a:rPr sz="1800" b="1" spc="-5" dirty="0">
                <a:latin typeface="TeXGyreAdventor"/>
                <a:cs typeface="TeXGyreAdventor"/>
              </a:rPr>
              <a:t>Bayes Classification  </a:t>
            </a:r>
            <a:r>
              <a:rPr sz="1800" b="1" spc="-5" dirty="0" smtClean="0">
                <a:latin typeface="TeXGyreAdventor"/>
                <a:cs typeface="TeXGyreAdventor"/>
              </a:rPr>
              <a:t>algorithm</a:t>
            </a:r>
            <a:r>
              <a:rPr lang="en-IN" sz="1800" spc="-5" dirty="0" smtClean="0">
                <a:latin typeface="TeXGyreAdventor"/>
                <a:cs typeface="TeXGyreAdventor"/>
              </a:rPr>
              <a:t>[5]</a:t>
            </a:r>
            <a:r>
              <a:rPr sz="1800" spc="-5" dirty="0" smtClean="0">
                <a:latin typeface="TeXGyreAdventor"/>
                <a:cs typeface="TeXGyreAdventor"/>
              </a:rPr>
              <a:t>.</a:t>
            </a:r>
            <a:endParaRPr sz="1800" dirty="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939632"/>
            <a:ext cx="558546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b="1" dirty="0" smtClean="0">
                <a:solidFill>
                  <a:schemeClr val="accent1"/>
                </a:solidFill>
                <a:latin typeface="TeXGyreAdventor"/>
                <a:cs typeface="TeXGyreAdventor"/>
              </a:rPr>
              <a:t>Proposed Method :</a:t>
            </a:r>
            <a:endParaRPr sz="4000" b="1" dirty="0">
              <a:solidFill>
                <a:schemeClr val="accent1"/>
              </a:solidFill>
              <a:latin typeface="TeXGyreAdventor"/>
              <a:cs typeface="TeXGyreAdventor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-685800" y="1731400"/>
            <a:ext cx="10874202" cy="4041491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914525" indent="0">
              <a:spcBef>
                <a:spcPts val="1235"/>
              </a:spcBef>
              <a:buClr>
                <a:srgbClr val="353535"/>
              </a:buClr>
              <a:buNone/>
              <a:tabLst>
                <a:tab pos="2256790" algn="l"/>
                <a:tab pos="2257425" algn="l"/>
              </a:tabLst>
            </a:pPr>
            <a:r>
              <a:rPr lang="en-IN" spc="-5" dirty="0" smtClean="0">
                <a:solidFill>
                  <a:schemeClr val="tx1"/>
                </a:solidFill>
              </a:rPr>
              <a:t>1. </a:t>
            </a:r>
            <a:r>
              <a:rPr spc="-5" dirty="0" smtClean="0">
                <a:solidFill>
                  <a:schemeClr val="tx1"/>
                </a:solidFill>
              </a:rPr>
              <a:t>Data </a:t>
            </a:r>
            <a:r>
              <a:rPr spc="-5" dirty="0">
                <a:solidFill>
                  <a:schemeClr val="tx1"/>
                </a:solidFill>
              </a:rPr>
              <a:t>Processing:</a:t>
            </a:r>
          </a:p>
          <a:p>
            <a:pPr marL="2656840" marR="5080" lvl="1">
              <a:spcBef>
                <a:spcPts val="1005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2658745" algn="l"/>
              </a:tabLst>
            </a:pPr>
            <a:r>
              <a:rPr sz="1600" spc="-10" dirty="0">
                <a:solidFill>
                  <a:schemeClr val="tx1"/>
                </a:solidFill>
                <a:latin typeface="TeXGyreAdventor"/>
                <a:cs typeface="TeXGyreAdventor"/>
              </a:rPr>
              <a:t>Goal </a:t>
            </a:r>
            <a:r>
              <a:rPr sz="1600" spc="-5" dirty="0">
                <a:solidFill>
                  <a:schemeClr val="tx1"/>
                </a:solidFill>
                <a:latin typeface="TeXGyreAdventor"/>
                <a:cs typeface="TeXGyreAdventor"/>
              </a:rPr>
              <a:t>of </a:t>
            </a:r>
            <a:r>
              <a:rPr sz="1600" spc="-10" dirty="0">
                <a:solidFill>
                  <a:schemeClr val="tx1"/>
                </a:solidFill>
                <a:latin typeface="TeXGyreAdventor"/>
                <a:cs typeface="TeXGyreAdventor"/>
              </a:rPr>
              <a:t>this phase </a:t>
            </a:r>
            <a:r>
              <a:rPr sz="1600" spc="-5" dirty="0">
                <a:solidFill>
                  <a:schemeClr val="tx1"/>
                </a:solidFill>
                <a:latin typeface="TeXGyreAdventor"/>
                <a:cs typeface="TeXGyreAdventor"/>
              </a:rPr>
              <a:t>is </a:t>
            </a:r>
            <a:r>
              <a:rPr sz="1600" spc="-10" dirty="0">
                <a:solidFill>
                  <a:schemeClr val="tx1"/>
                </a:solidFill>
                <a:latin typeface="TeXGyreAdventor"/>
                <a:cs typeface="TeXGyreAdventor"/>
              </a:rPr>
              <a:t>to </a:t>
            </a:r>
            <a:r>
              <a:rPr sz="1600" b="1" spc="-5" dirty="0">
                <a:solidFill>
                  <a:schemeClr val="tx1"/>
                </a:solidFill>
                <a:latin typeface="TeXGyreAdventor"/>
                <a:cs typeface="TeXGyreAdventor"/>
              </a:rPr>
              <a:t>remove </a:t>
            </a:r>
            <a:r>
              <a:rPr sz="1600" b="1" spc="-10" dirty="0">
                <a:solidFill>
                  <a:schemeClr val="tx1"/>
                </a:solidFill>
                <a:latin typeface="TeXGyreAdventor"/>
                <a:cs typeface="TeXGyreAdventor"/>
              </a:rPr>
              <a:t>any </a:t>
            </a:r>
            <a:r>
              <a:rPr sz="1600" b="1" spc="-5" dirty="0">
                <a:solidFill>
                  <a:schemeClr val="tx1"/>
                </a:solidFill>
                <a:latin typeface="TeXGyreAdventor"/>
                <a:cs typeface="TeXGyreAdventor"/>
              </a:rPr>
              <a:t>inconsistency in </a:t>
            </a:r>
            <a:r>
              <a:rPr sz="1600" b="1" spc="-10" dirty="0">
                <a:solidFill>
                  <a:schemeClr val="tx1"/>
                </a:solidFill>
                <a:latin typeface="TeXGyreAdventor"/>
                <a:cs typeface="TeXGyreAdventor"/>
              </a:rPr>
              <a:t>data</a:t>
            </a:r>
            <a:r>
              <a:rPr sz="1600" spc="-10" dirty="0">
                <a:solidFill>
                  <a:schemeClr val="tx1"/>
                </a:solidFill>
                <a:latin typeface="TeXGyreAdventor"/>
                <a:cs typeface="TeXGyreAdventor"/>
              </a:rPr>
              <a:t> and </a:t>
            </a:r>
            <a:r>
              <a:rPr sz="1600" spc="-5" dirty="0">
                <a:solidFill>
                  <a:schemeClr val="tx1"/>
                </a:solidFill>
                <a:latin typeface="TeXGyreAdventor"/>
                <a:cs typeface="TeXGyreAdventor"/>
              </a:rPr>
              <a:t>make it ready </a:t>
            </a:r>
            <a:r>
              <a:rPr sz="1600" spc="-120" dirty="0">
                <a:solidFill>
                  <a:schemeClr val="tx1"/>
                </a:solidFill>
                <a:latin typeface="TeXGyreAdventor"/>
                <a:cs typeface="TeXGyreAdventor"/>
              </a:rPr>
              <a:t>for  </a:t>
            </a:r>
            <a:r>
              <a:rPr sz="1600" dirty="0">
                <a:solidFill>
                  <a:schemeClr val="tx1"/>
                </a:solidFill>
                <a:latin typeface="TeXGyreAdventor"/>
                <a:cs typeface="TeXGyreAdventor"/>
              </a:rPr>
              <a:t>various </a:t>
            </a:r>
            <a:r>
              <a:rPr sz="1600" spc="-10" dirty="0">
                <a:solidFill>
                  <a:schemeClr val="tx1"/>
                </a:solidFill>
                <a:latin typeface="TeXGyreAdventor"/>
                <a:cs typeface="TeXGyreAdventor"/>
              </a:rPr>
              <a:t>machine </a:t>
            </a:r>
            <a:r>
              <a:rPr sz="1600" spc="-5" dirty="0">
                <a:solidFill>
                  <a:schemeClr val="tx1"/>
                </a:solidFill>
                <a:latin typeface="TeXGyreAdventor"/>
                <a:cs typeface="TeXGyreAdventor"/>
              </a:rPr>
              <a:t>learning</a:t>
            </a:r>
            <a:r>
              <a:rPr sz="1600" spc="10" dirty="0">
                <a:solidFill>
                  <a:schemeClr val="tx1"/>
                </a:solidFill>
                <a:latin typeface="TeXGyreAdventor"/>
                <a:cs typeface="TeXGyreAdventor"/>
              </a:rPr>
              <a:t> </a:t>
            </a:r>
            <a:r>
              <a:rPr sz="1600" spc="-5" dirty="0">
                <a:solidFill>
                  <a:schemeClr val="tx1"/>
                </a:solidFill>
                <a:latin typeface="TeXGyreAdventor"/>
                <a:cs typeface="TeXGyreAdventor"/>
              </a:rPr>
              <a:t>algorithm</a:t>
            </a:r>
            <a:r>
              <a:rPr sz="1600" spc="-5" dirty="0" smtClean="0">
                <a:solidFill>
                  <a:schemeClr val="tx1"/>
                </a:solidFill>
                <a:latin typeface="TeXGyreAdventor"/>
                <a:cs typeface="TeXGyreAdventor"/>
              </a:rPr>
              <a:t>.</a:t>
            </a:r>
            <a:endParaRPr lang="en-IN" sz="1600" spc="-5" dirty="0" smtClean="0">
              <a:solidFill>
                <a:schemeClr val="tx1"/>
              </a:solidFill>
              <a:latin typeface="TeXGyreAdventor"/>
              <a:cs typeface="TeXGyreAdventor"/>
            </a:endParaRPr>
          </a:p>
          <a:p>
            <a:pPr marL="2656840" marR="5080" lvl="1">
              <a:spcBef>
                <a:spcPts val="1005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2658745" algn="l"/>
              </a:tabLst>
            </a:pPr>
            <a:endParaRPr sz="1600" dirty="0">
              <a:solidFill>
                <a:schemeClr val="tx1"/>
              </a:solidFill>
              <a:latin typeface="TeXGyreAdventor"/>
              <a:cs typeface="TeXGyreAdventor"/>
            </a:endParaRPr>
          </a:p>
          <a:p>
            <a:pPr marL="2656840" marR="5715" lvl="1">
              <a:spcBef>
                <a:spcPts val="994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2658745" algn="l"/>
              </a:tabLst>
            </a:pPr>
            <a:r>
              <a:rPr sz="1600" spc="-10" dirty="0">
                <a:solidFill>
                  <a:schemeClr val="tx1"/>
                </a:solidFill>
                <a:latin typeface="TeXGyreAdventor"/>
                <a:cs typeface="TeXGyreAdventor"/>
              </a:rPr>
              <a:t>Data </a:t>
            </a:r>
            <a:r>
              <a:rPr sz="1600" spc="-5" dirty="0">
                <a:solidFill>
                  <a:schemeClr val="tx1"/>
                </a:solidFill>
                <a:latin typeface="TeXGyreAdventor"/>
                <a:cs typeface="TeXGyreAdventor"/>
              </a:rPr>
              <a:t>processing </a:t>
            </a:r>
            <a:r>
              <a:rPr sz="1600" spc="-10" dirty="0">
                <a:solidFill>
                  <a:schemeClr val="tx1"/>
                </a:solidFill>
                <a:latin typeface="TeXGyreAdventor"/>
                <a:cs typeface="TeXGyreAdventor"/>
              </a:rPr>
              <a:t>steps </a:t>
            </a:r>
            <a:r>
              <a:rPr sz="1600" spc="-5" dirty="0">
                <a:solidFill>
                  <a:schemeClr val="tx1"/>
                </a:solidFill>
                <a:latin typeface="TeXGyreAdventor"/>
                <a:cs typeface="TeXGyreAdventor"/>
              </a:rPr>
              <a:t>involves, </a:t>
            </a:r>
            <a:r>
              <a:rPr sz="1600" b="1" dirty="0">
                <a:solidFill>
                  <a:schemeClr val="tx1"/>
                </a:solidFill>
                <a:latin typeface="TeXGyreAdventor"/>
                <a:cs typeface="TeXGyreAdventor"/>
              </a:rPr>
              <a:t>removing </a:t>
            </a:r>
            <a:r>
              <a:rPr sz="1600" b="1" spc="-5" dirty="0">
                <a:solidFill>
                  <a:schemeClr val="tx1"/>
                </a:solidFill>
                <a:latin typeface="TeXGyreAdventor"/>
                <a:cs typeface="TeXGyreAdventor"/>
              </a:rPr>
              <a:t>NULL </a:t>
            </a:r>
            <a:r>
              <a:rPr sz="1600" b="1" spc="-10" dirty="0">
                <a:solidFill>
                  <a:schemeClr val="tx1"/>
                </a:solidFill>
                <a:latin typeface="TeXGyreAdventor"/>
                <a:cs typeface="TeXGyreAdventor"/>
              </a:rPr>
              <a:t>data, </a:t>
            </a:r>
            <a:r>
              <a:rPr sz="1600" b="1" spc="-5" dirty="0">
                <a:solidFill>
                  <a:schemeClr val="tx1"/>
                </a:solidFill>
                <a:latin typeface="TeXGyreAdventor"/>
                <a:cs typeface="TeXGyreAdventor"/>
              </a:rPr>
              <a:t>performing </a:t>
            </a:r>
            <a:r>
              <a:rPr sz="1600" b="1" spc="-30" dirty="0">
                <a:solidFill>
                  <a:schemeClr val="tx1"/>
                </a:solidFill>
                <a:latin typeface="TeXGyreAdventor"/>
                <a:cs typeface="TeXGyreAdventor"/>
              </a:rPr>
              <a:t>normalization,  </a:t>
            </a:r>
            <a:r>
              <a:rPr sz="1600" b="1" spc="-10" dirty="0">
                <a:solidFill>
                  <a:schemeClr val="tx1"/>
                </a:solidFill>
                <a:latin typeface="TeXGyreAdventor"/>
                <a:cs typeface="TeXGyreAdventor"/>
              </a:rPr>
              <a:t>standardization, </a:t>
            </a:r>
            <a:r>
              <a:rPr sz="1600" b="1" spc="-5" dirty="0">
                <a:solidFill>
                  <a:schemeClr val="tx1"/>
                </a:solidFill>
                <a:latin typeface="TeXGyreAdventor"/>
                <a:cs typeface="TeXGyreAdventor"/>
              </a:rPr>
              <a:t>feature encoding </a:t>
            </a:r>
            <a:r>
              <a:rPr sz="1600" b="1" spc="-10" dirty="0">
                <a:solidFill>
                  <a:schemeClr val="tx1"/>
                </a:solidFill>
                <a:latin typeface="TeXGyreAdventor"/>
                <a:cs typeface="TeXGyreAdventor"/>
              </a:rPr>
              <a:t>and </a:t>
            </a:r>
            <a:r>
              <a:rPr sz="1600" b="1" spc="-5" dirty="0">
                <a:solidFill>
                  <a:schemeClr val="tx1"/>
                </a:solidFill>
                <a:latin typeface="TeXGyreAdventor"/>
                <a:cs typeface="TeXGyreAdventor"/>
              </a:rPr>
              <a:t>scaling of</a:t>
            </a:r>
            <a:r>
              <a:rPr sz="1600" b="1" spc="95" dirty="0">
                <a:solidFill>
                  <a:schemeClr val="tx1"/>
                </a:solidFill>
                <a:latin typeface="TeXGyreAdventor"/>
                <a:cs typeface="TeXGyreAdventor"/>
              </a:rPr>
              <a:t> </a:t>
            </a:r>
            <a:r>
              <a:rPr sz="1600" b="1" spc="-10" dirty="0">
                <a:solidFill>
                  <a:schemeClr val="tx1"/>
                </a:solidFill>
                <a:latin typeface="TeXGyreAdventor"/>
                <a:cs typeface="TeXGyreAdventor"/>
              </a:rPr>
              <a:t>data</a:t>
            </a:r>
            <a:r>
              <a:rPr sz="1600" b="1" spc="-10" dirty="0" smtClean="0">
                <a:solidFill>
                  <a:schemeClr val="tx1"/>
                </a:solidFill>
                <a:latin typeface="TeXGyreAdventor"/>
                <a:cs typeface="TeXGyreAdventor"/>
              </a:rPr>
              <a:t>.</a:t>
            </a:r>
            <a:endParaRPr lang="en-IN" sz="1600" b="1" spc="-10" dirty="0" smtClean="0">
              <a:solidFill>
                <a:schemeClr val="tx1"/>
              </a:solidFill>
              <a:latin typeface="TeXGyreAdventor"/>
              <a:cs typeface="TeXGyreAdventor"/>
            </a:endParaRPr>
          </a:p>
          <a:p>
            <a:pPr marL="2656840" marR="5715" lvl="1">
              <a:spcBef>
                <a:spcPts val="994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2658745" algn="l"/>
              </a:tabLst>
            </a:pPr>
            <a:endParaRPr sz="1600" dirty="0">
              <a:solidFill>
                <a:schemeClr val="tx1"/>
              </a:solidFill>
              <a:latin typeface="TeXGyreAdventor"/>
              <a:cs typeface="TeXGyreAdventor"/>
            </a:endParaRPr>
          </a:p>
          <a:p>
            <a:pPr marL="2656840" marR="5715" lvl="1"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2658745" algn="l"/>
              </a:tabLst>
            </a:pPr>
            <a:r>
              <a:rPr sz="1600" spc="-5" dirty="0">
                <a:solidFill>
                  <a:schemeClr val="tx1"/>
                </a:solidFill>
                <a:latin typeface="TeXGyreAdventor"/>
                <a:cs typeface="TeXGyreAdventor"/>
              </a:rPr>
              <a:t>This all processing </a:t>
            </a:r>
            <a:r>
              <a:rPr sz="1600" b="1" spc="-5" dirty="0">
                <a:solidFill>
                  <a:schemeClr val="tx1"/>
                </a:solidFill>
                <a:latin typeface="TeXGyreAdventor"/>
                <a:cs typeface="TeXGyreAdventor"/>
              </a:rPr>
              <a:t>helps us </a:t>
            </a:r>
            <a:r>
              <a:rPr sz="1600" b="1" spc="-10" dirty="0">
                <a:solidFill>
                  <a:schemeClr val="tx1"/>
                </a:solidFill>
                <a:latin typeface="TeXGyreAdventor"/>
                <a:cs typeface="TeXGyreAdventor"/>
              </a:rPr>
              <a:t>to </a:t>
            </a:r>
            <a:r>
              <a:rPr sz="1600" b="1" spc="-5" dirty="0">
                <a:solidFill>
                  <a:schemeClr val="tx1"/>
                </a:solidFill>
                <a:latin typeface="TeXGyreAdventor"/>
                <a:cs typeface="TeXGyreAdventor"/>
              </a:rPr>
              <a:t>increasing reliability </a:t>
            </a:r>
            <a:r>
              <a:rPr sz="1600" b="1" spc="-10" dirty="0">
                <a:solidFill>
                  <a:schemeClr val="tx1"/>
                </a:solidFill>
                <a:latin typeface="TeXGyreAdventor"/>
                <a:cs typeface="TeXGyreAdventor"/>
              </a:rPr>
              <a:t>and </a:t>
            </a:r>
            <a:r>
              <a:rPr sz="1600" b="1" spc="-5" dirty="0">
                <a:solidFill>
                  <a:schemeClr val="tx1"/>
                </a:solidFill>
                <a:latin typeface="TeXGyreAdventor"/>
                <a:cs typeface="TeXGyreAdventor"/>
              </a:rPr>
              <a:t>efficiency</a:t>
            </a:r>
            <a:r>
              <a:rPr sz="1600" spc="-5" dirty="0">
                <a:solidFill>
                  <a:schemeClr val="tx1"/>
                </a:solidFill>
                <a:latin typeface="TeXGyreAdventor"/>
                <a:cs typeface="TeXGyreAdventor"/>
              </a:rPr>
              <a:t> of </a:t>
            </a:r>
            <a:r>
              <a:rPr sz="1600" spc="-55" dirty="0">
                <a:solidFill>
                  <a:schemeClr val="tx1"/>
                </a:solidFill>
                <a:latin typeface="TeXGyreAdventor"/>
                <a:cs typeface="TeXGyreAdventor"/>
              </a:rPr>
              <a:t>machine  </a:t>
            </a:r>
            <a:r>
              <a:rPr sz="1600" spc="-5" dirty="0">
                <a:solidFill>
                  <a:schemeClr val="tx1"/>
                </a:solidFill>
                <a:latin typeface="TeXGyreAdventor"/>
                <a:cs typeface="TeXGyreAdventor"/>
              </a:rPr>
              <a:t>learning techniques</a:t>
            </a:r>
            <a:r>
              <a:rPr sz="1600" spc="-5" dirty="0" smtClean="0">
                <a:solidFill>
                  <a:schemeClr val="tx1"/>
                </a:solidFill>
                <a:latin typeface="TeXGyreAdventor"/>
                <a:cs typeface="TeXGyreAdventor"/>
              </a:rPr>
              <a:t>.</a:t>
            </a:r>
            <a:endParaRPr lang="en-IN" sz="1600" spc="-5" dirty="0" smtClean="0">
              <a:solidFill>
                <a:schemeClr val="tx1"/>
              </a:solidFill>
              <a:latin typeface="TeXGyreAdventor"/>
              <a:cs typeface="TeXGyreAdventor"/>
            </a:endParaRPr>
          </a:p>
          <a:p>
            <a:pPr marL="2656840" marR="5715" lvl="1"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2658745" algn="l"/>
              </a:tabLst>
            </a:pPr>
            <a:endParaRPr sz="1600" dirty="0">
              <a:solidFill>
                <a:schemeClr val="tx1"/>
              </a:solidFill>
              <a:latin typeface="TeXGyreAdventor"/>
              <a:cs typeface="TeXGyreAdventor"/>
            </a:endParaRPr>
          </a:p>
          <a:p>
            <a:pPr marL="2656840" lvl="1">
              <a:spcBef>
                <a:spcPts val="1005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2658745" algn="l"/>
              </a:tabLst>
            </a:pPr>
            <a:r>
              <a:rPr sz="1600" spc="-10" dirty="0">
                <a:solidFill>
                  <a:schemeClr val="tx1"/>
                </a:solidFill>
                <a:latin typeface="TeXGyreAdventor"/>
                <a:cs typeface="TeXGyreAdventor"/>
              </a:rPr>
              <a:t>To </a:t>
            </a:r>
            <a:r>
              <a:rPr sz="1600" b="1" spc="-5" dirty="0">
                <a:solidFill>
                  <a:schemeClr val="tx1"/>
                </a:solidFill>
                <a:latin typeface="TeXGyreAdventor"/>
                <a:cs typeface="TeXGyreAdventor"/>
              </a:rPr>
              <a:t>perform data processing , </a:t>
            </a:r>
            <a:r>
              <a:rPr sz="1600" b="1" spc="10" dirty="0">
                <a:solidFill>
                  <a:schemeClr val="tx1"/>
                </a:solidFill>
                <a:latin typeface="Verdana"/>
                <a:cs typeface="Verdana"/>
              </a:rPr>
              <a:t>‘</a:t>
            </a:r>
            <a:r>
              <a:rPr sz="1600" b="1" spc="10" dirty="0">
                <a:solidFill>
                  <a:schemeClr val="tx1"/>
                </a:solidFill>
                <a:latin typeface="TeXGyreAdventor"/>
                <a:cs typeface="TeXGyreAdventor"/>
              </a:rPr>
              <a:t>StandardScalar</a:t>
            </a:r>
            <a:r>
              <a:rPr sz="1600" b="1" spc="10" dirty="0">
                <a:solidFill>
                  <a:schemeClr val="tx1"/>
                </a:solidFill>
                <a:latin typeface="Verdana"/>
                <a:cs typeface="Verdana"/>
              </a:rPr>
              <a:t>’</a:t>
            </a:r>
            <a:r>
              <a:rPr sz="1600" b="1" spc="3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chemeClr val="tx1"/>
                </a:solidFill>
                <a:latin typeface="TeXGyreAdventor"/>
                <a:cs typeface="TeXGyreAdventor"/>
              </a:rPr>
              <a:t>utility is used</a:t>
            </a:r>
            <a:r>
              <a:rPr sz="1600" spc="-5" dirty="0">
                <a:solidFill>
                  <a:schemeClr val="tx1"/>
                </a:solidFill>
                <a:latin typeface="TeXGyreAdventor"/>
                <a:cs typeface="TeXGyreAdventor"/>
              </a:rPr>
              <a:t>, it performs </a:t>
            </a:r>
            <a:r>
              <a:rPr sz="1600" spc="-30" dirty="0" smtClean="0">
                <a:solidFill>
                  <a:schemeClr val="tx1"/>
                </a:solidFill>
                <a:latin typeface="TeXGyreAdventor"/>
                <a:cs typeface="TeXGyreAdventor"/>
              </a:rPr>
              <a:t>following</a:t>
            </a:r>
            <a:r>
              <a:rPr lang="en-IN" dirty="0">
                <a:solidFill>
                  <a:schemeClr val="tx1"/>
                </a:solidFill>
                <a:latin typeface="TeXGyreAdventor"/>
                <a:cs typeface="TeXGyreAdventor"/>
              </a:rPr>
              <a:t> </a:t>
            </a:r>
            <a:r>
              <a:rPr sz="1600" b="0" spc="-5" dirty="0" smtClean="0">
                <a:solidFill>
                  <a:schemeClr val="tx1"/>
                </a:solidFill>
                <a:latin typeface="TeXGyreAdventor"/>
                <a:cs typeface="TeXGyreAdventor"/>
              </a:rPr>
              <a:t>operation </a:t>
            </a:r>
            <a:r>
              <a:rPr sz="1600" b="0" spc="-10" dirty="0">
                <a:solidFill>
                  <a:schemeClr val="tx1"/>
                </a:solidFill>
                <a:latin typeface="TeXGyreAdventor"/>
                <a:cs typeface="TeXGyreAdventor"/>
              </a:rPr>
              <a:t>on</a:t>
            </a:r>
            <a:r>
              <a:rPr sz="1600" b="0" spc="15" dirty="0">
                <a:solidFill>
                  <a:schemeClr val="tx1"/>
                </a:solidFill>
                <a:latin typeface="TeXGyreAdventor"/>
                <a:cs typeface="TeXGyreAdventor"/>
              </a:rPr>
              <a:t> </a:t>
            </a:r>
            <a:r>
              <a:rPr sz="1600" b="0" spc="-10" dirty="0" smtClean="0">
                <a:solidFill>
                  <a:schemeClr val="tx1"/>
                </a:solidFill>
                <a:latin typeface="TeXGyreAdventor"/>
                <a:cs typeface="TeXGyreAdventor"/>
              </a:rPr>
              <a:t>data</a:t>
            </a:r>
            <a:r>
              <a:rPr lang="en-IN" sz="1600" b="0" spc="-10" dirty="0" smtClean="0">
                <a:solidFill>
                  <a:schemeClr val="tx1"/>
                </a:solidFill>
                <a:latin typeface="TeXGyreAdventor"/>
                <a:cs typeface="TeXGyreAdventor"/>
              </a:rPr>
              <a:t> :</a:t>
            </a:r>
            <a:endParaRPr sz="1600" dirty="0">
              <a:solidFill>
                <a:schemeClr val="tx1"/>
              </a:solidFill>
              <a:latin typeface="TeXGyreAdventor"/>
              <a:cs typeface="TeXGyreAdventor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5576047"/>
            <a:ext cx="3429000" cy="6723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8200" y="914400"/>
            <a:ext cx="9523730" cy="4998163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95"/>
              </a:spcBef>
              <a:buClr>
                <a:srgbClr val="353535"/>
              </a:buClr>
              <a:tabLst>
                <a:tab pos="756920" algn="l"/>
              </a:tabLst>
            </a:pPr>
            <a:endParaRPr lang="en-US" b="1" spc="335" dirty="0" smtClean="0"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095"/>
              </a:spcBef>
              <a:buClr>
                <a:srgbClr val="353535"/>
              </a:buClr>
              <a:tabLst>
                <a:tab pos="756920" algn="l"/>
              </a:tabLst>
            </a:pPr>
            <a:r>
              <a:rPr lang="en-US" b="1" spc="335" dirty="0" smtClean="0">
                <a:cs typeface="Arial"/>
              </a:rPr>
              <a:t>2.</a:t>
            </a:r>
            <a:r>
              <a:rPr lang="en-US" b="1" spc="-5" dirty="0" smtClean="0"/>
              <a:t>Building </a:t>
            </a:r>
            <a:r>
              <a:rPr lang="en-US" b="1" dirty="0"/>
              <a:t>the </a:t>
            </a:r>
            <a:r>
              <a:rPr lang="en-US" b="1" spc="-5" dirty="0"/>
              <a:t>neural</a:t>
            </a:r>
            <a:r>
              <a:rPr lang="en-US" b="1" spc="-85" dirty="0"/>
              <a:t> </a:t>
            </a:r>
            <a:r>
              <a:rPr lang="en-US" b="1" spc="-5" dirty="0"/>
              <a:t>network</a:t>
            </a:r>
            <a:r>
              <a:rPr lang="en-US" b="1" spc="-5" dirty="0" smtClean="0"/>
              <a:t>:</a:t>
            </a:r>
            <a:endParaRPr lang="en-IN" b="1" spc="-5" dirty="0" smtClean="0">
              <a:cs typeface="Gothic Uralic"/>
            </a:endParaRPr>
          </a:p>
          <a:p>
            <a:pPr marL="1212215" lvl="1" indent="-285750">
              <a:spcBef>
                <a:spcPts val="1095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1600" b="1" spc="-5" dirty="0" err="1" smtClean="0">
                <a:latin typeface="TeXGyreAdventor"/>
                <a:cs typeface="Gothic Uralic"/>
              </a:rPr>
              <a:t>Keras</a:t>
            </a:r>
            <a:r>
              <a:rPr sz="1600" spc="-5" dirty="0">
                <a:latin typeface="TeXGyreAdventor"/>
                <a:cs typeface="TeXGyreAdventor"/>
              </a:rPr>
              <a:t>, a high </a:t>
            </a:r>
            <a:r>
              <a:rPr sz="1600" dirty="0">
                <a:latin typeface="TeXGyreAdventor"/>
                <a:cs typeface="TeXGyreAdventor"/>
              </a:rPr>
              <a:t>level </a:t>
            </a:r>
            <a:r>
              <a:rPr sz="1600" b="1" spc="-5" dirty="0">
                <a:latin typeface="TeXGyreAdventor"/>
                <a:cs typeface="TeXGyreAdventor"/>
              </a:rPr>
              <a:t>machine learning </a:t>
            </a:r>
            <a:r>
              <a:rPr sz="1600" b="1" dirty="0">
                <a:latin typeface="TeXGyreAdventor"/>
                <a:cs typeface="TeXGyreAdventor"/>
              </a:rPr>
              <a:t>AP</a:t>
            </a:r>
            <a:r>
              <a:rPr sz="1600" dirty="0">
                <a:latin typeface="TeXGyreAdventor"/>
                <a:cs typeface="TeXGyreAdventor"/>
              </a:rPr>
              <a:t>I </a:t>
            </a:r>
            <a:r>
              <a:rPr sz="1600" spc="-20" dirty="0">
                <a:latin typeface="TeXGyreAdventor"/>
                <a:cs typeface="TeXGyreAdventor"/>
              </a:rPr>
              <a:t>was </a:t>
            </a:r>
            <a:r>
              <a:rPr sz="1600" spc="-5" dirty="0">
                <a:latin typeface="TeXGyreAdventor"/>
                <a:cs typeface="TeXGyreAdventor"/>
              </a:rPr>
              <a:t>used </a:t>
            </a:r>
            <a:r>
              <a:rPr sz="1600" spc="-10" dirty="0">
                <a:latin typeface="TeXGyreAdventor"/>
                <a:cs typeface="TeXGyreAdventor"/>
              </a:rPr>
              <a:t>to create</a:t>
            </a:r>
            <a:r>
              <a:rPr sz="1600" spc="75" dirty="0">
                <a:latin typeface="TeXGyreAdventor"/>
                <a:cs typeface="TeXGyreAdventor"/>
              </a:rPr>
              <a:t> </a:t>
            </a:r>
            <a:r>
              <a:rPr sz="1600" dirty="0">
                <a:latin typeface="TeXGyreAdventor"/>
                <a:cs typeface="TeXGyreAdventor"/>
              </a:rPr>
              <a:t>models</a:t>
            </a:r>
            <a:r>
              <a:rPr sz="1600" dirty="0" smtClean="0">
                <a:latin typeface="TeXGyreAdventor"/>
                <a:cs typeface="TeXGyreAdventor"/>
              </a:rPr>
              <a:t>.</a:t>
            </a:r>
            <a:endParaRPr sz="1600" dirty="0">
              <a:latin typeface="TeXGyreAdventor"/>
              <a:cs typeface="TeXGyreAdventor"/>
            </a:endParaRPr>
          </a:p>
          <a:p>
            <a:pPr marL="1212215" lvl="1" indent="-285750">
              <a:spcBef>
                <a:spcPts val="994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1600" spc="-5" dirty="0">
                <a:latin typeface="TeXGyreAdventor"/>
                <a:cs typeface="TeXGyreAdventor"/>
              </a:rPr>
              <a:t>4 different </a:t>
            </a:r>
            <a:r>
              <a:rPr sz="1600" spc="-10" dirty="0">
                <a:latin typeface="TeXGyreAdventor"/>
                <a:cs typeface="TeXGyreAdventor"/>
              </a:rPr>
              <a:t>types </a:t>
            </a:r>
            <a:r>
              <a:rPr sz="1600" spc="-5" dirty="0">
                <a:latin typeface="TeXGyreAdventor"/>
                <a:cs typeface="TeXGyreAdventor"/>
              </a:rPr>
              <a:t>of model </a:t>
            </a:r>
            <a:r>
              <a:rPr sz="1600" spc="-20" dirty="0">
                <a:latin typeface="TeXGyreAdventor"/>
                <a:cs typeface="TeXGyreAdventor"/>
              </a:rPr>
              <a:t>was</a:t>
            </a:r>
            <a:r>
              <a:rPr sz="1600" spc="75" dirty="0">
                <a:latin typeface="TeXGyreAdventor"/>
                <a:cs typeface="TeXGyreAdventor"/>
              </a:rPr>
              <a:t> </a:t>
            </a:r>
            <a:r>
              <a:rPr sz="1600" spc="-10" dirty="0">
                <a:latin typeface="TeXGyreAdventor"/>
                <a:cs typeface="TeXGyreAdventor"/>
              </a:rPr>
              <a:t>created</a:t>
            </a:r>
            <a:endParaRPr sz="1600" dirty="0">
              <a:latin typeface="TeXGyreAdventor"/>
              <a:cs typeface="TeXGyreAdventor"/>
            </a:endParaRPr>
          </a:p>
          <a:p>
            <a:pPr marL="1670050" lvl="2" indent="-285750">
              <a:spcBef>
                <a:spcPts val="1005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sz="1600" spc="5" dirty="0">
                <a:latin typeface="TeXGyreAdventor"/>
                <a:cs typeface="TeXGyreAdventor"/>
              </a:rPr>
              <a:t>ANN </a:t>
            </a:r>
            <a:r>
              <a:rPr sz="1600" spc="-190" dirty="0">
                <a:latin typeface="TeXGyreAdventor"/>
                <a:cs typeface="Verdana"/>
              </a:rPr>
              <a:t>– </a:t>
            </a:r>
            <a:r>
              <a:rPr sz="1600" spc="-5" dirty="0">
                <a:latin typeface="TeXGyreAdventor"/>
                <a:cs typeface="TeXGyreAdventor"/>
              </a:rPr>
              <a:t>SLP </a:t>
            </a:r>
            <a:r>
              <a:rPr sz="1600" dirty="0">
                <a:latin typeface="TeXGyreAdventor"/>
                <a:cs typeface="TeXGyreAdventor"/>
              </a:rPr>
              <a:t>( Single Layer Perceptron</a:t>
            </a:r>
            <a:r>
              <a:rPr sz="1600" spc="-55" dirty="0">
                <a:latin typeface="TeXGyreAdventor"/>
                <a:cs typeface="TeXGyreAdventor"/>
              </a:rPr>
              <a:t> </a:t>
            </a:r>
            <a:r>
              <a:rPr sz="1600" dirty="0">
                <a:latin typeface="TeXGyreAdventor"/>
                <a:cs typeface="TeXGyreAdventor"/>
              </a:rPr>
              <a:t>Network)</a:t>
            </a:r>
          </a:p>
          <a:p>
            <a:pPr marL="1670050" lvl="2" indent="-285750">
              <a:spcBef>
                <a:spcPts val="1000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sz="1600" spc="5" dirty="0">
                <a:latin typeface="TeXGyreAdventor"/>
                <a:cs typeface="TeXGyreAdventor"/>
              </a:rPr>
              <a:t>ANN </a:t>
            </a:r>
            <a:r>
              <a:rPr sz="1600" spc="-190" dirty="0">
                <a:latin typeface="TeXGyreAdventor"/>
                <a:cs typeface="Verdana"/>
              </a:rPr>
              <a:t>– </a:t>
            </a:r>
            <a:r>
              <a:rPr sz="1600" spc="5" dirty="0">
                <a:latin typeface="TeXGyreAdventor"/>
                <a:cs typeface="TeXGyreAdventor"/>
              </a:rPr>
              <a:t>MLP </a:t>
            </a:r>
            <a:r>
              <a:rPr sz="1600" dirty="0">
                <a:latin typeface="TeXGyreAdventor"/>
                <a:cs typeface="TeXGyreAdventor"/>
              </a:rPr>
              <a:t>( Multi Layer Perceptron Network</a:t>
            </a:r>
            <a:r>
              <a:rPr sz="1600" spc="-114" dirty="0">
                <a:latin typeface="TeXGyreAdventor"/>
                <a:cs typeface="TeXGyreAdventor"/>
              </a:rPr>
              <a:t> </a:t>
            </a:r>
            <a:r>
              <a:rPr sz="1600" dirty="0">
                <a:latin typeface="TeXGyreAdventor"/>
                <a:cs typeface="TeXGyreAdventor"/>
              </a:rPr>
              <a:t>)</a:t>
            </a:r>
          </a:p>
          <a:p>
            <a:pPr marL="1670050" lvl="2" indent="-285750">
              <a:spcBef>
                <a:spcPts val="1005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sz="1600" spc="5" dirty="0">
                <a:latin typeface="TeXGyreAdventor"/>
                <a:cs typeface="TeXGyreAdventor"/>
              </a:rPr>
              <a:t>ANN </a:t>
            </a:r>
            <a:r>
              <a:rPr sz="1600" spc="-190" dirty="0">
                <a:latin typeface="TeXGyreAdventor"/>
                <a:cs typeface="Verdana"/>
              </a:rPr>
              <a:t>– </a:t>
            </a:r>
            <a:r>
              <a:rPr sz="1600" spc="5" dirty="0">
                <a:latin typeface="TeXGyreAdventor"/>
                <a:cs typeface="TeXGyreAdventor"/>
              </a:rPr>
              <a:t>MLP </a:t>
            </a:r>
            <a:r>
              <a:rPr sz="1600" dirty="0">
                <a:latin typeface="TeXGyreAdventor"/>
                <a:cs typeface="TeXGyreAdventor"/>
              </a:rPr>
              <a:t>with </a:t>
            </a:r>
            <a:r>
              <a:rPr sz="1600" spc="-5" dirty="0">
                <a:latin typeface="TeXGyreAdventor"/>
                <a:cs typeface="TeXGyreAdventor"/>
              </a:rPr>
              <a:t>Convolution </a:t>
            </a:r>
            <a:r>
              <a:rPr sz="1600" dirty="0">
                <a:latin typeface="TeXGyreAdventor"/>
                <a:cs typeface="TeXGyreAdventor"/>
              </a:rPr>
              <a:t>Layers ( w/o </a:t>
            </a:r>
            <a:r>
              <a:rPr sz="1600" spc="-5" dirty="0">
                <a:latin typeface="TeXGyreAdventor"/>
                <a:cs typeface="TeXGyreAdventor"/>
              </a:rPr>
              <a:t>Drop-Out and Batch-Normalization</a:t>
            </a:r>
            <a:r>
              <a:rPr sz="1600" spc="10" dirty="0">
                <a:latin typeface="TeXGyreAdventor"/>
                <a:cs typeface="TeXGyreAdventor"/>
              </a:rPr>
              <a:t> </a:t>
            </a:r>
            <a:r>
              <a:rPr sz="1600" dirty="0">
                <a:latin typeface="TeXGyreAdventor"/>
                <a:cs typeface="TeXGyreAdventor"/>
              </a:rPr>
              <a:t>)</a:t>
            </a:r>
          </a:p>
          <a:p>
            <a:pPr marL="1670050" lvl="2" indent="-285750">
              <a:spcBef>
                <a:spcPts val="994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sz="1600" spc="5" dirty="0">
                <a:latin typeface="TeXGyreAdventor"/>
                <a:cs typeface="TeXGyreAdventor"/>
              </a:rPr>
              <a:t>ANN </a:t>
            </a:r>
            <a:r>
              <a:rPr sz="1600" spc="-190" dirty="0">
                <a:latin typeface="TeXGyreAdventor"/>
                <a:cs typeface="Verdana"/>
              </a:rPr>
              <a:t>– </a:t>
            </a:r>
            <a:r>
              <a:rPr sz="1600" spc="5" dirty="0">
                <a:latin typeface="TeXGyreAdventor"/>
                <a:cs typeface="TeXGyreAdventor"/>
              </a:rPr>
              <a:t>MLP </a:t>
            </a:r>
            <a:r>
              <a:rPr sz="1600" dirty="0">
                <a:latin typeface="TeXGyreAdventor"/>
                <a:cs typeface="TeXGyreAdventor"/>
              </a:rPr>
              <a:t>with </a:t>
            </a:r>
            <a:r>
              <a:rPr sz="1600" spc="-5" dirty="0">
                <a:latin typeface="TeXGyreAdventor"/>
                <a:cs typeface="TeXGyreAdventor"/>
              </a:rPr>
              <a:t>Convolution </a:t>
            </a:r>
            <a:r>
              <a:rPr sz="1600" dirty="0">
                <a:latin typeface="TeXGyreAdventor"/>
                <a:cs typeface="TeXGyreAdventor"/>
              </a:rPr>
              <a:t>Layers ( </a:t>
            </a:r>
            <a:r>
              <a:rPr sz="1600" spc="5" dirty="0" smtClean="0">
                <a:latin typeface="TeXGyreAdventor"/>
                <a:cs typeface="TeXGyreAdventor"/>
              </a:rPr>
              <a:t>w</a:t>
            </a:r>
            <a:r>
              <a:rPr lang="en-IN" sz="1600" spc="5" dirty="0" err="1" smtClean="0">
                <a:latin typeface="TeXGyreAdventor"/>
                <a:cs typeface="TeXGyreAdventor"/>
              </a:rPr>
              <a:t>ith</a:t>
            </a:r>
            <a:r>
              <a:rPr sz="1600" spc="5" dirty="0" smtClean="0">
                <a:latin typeface="TeXGyreAdventor"/>
                <a:cs typeface="TeXGyreAdventor"/>
              </a:rPr>
              <a:t> </a:t>
            </a:r>
            <a:r>
              <a:rPr sz="1600" spc="-5" dirty="0">
                <a:latin typeface="TeXGyreAdventor"/>
                <a:cs typeface="TeXGyreAdventor"/>
              </a:rPr>
              <a:t>Drop-Out and Batch-Normalization</a:t>
            </a:r>
            <a:r>
              <a:rPr sz="1600" spc="-30" dirty="0">
                <a:latin typeface="TeXGyreAdventor"/>
                <a:cs typeface="TeXGyreAdventor"/>
              </a:rPr>
              <a:t> </a:t>
            </a:r>
            <a:r>
              <a:rPr sz="1600" dirty="0" smtClean="0">
                <a:latin typeface="TeXGyreAdventor"/>
                <a:cs typeface="TeXGyreAdventor"/>
              </a:rPr>
              <a:t>)</a:t>
            </a:r>
            <a:endParaRPr lang="en-IN" sz="1600" dirty="0" smtClean="0">
              <a:latin typeface="TeXGyreAdventor"/>
              <a:cs typeface="TeXGyreAdventor"/>
            </a:endParaRPr>
          </a:p>
          <a:p>
            <a:pPr marL="1670050" lvl="2" indent="-285750">
              <a:spcBef>
                <a:spcPts val="994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1155700" algn="l"/>
              </a:tabLst>
            </a:pPr>
            <a:endParaRPr sz="1600" dirty="0" smtClean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buClr>
                <a:srgbClr val="353535"/>
              </a:buClr>
              <a:tabLst>
                <a:tab pos="354965" algn="l"/>
                <a:tab pos="355600" algn="l"/>
              </a:tabLst>
            </a:pPr>
            <a:r>
              <a:rPr lang="en-IN" b="1" spc="-5" dirty="0" smtClean="0">
                <a:cs typeface="Gothic Uralic"/>
              </a:rPr>
              <a:t>	3. </a:t>
            </a:r>
            <a:r>
              <a:rPr b="1" spc="-5" dirty="0" smtClean="0">
                <a:cs typeface="Gothic Uralic"/>
              </a:rPr>
              <a:t>Training the</a:t>
            </a:r>
            <a:r>
              <a:rPr b="1" spc="-30" dirty="0" smtClean="0">
                <a:cs typeface="Gothic Uralic"/>
              </a:rPr>
              <a:t> </a:t>
            </a:r>
            <a:r>
              <a:rPr b="1" spc="-5" dirty="0" smtClean="0">
                <a:cs typeface="Gothic Uralic"/>
              </a:rPr>
              <a:t>Model:</a:t>
            </a:r>
            <a:endParaRPr dirty="0" smtClean="0">
              <a:cs typeface="Gothic Uralic"/>
            </a:endParaRPr>
          </a:p>
          <a:p>
            <a:pPr marL="1212215" lvl="2" indent="-285750">
              <a:spcBef>
                <a:spcPts val="994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1600" spc="-5" dirty="0" smtClean="0">
                <a:latin typeface="TeXGyreAdventor"/>
                <a:cs typeface="TeXGyreAdventor"/>
              </a:rPr>
              <a:t>Once </a:t>
            </a:r>
            <a:r>
              <a:rPr sz="1600" spc="-5" dirty="0">
                <a:latin typeface="TeXGyreAdventor"/>
                <a:cs typeface="TeXGyreAdventor"/>
              </a:rPr>
              <a:t>model </a:t>
            </a:r>
            <a:r>
              <a:rPr sz="1600" spc="-20" dirty="0">
                <a:latin typeface="TeXGyreAdventor"/>
                <a:cs typeface="TeXGyreAdventor"/>
              </a:rPr>
              <a:t>was </a:t>
            </a:r>
            <a:r>
              <a:rPr sz="1600" spc="-10" dirty="0">
                <a:latin typeface="TeXGyreAdventor"/>
                <a:cs typeface="TeXGyreAdventor"/>
              </a:rPr>
              <a:t>created, </a:t>
            </a:r>
            <a:r>
              <a:rPr sz="1600" spc="-5" dirty="0">
                <a:latin typeface="TeXGyreAdventor"/>
                <a:cs typeface="TeXGyreAdventor"/>
              </a:rPr>
              <a:t>it </a:t>
            </a:r>
            <a:r>
              <a:rPr sz="1600" spc="-20" dirty="0">
                <a:latin typeface="TeXGyreAdventor"/>
                <a:cs typeface="TeXGyreAdventor"/>
              </a:rPr>
              <a:t>was </a:t>
            </a:r>
            <a:r>
              <a:rPr sz="1600" b="1" spc="-5" dirty="0">
                <a:latin typeface="TeXGyreAdventor"/>
                <a:cs typeface="TeXGyreAdventor"/>
              </a:rPr>
              <a:t>trained using optimizer </a:t>
            </a:r>
            <a:r>
              <a:rPr sz="1600" b="1" spc="-10" dirty="0">
                <a:latin typeface="TeXGyreAdventor"/>
                <a:cs typeface="TeXGyreAdventor"/>
              </a:rPr>
              <a:t>and </a:t>
            </a:r>
            <a:r>
              <a:rPr sz="1600" b="1" dirty="0">
                <a:latin typeface="TeXGyreAdventor"/>
                <a:cs typeface="TeXGyreAdventor"/>
              </a:rPr>
              <a:t>loss</a:t>
            </a:r>
            <a:r>
              <a:rPr sz="1600" b="1" spc="245" dirty="0">
                <a:latin typeface="TeXGyreAdventor"/>
                <a:cs typeface="TeXGyreAdventor"/>
              </a:rPr>
              <a:t> </a:t>
            </a:r>
            <a:r>
              <a:rPr sz="1600" b="1" spc="-40" dirty="0">
                <a:latin typeface="TeXGyreAdventor"/>
                <a:cs typeface="TeXGyreAdventor"/>
              </a:rPr>
              <a:t>function</a:t>
            </a:r>
            <a:r>
              <a:rPr sz="1600" spc="-40" dirty="0">
                <a:latin typeface="TeXGyreAdventor"/>
                <a:cs typeface="TeXGyreAdventor"/>
              </a:rPr>
              <a:t>.</a:t>
            </a:r>
            <a:endParaRPr sz="1600" dirty="0">
              <a:latin typeface="TeXGyreAdventor"/>
              <a:cs typeface="TeXGyreAdventor"/>
            </a:endParaRPr>
          </a:p>
          <a:p>
            <a:pPr marL="1212215" lvl="2" indent="-285750">
              <a:spcBef>
                <a:spcPts val="994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1600" b="1" spc="-5" dirty="0">
                <a:latin typeface="TeXGyreAdventor"/>
                <a:cs typeface="TeXGyreAdventor"/>
              </a:rPr>
              <a:t>Optimizer </a:t>
            </a:r>
            <a:r>
              <a:rPr sz="1600" spc="-5" dirty="0">
                <a:latin typeface="TeXGyreAdventor"/>
                <a:cs typeface="TeXGyreAdventor"/>
              </a:rPr>
              <a:t>used </a:t>
            </a:r>
            <a:r>
              <a:rPr sz="1600" spc="-10" dirty="0">
                <a:latin typeface="TeXGyreAdventor"/>
                <a:cs typeface="TeXGyreAdventor"/>
              </a:rPr>
              <a:t>are: </a:t>
            </a:r>
            <a:r>
              <a:rPr sz="1600" b="1" spc="-5" dirty="0">
                <a:latin typeface="TeXGyreAdventor"/>
                <a:cs typeface="TeXGyreAdventor"/>
              </a:rPr>
              <a:t>Adam, rmsprop </a:t>
            </a:r>
            <a:r>
              <a:rPr sz="1600" b="1" spc="-10" dirty="0">
                <a:latin typeface="TeXGyreAdventor"/>
                <a:cs typeface="TeXGyreAdventor"/>
              </a:rPr>
              <a:t>and</a:t>
            </a:r>
            <a:r>
              <a:rPr sz="1600" b="1" spc="40" dirty="0">
                <a:latin typeface="TeXGyreAdventor"/>
                <a:cs typeface="TeXGyreAdventor"/>
              </a:rPr>
              <a:t> </a:t>
            </a:r>
            <a:r>
              <a:rPr sz="1600" b="1" spc="-10" dirty="0">
                <a:latin typeface="TeXGyreAdventor"/>
                <a:cs typeface="TeXGyreAdventor"/>
              </a:rPr>
              <a:t>sgd.</a:t>
            </a:r>
            <a:endParaRPr sz="1600" b="1" dirty="0">
              <a:latin typeface="TeXGyreAdventor"/>
              <a:cs typeface="TeXGyreAdventor"/>
            </a:endParaRPr>
          </a:p>
          <a:p>
            <a:pPr marL="1212215" lvl="2" indent="-285750">
              <a:spcBef>
                <a:spcPts val="1010"/>
              </a:spcBef>
              <a:buClr>
                <a:srgbClr val="353535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1600" b="1" spc="-5" dirty="0">
                <a:latin typeface="TeXGyreAdventor"/>
                <a:cs typeface="TeXGyreAdventor"/>
              </a:rPr>
              <a:t>Loss function</a:t>
            </a:r>
            <a:r>
              <a:rPr sz="1600" spc="-5" dirty="0">
                <a:latin typeface="TeXGyreAdventor"/>
                <a:cs typeface="TeXGyreAdventor"/>
              </a:rPr>
              <a:t> used </a:t>
            </a:r>
            <a:r>
              <a:rPr sz="1600" spc="-10" dirty="0">
                <a:latin typeface="TeXGyreAdventor"/>
                <a:cs typeface="TeXGyreAdventor"/>
              </a:rPr>
              <a:t>are: </a:t>
            </a:r>
            <a:r>
              <a:rPr sz="1600" b="1" spc="-5" dirty="0">
                <a:latin typeface="TeXGyreAdventor"/>
                <a:cs typeface="TeXGyreAdventor"/>
              </a:rPr>
              <a:t>mean squared error , binary cross</a:t>
            </a:r>
            <a:r>
              <a:rPr sz="1600" b="1" spc="140" dirty="0">
                <a:latin typeface="TeXGyreAdventor"/>
                <a:cs typeface="TeXGyreAdventor"/>
              </a:rPr>
              <a:t> </a:t>
            </a:r>
            <a:r>
              <a:rPr sz="1600" b="1" spc="-5" dirty="0">
                <a:latin typeface="TeXGyreAdventor"/>
                <a:cs typeface="TeXGyreAdventor"/>
              </a:rPr>
              <a:t>entropy.</a:t>
            </a:r>
            <a:endParaRPr sz="1600" b="1" dirty="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188</TotalTime>
  <Words>1618</Words>
  <Application>Microsoft Office PowerPoint</Application>
  <PresentationFormat>Widescreen</PresentationFormat>
  <Paragraphs>164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Cooper Black</vt:lpstr>
      <vt:lpstr>Gothic Uralic</vt:lpstr>
      <vt:lpstr>TeXGyreAdventor</vt:lpstr>
      <vt:lpstr>Times New Roman</vt:lpstr>
      <vt:lpstr>Verdana</vt:lpstr>
      <vt:lpstr>Retrospect</vt:lpstr>
      <vt:lpstr>BREAST CANCER CLASSIFICATION USING ANN</vt:lpstr>
      <vt:lpstr>Introduction</vt:lpstr>
      <vt:lpstr>Problem Statement:</vt:lpstr>
      <vt:lpstr>What is Artificial Neural Network ?</vt:lpstr>
      <vt:lpstr>PowerPoint Presentation</vt:lpstr>
      <vt:lpstr>ANN can be viewed as weighted directed  graphs in which artificial neurons are nodes and directed edges (with weights) are connections between neuron outputs and neuron inputs.</vt:lpstr>
      <vt:lpstr>Related Works</vt:lpstr>
      <vt:lpstr>Proposed Method :</vt:lpstr>
      <vt:lpstr>PowerPoint Presentation</vt:lpstr>
      <vt:lpstr>PowerPoint Presentation</vt:lpstr>
      <vt:lpstr>PowerPoint Presentation</vt:lpstr>
      <vt:lpstr>PowerPoint Presentation</vt:lpstr>
      <vt:lpstr>Result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:</vt:lpstr>
      <vt:lpstr>References : 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Jeet Rabari</dc:creator>
  <cp:lastModifiedBy>Aditya Semwal</cp:lastModifiedBy>
  <cp:revision>22</cp:revision>
  <dcterms:created xsi:type="dcterms:W3CDTF">2021-05-26T11:39:19Z</dcterms:created>
  <dcterms:modified xsi:type="dcterms:W3CDTF">2021-06-09T07:30:49Z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2021-05-26T00:00:00Z</vt:filetime>
  </property>
</Properties>
</file>