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38A3D-4653-4D48-8DAC-2F0C83AFD28B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BFB22-DC3B-4115-985E-20DA0DE03A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379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BFB22-DC3B-4115-985E-20DA0DE03AB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52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DA4EC4-1CFE-4062-95D2-4E0C7EFD074D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942454-49E0-4191-A3A1-C5A22BC1877A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2FF906-C3E1-47AF-9F83-D9259D05691E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4C3646-D3D5-4FFD-B9A4-D7E358E1E465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CFAF2E-B722-4DF8-8C19-BACC0F3880E8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9C17AB-95A7-44C7-8D24-11FA025C57F1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26818C9-9D09-4BA1-B08E-AF857DF7A398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476A84-BDC3-4690-BCBC-C81E8B0D8195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F0912C-DE65-4E3E-8A4A-5ACF4F7096D3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0B9A8C-A4A3-4BD3-AF96-92D9BE674DC4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A30418-4E87-4017-9024-0EFEC42F891A}" type="slidenum">
              <a:rPr lang="en-IN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58" name="Rectangle 4"/>
          <p:cNvSpPr/>
          <p:nvPr/>
        </p:nvSpPr>
        <p:spPr>
          <a:xfrm flipH="1" flipV="1">
            <a:off x="800640" y="713520"/>
            <a:ext cx="11201040" cy="57337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59" name="Rectangle 36"/>
          <p:cNvSpPr/>
          <p:nvPr/>
        </p:nvSpPr>
        <p:spPr>
          <a:xfrm flipH="1" flipV="1">
            <a:off x="495360" y="41076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 dirty="0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0" name="Rectangle 37"/>
          <p:cNvSpPr/>
          <p:nvPr/>
        </p:nvSpPr>
        <p:spPr>
          <a:xfrm>
            <a:off x="6373440" y="946980"/>
            <a:ext cx="5206680" cy="4962240"/>
          </a:xfrm>
          <a:prstGeom prst="rect">
            <a:avLst/>
          </a:prstGeom>
          <a:blipFill rotWithShape="0">
            <a:blip r:embed="rId2"/>
            <a:srcRect/>
            <a:stretch/>
          </a:blipFill>
          <a:ln>
            <a:solidFill>
              <a:srgbClr val="325490"/>
            </a:solidFill>
          </a:ln>
          <a:effectLst>
            <a:glow rad="76320">
              <a:srgbClr val="FFFFFF"/>
            </a:glow>
            <a:outerShdw blurRad="55080" dist="17640" dir="5400000" algn="ctr" rotWithShape="0">
              <a:srgbClr val="000000">
                <a:alpha val="40000"/>
              </a:srgbClr>
            </a:outerShdw>
          </a:effectLst>
          <a:scene3d>
            <a:camera prst="orthographicFront"/>
            <a:lightRig rig="threePt" dir="t">
              <a:rot lat="0" lon="0" rev="7200000"/>
            </a:lightRig>
          </a:scene3d>
          <a:sp3d contourW="12700">
            <a:bevelT w="25400" h="19050"/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1" name="Title 22"/>
          <p:cNvSpPr/>
          <p:nvPr/>
        </p:nvSpPr>
        <p:spPr>
          <a:xfrm>
            <a:off x="1338120" y="1185333"/>
            <a:ext cx="4873320" cy="22433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lnSpcReduction="9999"/>
          </a:bodyPr>
          <a:lstStyle/>
          <a:p>
            <a:pPr defTabSz="914400">
              <a:lnSpc>
                <a:spcPct val="90000"/>
              </a:lnSpc>
            </a:pPr>
            <a:r>
              <a:rPr lang="en-IN" sz="4000" b="1" i="1" u="none" strike="noStrike" dirty="0">
                <a:solidFill>
                  <a:schemeClr val="dk1"/>
                </a:solidFill>
                <a:effectLst/>
                <a:uFillTx/>
                <a:latin typeface="Century Gothic"/>
              </a:rPr>
              <a:t>Power BI Sales Analytics with AI Capabilities</a:t>
            </a:r>
            <a:endParaRPr lang="en-IN" sz="4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Rectangle 36">
            <a:extLst>
              <a:ext uri="{FF2B5EF4-FFF2-40B4-BE49-F238E27FC236}">
                <a16:creationId xmlns:a16="http://schemas.microsoft.com/office/drawing/2014/main" id="{E8CD4FA0-E4AF-42B8-B4C4-D25EC555D474}"/>
              </a:ext>
            </a:extLst>
          </p:cNvPr>
          <p:cNvSpPr/>
          <p:nvPr/>
        </p:nvSpPr>
        <p:spPr>
          <a:xfrm flipH="1" flipV="1">
            <a:off x="1027236" y="3580380"/>
            <a:ext cx="4873320" cy="20132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 dirty="0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" name="Subtitle 25">
            <a:extLst>
              <a:ext uri="{FF2B5EF4-FFF2-40B4-BE49-F238E27FC236}">
                <a16:creationId xmlns:a16="http://schemas.microsoft.com/office/drawing/2014/main" id="{5CA8C816-BD56-47E6-BF6C-D017BE8D907E}"/>
              </a:ext>
            </a:extLst>
          </p:cNvPr>
          <p:cNvSpPr/>
          <p:nvPr/>
        </p:nvSpPr>
        <p:spPr>
          <a:xfrm>
            <a:off x="1027236" y="3580381"/>
            <a:ext cx="4873320" cy="141582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Internship Project 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Duration</a:t>
            </a:r>
            <a:r>
              <a:rPr lang="en-US" sz="2400" dirty="0">
                <a:solidFill>
                  <a:schemeClr val="dk1"/>
                </a:solidFill>
                <a:latin typeface="Univers Condensed Light" panose="020B0306020202040204" pitchFamily="34" charset="0"/>
                <a:sym typeface="Wingdings" panose="05000000000000000000" pitchFamily="2" charset="2"/>
              </a:rPr>
              <a:t> =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  <a:sym typeface="Wingdings" panose="05000000000000000000" pitchFamily="2" charset="2"/>
              </a:rPr>
              <a:t> 14</a:t>
            </a:r>
            <a:r>
              <a:rPr lang="en-US" sz="2400" b="0" u="none" strike="noStrike" baseline="30000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  <a:sym typeface="Wingdings" panose="05000000000000000000" pitchFamily="2" charset="2"/>
              </a:rPr>
              <a:t>th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  <a:sym typeface="Wingdings" panose="05000000000000000000" pitchFamily="2" charset="2"/>
              </a:rPr>
              <a:t> July to 29</a:t>
            </a:r>
            <a:r>
              <a:rPr lang="en-US" sz="2400" b="0" u="none" strike="noStrike" baseline="30000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  <a:sym typeface="Wingdings" panose="05000000000000000000" pitchFamily="2" charset="2"/>
              </a:rPr>
              <a:t>th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  <a:sym typeface="Wingdings" panose="05000000000000000000" pitchFamily="2" charset="2"/>
              </a:rPr>
              <a:t> Aug 2025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Aditya Sharma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dirty="0">
              <a:solidFill>
                <a:schemeClr val="dk1"/>
              </a:solidFill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5"/>
          <p:cNvSpPr/>
          <p:nvPr/>
        </p:nvSpPr>
        <p:spPr>
          <a:xfrm flipH="1" flipV="1">
            <a:off x="685440" y="56124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7" name="Rectangle 6"/>
          <p:cNvSpPr/>
          <p:nvPr/>
        </p:nvSpPr>
        <p:spPr>
          <a:xfrm flipH="1" flipV="1">
            <a:off x="428400" y="28512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495360" y="399960"/>
            <a:ext cx="6391080" cy="5514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Smart Analytics Features:-</a:t>
            </a:r>
            <a:endParaRPr lang="en-US" sz="24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Heatmap Matrix: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Visual correlation between products and locations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Holiday Impact Analysis: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Seasonal trend identification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Anomaly Detection: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Automated outlier identification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AI Insights Summary:-</a:t>
            </a:r>
            <a:endParaRPr lang="en-US" sz="24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Recommendation Engine: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Focus area identification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Trend Analysis: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Strong downward trend detected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Holiday Performance: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Comprehensive festival impact tracking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Business Impact:-</a:t>
            </a:r>
            <a:endParaRPr lang="en-US" sz="24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Proactive Decision Making: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AI-driven recommendations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Risk Mitigation: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Early warning systems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Opportunity Identification: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Market gaps and growth areas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pic>
        <p:nvPicPr>
          <p:cNvPr id="109" name="Picture 9"/>
          <p:cNvPicPr/>
          <p:nvPr/>
        </p:nvPicPr>
        <p:blipFill>
          <a:blip r:embed="rId2"/>
          <a:stretch/>
        </p:blipFill>
        <p:spPr>
          <a:xfrm>
            <a:off x="7143840" y="561960"/>
            <a:ext cx="3714840" cy="191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A20644-92EF-4381-9825-669C861E2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0" y="2637720"/>
            <a:ext cx="3772426" cy="3077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086E63-8AC8-4FBE-A905-06EE88BD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59" y="657400"/>
            <a:ext cx="11164710" cy="5733720"/>
          </a:xfrm>
          <a:prstGeom prst="rect">
            <a:avLst/>
          </a:prstGeom>
        </p:spPr>
      </p:pic>
      <p:sp>
        <p:nvSpPr>
          <p:cNvPr id="5" name="Rectangle 36">
            <a:extLst>
              <a:ext uri="{FF2B5EF4-FFF2-40B4-BE49-F238E27FC236}">
                <a16:creationId xmlns:a16="http://schemas.microsoft.com/office/drawing/2014/main" id="{7262816D-2DB2-4E76-9651-89536C26CC3A}"/>
              </a:ext>
            </a:extLst>
          </p:cNvPr>
          <p:cNvSpPr/>
          <p:nvPr/>
        </p:nvSpPr>
        <p:spPr>
          <a:xfrm flipH="1" flipV="1">
            <a:off x="433759" y="306716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0D523CD-6756-405C-8DB0-AF86BEF3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659" y="306716"/>
            <a:ext cx="10515240" cy="775603"/>
          </a:xfrm>
        </p:spPr>
        <p:txBody>
          <a:bodyPr/>
          <a:lstStyle/>
          <a:p>
            <a:pPr algn="ctr"/>
            <a:r>
              <a:rPr lang="en-IN" b="1" u="sng" dirty="0">
                <a:latin typeface="Century Gothic" panose="020B0502020202020204" pitchFamily="34" charset="0"/>
              </a:rPr>
              <a:t>Learnings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8A9088-23CD-4C7E-9C23-5B8CD249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59" y="1843950"/>
            <a:ext cx="840326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Gained hands-on experience with specific tools like Power BI,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Understood the working and the work culture of an IT company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Learned how to work with real-world datasets and apply analytics for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Univers Condensed Light" panose="020B0306020202040204" pitchFamily="34" charset="0"/>
              </a:rPr>
              <a:t>Understood the importance of continuous learning in the IT field.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Univers Condensed Light" panose="020B0306020202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nivers Condensed Light" panose="020B0306020202040204" pitchFamily="34" charset="0"/>
              </a:rPr>
              <a:t>Developed a problem-solving mindset for technical challenge.</a:t>
            </a:r>
          </a:p>
        </p:txBody>
      </p:sp>
    </p:spTree>
    <p:extLst>
      <p:ext uri="{BB962C8B-B14F-4D97-AF65-F5344CB8AC3E}">
        <p14:creationId xmlns:p14="http://schemas.microsoft.com/office/powerpoint/2010/main" val="23349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5"/>
          <p:cNvSpPr/>
          <p:nvPr/>
        </p:nvSpPr>
        <p:spPr>
          <a:xfrm>
            <a:off x="202647" y="2200248"/>
            <a:ext cx="1667558" cy="17471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4" name="Oval 13"/>
          <p:cNvSpPr/>
          <p:nvPr/>
        </p:nvSpPr>
        <p:spPr>
          <a:xfrm>
            <a:off x="48120" y="2210940"/>
            <a:ext cx="1667558" cy="1683900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5400" b="0" u="none" strike="noStrike" dirty="0">
                <a:solidFill>
                  <a:schemeClr val="lt1"/>
                </a:solidFill>
                <a:effectLst/>
                <a:uFillTx/>
                <a:latin typeface="Century Gothic"/>
              </a:rPr>
              <a:t>1</a:t>
            </a:r>
            <a:endParaRPr lang="en-IN" sz="54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Oval 16"/>
          <p:cNvSpPr/>
          <p:nvPr/>
        </p:nvSpPr>
        <p:spPr>
          <a:xfrm>
            <a:off x="2143784" y="2286020"/>
            <a:ext cx="1667558" cy="176277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 dirty="0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6" name="Oval 17"/>
          <p:cNvSpPr/>
          <p:nvPr/>
        </p:nvSpPr>
        <p:spPr>
          <a:xfrm>
            <a:off x="4318668" y="2266257"/>
            <a:ext cx="1725039" cy="174085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7" name="Oval 18"/>
          <p:cNvSpPr/>
          <p:nvPr/>
        </p:nvSpPr>
        <p:spPr>
          <a:xfrm>
            <a:off x="6393815" y="2234108"/>
            <a:ext cx="1703085" cy="181468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 dirty="0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8" name="Oval 19"/>
          <p:cNvSpPr/>
          <p:nvPr/>
        </p:nvSpPr>
        <p:spPr>
          <a:xfrm>
            <a:off x="8342319" y="2318423"/>
            <a:ext cx="1835719" cy="17627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9" name="Oval 28"/>
          <p:cNvSpPr/>
          <p:nvPr/>
        </p:nvSpPr>
        <p:spPr>
          <a:xfrm>
            <a:off x="1939438" y="2234108"/>
            <a:ext cx="1667558" cy="1773006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5400" b="0" u="none" strike="noStrike">
                <a:solidFill>
                  <a:schemeClr val="lt1"/>
                </a:solidFill>
                <a:effectLst/>
                <a:uFillTx/>
                <a:latin typeface="Century Gothic"/>
              </a:rPr>
              <a:t>2</a:t>
            </a:r>
            <a:endParaRPr lang="en-IN" sz="54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Oval 29"/>
          <p:cNvSpPr/>
          <p:nvPr/>
        </p:nvSpPr>
        <p:spPr>
          <a:xfrm>
            <a:off x="4092728" y="2266256"/>
            <a:ext cx="1733040" cy="1762776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5400" b="0" u="none" strike="noStrike" dirty="0">
                <a:solidFill>
                  <a:schemeClr val="lt1"/>
                </a:solidFill>
                <a:effectLst/>
                <a:uFillTx/>
                <a:latin typeface="Century Gothic"/>
              </a:rPr>
              <a:t>3</a:t>
            </a:r>
            <a:endParaRPr lang="en-IN" sz="54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Oval 30"/>
          <p:cNvSpPr/>
          <p:nvPr/>
        </p:nvSpPr>
        <p:spPr>
          <a:xfrm>
            <a:off x="6156293" y="2214571"/>
            <a:ext cx="1725039" cy="1814461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5400" b="0" u="none" strike="noStrike" dirty="0">
                <a:solidFill>
                  <a:schemeClr val="lt1"/>
                </a:solidFill>
                <a:effectLst/>
                <a:uFillTx/>
                <a:latin typeface="Century Gothic"/>
              </a:rPr>
              <a:t>4</a:t>
            </a:r>
            <a:endParaRPr lang="en-IN" sz="54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Oval 31"/>
          <p:cNvSpPr/>
          <p:nvPr/>
        </p:nvSpPr>
        <p:spPr>
          <a:xfrm>
            <a:off x="8247209" y="2275555"/>
            <a:ext cx="1733040" cy="1805616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5400" b="0" u="none" strike="noStrike" dirty="0">
                <a:solidFill>
                  <a:schemeClr val="lt1"/>
                </a:solidFill>
                <a:effectLst/>
                <a:uFillTx/>
                <a:latin typeface="Century Gothic"/>
              </a:rPr>
              <a:t>5</a:t>
            </a:r>
            <a:endParaRPr lang="en-IN" sz="5400" b="0" u="none" strike="noStrike" dirty="0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Text Placeholder 7"/>
          <p:cNvSpPr/>
          <p:nvPr/>
        </p:nvSpPr>
        <p:spPr>
          <a:xfrm>
            <a:off x="48120" y="4159665"/>
            <a:ext cx="1733040" cy="5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Introduction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Text Placeholder 7"/>
          <p:cNvSpPr/>
          <p:nvPr/>
        </p:nvSpPr>
        <p:spPr>
          <a:xfrm>
            <a:off x="1939438" y="4175421"/>
            <a:ext cx="1733040" cy="74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Executive Summary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sp>
        <p:nvSpPr>
          <p:cNvPr id="75" name="Text Placeholder 7"/>
          <p:cNvSpPr/>
          <p:nvPr/>
        </p:nvSpPr>
        <p:spPr>
          <a:xfrm>
            <a:off x="4014068" y="4159665"/>
            <a:ext cx="1890360" cy="9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Forecasting 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sp>
        <p:nvSpPr>
          <p:cNvPr id="76" name="Text Placeholder 7"/>
          <p:cNvSpPr/>
          <p:nvPr/>
        </p:nvSpPr>
        <p:spPr>
          <a:xfrm>
            <a:off x="6190541" y="4175421"/>
            <a:ext cx="1733040" cy="5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AI Analysis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sp>
        <p:nvSpPr>
          <p:cNvPr id="77" name="Text Placeholder 7"/>
          <p:cNvSpPr/>
          <p:nvPr/>
        </p:nvSpPr>
        <p:spPr>
          <a:xfrm>
            <a:off x="8393658" y="4275501"/>
            <a:ext cx="1733040" cy="5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800" b="0" u="none" strike="noStrike" dirty="0">
                <a:solidFill>
                  <a:srgbClr val="000000"/>
                </a:solidFill>
                <a:effectLst/>
                <a:uFillTx/>
                <a:latin typeface="Univers Condensed Light" panose="020B0306020202040204" pitchFamily="34" charset="0"/>
              </a:rPr>
              <a:t>Learning</a:t>
            </a:r>
          </a:p>
        </p:txBody>
      </p:sp>
      <p:sp>
        <p:nvSpPr>
          <p:cNvPr id="18" name="PlaceHolder 1">
            <a:extLst>
              <a:ext uri="{FF2B5EF4-FFF2-40B4-BE49-F238E27FC236}">
                <a16:creationId xmlns:a16="http://schemas.microsoft.com/office/drawing/2014/main" id="{8D9728A4-D2A7-49D9-B3A7-46EB1CB2E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9"/>
            <a:ext cx="11728162" cy="137157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b="1" u="sng" strike="noStrike" dirty="0">
                <a:solidFill>
                  <a:schemeClr val="dk1"/>
                </a:solidFill>
                <a:effectLst/>
                <a:uFillTx/>
                <a:latin typeface="Century Gothic"/>
              </a:rPr>
              <a:t>Agenda</a:t>
            </a:r>
            <a:endParaRPr lang="en-US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288EC34-AF30-4CCE-B16E-A301EBF6F553}"/>
              </a:ext>
            </a:extLst>
          </p:cNvPr>
          <p:cNvSpPr/>
          <p:nvPr/>
        </p:nvSpPr>
        <p:spPr>
          <a:xfrm>
            <a:off x="10441235" y="2288951"/>
            <a:ext cx="1733040" cy="176274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 dirty="0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92B76FDB-7B38-4C5C-B0E0-9DA84852D5C8}"/>
              </a:ext>
            </a:extLst>
          </p:cNvPr>
          <p:cNvSpPr/>
          <p:nvPr/>
        </p:nvSpPr>
        <p:spPr>
          <a:xfrm>
            <a:off x="10256313" y="2217803"/>
            <a:ext cx="1733040" cy="1805616"/>
          </a:xfrm>
          <a:prstGeom prst="ellipse">
            <a:avLst/>
          </a:prstGeom>
          <a:solidFill>
            <a:schemeClr val="accent6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IN" sz="5400" b="0" u="none" strike="noStrike" dirty="0">
                <a:solidFill>
                  <a:srgbClr val="FFFFFF"/>
                </a:solidFill>
                <a:effectLst/>
                <a:uFillTx/>
                <a:latin typeface="Arial"/>
              </a:rPr>
              <a:t>6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11691187-18FD-4000-A4B7-FCAC4882EA13}"/>
              </a:ext>
            </a:extLst>
          </p:cNvPr>
          <p:cNvSpPr/>
          <p:nvPr/>
        </p:nvSpPr>
        <p:spPr>
          <a:xfrm>
            <a:off x="10202265" y="4275501"/>
            <a:ext cx="1733040" cy="54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IN" sz="2800" b="0" u="none" strike="noStrike" dirty="0">
                <a:solidFill>
                  <a:srgbClr val="000000"/>
                </a:solidFill>
                <a:effectLst/>
                <a:uFillTx/>
                <a:latin typeface="Univers Condensed Light" panose="020B0306020202040204" pitchFamily="34" charset="0"/>
              </a:rPr>
              <a:t>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/>
          <p:nvPr/>
        </p:nvSpPr>
        <p:spPr>
          <a:xfrm flipH="1" flipV="1">
            <a:off x="790200" y="77652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79" name="Rectangle 4"/>
          <p:cNvSpPr/>
          <p:nvPr/>
        </p:nvSpPr>
        <p:spPr>
          <a:xfrm flipH="1" flipV="1">
            <a:off x="495480" y="56124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123920" y="561240"/>
            <a:ext cx="10075123" cy="8055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b="1" u="sng" strike="noStrike" dirty="0">
                <a:solidFill>
                  <a:schemeClr val="dk1"/>
                </a:solidFill>
                <a:effectLst/>
                <a:uFillTx/>
                <a:latin typeface="Century Gothic"/>
              </a:rPr>
              <a:t>Introduction</a:t>
            </a:r>
            <a:endParaRPr lang="en-US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26443" y="1309768"/>
            <a:ext cx="10947490" cy="91537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Power BI Sales Analytics Dashboard with AI capabilities provides comprehensive insights into sales performance across multiple dimensions(Electronics, Household , Personal Care, Beverages, Snacks) enabling data-driven decision-making for business growth.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90AC594-D7BC-4E88-BAB5-CAE3197DCF1B}"/>
              </a:ext>
            </a:extLst>
          </p:cNvPr>
          <p:cNvSpPr/>
          <p:nvPr/>
        </p:nvSpPr>
        <p:spPr>
          <a:xfrm flipH="1" flipV="1">
            <a:off x="738773" y="2109094"/>
            <a:ext cx="3338781" cy="39723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5AF27D8-FB37-4363-965C-39411BF1FBF3}"/>
              </a:ext>
            </a:extLst>
          </p:cNvPr>
          <p:cNvSpPr/>
          <p:nvPr/>
        </p:nvSpPr>
        <p:spPr>
          <a:xfrm flipH="1" flipV="1">
            <a:off x="7968439" y="2116375"/>
            <a:ext cx="3338779" cy="3965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0B5F8BC-1AA3-4BFA-9F20-692E94F6128D}"/>
              </a:ext>
            </a:extLst>
          </p:cNvPr>
          <p:cNvSpPr/>
          <p:nvPr/>
        </p:nvSpPr>
        <p:spPr>
          <a:xfrm flipH="1" flipV="1">
            <a:off x="4380966" y="2088405"/>
            <a:ext cx="3319898" cy="39651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2">
            <a:extLst>
              <a:ext uri="{FF2B5EF4-FFF2-40B4-BE49-F238E27FC236}">
                <a16:creationId xmlns:a16="http://schemas.microsoft.com/office/drawing/2014/main" id="{E1C89FFC-7654-4B7F-9FCC-0F0FD111DCB3}"/>
              </a:ext>
            </a:extLst>
          </p:cNvPr>
          <p:cNvSpPr txBox="1">
            <a:spLocks/>
          </p:cNvSpPr>
          <p:nvPr/>
        </p:nvSpPr>
        <p:spPr>
          <a:xfrm>
            <a:off x="7987319" y="2116375"/>
            <a:ext cx="3304311" cy="378480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Strategic Value Proposition</a:t>
            </a:r>
            <a:endParaRPr lang="en-US" sz="2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Real-time sales monitoring and 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performance tracking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Multi-dimensional analysis across products, locations, and time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Giving </a:t>
            </a:r>
            <a:r>
              <a:rPr lang="en-US" sz="1800" b="1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potential sales</a:t>
            </a:r>
            <a:r>
              <a:rPr lang="en-US" sz="1800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 with respect to the product category at particular locations using AI</a:t>
            </a: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Anomaly detection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for proactive business management using AI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1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sp>
        <p:nvSpPr>
          <p:cNvPr id="14" name="PlaceHolder 2">
            <a:extLst>
              <a:ext uri="{FF2B5EF4-FFF2-40B4-BE49-F238E27FC236}">
                <a16:creationId xmlns:a16="http://schemas.microsoft.com/office/drawing/2014/main" id="{89554ECE-CB25-4DA8-9BAE-BBE05D7F8AC4}"/>
              </a:ext>
            </a:extLst>
          </p:cNvPr>
          <p:cNvSpPr txBox="1">
            <a:spLocks/>
          </p:cNvSpPr>
          <p:nvPr/>
        </p:nvSpPr>
        <p:spPr>
          <a:xfrm>
            <a:off x="4391157" y="2109094"/>
            <a:ext cx="3301442" cy="26608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Key Business KPI (April 2025 – Till Date)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Total Sales</a:t>
            </a: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Total Revenue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Forecasting</a:t>
            </a:r>
            <a:endParaRPr lang="en-US" sz="1800" b="1" dirty="0">
              <a:solidFill>
                <a:schemeClr val="dk1"/>
              </a:solidFill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Sales </a:t>
            </a:r>
            <a:r>
              <a:rPr lang="en-US" sz="1800" b="1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Trend</a:t>
            </a: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sp>
        <p:nvSpPr>
          <p:cNvPr id="15" name="PlaceHolder 2">
            <a:extLst>
              <a:ext uri="{FF2B5EF4-FFF2-40B4-BE49-F238E27FC236}">
                <a16:creationId xmlns:a16="http://schemas.microsoft.com/office/drawing/2014/main" id="{B75D5576-F401-4E4A-8CD7-56D7A946B1EF}"/>
              </a:ext>
            </a:extLst>
          </p:cNvPr>
          <p:cNvSpPr txBox="1">
            <a:spLocks/>
          </p:cNvSpPr>
          <p:nvPr/>
        </p:nvSpPr>
        <p:spPr>
          <a:xfrm>
            <a:off x="738773" y="2088407"/>
            <a:ext cx="3328590" cy="282295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Technology Used</a:t>
            </a:r>
            <a:r>
              <a:rPr lang="en-US" sz="18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</a:t>
            </a:r>
          </a:p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Power BI</a:t>
            </a:r>
          </a:p>
          <a:p>
            <a:pPr marL="285750" indent="-285750"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Python-3.13.5</a:t>
            </a: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endParaRPr lang="en-US" sz="1800" dirty="0">
              <a:solidFill>
                <a:schemeClr val="dk1"/>
              </a:solidFill>
              <a:latin typeface="Univers Condensed Light" panose="020B0306020202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/>
          <p:nvPr/>
        </p:nvSpPr>
        <p:spPr>
          <a:xfrm flipH="1" flipV="1">
            <a:off x="623160" y="73728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3" name="Rectangle 4"/>
          <p:cNvSpPr/>
          <p:nvPr/>
        </p:nvSpPr>
        <p:spPr>
          <a:xfrm flipH="1" flipV="1">
            <a:off x="294840" y="44712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47880" y="577800"/>
            <a:ext cx="10296000" cy="695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3600" b="1" u="sng" strike="noStrike" dirty="0">
                <a:solidFill>
                  <a:schemeClr val="dk1"/>
                </a:solidFill>
                <a:effectLst/>
                <a:uFillTx/>
                <a:latin typeface="Century Gothic"/>
              </a:rPr>
              <a:t>Executive Dashboard</a:t>
            </a:r>
            <a:endParaRPr lang="en-US" sz="3600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52960" y="1774387"/>
            <a:ext cx="5124240" cy="332398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sp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Purpose:-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</a:t>
            </a: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High-level KPI monitoring for leadership 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Key Visualizations:-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</a:t>
            </a: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Product Category Donut Chart (5 categories) </a:t>
            </a: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Location-based Sales Breakdown </a:t>
            </a: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Time-series Sales Trend Analysis (will show in Demo)</a:t>
            </a: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Interactive Geographic Mapping (will show in Demo)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pic>
        <p:nvPicPr>
          <p:cNvPr id="87" name="Picture 15"/>
          <p:cNvPicPr/>
          <p:nvPr/>
        </p:nvPicPr>
        <p:blipFill>
          <a:blip r:embed="rId2"/>
          <a:stretch/>
        </p:blipFill>
        <p:spPr>
          <a:xfrm>
            <a:off x="4949072" y="1273320"/>
            <a:ext cx="6420808" cy="27981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D7E778-FDB9-494C-A844-BC403F2A7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130" y="4149617"/>
            <a:ext cx="2348750" cy="19275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91423D-6F80-4197-9F33-0829C023F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811" y="4278286"/>
            <a:ext cx="2105319" cy="16956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/>
          <p:cNvSpPr/>
          <p:nvPr/>
        </p:nvSpPr>
        <p:spPr>
          <a:xfrm flipH="1" flipV="1">
            <a:off x="752040" y="56124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0" name="Rectangle 7"/>
          <p:cNvSpPr/>
          <p:nvPr/>
        </p:nvSpPr>
        <p:spPr>
          <a:xfrm flipH="1" flipV="1">
            <a:off x="495000" y="30420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04920"/>
            <a:ext cx="10515240" cy="853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800" b="1" u="sng" strike="noStrike" dirty="0">
                <a:solidFill>
                  <a:schemeClr val="dk1"/>
                </a:solidFill>
                <a:effectLst/>
                <a:uFillTx/>
                <a:latin typeface="Century Gothic"/>
              </a:rPr>
              <a:t>Forecasting Dashboard</a:t>
            </a:r>
            <a:endParaRPr lang="en-US" sz="4800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33960" y="1679040"/>
            <a:ext cx="3963960" cy="3499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Advanced Analytics Capabilities:-</a:t>
            </a:r>
            <a:endParaRPr lang="en-US" sz="24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‘</a:t>
            </a:r>
            <a:r>
              <a:rPr lang="en-US" sz="1800" dirty="0">
                <a:solidFill>
                  <a:schemeClr val="dk1"/>
                </a:solidFill>
                <a:latin typeface="Univers Condensed Light" panose="020B0306020202040204" pitchFamily="34" charset="0"/>
              </a:rPr>
              <a:t>n’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-day sales forecasting with    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  99.72% accuracy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Historical vs. Forecast analysis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Upper and lower bound forecasting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Weekly forecast breakdowns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8DFD5-2BC4-4FDD-9480-E3BB4748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05" y="2852339"/>
            <a:ext cx="7097115" cy="24101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3"/>
          <p:cNvSpPr/>
          <p:nvPr/>
        </p:nvSpPr>
        <p:spPr>
          <a:xfrm flipH="1" flipV="1">
            <a:off x="704520" y="56124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6" name="Rectangle 4"/>
          <p:cNvSpPr/>
          <p:nvPr/>
        </p:nvSpPr>
        <p:spPr>
          <a:xfrm flipH="1" flipV="1">
            <a:off x="495000" y="25632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97" name="Content Placeholder 10"/>
          <p:cNvSpPr/>
          <p:nvPr/>
        </p:nvSpPr>
        <p:spPr>
          <a:xfrm>
            <a:off x="704880" y="451440"/>
            <a:ext cx="5402957" cy="527063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Forecasting Accuracy Metrics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Forecast Accuracy: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99.72%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Forecast Average: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584.21</a:t>
            </a: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1" u="sng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Forecasting Insights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Trend Analysis: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Consistent daily sales pattern around 2.0K-2.6K range</a:t>
            </a: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Seasonal Patterns: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weekly variations identified and modeled</a:t>
            </a: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1" u="sng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Strategic Value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Resource Planning: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Allocate resources based on forecasted demand</a:t>
            </a: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Performance Monitoring:</a:t>
            </a:r>
            <a:r>
              <a:rPr lang="en-US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Early warning systems for deviations  </a:t>
            </a: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5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pic>
        <p:nvPicPr>
          <p:cNvPr id="99" name="Picture 8"/>
          <p:cNvPicPr/>
          <p:nvPr/>
        </p:nvPicPr>
        <p:blipFill>
          <a:blip r:embed="rId2"/>
          <a:stretch/>
        </p:blipFill>
        <p:spPr>
          <a:xfrm>
            <a:off x="6246616" y="3048120"/>
            <a:ext cx="5310645" cy="229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C1F7A-C13A-4AB8-8D8A-4221C05D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479" y="451440"/>
            <a:ext cx="4218349" cy="2291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3"/>
          <p:cNvSpPr/>
          <p:nvPr/>
        </p:nvSpPr>
        <p:spPr>
          <a:xfrm flipH="1" flipV="1">
            <a:off x="676080" y="57384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2" name="Rectangle 4"/>
          <p:cNvSpPr/>
          <p:nvPr/>
        </p:nvSpPr>
        <p:spPr>
          <a:xfrm flipH="1" flipV="1">
            <a:off x="428400" y="32328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23280"/>
            <a:ext cx="10086480" cy="792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4400" b="1" u="sng" strike="noStrike" dirty="0">
                <a:solidFill>
                  <a:schemeClr val="dk1"/>
                </a:solidFill>
                <a:effectLst/>
                <a:uFillTx/>
                <a:latin typeface="Century Gothic"/>
              </a:rPr>
              <a:t>Product Performance Analysis</a:t>
            </a:r>
            <a:endParaRPr lang="en-US" sz="4400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aphicFrame>
        <p:nvGraphicFramePr>
          <p:cNvPr id="114" name="Table 17"/>
          <p:cNvGraphicFramePr/>
          <p:nvPr/>
        </p:nvGraphicFramePr>
        <p:xfrm>
          <a:off x="5138640" y="1366560"/>
          <a:ext cx="6314400" cy="3648240"/>
        </p:xfrm>
        <a:graphic>
          <a:graphicData uri="http://schemas.openxmlformats.org/drawingml/2006/table">
            <a:tbl>
              <a:tblPr/>
              <a:tblGrid>
                <a:gridCol w="157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3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Category</a:t>
                      </a:r>
                      <a:endParaRPr lang="en-IN" sz="1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170280" marR="170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Sales Volume</a:t>
                      </a:r>
                      <a:endParaRPr lang="en-IN" sz="1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170280" marR="170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Revenue Share</a:t>
                      </a:r>
                      <a:endParaRPr lang="en-IN" sz="1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170280" marR="170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Performance</a:t>
                      </a:r>
                      <a:endParaRPr lang="en-IN" sz="18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170280" marR="170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Electronics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19K units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27.28%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Leading category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Household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17K units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23.46%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Strong performer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Personal Care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13K units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18.71%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Stable growth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Snacks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12K units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16.41%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Consistent demand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84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1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Beverages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10K units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14.13%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IN" sz="18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Seasonal variations</a:t>
                      </a:r>
                      <a:endParaRPr lang="en-IN" sz="18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dk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5" name="Content Placeholder 6"/>
          <p:cNvSpPr/>
          <p:nvPr/>
        </p:nvSpPr>
        <p:spPr>
          <a:xfrm>
            <a:off x="561960" y="1501920"/>
            <a:ext cx="4295520" cy="312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92500" lnSpcReduction="9999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Strategic Insights:-</a:t>
            </a: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Electronics</a:t>
            </a:r>
            <a:r>
              <a:rPr lang="en-US" sz="19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dominates with over ¼ market share</a:t>
            </a:r>
            <a:endParaRPr lang="en-IN" sz="19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Top 3 categories</a:t>
            </a:r>
            <a:r>
              <a:rPr lang="en-US" sz="19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account for 69.45% of total sales</a:t>
            </a:r>
            <a:endParaRPr lang="en-IN" sz="19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Balanced portfolio distribution reduces risk concentration</a:t>
            </a:r>
            <a:endParaRPr lang="en-IN" sz="19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9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Opportunity for growth in the Beverages segment</a:t>
            </a:r>
            <a:endParaRPr lang="en-IN" sz="19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1900" b="0" u="none" strike="noStrike" dirty="0">
              <a:solidFill>
                <a:srgbClr val="000000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7"/>
          <p:cNvSpPr/>
          <p:nvPr/>
        </p:nvSpPr>
        <p:spPr>
          <a:xfrm flipH="1" flipV="1">
            <a:off x="704520" y="56124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7" name="Rectangle 8"/>
          <p:cNvSpPr/>
          <p:nvPr/>
        </p:nvSpPr>
        <p:spPr>
          <a:xfrm flipH="1" flipV="1">
            <a:off x="495000" y="31356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39839"/>
            <a:ext cx="10448640" cy="110246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0000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4400" b="1" u="sng" strike="noStrike" dirty="0">
                <a:solidFill>
                  <a:schemeClr val="dk1"/>
                </a:solidFill>
                <a:effectLst/>
                <a:uFillTx/>
                <a:latin typeface="Century Gothic"/>
              </a:rPr>
              <a:t>Geographic Performance &amp; Market Penetration</a:t>
            </a:r>
            <a:endParaRPr lang="en-US" sz="4400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04880" y="1527120"/>
            <a:ext cx="7019640" cy="452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0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Location-Based Sales Analysis (Top Performing Cities):-</a:t>
            </a:r>
            <a:endParaRPr lang="en-US" sz="20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Bangalore</a:t>
            </a: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- Market Leader 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Electronics: 8.3K | Household: 4.7K | Personal Care: 5.7K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Total Contribution:</a:t>
            </a: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Highest across multiple categories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Chennai</a:t>
            </a: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- Strong Secondary Market 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Balanced performance across all product lines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Consistent Electronics demand (4.3K units)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Delhi</a:t>
            </a: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- Growing Market 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Strong in Personal Care (3.2K) and Electronics (3.9K)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743040" lvl="1" indent="-2858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Potential for expansion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0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Market Insights:-</a:t>
            </a:r>
            <a:endParaRPr lang="en-US" sz="20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Geographic Diversification:</a:t>
            </a: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Operations across 5 major metros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Regional Preferences:</a:t>
            </a: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Electronics perform consistently across all locations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IN" sz="1500" b="1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Growth Opportunities:</a:t>
            </a:r>
            <a:r>
              <a:rPr lang="en-IN" sz="15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Kolkata and Mumbai show potential for expansion</a:t>
            </a: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5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pic>
        <p:nvPicPr>
          <p:cNvPr id="120" name="Picture 12"/>
          <p:cNvPicPr/>
          <p:nvPr/>
        </p:nvPicPr>
        <p:blipFill>
          <a:blip r:embed="rId2"/>
          <a:stretch/>
        </p:blipFill>
        <p:spPr>
          <a:xfrm>
            <a:off x="7250760" y="1923120"/>
            <a:ext cx="4269240" cy="29368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3"/>
          <p:cNvSpPr/>
          <p:nvPr/>
        </p:nvSpPr>
        <p:spPr>
          <a:xfrm flipH="1" flipV="1">
            <a:off x="732960" y="56124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1" name="Rectangle 4"/>
          <p:cNvSpPr/>
          <p:nvPr/>
        </p:nvSpPr>
        <p:spPr>
          <a:xfrm flipH="1" flipV="1">
            <a:off x="495000" y="285120"/>
            <a:ext cx="11201040" cy="5733720"/>
          </a:xfrm>
          <a:prstGeom prst="rect">
            <a:avLst/>
          </a:prstGeom>
          <a:solidFill>
            <a:srgbClr val="F2E9E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N" sz="1800" b="0" u="none" strike="noStrike" dirty="0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285840"/>
            <a:ext cx="10515240" cy="758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400" b="1" u="sng" strike="noStrike">
                <a:solidFill>
                  <a:schemeClr val="dk1"/>
                </a:solidFill>
                <a:effectLst/>
                <a:uFillTx/>
                <a:latin typeface="Century Gothic"/>
              </a:rPr>
              <a:t>AI Analysis Dashboard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33320" y="1320840"/>
            <a:ext cx="4461840" cy="313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Machine Learning Integration:-</a:t>
            </a:r>
            <a:r>
              <a:rPr lang="en-US" sz="2000" b="0" u="sng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 </a:t>
            </a:r>
            <a:endParaRPr lang="en-US" sz="20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Smart Heatmap Matrix for category-location performance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Holiday impact analysis 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Anomaly detection algorithms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Univers Condensed Light" panose="020B0306020202040204" pitchFamily="34" charset="0"/>
              </a:rPr>
              <a:t>Risk assessment </a:t>
            </a: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chemeClr val="dk1"/>
              </a:solidFill>
              <a:effectLst/>
              <a:uFillTx/>
              <a:latin typeface="Univers Condensed Light" panose="020B0306020202040204" pitchFamily="34" charset="0"/>
            </a:endParaRPr>
          </a:p>
        </p:txBody>
      </p:sp>
      <p:pic>
        <p:nvPicPr>
          <p:cNvPr id="104" name="Picture 8"/>
          <p:cNvPicPr/>
          <p:nvPr/>
        </p:nvPicPr>
        <p:blipFill>
          <a:blip r:embed="rId2"/>
          <a:stretch/>
        </p:blipFill>
        <p:spPr>
          <a:xfrm>
            <a:off x="4947034" y="2388600"/>
            <a:ext cx="6276960" cy="2286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590</Words>
  <Application>Microsoft Office PowerPoint</Application>
  <PresentationFormat>Widescreen</PresentationFormat>
  <Paragraphs>144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Symbol</vt:lpstr>
      <vt:lpstr>Times New Roman</vt:lpstr>
      <vt:lpstr>Univers Condensed Light</vt:lpstr>
      <vt:lpstr>Wingdings</vt:lpstr>
      <vt:lpstr>Office Theme</vt:lpstr>
      <vt:lpstr>PowerPoint Presentation</vt:lpstr>
      <vt:lpstr>Agenda</vt:lpstr>
      <vt:lpstr>Introduction</vt:lpstr>
      <vt:lpstr>Executive Dashboard</vt:lpstr>
      <vt:lpstr>Forecasting Dashboard</vt:lpstr>
      <vt:lpstr>PowerPoint Presentation</vt:lpstr>
      <vt:lpstr>Product Performance Analysis</vt:lpstr>
      <vt:lpstr>Geographic Performance &amp; Market Penetration</vt:lpstr>
      <vt:lpstr>AI Analysis Dashboard</vt:lpstr>
      <vt:lpstr>PowerPoint Presentation</vt:lpstr>
      <vt:lpstr>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aditya sharma</dc:creator>
  <dc:description/>
  <cp:lastModifiedBy>aditya sharma</cp:lastModifiedBy>
  <cp:revision>87</cp:revision>
  <cp:lastPrinted>2025-08-26T13:32:35Z</cp:lastPrinted>
  <dcterms:created xsi:type="dcterms:W3CDTF">2025-08-26T05:33:48Z</dcterms:created>
  <dcterms:modified xsi:type="dcterms:W3CDTF">2025-08-29T05:26:12Z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