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modernComment_104_3F491FF4.xml" ContentType="application/vnd.ms-powerpoint.comments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6" r:id="rId1"/>
  </p:sldMasterIdLst>
  <p:sldIdLst>
    <p:sldId id="257" r:id="rId2"/>
    <p:sldId id="258" r:id="rId3"/>
    <p:sldId id="284" r:id="rId4"/>
    <p:sldId id="263" r:id="rId5"/>
    <p:sldId id="297" r:id="rId6"/>
    <p:sldId id="285" r:id="rId7"/>
    <p:sldId id="299" r:id="rId8"/>
    <p:sldId id="300" r:id="rId9"/>
    <p:sldId id="301" r:id="rId10"/>
    <p:sldId id="266" r:id="rId11"/>
    <p:sldId id="298" r:id="rId12"/>
    <p:sldId id="268" r:id="rId13"/>
    <p:sldId id="269" r:id="rId14"/>
    <p:sldId id="279" r:id="rId15"/>
    <p:sldId id="270" r:id="rId16"/>
    <p:sldId id="288" r:id="rId17"/>
    <p:sldId id="289" r:id="rId18"/>
    <p:sldId id="290" r:id="rId19"/>
    <p:sldId id="276" r:id="rId20"/>
    <p:sldId id="277" r:id="rId21"/>
    <p:sldId id="291" r:id="rId22"/>
    <p:sldId id="271" r:id="rId23"/>
    <p:sldId id="292" r:id="rId24"/>
    <p:sldId id="293" r:id="rId25"/>
    <p:sldId id="283" r:id="rId26"/>
    <p:sldId id="302" r:id="rId27"/>
    <p:sldId id="281" r:id="rId28"/>
    <p:sldId id="286" r:id="rId29"/>
    <p:sldId id="295" r:id="rId30"/>
    <p:sldId id="294" r:id="rId31"/>
    <p:sldId id="296" r:id="rId32"/>
    <p:sldId id="261" r:id="rId33"/>
    <p:sldId id="260" r:id="rId34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404AC8D-FF33-440F-F1AB-DB023FD81DD4}" name="Shirwatkar Aditya Rajesh" initials="SR" userId="S::adityasr@iisc.ac.in::58507d26-f33a-4b74-b9a9-e0bb40c4a048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C05654-5198-AFA9-6C7A-41272D699829}" v="393" dt="2023-04-09T11:57:19.995"/>
    <p1510:client id="{64AE9732-05AC-B3E3-F96E-2C6D48B53430}" v="354" dt="2023-04-10T09:21:16.297"/>
    <p1510:client id="{74AD0C17-48D8-C388-8628-43A4A5B418B2}" v="60" dt="2023-04-09T16:43:06.451"/>
    <p1510:client id="{8069525A-3F6A-4D4C-B1F3-11F7AD96057E}" v="447" dt="2023-04-10T09:46:50.087"/>
    <p1510:client id="{C4A048B1-C2A2-E187-496F-CE940539AD87}" v="40" dt="2023-04-09T15:35:58.295"/>
    <p1510:client id="{D9424397-5E5E-AD45-A722-13F1A4495466}" v="12" dt="2023-04-10T09:22:22.507"/>
    <p1510:client id="{F80BBECF-D0D8-681C-281F-8D9EF5934859}" v="16" dt="2023-04-09T15:21:51.0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omments/modernComment_104_3F491FF4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0F004A6-E258-415D-904E-EF39DADA1133}" authorId="{5404AC8D-FF33-440F-F1AB-DB023FD81DD4}" created="2023-03-28T13:37:57.506">
    <pc:sldMkLst xmlns:pc="http://schemas.microsoft.com/office/powerpoint/2013/main/command">
      <pc:docMk/>
      <pc:sldMk cId="1061756916" sldId="260"/>
    </pc:sldMkLst>
    <p188:txBody>
      <a:bodyPr/>
      <a:lstStyle/>
      <a:p>
        <a:r>
          <a:rPr lang="en-GB"/>
          <a:t>skip some of these based on others ppt</a:t>
        </a:r>
      </a:p>
    </p188:txBody>
  </p188:cm>
</p188:cmLst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CC70CB-7F49-4441-9FD3-DD9B4185056F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A8246A8-8C1C-4847-B368-F9ABA53F48B8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A control framework for time critical systems to satisfy real-time constraints robustly</a:t>
          </a:r>
          <a:endParaRPr lang="en-US"/>
        </a:p>
      </dgm:t>
    </dgm:pt>
    <dgm:pt modelId="{06ACE0EA-CC50-44C2-AC0D-BB888F01461F}" type="parTrans" cxnId="{46E6C729-DE23-4640-B53B-45336E1BE41A}">
      <dgm:prSet/>
      <dgm:spPr/>
      <dgm:t>
        <a:bodyPr/>
        <a:lstStyle/>
        <a:p>
          <a:endParaRPr lang="en-US"/>
        </a:p>
      </dgm:t>
    </dgm:pt>
    <dgm:pt modelId="{F2B11A7E-9AFB-4AAA-B212-068458821F13}" type="sibTrans" cxnId="{46E6C729-DE23-4640-B53B-45336E1BE41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257979A-7E04-408E-A8BF-DA7751C50177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Use Signal Temporal Logic (STL) to formulate these constraints</a:t>
          </a:r>
          <a:endParaRPr lang="en-US"/>
        </a:p>
      </dgm:t>
    </dgm:pt>
    <dgm:pt modelId="{F7406D5B-2DFA-43DB-8BCF-8040B455BCC5}" type="parTrans" cxnId="{4E2D8181-579A-46C8-9B7B-5750C6306FD7}">
      <dgm:prSet/>
      <dgm:spPr/>
      <dgm:t>
        <a:bodyPr/>
        <a:lstStyle/>
        <a:p>
          <a:endParaRPr lang="en-US"/>
        </a:p>
      </dgm:t>
    </dgm:pt>
    <dgm:pt modelId="{01A32CB8-D7F9-40DD-B9EE-3E4E3A93BDE3}" type="sibTrans" cxnId="{4E2D8181-579A-46C8-9B7B-5750C6306FD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43199F4-48EB-4FCD-B374-E3629143FCB1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Formulate a control problem to find an optimal input sequence that maximizes the time robustness of an STL constraint.</a:t>
          </a:r>
          <a:endParaRPr lang="en-US"/>
        </a:p>
      </dgm:t>
    </dgm:pt>
    <dgm:pt modelId="{A7EACFED-FFBD-4E64-8304-86FEF5D77924}" type="parTrans" cxnId="{E21C2537-3150-42E3-8BB8-DD8F93CE753A}">
      <dgm:prSet/>
      <dgm:spPr/>
      <dgm:t>
        <a:bodyPr/>
        <a:lstStyle/>
        <a:p>
          <a:endParaRPr lang="en-US"/>
        </a:p>
      </dgm:t>
    </dgm:pt>
    <dgm:pt modelId="{BD754A64-C3E4-46E4-ABCD-F0E42AB8A1C4}" type="sibTrans" cxnId="{E21C2537-3150-42E3-8BB8-DD8F93CE753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D7D00D0-E508-49B4-866B-091D7E7EC497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Use Mixed Integer Linear Program (MILP) encoding to enforce those constraints with guarantees.</a:t>
          </a:r>
          <a:endParaRPr lang="en-US"/>
        </a:p>
      </dgm:t>
    </dgm:pt>
    <dgm:pt modelId="{0CD78F84-3112-4F35-9937-46BE959E8B4C}" type="parTrans" cxnId="{5FDDC814-370A-429E-A8FB-DF837AE93407}">
      <dgm:prSet/>
      <dgm:spPr/>
      <dgm:t>
        <a:bodyPr/>
        <a:lstStyle/>
        <a:p>
          <a:endParaRPr lang="en-US"/>
        </a:p>
      </dgm:t>
    </dgm:pt>
    <dgm:pt modelId="{3C4EC2D5-75DE-4B71-8F5C-523AA051146D}" type="sibTrans" cxnId="{5FDDC814-370A-429E-A8FB-DF837AE93407}">
      <dgm:prSet/>
      <dgm:spPr/>
      <dgm:t>
        <a:bodyPr/>
        <a:lstStyle/>
        <a:p>
          <a:endParaRPr lang="en-US"/>
        </a:p>
      </dgm:t>
    </dgm:pt>
    <dgm:pt modelId="{B16B32E7-E7D7-4D99-9271-97A5BA2D1A8A}" type="pres">
      <dgm:prSet presAssocID="{A4CC70CB-7F49-4441-9FD3-DD9B4185056F}" presName="root" presStyleCnt="0">
        <dgm:presLayoutVars>
          <dgm:dir/>
          <dgm:resizeHandles val="exact"/>
        </dgm:presLayoutVars>
      </dgm:prSet>
      <dgm:spPr/>
    </dgm:pt>
    <dgm:pt modelId="{C2CA787C-B79A-4A2D-8138-E1DF3BEEAAF4}" type="pres">
      <dgm:prSet presAssocID="{A4CC70CB-7F49-4441-9FD3-DD9B4185056F}" presName="container" presStyleCnt="0">
        <dgm:presLayoutVars>
          <dgm:dir/>
          <dgm:resizeHandles val="exact"/>
        </dgm:presLayoutVars>
      </dgm:prSet>
      <dgm:spPr/>
    </dgm:pt>
    <dgm:pt modelId="{DEEC8CF7-FCE1-4D78-9A68-5A7CCC4A053E}" type="pres">
      <dgm:prSet presAssocID="{8A8246A8-8C1C-4847-B368-F9ABA53F48B8}" presName="compNode" presStyleCnt="0"/>
      <dgm:spPr/>
    </dgm:pt>
    <dgm:pt modelId="{9857B71A-77A7-448F-BE8A-9825B761C293}" type="pres">
      <dgm:prSet presAssocID="{8A8246A8-8C1C-4847-B368-F9ABA53F48B8}" presName="iconBgRect" presStyleLbl="bgShp" presStyleIdx="0" presStyleCnt="4"/>
      <dgm:spPr/>
    </dgm:pt>
    <dgm:pt modelId="{4BD434B0-DF9E-4914-ADEB-103332B26315}" type="pres">
      <dgm:prSet presAssocID="{8A8246A8-8C1C-4847-B368-F9ABA53F48B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5D462573-637D-4536-A1B8-F4180EB54D71}" type="pres">
      <dgm:prSet presAssocID="{8A8246A8-8C1C-4847-B368-F9ABA53F48B8}" presName="spaceRect" presStyleCnt="0"/>
      <dgm:spPr/>
    </dgm:pt>
    <dgm:pt modelId="{58E7FAED-7921-4175-A0E8-FD006D4BB059}" type="pres">
      <dgm:prSet presAssocID="{8A8246A8-8C1C-4847-B368-F9ABA53F48B8}" presName="textRect" presStyleLbl="revTx" presStyleIdx="0" presStyleCnt="4">
        <dgm:presLayoutVars>
          <dgm:chMax val="1"/>
          <dgm:chPref val="1"/>
        </dgm:presLayoutVars>
      </dgm:prSet>
      <dgm:spPr/>
    </dgm:pt>
    <dgm:pt modelId="{7A5F5750-A2EC-4430-A430-19A886431282}" type="pres">
      <dgm:prSet presAssocID="{F2B11A7E-9AFB-4AAA-B212-068458821F13}" presName="sibTrans" presStyleLbl="sibTrans2D1" presStyleIdx="0" presStyleCnt="0"/>
      <dgm:spPr/>
    </dgm:pt>
    <dgm:pt modelId="{B2A311B9-D51D-4763-9DD2-ACA8D105F248}" type="pres">
      <dgm:prSet presAssocID="{9257979A-7E04-408E-A8BF-DA7751C50177}" presName="compNode" presStyleCnt="0"/>
      <dgm:spPr/>
    </dgm:pt>
    <dgm:pt modelId="{84BD23C4-F82C-4829-BF96-E88BCAC8CD72}" type="pres">
      <dgm:prSet presAssocID="{9257979A-7E04-408E-A8BF-DA7751C50177}" presName="iconBgRect" presStyleLbl="bgShp" presStyleIdx="1" presStyleCnt="4"/>
      <dgm:spPr/>
    </dgm:pt>
    <dgm:pt modelId="{23465AEB-4F34-4F39-90D8-6B3FA2AED91A}" type="pres">
      <dgm:prSet presAssocID="{9257979A-7E04-408E-A8BF-DA7751C5017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57B9253E-5B35-428B-9F49-04A98A4D130B}" type="pres">
      <dgm:prSet presAssocID="{9257979A-7E04-408E-A8BF-DA7751C50177}" presName="spaceRect" presStyleCnt="0"/>
      <dgm:spPr/>
    </dgm:pt>
    <dgm:pt modelId="{02C0964E-ADD5-44DF-8EA2-5FDFC5A59570}" type="pres">
      <dgm:prSet presAssocID="{9257979A-7E04-408E-A8BF-DA7751C50177}" presName="textRect" presStyleLbl="revTx" presStyleIdx="1" presStyleCnt="4">
        <dgm:presLayoutVars>
          <dgm:chMax val="1"/>
          <dgm:chPref val="1"/>
        </dgm:presLayoutVars>
      </dgm:prSet>
      <dgm:spPr/>
    </dgm:pt>
    <dgm:pt modelId="{B1AD97CF-4A35-4B19-8253-F515DD40CD84}" type="pres">
      <dgm:prSet presAssocID="{01A32CB8-D7F9-40DD-B9EE-3E4E3A93BDE3}" presName="sibTrans" presStyleLbl="sibTrans2D1" presStyleIdx="0" presStyleCnt="0"/>
      <dgm:spPr/>
    </dgm:pt>
    <dgm:pt modelId="{EEBB7252-1D96-4106-8B58-DCC785E82046}" type="pres">
      <dgm:prSet presAssocID="{943199F4-48EB-4FCD-B374-E3629143FCB1}" presName="compNode" presStyleCnt="0"/>
      <dgm:spPr/>
    </dgm:pt>
    <dgm:pt modelId="{859DECDD-7872-4EA8-9158-E88BB3242FFA}" type="pres">
      <dgm:prSet presAssocID="{943199F4-48EB-4FCD-B374-E3629143FCB1}" presName="iconBgRect" presStyleLbl="bgShp" presStyleIdx="2" presStyleCnt="4"/>
      <dgm:spPr/>
    </dgm:pt>
    <dgm:pt modelId="{F1483500-07AF-4A84-AFE9-789AA216F4FB}" type="pres">
      <dgm:prSet presAssocID="{943199F4-48EB-4FCD-B374-E3629143FCB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0357DBC9-53AC-4C0E-8B4E-79E4D6C5803A}" type="pres">
      <dgm:prSet presAssocID="{943199F4-48EB-4FCD-B374-E3629143FCB1}" presName="spaceRect" presStyleCnt="0"/>
      <dgm:spPr/>
    </dgm:pt>
    <dgm:pt modelId="{CD3E9787-7471-4317-822F-123D29581EAB}" type="pres">
      <dgm:prSet presAssocID="{943199F4-48EB-4FCD-B374-E3629143FCB1}" presName="textRect" presStyleLbl="revTx" presStyleIdx="2" presStyleCnt="4">
        <dgm:presLayoutVars>
          <dgm:chMax val="1"/>
          <dgm:chPref val="1"/>
        </dgm:presLayoutVars>
      </dgm:prSet>
      <dgm:spPr/>
    </dgm:pt>
    <dgm:pt modelId="{9EC89DE2-9335-4072-92F5-E7F24DB05DA9}" type="pres">
      <dgm:prSet presAssocID="{BD754A64-C3E4-46E4-ABCD-F0E42AB8A1C4}" presName="sibTrans" presStyleLbl="sibTrans2D1" presStyleIdx="0" presStyleCnt="0"/>
      <dgm:spPr/>
    </dgm:pt>
    <dgm:pt modelId="{AE7395DF-4D13-414E-A6BE-8CC83E97EA1D}" type="pres">
      <dgm:prSet presAssocID="{AD7D00D0-E508-49B4-866B-091D7E7EC497}" presName="compNode" presStyleCnt="0"/>
      <dgm:spPr/>
    </dgm:pt>
    <dgm:pt modelId="{D69D79A8-6338-4356-9A63-15D711E31CA5}" type="pres">
      <dgm:prSet presAssocID="{AD7D00D0-E508-49B4-866B-091D7E7EC497}" presName="iconBgRect" presStyleLbl="bgShp" presStyleIdx="3" presStyleCnt="4"/>
      <dgm:spPr/>
    </dgm:pt>
    <dgm:pt modelId="{9C8E9546-FF77-4B8A-B2B8-CBC1D8DFE6AD}" type="pres">
      <dgm:prSet presAssocID="{AD7D00D0-E508-49B4-866B-091D7E7EC49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A1DE931F-D8E9-4D4F-ADFD-3B895B532660}" type="pres">
      <dgm:prSet presAssocID="{AD7D00D0-E508-49B4-866B-091D7E7EC497}" presName="spaceRect" presStyleCnt="0"/>
      <dgm:spPr/>
    </dgm:pt>
    <dgm:pt modelId="{7F89A2CA-A150-4AF6-8A7B-7C1ECA58818F}" type="pres">
      <dgm:prSet presAssocID="{AD7D00D0-E508-49B4-866B-091D7E7EC497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5FDDC814-370A-429E-A8FB-DF837AE93407}" srcId="{A4CC70CB-7F49-4441-9FD3-DD9B4185056F}" destId="{AD7D00D0-E508-49B4-866B-091D7E7EC497}" srcOrd="3" destOrd="0" parTransId="{0CD78F84-3112-4F35-9937-46BE959E8B4C}" sibTransId="{3C4EC2D5-75DE-4B71-8F5C-523AA051146D}"/>
    <dgm:cxn modelId="{DC596B23-8990-42B3-B421-C295EE3EAAD6}" type="presOf" srcId="{F2B11A7E-9AFB-4AAA-B212-068458821F13}" destId="{7A5F5750-A2EC-4430-A430-19A886431282}" srcOrd="0" destOrd="0" presId="urn:microsoft.com/office/officeart/2018/2/layout/IconCircleList"/>
    <dgm:cxn modelId="{75045929-1BEC-41E0-855A-5156F951FB7F}" type="presOf" srcId="{AD7D00D0-E508-49B4-866B-091D7E7EC497}" destId="{7F89A2CA-A150-4AF6-8A7B-7C1ECA58818F}" srcOrd="0" destOrd="0" presId="urn:microsoft.com/office/officeart/2018/2/layout/IconCircleList"/>
    <dgm:cxn modelId="{46E6C729-DE23-4640-B53B-45336E1BE41A}" srcId="{A4CC70CB-7F49-4441-9FD3-DD9B4185056F}" destId="{8A8246A8-8C1C-4847-B368-F9ABA53F48B8}" srcOrd="0" destOrd="0" parTransId="{06ACE0EA-CC50-44C2-AC0D-BB888F01461F}" sibTransId="{F2B11A7E-9AFB-4AAA-B212-068458821F13}"/>
    <dgm:cxn modelId="{E21C2537-3150-42E3-8BB8-DD8F93CE753A}" srcId="{A4CC70CB-7F49-4441-9FD3-DD9B4185056F}" destId="{943199F4-48EB-4FCD-B374-E3629143FCB1}" srcOrd="2" destOrd="0" parTransId="{A7EACFED-FFBD-4E64-8304-86FEF5D77924}" sibTransId="{BD754A64-C3E4-46E4-ABCD-F0E42AB8A1C4}"/>
    <dgm:cxn modelId="{BFA66D46-4384-4C3F-B341-D2909B310AD7}" type="presOf" srcId="{9257979A-7E04-408E-A8BF-DA7751C50177}" destId="{02C0964E-ADD5-44DF-8EA2-5FDFC5A59570}" srcOrd="0" destOrd="0" presId="urn:microsoft.com/office/officeart/2018/2/layout/IconCircleList"/>
    <dgm:cxn modelId="{5276B170-5EF1-4E8E-9DF6-4D01AE9B2ECB}" type="presOf" srcId="{8A8246A8-8C1C-4847-B368-F9ABA53F48B8}" destId="{58E7FAED-7921-4175-A0E8-FD006D4BB059}" srcOrd="0" destOrd="0" presId="urn:microsoft.com/office/officeart/2018/2/layout/IconCircleList"/>
    <dgm:cxn modelId="{4E2D8181-579A-46C8-9B7B-5750C6306FD7}" srcId="{A4CC70CB-7F49-4441-9FD3-DD9B4185056F}" destId="{9257979A-7E04-408E-A8BF-DA7751C50177}" srcOrd="1" destOrd="0" parTransId="{F7406D5B-2DFA-43DB-8BCF-8040B455BCC5}" sibTransId="{01A32CB8-D7F9-40DD-B9EE-3E4E3A93BDE3}"/>
    <dgm:cxn modelId="{1B00C688-96DE-4D95-946F-0CDCAD4F3528}" type="presOf" srcId="{BD754A64-C3E4-46E4-ABCD-F0E42AB8A1C4}" destId="{9EC89DE2-9335-4072-92F5-E7F24DB05DA9}" srcOrd="0" destOrd="0" presId="urn:microsoft.com/office/officeart/2018/2/layout/IconCircleList"/>
    <dgm:cxn modelId="{429AAA90-7FB3-4EB8-8439-34471C3D3848}" type="presOf" srcId="{943199F4-48EB-4FCD-B374-E3629143FCB1}" destId="{CD3E9787-7471-4317-822F-123D29581EAB}" srcOrd="0" destOrd="0" presId="urn:microsoft.com/office/officeart/2018/2/layout/IconCircleList"/>
    <dgm:cxn modelId="{0F50679D-CB1F-4EFC-A64F-E7E578110862}" type="presOf" srcId="{A4CC70CB-7F49-4441-9FD3-DD9B4185056F}" destId="{B16B32E7-E7D7-4D99-9271-97A5BA2D1A8A}" srcOrd="0" destOrd="0" presId="urn:microsoft.com/office/officeart/2018/2/layout/IconCircleList"/>
    <dgm:cxn modelId="{85375AC7-8919-406A-BC59-0F92059823C7}" type="presOf" srcId="{01A32CB8-D7F9-40DD-B9EE-3E4E3A93BDE3}" destId="{B1AD97CF-4A35-4B19-8253-F515DD40CD84}" srcOrd="0" destOrd="0" presId="urn:microsoft.com/office/officeart/2018/2/layout/IconCircleList"/>
    <dgm:cxn modelId="{DF658948-7D18-42D1-AA4D-5CB90491B5EE}" type="presParOf" srcId="{B16B32E7-E7D7-4D99-9271-97A5BA2D1A8A}" destId="{C2CA787C-B79A-4A2D-8138-E1DF3BEEAAF4}" srcOrd="0" destOrd="0" presId="urn:microsoft.com/office/officeart/2018/2/layout/IconCircleList"/>
    <dgm:cxn modelId="{822C5669-EC8E-4686-907D-1379C6248CCB}" type="presParOf" srcId="{C2CA787C-B79A-4A2D-8138-E1DF3BEEAAF4}" destId="{DEEC8CF7-FCE1-4D78-9A68-5A7CCC4A053E}" srcOrd="0" destOrd="0" presId="urn:microsoft.com/office/officeart/2018/2/layout/IconCircleList"/>
    <dgm:cxn modelId="{0A25D2FE-33DB-428F-B591-A3577A8A92EF}" type="presParOf" srcId="{DEEC8CF7-FCE1-4D78-9A68-5A7CCC4A053E}" destId="{9857B71A-77A7-448F-BE8A-9825B761C293}" srcOrd="0" destOrd="0" presId="urn:microsoft.com/office/officeart/2018/2/layout/IconCircleList"/>
    <dgm:cxn modelId="{89A6B4C4-D9EA-4C58-9B66-D6645E89EBCD}" type="presParOf" srcId="{DEEC8CF7-FCE1-4D78-9A68-5A7CCC4A053E}" destId="{4BD434B0-DF9E-4914-ADEB-103332B26315}" srcOrd="1" destOrd="0" presId="urn:microsoft.com/office/officeart/2018/2/layout/IconCircleList"/>
    <dgm:cxn modelId="{6113E3DF-DD73-4F77-98FB-D35523EE8E2A}" type="presParOf" srcId="{DEEC8CF7-FCE1-4D78-9A68-5A7CCC4A053E}" destId="{5D462573-637D-4536-A1B8-F4180EB54D71}" srcOrd="2" destOrd="0" presId="urn:microsoft.com/office/officeart/2018/2/layout/IconCircleList"/>
    <dgm:cxn modelId="{E1F8A02E-D73E-401B-9018-1EFDE04E7554}" type="presParOf" srcId="{DEEC8CF7-FCE1-4D78-9A68-5A7CCC4A053E}" destId="{58E7FAED-7921-4175-A0E8-FD006D4BB059}" srcOrd="3" destOrd="0" presId="urn:microsoft.com/office/officeart/2018/2/layout/IconCircleList"/>
    <dgm:cxn modelId="{30FC8540-D901-4273-86A5-B5AD9417844E}" type="presParOf" srcId="{C2CA787C-B79A-4A2D-8138-E1DF3BEEAAF4}" destId="{7A5F5750-A2EC-4430-A430-19A886431282}" srcOrd="1" destOrd="0" presId="urn:microsoft.com/office/officeart/2018/2/layout/IconCircleList"/>
    <dgm:cxn modelId="{8C098350-9283-403C-9B36-F01656D0FA07}" type="presParOf" srcId="{C2CA787C-B79A-4A2D-8138-E1DF3BEEAAF4}" destId="{B2A311B9-D51D-4763-9DD2-ACA8D105F248}" srcOrd="2" destOrd="0" presId="urn:microsoft.com/office/officeart/2018/2/layout/IconCircleList"/>
    <dgm:cxn modelId="{14B02720-3F84-472E-BA70-FAB0D6F670F7}" type="presParOf" srcId="{B2A311B9-D51D-4763-9DD2-ACA8D105F248}" destId="{84BD23C4-F82C-4829-BF96-E88BCAC8CD72}" srcOrd="0" destOrd="0" presId="urn:microsoft.com/office/officeart/2018/2/layout/IconCircleList"/>
    <dgm:cxn modelId="{C51A0833-23AB-4453-9DA2-E5E1BCC6EFC2}" type="presParOf" srcId="{B2A311B9-D51D-4763-9DD2-ACA8D105F248}" destId="{23465AEB-4F34-4F39-90D8-6B3FA2AED91A}" srcOrd="1" destOrd="0" presId="urn:microsoft.com/office/officeart/2018/2/layout/IconCircleList"/>
    <dgm:cxn modelId="{5C7B8FBA-5B40-4ED6-B94C-A4EA92FFB4EE}" type="presParOf" srcId="{B2A311B9-D51D-4763-9DD2-ACA8D105F248}" destId="{57B9253E-5B35-428B-9F49-04A98A4D130B}" srcOrd="2" destOrd="0" presId="urn:microsoft.com/office/officeart/2018/2/layout/IconCircleList"/>
    <dgm:cxn modelId="{FDB77EE3-C3E8-44D2-A03B-6B8F6FEC780D}" type="presParOf" srcId="{B2A311B9-D51D-4763-9DD2-ACA8D105F248}" destId="{02C0964E-ADD5-44DF-8EA2-5FDFC5A59570}" srcOrd="3" destOrd="0" presId="urn:microsoft.com/office/officeart/2018/2/layout/IconCircleList"/>
    <dgm:cxn modelId="{98D8EE3B-1EFB-4D89-87ED-B0733A89D2C1}" type="presParOf" srcId="{C2CA787C-B79A-4A2D-8138-E1DF3BEEAAF4}" destId="{B1AD97CF-4A35-4B19-8253-F515DD40CD84}" srcOrd="3" destOrd="0" presId="urn:microsoft.com/office/officeart/2018/2/layout/IconCircleList"/>
    <dgm:cxn modelId="{5B46C028-BF1B-4E68-B45D-18EA13410123}" type="presParOf" srcId="{C2CA787C-B79A-4A2D-8138-E1DF3BEEAAF4}" destId="{EEBB7252-1D96-4106-8B58-DCC785E82046}" srcOrd="4" destOrd="0" presId="urn:microsoft.com/office/officeart/2018/2/layout/IconCircleList"/>
    <dgm:cxn modelId="{D6B9D39A-3225-4178-8EA6-2604EE29E29E}" type="presParOf" srcId="{EEBB7252-1D96-4106-8B58-DCC785E82046}" destId="{859DECDD-7872-4EA8-9158-E88BB3242FFA}" srcOrd="0" destOrd="0" presId="urn:microsoft.com/office/officeart/2018/2/layout/IconCircleList"/>
    <dgm:cxn modelId="{975DE86E-01B7-4611-AADF-0D4F99245A1F}" type="presParOf" srcId="{EEBB7252-1D96-4106-8B58-DCC785E82046}" destId="{F1483500-07AF-4A84-AFE9-789AA216F4FB}" srcOrd="1" destOrd="0" presId="urn:microsoft.com/office/officeart/2018/2/layout/IconCircleList"/>
    <dgm:cxn modelId="{2D49FBE0-33B5-48EF-BD47-0E74A2C83455}" type="presParOf" srcId="{EEBB7252-1D96-4106-8B58-DCC785E82046}" destId="{0357DBC9-53AC-4C0E-8B4E-79E4D6C5803A}" srcOrd="2" destOrd="0" presId="urn:microsoft.com/office/officeart/2018/2/layout/IconCircleList"/>
    <dgm:cxn modelId="{0C168B5B-4A67-4491-9293-DA6CB3E5FF1E}" type="presParOf" srcId="{EEBB7252-1D96-4106-8B58-DCC785E82046}" destId="{CD3E9787-7471-4317-822F-123D29581EAB}" srcOrd="3" destOrd="0" presId="urn:microsoft.com/office/officeart/2018/2/layout/IconCircleList"/>
    <dgm:cxn modelId="{E2F64027-18D2-4063-B800-C3405C30F05B}" type="presParOf" srcId="{C2CA787C-B79A-4A2D-8138-E1DF3BEEAAF4}" destId="{9EC89DE2-9335-4072-92F5-E7F24DB05DA9}" srcOrd="5" destOrd="0" presId="urn:microsoft.com/office/officeart/2018/2/layout/IconCircleList"/>
    <dgm:cxn modelId="{22828D0F-B18E-423B-A999-6AF3BA93AE99}" type="presParOf" srcId="{C2CA787C-B79A-4A2D-8138-E1DF3BEEAAF4}" destId="{AE7395DF-4D13-414E-A6BE-8CC83E97EA1D}" srcOrd="6" destOrd="0" presId="urn:microsoft.com/office/officeart/2018/2/layout/IconCircleList"/>
    <dgm:cxn modelId="{C79FFBA4-00E8-414F-835D-FDD30E53F4EA}" type="presParOf" srcId="{AE7395DF-4D13-414E-A6BE-8CC83E97EA1D}" destId="{D69D79A8-6338-4356-9A63-15D711E31CA5}" srcOrd="0" destOrd="0" presId="urn:microsoft.com/office/officeart/2018/2/layout/IconCircleList"/>
    <dgm:cxn modelId="{1321004E-BD01-4469-9C31-EA21500DDD45}" type="presParOf" srcId="{AE7395DF-4D13-414E-A6BE-8CC83E97EA1D}" destId="{9C8E9546-FF77-4B8A-B2B8-CBC1D8DFE6AD}" srcOrd="1" destOrd="0" presId="urn:microsoft.com/office/officeart/2018/2/layout/IconCircleList"/>
    <dgm:cxn modelId="{F38D61AB-2032-42D6-9593-60382BF3E54F}" type="presParOf" srcId="{AE7395DF-4D13-414E-A6BE-8CC83E97EA1D}" destId="{A1DE931F-D8E9-4D4F-ADFD-3B895B532660}" srcOrd="2" destOrd="0" presId="urn:microsoft.com/office/officeart/2018/2/layout/IconCircleList"/>
    <dgm:cxn modelId="{2575660F-9BFF-439F-BB3C-793D1C28EF9A}" type="presParOf" srcId="{AE7395DF-4D13-414E-A6BE-8CC83E97EA1D}" destId="{7F89A2CA-A150-4AF6-8A7B-7C1ECA58818F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57B71A-77A7-448F-BE8A-9825B761C293}">
      <dsp:nvSpPr>
        <dsp:cNvPr id="0" name=""/>
        <dsp:cNvSpPr/>
      </dsp:nvSpPr>
      <dsp:spPr>
        <a:xfrm>
          <a:off x="212335" y="469890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D434B0-DF9E-4914-ADEB-103332B26315}">
      <dsp:nvSpPr>
        <dsp:cNvPr id="0" name=""/>
        <dsp:cNvSpPr/>
      </dsp:nvSpPr>
      <dsp:spPr>
        <a:xfrm>
          <a:off x="492877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E7FAED-7921-4175-A0E8-FD006D4BB059}">
      <dsp:nvSpPr>
        <dsp:cNvPr id="0" name=""/>
        <dsp:cNvSpPr/>
      </dsp:nvSpPr>
      <dsp:spPr>
        <a:xfrm>
          <a:off x="1834517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A control framework for time critical systems to satisfy real-time constraints robustly</a:t>
          </a:r>
          <a:endParaRPr lang="en-US" sz="1900" kern="1200"/>
        </a:p>
      </dsp:txBody>
      <dsp:txXfrm>
        <a:off x="1834517" y="469890"/>
        <a:ext cx="3148942" cy="1335915"/>
      </dsp:txXfrm>
    </dsp:sp>
    <dsp:sp modelId="{84BD23C4-F82C-4829-BF96-E88BCAC8CD72}">
      <dsp:nvSpPr>
        <dsp:cNvPr id="0" name=""/>
        <dsp:cNvSpPr/>
      </dsp:nvSpPr>
      <dsp:spPr>
        <a:xfrm>
          <a:off x="5532139" y="469890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465AEB-4F34-4F39-90D8-6B3FA2AED91A}">
      <dsp:nvSpPr>
        <dsp:cNvPr id="0" name=""/>
        <dsp:cNvSpPr/>
      </dsp:nvSpPr>
      <dsp:spPr>
        <a:xfrm>
          <a:off x="5812681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C0964E-ADD5-44DF-8EA2-5FDFC5A59570}">
      <dsp:nvSpPr>
        <dsp:cNvPr id="0" name=""/>
        <dsp:cNvSpPr/>
      </dsp:nvSpPr>
      <dsp:spPr>
        <a:xfrm>
          <a:off x="7154322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Use Signal Temporal Logic (STL) to formulate these constraints</a:t>
          </a:r>
          <a:endParaRPr lang="en-US" sz="1900" kern="1200"/>
        </a:p>
      </dsp:txBody>
      <dsp:txXfrm>
        <a:off x="7154322" y="469890"/>
        <a:ext cx="3148942" cy="1335915"/>
      </dsp:txXfrm>
    </dsp:sp>
    <dsp:sp modelId="{859DECDD-7872-4EA8-9158-E88BB3242FFA}">
      <dsp:nvSpPr>
        <dsp:cNvPr id="0" name=""/>
        <dsp:cNvSpPr/>
      </dsp:nvSpPr>
      <dsp:spPr>
        <a:xfrm>
          <a:off x="212335" y="2545532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483500-07AF-4A84-AFE9-789AA216F4FB}">
      <dsp:nvSpPr>
        <dsp:cNvPr id="0" name=""/>
        <dsp:cNvSpPr/>
      </dsp:nvSpPr>
      <dsp:spPr>
        <a:xfrm>
          <a:off x="492877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3E9787-7471-4317-822F-123D29581EAB}">
      <dsp:nvSpPr>
        <dsp:cNvPr id="0" name=""/>
        <dsp:cNvSpPr/>
      </dsp:nvSpPr>
      <dsp:spPr>
        <a:xfrm>
          <a:off x="1834517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Formulate a control problem to find an optimal input sequence that maximizes the time robustness of an STL constraint.</a:t>
          </a:r>
          <a:endParaRPr lang="en-US" sz="1900" kern="1200"/>
        </a:p>
      </dsp:txBody>
      <dsp:txXfrm>
        <a:off x="1834517" y="2545532"/>
        <a:ext cx="3148942" cy="1335915"/>
      </dsp:txXfrm>
    </dsp:sp>
    <dsp:sp modelId="{D69D79A8-6338-4356-9A63-15D711E31CA5}">
      <dsp:nvSpPr>
        <dsp:cNvPr id="0" name=""/>
        <dsp:cNvSpPr/>
      </dsp:nvSpPr>
      <dsp:spPr>
        <a:xfrm>
          <a:off x="5532139" y="2545532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8E9546-FF77-4B8A-B2B8-CBC1D8DFE6AD}">
      <dsp:nvSpPr>
        <dsp:cNvPr id="0" name=""/>
        <dsp:cNvSpPr/>
      </dsp:nvSpPr>
      <dsp:spPr>
        <a:xfrm>
          <a:off x="5812681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89A2CA-A150-4AF6-8A7B-7C1ECA58818F}">
      <dsp:nvSpPr>
        <dsp:cNvPr id="0" name=""/>
        <dsp:cNvSpPr/>
      </dsp:nvSpPr>
      <dsp:spPr>
        <a:xfrm>
          <a:off x="7154322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Use Mixed Integer Linear Program (MILP) encoding to enforce those constraints with guarantees.</a:t>
          </a:r>
          <a:endParaRPr lang="en-US" sz="1900" kern="1200"/>
        </a:p>
      </dsp:txBody>
      <dsp:txXfrm>
        <a:off x="7154322" y="2545532"/>
        <a:ext cx="3148942" cy="13359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161985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6273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387983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344858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763735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27123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68114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208630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641908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921095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98931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927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  <p:sldLayoutId id="2147483816" r:id="rId10"/>
    <p:sldLayoutId id="214748381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gif"/><Relationship Id="rId2" Type="http://schemas.openxmlformats.org/officeDocument/2006/relationships/image" Target="../media/image45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gif"/><Relationship Id="rId2" Type="http://schemas.openxmlformats.org/officeDocument/2006/relationships/image" Target="../media/image51.g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sv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4_3F491FF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B170B1-8BE0-3C72-9C91-96CB9310DB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3564" y="348865"/>
            <a:ext cx="9718111" cy="15764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Time-Robust Control for STL Specifications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7C4FAC-C0F3-8AF3-B0DC-3DB250663C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2796" y="2615979"/>
            <a:ext cx="4505561" cy="1840618"/>
          </a:xfrm>
        </p:spPr>
        <p:txBody>
          <a:bodyPr vert="horz" lIns="91440" tIns="45720" rIns="91440" bIns="45720" rtlCol="0" anchor="t">
            <a:noAutofit/>
          </a:bodyPr>
          <a:lstStyle/>
          <a:p>
            <a:pPr indent="-113030" algn="l" defTabSz="672830">
              <a:spcBef>
                <a:spcPts val="368"/>
              </a:spcBef>
              <a:spcAft>
                <a:spcPts val="316"/>
              </a:spcAft>
              <a:buFont typeface="Arial" panose="020B0604020202020204" pitchFamily="34" charset="0"/>
              <a:buChar char="•"/>
            </a:pPr>
            <a:r>
              <a:rPr lang="en-US" b="1" kern="1200" dirty="0">
                <a:latin typeface="+mn-lt"/>
                <a:ea typeface="+mn-ea"/>
                <a:cs typeface="Calibri"/>
              </a:rPr>
              <a:t>Presentation by</a:t>
            </a:r>
            <a:endParaRPr lang="en-US" b="1" kern="1200">
              <a:latin typeface="+mn-lt"/>
              <a:cs typeface="Calibri"/>
            </a:endParaRPr>
          </a:p>
          <a:p>
            <a:pPr marL="393065" lvl="1" indent="-113030" algn="l" defTabSz="672830">
              <a:spcBef>
                <a:spcPts val="368"/>
              </a:spcBef>
              <a:spcAft>
                <a:spcPts val="316"/>
              </a:spcAft>
              <a:buFont typeface="Arial" panose="020B0604020202020204" pitchFamily="34" charset="0"/>
              <a:buChar char="•"/>
            </a:pPr>
            <a:r>
              <a:rPr lang="en-US" sz="2400" kern="1200" dirty="0">
                <a:latin typeface="+mn-lt"/>
                <a:ea typeface="+mn-ea"/>
                <a:cs typeface="+mn-cs"/>
              </a:rPr>
              <a:t>Aravind S</a:t>
            </a:r>
            <a:endParaRPr lang="en-US" sz="2400" kern="1200">
              <a:latin typeface="+mn-lt"/>
              <a:cs typeface="Calibri"/>
            </a:endParaRPr>
          </a:p>
          <a:p>
            <a:pPr marL="393065" lvl="1" indent="-113030" algn="l" defTabSz="672830">
              <a:spcBef>
                <a:spcPts val="368"/>
              </a:spcBef>
              <a:spcAft>
                <a:spcPts val="316"/>
              </a:spcAft>
              <a:buFont typeface="Arial" panose="020B0604020202020204" pitchFamily="34" charset="0"/>
              <a:buChar char="•"/>
            </a:pPr>
            <a:r>
              <a:rPr lang="en-US" sz="2400" kern="1200" dirty="0">
                <a:latin typeface="+mn-lt"/>
                <a:ea typeface="+mn-ea"/>
                <a:cs typeface="+mn-cs"/>
              </a:rPr>
              <a:t>Aditya </a:t>
            </a:r>
            <a:r>
              <a:rPr lang="en-US" sz="2400" kern="1200" dirty="0" err="1">
                <a:latin typeface="+mn-lt"/>
                <a:ea typeface="+mn-ea"/>
                <a:cs typeface="+mn-cs"/>
              </a:rPr>
              <a:t>Shirwatkar</a:t>
            </a:r>
            <a:endParaRPr lang="en-US" sz="2400" kern="1200">
              <a:latin typeface="+mn-lt"/>
              <a:cs typeface="Calibri"/>
            </a:endParaRPr>
          </a:p>
          <a:p>
            <a:pPr marL="393065" lvl="1" indent="-113030" algn="l" defTabSz="672830">
              <a:spcBef>
                <a:spcPts val="368"/>
              </a:spcBef>
              <a:spcAft>
                <a:spcPts val="316"/>
              </a:spcAft>
              <a:buFont typeface="Arial" panose="020B0604020202020204" pitchFamily="34" charset="0"/>
              <a:buChar char="•"/>
            </a:pPr>
            <a:r>
              <a:rPr lang="en-US" sz="2400" kern="1200" dirty="0">
                <a:latin typeface="+mn-lt"/>
                <a:ea typeface="+mn-ea"/>
                <a:cs typeface="+mn-cs"/>
              </a:rPr>
              <a:t>Vishvaskumar </a:t>
            </a:r>
            <a:r>
              <a:rPr lang="en-US" sz="2400" kern="1200" dirty="0">
                <a:latin typeface="+mn-lt"/>
                <a:ea typeface="+mn-lt"/>
                <a:cs typeface="+mn-lt"/>
              </a:rPr>
              <a:t>Gajera</a:t>
            </a:r>
            <a:endParaRPr lang="en-US" sz="240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2720E-F672-BA28-DF82-19FBFC7A8A36}"/>
              </a:ext>
            </a:extLst>
          </p:cNvPr>
          <p:cNvSpPr txBox="1"/>
          <p:nvPr/>
        </p:nvSpPr>
        <p:spPr>
          <a:xfrm>
            <a:off x="1684454" y="4978898"/>
            <a:ext cx="8677464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defTabSz="672830">
              <a:spcAft>
                <a:spcPts val="475"/>
              </a:spcAft>
            </a:pPr>
            <a:r>
              <a:rPr lang="en-IN" b="1" kern="1200" dirty="0">
                <a:latin typeface="+mn-lt"/>
                <a:ea typeface="+mn-ea"/>
                <a:cs typeface="+mn-cs"/>
              </a:rPr>
              <a:t>Reference:</a:t>
            </a:r>
            <a:r>
              <a:rPr lang="en-IN" kern="1200" dirty="0">
                <a:latin typeface="+mn-lt"/>
                <a:ea typeface="+mn-ea"/>
                <a:cs typeface="+mn-cs"/>
              </a:rPr>
              <a:t> </a:t>
            </a:r>
            <a:r>
              <a:rPr lang="en-IN" kern="1200" dirty="0" err="1">
                <a:latin typeface="+mn-lt"/>
                <a:ea typeface="+mn-lt"/>
                <a:cs typeface="+mn-lt"/>
              </a:rPr>
              <a:t>Alëna</a:t>
            </a:r>
            <a:r>
              <a:rPr lang="en-IN" kern="1200" dirty="0">
                <a:latin typeface="+mn-lt"/>
                <a:ea typeface="+mn-lt"/>
                <a:cs typeface="+mn-lt"/>
              </a:rPr>
              <a:t> Rodionova, Lars Lindemann, Manfred Morari, and George J. Pappas. 2021. Time-Robust Control for STL Specifications. In 2021 60th IEEE Conference on Decision and Control (CDC). IEEE Press, 572–579. https://doi.org/10.1109/CDC45484.2021.9683477</a:t>
            </a:r>
            <a:r>
              <a:rPr lang="en-IN" kern="1200" dirty="0">
                <a:latin typeface="+mn-lt"/>
                <a:ea typeface="+mn-ea"/>
                <a:cs typeface="+mn-cs"/>
              </a:rPr>
              <a:t> </a:t>
            </a:r>
            <a:endParaRPr lang="en-US" dirty="0">
              <a:cs typeface="Calibri"/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11E14C09-509B-8DDF-A6EE-45BA73F31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66111" y="5990328"/>
            <a:ext cx="2367033" cy="315056"/>
          </a:xfrm>
        </p:spPr>
        <p:txBody>
          <a:bodyPr/>
          <a:lstStyle/>
          <a:p>
            <a:pPr defTabSz="786384">
              <a:spcAft>
                <a:spcPts val="600"/>
              </a:spcAft>
            </a:pPr>
            <a:fld id="{48F63A3B-78C7-47BE-AE5E-E10140E04643}" type="slidenum">
              <a:rPr lang="en-US" sz="1032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 defTabSz="786384">
                <a:spcAft>
                  <a:spcPts val="600"/>
                </a:spcAft>
              </a:pPr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4488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203DE33-2CD4-4CA8-9AF3-37C3B6513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4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16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2541F162-B15C-6DFF-0177-E3EBFEF569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1" t="-755" r="-139" b="566"/>
          <a:stretch/>
        </p:blipFill>
        <p:spPr>
          <a:xfrm>
            <a:off x="4035892" y="791698"/>
            <a:ext cx="7927887" cy="5262661"/>
          </a:xfrm>
          <a:prstGeom prst="rect">
            <a:avLst/>
          </a:prstGeom>
        </p:spPr>
      </p:pic>
      <p:sp>
        <p:nvSpPr>
          <p:cNvPr id="23" name="Freeform: Shape 18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53815A-D343-BD94-32DB-577D523F2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473" y="2950387"/>
            <a:ext cx="3052293" cy="3531403"/>
          </a:xfrm>
          <a:prstGeom prst="ellipse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3400" b="1">
                <a:solidFill>
                  <a:srgbClr val="FFFFFF"/>
                </a:solidFill>
              </a:rPr>
              <a:t>Time Robustness (Example)</a:t>
            </a:r>
            <a:endParaRPr lang="en-US" sz="3400">
              <a:solidFill>
                <a:srgbClr val="FFFFFF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C96998-671A-BEC1-4E66-A7F5288EF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48F63A3B-78C7-47BE-AE5E-E10140E04643}" type="slidenum">
              <a:rPr lang="en-US" sz="1100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10</a:t>
            </a:fld>
            <a:endParaRPr lang="en-US" sz="1100">
              <a:solidFill>
                <a:srgbClr val="FFFFFF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835709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8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CEA5F6-6ABE-F579-E697-CAC9D2844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664"/>
            <a:ext cx="44805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z="11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 sz="1100">
              <a:solidFill>
                <a:srgbClr val="FFFFFF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061FF4A-E62A-FC45-E9A8-C0F227C9F0CA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b="1" dirty="0">
                <a:cs typeface="Calibri Light"/>
              </a:rPr>
              <a:t>Soundness of Time Robustness</a:t>
            </a:r>
            <a:endParaRPr lang="en-GB" sz="3200" dirty="0">
              <a:cs typeface="Calibri Light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AD0FC81-B47E-9939-C197-A8EA0340C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6976"/>
            <a:ext cx="10515600" cy="25997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400" b="1" dirty="0">
                <a:latin typeface="Calibri"/>
                <a:cs typeface="Times New Roman"/>
              </a:rPr>
              <a:t>Theorem (Soundness)</a:t>
            </a:r>
            <a:r>
              <a:rPr lang="en-GB" sz="2400" dirty="0">
                <a:latin typeface="Calibri"/>
                <a:ea typeface="+mn-lt"/>
                <a:cs typeface="Times New Roman"/>
              </a:rPr>
              <a:t>:</a:t>
            </a:r>
            <a:r>
              <a:rPr lang="en-GB" sz="2400" dirty="0">
                <a:latin typeface="Calibri"/>
                <a:cs typeface="Times New Roman"/>
              </a:rPr>
              <a:t> </a:t>
            </a:r>
            <a:r>
              <a:rPr lang="en-GB" sz="2400" dirty="0">
                <a:latin typeface="Calibri"/>
                <a:cs typeface="Calibri"/>
              </a:rPr>
              <a:t>For an STL formula </a:t>
            </a:r>
            <a:r>
              <a:rPr lang="en-GB" sz="2400" b="1" i="1" dirty="0">
                <a:latin typeface="Calibri"/>
                <a:cs typeface="Calibri"/>
              </a:rPr>
              <a:t>ϕ</a:t>
            </a:r>
            <a:r>
              <a:rPr lang="en-GB" sz="2400" dirty="0">
                <a:latin typeface="Calibri"/>
                <a:cs typeface="Calibri"/>
              </a:rPr>
              <a:t>, trajectory </a:t>
            </a:r>
            <a:r>
              <a:rPr lang="en-GB" sz="2400" b="1" dirty="0">
                <a:latin typeface="Calibri"/>
                <a:cs typeface="Calibri"/>
              </a:rPr>
              <a:t>x : T → X</a:t>
            </a:r>
            <a:r>
              <a:rPr lang="en-GB" sz="2400" dirty="0">
                <a:latin typeface="Calibri"/>
                <a:cs typeface="Calibri"/>
              </a:rPr>
              <a:t>, time </a:t>
            </a:r>
            <a:r>
              <a:rPr lang="en-GB" sz="2400" b="1" dirty="0">
                <a:latin typeface="Calibri"/>
                <a:cs typeface="Calibri"/>
              </a:rPr>
              <a:t>t ∈ T</a:t>
            </a:r>
            <a:r>
              <a:rPr lang="en-GB" sz="2400" dirty="0">
                <a:latin typeface="Calibri"/>
                <a:cs typeface="Calibri"/>
              </a:rPr>
              <a:t> and </a:t>
            </a:r>
            <a:r>
              <a:rPr lang="en-GB" sz="2400" b="1" dirty="0">
                <a:ea typeface="+mn-lt"/>
                <a:cs typeface="+mn-lt"/>
              </a:rPr>
              <a:t>⋈</a:t>
            </a:r>
            <a:r>
              <a:rPr lang="en-GB" sz="2400" b="1" dirty="0">
                <a:latin typeface="Calibri"/>
                <a:cs typeface="Calibri"/>
              </a:rPr>
              <a:t>∈ {+,−}</a:t>
            </a:r>
            <a:r>
              <a:rPr lang="en-GB" sz="2400" dirty="0">
                <a:latin typeface="Calibri"/>
                <a:cs typeface="Calibri"/>
              </a:rPr>
              <a:t> the following results hold:</a:t>
            </a:r>
          </a:p>
        </p:txBody>
      </p:sp>
      <p:pic>
        <p:nvPicPr>
          <p:cNvPr id="15" name="Picture 5" descr="A picture containing text, antenna&#10;&#10;Description automatically generated">
            <a:extLst>
              <a:ext uri="{FF2B5EF4-FFF2-40B4-BE49-F238E27FC236}">
                <a16:creationId xmlns:a16="http://schemas.microsoft.com/office/drawing/2014/main" id="{D1D820B9-5866-6831-9057-23EB533BC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8530" y="2556967"/>
            <a:ext cx="5434940" cy="173417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291ACB1-1E7E-08D7-D215-86E9AF2CADCA}"/>
              </a:ext>
            </a:extLst>
          </p:cNvPr>
          <p:cNvSpPr txBox="1"/>
          <p:nvPr/>
        </p:nvSpPr>
        <p:spPr>
          <a:xfrm>
            <a:off x="846117" y="4445824"/>
            <a:ext cx="10517084" cy="180664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2400" b="1" dirty="0">
                <a:cs typeface="Calibri"/>
              </a:rPr>
              <a:t>Note:</a:t>
            </a:r>
            <a:r>
              <a:rPr lang="en-GB" sz="2400" dirty="0">
                <a:cs typeface="Calibri"/>
              </a:rPr>
              <a:t> The below equivalences do not hold </a:t>
            </a:r>
            <a:endParaRPr lang="en-US" sz="2400" dirty="0">
              <a:ea typeface="+mn-lt"/>
              <a:cs typeface="+mn-lt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endParaRPr lang="en-GB" sz="2400" dirty="0">
              <a:ea typeface="+mn-lt"/>
              <a:cs typeface="+mn-lt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endParaRPr lang="en-GB" sz="2400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2400" dirty="0">
                <a:cs typeface="Calibri"/>
              </a:rPr>
              <a:t>We cannot determine if the formula is satisfied or violated </a:t>
            </a:r>
            <a:r>
              <a:rPr lang="en-GB" sz="2400" dirty="0">
                <a:ea typeface="+mn-lt"/>
                <a:cs typeface="+mn-lt"/>
              </a:rPr>
              <a:t>when 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CA1680C-7F16-29A3-1EC0-91C5ABD970D7}"/>
              </a:ext>
            </a:extLst>
          </p:cNvPr>
          <p:cNvGrpSpPr/>
          <p:nvPr/>
        </p:nvGrpSpPr>
        <p:grpSpPr>
          <a:xfrm>
            <a:off x="1493811" y="5240893"/>
            <a:ext cx="9219710" cy="433617"/>
            <a:chOff x="1582876" y="5508088"/>
            <a:chExt cx="9219710" cy="433617"/>
          </a:xfrm>
        </p:grpSpPr>
        <p:pic>
          <p:nvPicPr>
            <p:cNvPr id="19" name="Picture 6">
              <a:extLst>
                <a:ext uri="{FF2B5EF4-FFF2-40B4-BE49-F238E27FC236}">
                  <a16:creationId xmlns:a16="http://schemas.microsoft.com/office/drawing/2014/main" id="{F2F08768-3FC0-51C6-FB3A-BB77426D4D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82876" y="5511706"/>
              <a:ext cx="4207823" cy="424847"/>
            </a:xfrm>
            <a:prstGeom prst="rect">
              <a:avLst/>
            </a:prstGeom>
          </p:spPr>
        </p:pic>
        <p:pic>
          <p:nvPicPr>
            <p:cNvPr id="20" name="Picture 7" descr="A picture containing diagram&#10;&#10;Description automatically generated">
              <a:extLst>
                <a:ext uri="{FF2B5EF4-FFF2-40B4-BE49-F238E27FC236}">
                  <a16:creationId xmlns:a16="http://schemas.microsoft.com/office/drawing/2014/main" id="{2067B214-AFD7-D748-11D1-468A5D4CF41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68192" y="5508088"/>
              <a:ext cx="4534394" cy="4336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78790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1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8A05E0-B4A2-9F85-FA1C-4D3FC2E42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 fontScale="90000"/>
          </a:bodyPr>
          <a:lstStyle/>
          <a:p>
            <a:r>
              <a:rPr lang="en-GB" sz="3700" b="1">
                <a:solidFill>
                  <a:srgbClr val="FFFFFF"/>
                </a:solidFill>
              </a:rPr>
              <a:t>Time Robust STL Control Synthesis (Dynamics Model)</a:t>
            </a:r>
            <a:endParaRPr lang="en-US" sz="3700" b="1">
              <a:solidFill>
                <a:srgbClr val="FFFFFF"/>
              </a:solidFill>
              <a:cs typeface="Calibri Light"/>
            </a:endParaRPr>
          </a:p>
        </p:txBody>
      </p:sp>
      <p:pic>
        <p:nvPicPr>
          <p:cNvPr id="5" name="Picture 5" descr="A picture containing watch, clock&#10;&#10;Description automatically generated">
            <a:extLst>
              <a:ext uri="{FF2B5EF4-FFF2-40B4-BE49-F238E27FC236}">
                <a16:creationId xmlns:a16="http://schemas.microsoft.com/office/drawing/2014/main" id="{AEA9E4DA-D624-81AD-0284-4AEB2D5FA7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07349" y="2764959"/>
            <a:ext cx="2400826" cy="48654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3F34F9-9F16-0CF2-BEFA-201CB64EA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13470" y="5999631"/>
            <a:ext cx="2297136" cy="305753"/>
          </a:xfrm>
        </p:spPr>
        <p:txBody>
          <a:bodyPr/>
          <a:lstStyle/>
          <a:p>
            <a:pPr defTabSz="758952">
              <a:spcAft>
                <a:spcPts val="600"/>
              </a:spcAft>
            </a:pPr>
            <a:fld id="{48F63A3B-78C7-47BE-AE5E-E10140E04643}" type="slidenum">
              <a:rPr lang="en-US" sz="996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 defTabSz="758952">
                <a:spcAft>
                  <a:spcPts val="600"/>
                </a:spcAft>
              </a:pPr>
              <a:t>12</a:t>
            </a:fld>
            <a:endParaRPr lang="en-US"/>
          </a:p>
        </p:txBody>
      </p:sp>
      <p:sp>
        <p:nvSpPr>
          <p:cNvPr id="30" name="TextBox 5">
            <a:extLst>
              <a:ext uri="{FF2B5EF4-FFF2-40B4-BE49-F238E27FC236}">
                <a16:creationId xmlns:a16="http://schemas.microsoft.com/office/drawing/2014/main" id="{FF65BC69-30F7-CF80-5BC3-CD451E8581FA}"/>
              </a:ext>
            </a:extLst>
          </p:cNvPr>
          <p:cNvSpPr txBox="1"/>
          <p:nvPr/>
        </p:nvSpPr>
        <p:spPr>
          <a:xfrm>
            <a:off x="1705334" y="3546218"/>
            <a:ext cx="8802370" cy="19329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758952">
              <a:spcAft>
                <a:spcPts val="600"/>
              </a:spcAft>
            </a:pPr>
            <a:r>
              <a:rPr lang="en-GB" sz="1992" kern="1200">
                <a:solidFill>
                  <a:schemeClr val="tx1"/>
                </a:solidFill>
                <a:latin typeface="+mn-lt"/>
                <a:ea typeface="+mn-ea"/>
                <a:cs typeface="Calibri"/>
              </a:rPr>
              <a:t>An input sequence </a:t>
            </a:r>
            <a:r>
              <a:rPr lang="en-GB" sz="1992" b="1" kern="1200">
                <a:solidFill>
                  <a:schemeClr val="tx1"/>
                </a:solidFill>
                <a:latin typeface="+mn-lt"/>
                <a:ea typeface="+mn-lt"/>
                <a:cs typeface="+mn-lt"/>
              </a:rPr>
              <a:t>u = (u</a:t>
            </a:r>
            <a:r>
              <a:rPr lang="en-GB" sz="1992" b="1" kern="1200" baseline="-25000">
                <a:solidFill>
                  <a:schemeClr val="tx1"/>
                </a:solidFill>
                <a:latin typeface="+mn-lt"/>
                <a:ea typeface="+mn-lt"/>
                <a:cs typeface="+mn-lt"/>
              </a:rPr>
              <a:t>0</a:t>
            </a:r>
            <a:r>
              <a:rPr lang="en-GB" sz="1992" b="1" kern="1200">
                <a:solidFill>
                  <a:schemeClr val="tx1"/>
                </a:solidFill>
                <a:latin typeface="+mn-lt"/>
                <a:ea typeface="+mn-lt"/>
                <a:cs typeface="+mn-lt"/>
              </a:rPr>
              <a:t>,u</a:t>
            </a:r>
            <a:r>
              <a:rPr lang="en-GB" sz="1992" b="1" kern="1200" baseline="-25000">
                <a:solidFill>
                  <a:schemeClr val="tx1"/>
                </a:solidFill>
                <a:latin typeface="+mn-lt"/>
                <a:ea typeface="+mn-lt"/>
                <a:cs typeface="+mn-lt"/>
              </a:rPr>
              <a:t>1 </a:t>
            </a:r>
            <a:r>
              <a:rPr lang="en-GB" sz="1992" b="1" kern="1200">
                <a:solidFill>
                  <a:schemeClr val="tx1"/>
                </a:solidFill>
                <a:latin typeface="+mn-lt"/>
                <a:ea typeface="+mn-lt"/>
                <a:cs typeface="+mn-lt"/>
              </a:rPr>
              <a:t>...,u</a:t>
            </a:r>
            <a:r>
              <a:rPr lang="en-GB" sz="1992" b="1" kern="1200" baseline="-25000">
                <a:solidFill>
                  <a:schemeClr val="tx1"/>
                </a:solidFill>
                <a:latin typeface="+mn-lt"/>
                <a:ea typeface="+mn-lt"/>
                <a:cs typeface="+mn-lt"/>
              </a:rPr>
              <a:t>H−1</a:t>
            </a:r>
            <a:r>
              <a:rPr lang="en-GB" sz="1992" b="1" kern="1200">
                <a:solidFill>
                  <a:schemeClr val="tx1"/>
                </a:solidFill>
                <a:latin typeface="+mn-lt"/>
                <a:ea typeface="+mn-lt"/>
                <a:cs typeface="+mn-lt"/>
              </a:rPr>
              <a:t>) </a:t>
            </a:r>
            <a:r>
              <a:rPr lang="en-GB" sz="1992" kern="1200" err="1">
                <a:solidFill>
                  <a:schemeClr val="tx1"/>
                </a:solidFill>
                <a:latin typeface="+mn-lt"/>
                <a:ea typeface="+mn-lt"/>
                <a:cs typeface="+mn-lt"/>
              </a:rPr>
              <a:t>s.t.</a:t>
            </a:r>
            <a:r>
              <a:rPr lang="en-GB" sz="1992" kern="1200">
                <a:solidFill>
                  <a:schemeClr val="tx1"/>
                </a:solidFill>
                <a:latin typeface="+mn-lt"/>
                <a:ea typeface="+mn-lt"/>
                <a:cs typeface="+mn-lt"/>
              </a:rPr>
              <a:t> the trajectory of the system is the unique sequence of states </a:t>
            </a:r>
            <a:r>
              <a:rPr lang="en-GB" sz="1992" b="1" kern="1200">
                <a:solidFill>
                  <a:schemeClr val="tx1"/>
                </a:solidFill>
                <a:latin typeface="+mn-lt"/>
                <a:ea typeface="+mn-lt"/>
                <a:cs typeface="+mn-lt"/>
              </a:rPr>
              <a:t>x = (x</a:t>
            </a:r>
            <a:r>
              <a:rPr lang="en-GB" sz="1992" b="1" kern="1200" baseline="-25000">
                <a:solidFill>
                  <a:schemeClr val="tx1"/>
                </a:solidFill>
                <a:latin typeface="+mn-lt"/>
                <a:ea typeface="+mn-lt"/>
                <a:cs typeface="+mn-lt"/>
              </a:rPr>
              <a:t>0</a:t>
            </a:r>
            <a:r>
              <a:rPr lang="en-GB" sz="1992" b="1" kern="1200">
                <a:solidFill>
                  <a:schemeClr val="tx1"/>
                </a:solidFill>
                <a:latin typeface="+mn-lt"/>
                <a:ea typeface="+mn-lt"/>
                <a:cs typeface="+mn-lt"/>
              </a:rPr>
              <a:t>, x</a:t>
            </a:r>
            <a:r>
              <a:rPr lang="en-GB" sz="1992" b="1" kern="1200" baseline="-25000">
                <a:solidFill>
                  <a:schemeClr val="tx1"/>
                </a:solidFill>
                <a:latin typeface="+mn-lt"/>
                <a:ea typeface="+mn-lt"/>
                <a:cs typeface="+mn-lt"/>
              </a:rPr>
              <a:t>1</a:t>
            </a:r>
            <a:r>
              <a:rPr lang="en-GB" sz="1992" b="1" kern="1200">
                <a:solidFill>
                  <a:schemeClr val="tx1"/>
                </a:solidFill>
                <a:latin typeface="+mn-lt"/>
                <a:ea typeface="+mn-lt"/>
                <a:cs typeface="+mn-lt"/>
              </a:rPr>
              <a:t> ..., </a:t>
            </a:r>
            <a:r>
              <a:rPr lang="en-GB" sz="1992" b="1" kern="1200" err="1">
                <a:solidFill>
                  <a:schemeClr val="tx1"/>
                </a:solidFill>
                <a:latin typeface="+mn-lt"/>
                <a:ea typeface="+mn-lt"/>
                <a:cs typeface="+mn-lt"/>
              </a:rPr>
              <a:t>x</a:t>
            </a:r>
            <a:r>
              <a:rPr lang="en-GB" sz="1992" b="1" kern="1200" baseline="-25000" err="1">
                <a:solidFill>
                  <a:schemeClr val="tx1"/>
                </a:solidFill>
                <a:latin typeface="+mn-lt"/>
                <a:ea typeface="+mn-lt"/>
                <a:cs typeface="+mn-lt"/>
              </a:rPr>
              <a:t>H</a:t>
            </a:r>
            <a:r>
              <a:rPr lang="en-GB" sz="1992" b="1" kern="1200">
                <a:solidFill>
                  <a:schemeClr val="tx1"/>
                </a:solidFill>
                <a:latin typeface="+mn-lt"/>
                <a:ea typeface="+mn-lt"/>
                <a:cs typeface="+mn-lt"/>
              </a:rPr>
              <a:t>)</a:t>
            </a:r>
          </a:p>
          <a:p>
            <a:pPr defTabSz="758952">
              <a:spcAft>
                <a:spcPts val="600"/>
              </a:spcAft>
            </a:pPr>
            <a:endParaRPr lang="en-GB" sz="1992" b="1" kern="1200">
              <a:solidFill>
                <a:schemeClr val="tx1"/>
              </a:solidFill>
              <a:latin typeface="+mn-lt"/>
              <a:ea typeface="+mn-ea"/>
              <a:cs typeface="Calibri"/>
            </a:endParaRPr>
          </a:p>
          <a:p>
            <a:pPr defTabSz="758952">
              <a:spcAft>
                <a:spcPts val="600"/>
              </a:spcAft>
            </a:pPr>
            <a:r>
              <a:rPr lang="en-GB" sz="1992" b="1" kern="1200">
                <a:solidFill>
                  <a:schemeClr val="tx1"/>
                </a:solidFill>
                <a:latin typeface="+mn-lt"/>
                <a:ea typeface="+mn-ea"/>
                <a:cs typeface="Calibri"/>
              </a:rPr>
              <a:t>Assumption</a:t>
            </a:r>
            <a:r>
              <a:rPr lang="en-GB" sz="1992" kern="1200">
                <a:solidFill>
                  <a:schemeClr val="tx1"/>
                </a:solidFill>
                <a:latin typeface="+mn-lt"/>
                <a:ea typeface="+mn-ea"/>
                <a:cs typeface="Calibri"/>
              </a:rPr>
              <a:t>: </a:t>
            </a:r>
            <a:r>
              <a:rPr lang="en-GB" sz="1992" b="1" kern="1200">
                <a:solidFill>
                  <a:schemeClr val="tx1"/>
                </a:solidFill>
                <a:latin typeface="+mn-lt"/>
                <a:ea typeface="+mn-lt"/>
                <a:cs typeface="+mn-lt"/>
              </a:rPr>
              <a:t>H</a:t>
            </a:r>
            <a:r>
              <a:rPr lang="en-GB" sz="1992" kern="1200">
                <a:solidFill>
                  <a:schemeClr val="tx1"/>
                </a:solidFill>
                <a:latin typeface="+mn-lt"/>
                <a:ea typeface="+mn-lt"/>
                <a:cs typeface="+mn-lt"/>
              </a:rPr>
              <a:t> is the time horizon which is sufficiently large to verify the satisfaction of formula </a:t>
            </a:r>
            <a:r>
              <a:rPr lang="en-GB" sz="1992" b="1" i="1" kern="1200">
                <a:solidFill>
                  <a:schemeClr val="tx1"/>
                </a:solidFill>
                <a:latin typeface="+mn-lt"/>
                <a:ea typeface="+mn-lt"/>
                <a:cs typeface="+mn-lt"/>
              </a:rPr>
              <a:t>ϕ</a:t>
            </a:r>
          </a:p>
          <a:p>
            <a:pPr>
              <a:spcAft>
                <a:spcPts val="600"/>
              </a:spcAft>
            </a:pPr>
            <a:endParaRPr lang="en-GB" sz="2400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946FC7-2745-A36A-C4F3-FDC7A033180B}"/>
              </a:ext>
            </a:extLst>
          </p:cNvPr>
          <p:cNvSpPr txBox="1"/>
          <p:nvPr/>
        </p:nvSpPr>
        <p:spPr>
          <a:xfrm>
            <a:off x="1705334" y="2112579"/>
            <a:ext cx="8802370" cy="84516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758952">
              <a:spcAft>
                <a:spcPts val="600"/>
              </a:spcAft>
            </a:pPr>
            <a:r>
              <a:rPr lang="en-GB" sz="1992" kern="1200">
                <a:solidFill>
                  <a:schemeClr val="tx1"/>
                </a:solidFill>
                <a:latin typeface="+mn-lt"/>
                <a:ea typeface="+mn-ea"/>
                <a:cs typeface="Calibri"/>
              </a:rPr>
              <a:t>Approach is limited to discrete time linear dynamical systems,</a:t>
            </a:r>
            <a:endParaRPr lang="en-US" sz="1494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spcAft>
                <a:spcPts val="600"/>
              </a:spcAft>
            </a:pPr>
            <a:endParaRPr lang="en-GB" sz="2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25449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8D5803-E490-B634-2489-37D5E43F8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4959603" cy="1642969"/>
          </a:xfrm>
        </p:spPr>
        <p:txBody>
          <a:bodyPr anchor="b">
            <a:normAutofit/>
          </a:bodyPr>
          <a:lstStyle/>
          <a:p>
            <a:r>
              <a:rPr lang="en-GB" sz="3700" b="1">
                <a:ea typeface="+mj-lt"/>
                <a:cs typeface="+mj-lt"/>
              </a:rPr>
              <a:t>Time Robust STL Control Synthesis (Controller)</a:t>
            </a:r>
            <a:endParaRPr lang="en-GB" sz="370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0D27C-891C-FA4F-AFD5-77F1E1CCF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418408"/>
            <a:ext cx="4959603" cy="352256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000" b="1">
                <a:ea typeface="+mn-lt"/>
                <a:cs typeface="+mn-lt"/>
              </a:rPr>
              <a:t>θ</a:t>
            </a:r>
            <a:r>
              <a:rPr lang="en-GB" sz="2000" b="1" baseline="30000">
                <a:ea typeface="+mn-lt"/>
                <a:cs typeface="+mn-lt"/>
              </a:rPr>
              <a:t>∗</a:t>
            </a:r>
            <a:r>
              <a:rPr lang="en-GB" sz="2000" b="1">
                <a:ea typeface="+mn-lt"/>
                <a:cs typeface="+mn-lt"/>
              </a:rPr>
              <a:t> </a:t>
            </a:r>
            <a:r>
              <a:rPr lang="en-GB" sz="2000">
                <a:ea typeface="+mn-lt"/>
                <a:cs typeface="+mn-lt"/>
              </a:rPr>
              <a:t>: lower bound on time robustness</a:t>
            </a:r>
          </a:p>
          <a:p>
            <a:endParaRPr lang="en-GB" sz="2000">
              <a:ea typeface="+mn-lt"/>
              <a:cs typeface="+mn-lt"/>
            </a:endParaRPr>
          </a:p>
          <a:p>
            <a:r>
              <a:rPr lang="en-GB" sz="2000">
                <a:ea typeface="+mn-lt"/>
                <a:cs typeface="+mn-lt"/>
              </a:rPr>
              <a:t>Gradient-based solvers ✘ (neither continuous nor smooth)</a:t>
            </a:r>
          </a:p>
          <a:p>
            <a:r>
              <a:rPr lang="en-GB" sz="2000">
                <a:ea typeface="+mn-lt"/>
                <a:cs typeface="+mn-lt"/>
              </a:rPr>
              <a:t>Monte-Carlo optimization ✘ (signal shifts)</a:t>
            </a:r>
          </a:p>
          <a:p>
            <a:r>
              <a:rPr lang="en-GB" sz="2000">
                <a:ea typeface="+mn-lt"/>
                <a:cs typeface="+mn-lt"/>
              </a:rPr>
              <a:t>Mixed-Integer Linear Programming (MILP) ✔</a:t>
            </a:r>
            <a:endParaRPr lang="en-GB" sz="2000">
              <a:cs typeface="Calibri" panose="020F0502020204030204"/>
            </a:endParaRPr>
          </a:p>
          <a:p>
            <a:pPr lvl="1"/>
            <a:r>
              <a:rPr lang="en-GB" sz="2000">
                <a:ea typeface="+mn-lt"/>
                <a:cs typeface="+mn-lt"/>
              </a:rPr>
              <a:t>Explicitly encode the signal shifts </a:t>
            </a:r>
            <a:endParaRPr lang="en-GB" sz="2000">
              <a:cs typeface="Calibri" panose="020F0502020204030204"/>
            </a:endParaRPr>
          </a:p>
          <a:p>
            <a:endParaRPr lang="en-GB" sz="2000">
              <a:cs typeface="Calibri" panose="020F0502020204030204"/>
            </a:endParaRPr>
          </a:p>
          <a:p>
            <a:endParaRPr lang="en-GB" sz="2000">
              <a:cs typeface="Calibri" panose="020F0502020204030204"/>
            </a:endParaRPr>
          </a:p>
        </p:txBody>
      </p:sp>
      <p:pic>
        <p:nvPicPr>
          <p:cNvPr id="6" name="Picture 6" descr="Text, letter&#10;&#10;Description automatically generated">
            <a:extLst>
              <a:ext uri="{FF2B5EF4-FFF2-40B4-BE49-F238E27FC236}">
                <a16:creationId xmlns:a16="http://schemas.microsoft.com/office/drawing/2014/main" id="{C7DED45A-4DAC-361B-72BF-273D5A5A7E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698" r="255" b="957"/>
          <a:stretch/>
        </p:blipFill>
        <p:spPr>
          <a:xfrm>
            <a:off x="6512442" y="2513512"/>
            <a:ext cx="5201023" cy="1417219"/>
          </a:xfrm>
          <a:prstGeom prst="rect">
            <a:avLst/>
          </a:prstGeom>
        </p:spPr>
      </p:pic>
      <p:sp>
        <p:nvSpPr>
          <p:cNvPr id="44" name="Rectangle 48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CEA5F6-6ABE-F579-E697-CAC9D2844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664"/>
            <a:ext cx="44805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z="11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US" sz="11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902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DF91F20-B96F-4F77-AC3E-2CDD3BAA10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D487F7-9050-4871-B351-34A72ADB2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484" y="-1"/>
            <a:ext cx="8111296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43C27DD-EF6A-4C48-9669-C2970E71A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858281" y="-401562"/>
            <a:ext cx="6858004" cy="7661129"/>
          </a:xfrm>
          <a:prstGeom prst="rect">
            <a:avLst/>
          </a:prstGeom>
          <a:gradFill>
            <a:gsLst>
              <a:gs pos="0">
                <a:schemeClr val="accent1">
                  <a:alpha val="23000"/>
                </a:schemeClr>
              </a:gs>
              <a:gs pos="71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0"/>
                </a:srgb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84384FE-1C88-4CAA-8FB8-2313A3AE7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7519" y="-1"/>
            <a:ext cx="8118331" cy="6858000"/>
          </a:xfrm>
          <a:prstGeom prst="rect">
            <a:avLst/>
          </a:prstGeom>
          <a:gradFill>
            <a:gsLst>
              <a:gs pos="14000">
                <a:schemeClr val="accent1">
                  <a:alpha val="0"/>
                </a:schemeClr>
              </a:gs>
              <a:gs pos="100000">
                <a:srgbClr val="000000">
                  <a:alpha val="82000"/>
                </a:srgb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7B6A113-58CD-406C-BCE4-6E1F1F2BE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449520">
            <a:off x="2569700" y="983306"/>
            <a:ext cx="5005754" cy="5005754"/>
          </a:xfrm>
          <a:prstGeom prst="ellipse">
            <a:avLst/>
          </a:prstGeom>
          <a:gradFill>
            <a:gsLst>
              <a:gs pos="17000">
                <a:schemeClr val="accent1">
                  <a:lumMod val="75000"/>
                  <a:alpha val="0"/>
                </a:schemeClr>
              </a:gs>
              <a:gs pos="82000">
                <a:srgbClr val="000000">
                  <a:alpha val="24000"/>
                </a:srgb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E4CDFA-401E-4C61-8524-6BCA062D8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948" y="857251"/>
            <a:ext cx="6219582" cy="31601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MILP Encoding of the problem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5A1AA86-B7E6-4C02-AA34-F1A25CD4C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7518" y="4354178"/>
            <a:ext cx="8118330" cy="2503817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33000"/>
                </a:schemeClr>
              </a:gs>
              <a:gs pos="83000">
                <a:srgbClr val="000000">
                  <a:alpha val="21000"/>
                </a:srgb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Graphic 7" descr="Brain">
            <a:extLst>
              <a:ext uri="{FF2B5EF4-FFF2-40B4-BE49-F238E27FC236}">
                <a16:creationId xmlns:a16="http://schemas.microsoft.com/office/drawing/2014/main" id="{85E597D5-ADEC-D7D1-027E-A62FFB7FCD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60981" y="1842090"/>
            <a:ext cx="3173819" cy="317381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9884B1-372D-54AE-3FAE-D3D8428BB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1600"/>
            <a:ext cx="4445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14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5327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8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1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: Shape 1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Rectangle 2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3CE503-01FE-6BCA-F7F8-0503488B0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GB" sz="4000" b="1">
                <a:solidFill>
                  <a:srgbClr val="FFFFFF"/>
                </a:solidFill>
                <a:ea typeface="+mj-lt"/>
                <a:cs typeface="+mj-lt"/>
              </a:rPr>
              <a:t>MILP Encoding Of Time Robustness (for STL Predicates)</a:t>
            </a:r>
            <a:endParaRPr lang="en-US" sz="4000" b="1">
              <a:solidFill>
                <a:srgbClr val="FFFFFF"/>
              </a:solidFill>
              <a:cs typeface="Calibri Ligh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9C75EC-B275-ACFD-F806-C04473E9A6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67695" y="221673"/>
                <a:ext cx="7561070" cy="6599116"/>
              </a:xfrm>
            </p:spPr>
            <p:txBody>
              <a:bodyPr anchor="ctr">
                <a:noAutofit/>
              </a:bodyPr>
              <a:lstStyle/>
              <a:p>
                <a:r>
                  <a:rPr lang="en-GB" sz="2400" dirty="0"/>
                  <a:t>Construct a binary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IN" sz="2400" b="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IN" sz="2400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400" b="0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IN" sz="2400" b="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IN" sz="24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GB" sz="2400" dirty="0"/>
                  <a:t> that corresponds to Boolean satisfaction of the predicate </a:t>
                </a:r>
                <a:r>
                  <a:rPr lang="en-GB" sz="2400" i="1" dirty="0"/>
                  <a:t>p</a:t>
                </a:r>
                <a:r>
                  <a:rPr lang="en-GB" sz="2400" dirty="0"/>
                  <a:t> by the trajectory at each time t = 0,….,H i.e.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IN" sz="2400" i="1">
                        <a:latin typeface="Cambria Math" panose="02040503050406030204" pitchFamily="18" charset="0"/>
                      </a:rPr>
                      <m:t>=1 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IN" sz="2400" i="1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IN" sz="2400" dirty="0"/>
              </a:p>
              <a:p>
                <a:endParaRPr lang="en-GB" sz="2400" i="1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IN" sz="2400" b="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2400" dirty="0"/>
                  <a:t> can be defined by the MILP predicates given by: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en-IN" sz="24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0" i="1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IN" sz="24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IN" sz="2400" b="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IN" sz="2400" b="0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IN" sz="2400" b="0" i="1"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IN" sz="24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24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sz="2400" b="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IN" sz="2400" b="0" i="1"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IN" sz="24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0" i="1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IN" sz="2400" b="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sz="2400" b="0" i="1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d>
                      <m:sSub>
                        <m:sSubPr>
                          <m:ctrlPr>
                            <a:rPr lang="en-IN" sz="24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N" sz="2400" b="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IN" sz="2400" b="0" i="1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IN" sz="2400" b="0" i="1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IN" sz="2400" b="0" dirty="0"/>
              </a:p>
              <a:p>
                <a:pPr marL="0" indent="0">
                  <a:buNone/>
                </a:pPr>
                <a:r>
                  <a:rPr lang="en-GB" sz="2400" dirty="0"/>
                  <a:t>Where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GB" sz="2400" dirty="0"/>
                  <a:t> is a small positive constant that represents tolerance</a:t>
                </a:r>
              </a:p>
              <a:p>
                <a:pPr marL="0" indent="0">
                  <a:buNone/>
                </a:pPr>
                <a:r>
                  <a:rPr lang="en-GB" sz="2400" dirty="0"/>
                  <a:t>	M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sz="24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lim>
                        </m:limLow>
                      </m:fName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GB" sz="2400" dirty="0"/>
                  <a:t> and m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IN" sz="2400" b="0" i="1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e>
                          <m:lim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lim>
                        </m:limLow>
                      </m:fName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IN" sz="2400" dirty="0"/>
              </a:p>
              <a:p>
                <a:pPr marL="0" indent="0">
                  <a:buNone/>
                </a:pPr>
                <a:endParaRPr lang="en-GB" sz="2400" dirty="0"/>
              </a:p>
              <a:p>
                <a:r>
                  <a:rPr lang="en-GB" sz="2400" dirty="0"/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IN" sz="2400" b="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IN" sz="2400" b="0" i="1">
                        <a:latin typeface="Cambria Math" panose="02040503050406030204" pitchFamily="18" charset="0"/>
                      </a:rPr>
                      <m:t>=1 </m:t>
                    </m:r>
                    <m:r>
                      <a:rPr lang="en-IN" sz="2400" b="0" i="1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IN" sz="2400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400" b="0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IN" sz="24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4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2400" b="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IN" sz="2400" b="0" i="1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GB" sz="2400" dirty="0"/>
                  <a:t>, the characteristic function is encoded as: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IN" sz="2400" b="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IN" sz="24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IN" sz="2400" b="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IN" sz="2400" b="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IN" sz="24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400" b="0" i="1">
                          <a:latin typeface="Cambria Math" panose="02040503050406030204" pitchFamily="18" charset="0"/>
                        </a:rPr>
                        <m:t>𝑠𝑖𝑔𝑛</m:t>
                      </m:r>
                      <m:r>
                        <a:rPr lang="en-IN" sz="2400" b="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400" b="0" i="1"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IN" sz="24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24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sz="2400" b="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IN" sz="2400" b="0" i="1">
                          <a:latin typeface="Cambria Math" panose="02040503050406030204" pitchFamily="18" charset="0"/>
                        </a:rPr>
                        <m:t>=2</m:t>
                      </m:r>
                      <m:sSub>
                        <m:sSubPr>
                          <m:ctrlPr>
                            <a:rPr lang="en-IN" sz="24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N" sz="2400" b="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IN" sz="2400" b="0" i="1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GB" sz="2400" dirty="0"/>
              </a:p>
              <a:p>
                <a:endParaRPr lang="en-GB" sz="2400" dirty="0"/>
              </a:p>
              <a:p>
                <a:endParaRPr lang="en-GB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9C75EC-B275-ACFD-F806-C04473E9A6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67695" y="221673"/>
                <a:ext cx="7561070" cy="6599116"/>
              </a:xfrm>
              <a:blipFill>
                <a:blip r:embed="rId2"/>
                <a:stretch>
                  <a:fillRect l="-1209" r="-9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0DF980-57BC-0543-EE64-BEFD8BB47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664"/>
            <a:ext cx="44805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15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62819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8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1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: Shape 1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Rectangle 2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3CE503-01FE-6BCA-F7F8-0503488B0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GB" sz="4000" b="1">
                <a:solidFill>
                  <a:srgbClr val="FFFFFF"/>
                </a:solidFill>
                <a:ea typeface="+mj-lt"/>
                <a:cs typeface="+mj-lt"/>
              </a:rPr>
              <a:t>MILP Encoding Of Time Robustness (for STL Predicates)</a:t>
            </a:r>
            <a:endParaRPr lang="en-US" sz="4000" b="1">
              <a:solidFill>
                <a:srgbClr val="FFFFFF"/>
              </a:solidFill>
              <a:cs typeface="Calibri Ligh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0DF980-57BC-0543-EE64-BEFD8BB47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664"/>
            <a:ext cx="44805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16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670CA3A1-3166-8916-A2DD-9DC995B09E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42386" y="367553"/>
                <a:ext cx="7835517" cy="6456218"/>
              </a:xfrm>
            </p:spPr>
            <p:txBody>
              <a:bodyPr/>
              <a:lstStyle/>
              <a:p>
                <a:r>
                  <a:rPr lang="en-IN" dirty="0"/>
                  <a:t>From the definition of right time robustness, we can write:</a:t>
                </a:r>
              </a:p>
              <a:p>
                <a:endParaRPr lang="en-IN" dirty="0"/>
              </a:p>
              <a:p>
                <a:endParaRPr lang="en-IN" dirty="0"/>
              </a:p>
              <a:p>
                <a:endParaRPr lang="en-IN" dirty="0"/>
              </a:p>
              <a:p>
                <a:r>
                  <a:rPr lang="en-IN" dirty="0"/>
                  <a:t>This means that, if at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IN" dirty="0"/>
                  <a:t>, count the number of sequential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sSup>
                          <m:sSup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IN" sz="24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IN" sz="2400" dirty="0"/>
                  <a:t> </a:t>
                </a:r>
                <a:r>
                  <a:rPr lang="en-IN" dirty="0"/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IN"/>
                  <a:t> in</a:t>
                </a:r>
                <a:r>
                  <a:rPr lang="en-IN" dirty="0"/>
                  <a:t> order to calculate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d>
                      <m:d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IN" sz="2400" b="0" dirty="0"/>
              </a:p>
              <a:p>
                <a:endParaRPr lang="en-IN" b="0" dirty="0"/>
              </a:p>
              <a:p>
                <a:r>
                  <a:rPr lang="en-IN" dirty="0"/>
                  <a:t>Similarly,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IN" sz="2400" dirty="0"/>
                  <a:t>, </a:t>
                </a:r>
                <a:r>
                  <a:rPr lang="en-IN" dirty="0"/>
                  <a:t>then count the number of 0s to the right and multiply the value by -1</a:t>
                </a:r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670CA3A1-3166-8916-A2DD-9DC995B09E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42386" y="367553"/>
                <a:ext cx="7835517" cy="6456218"/>
              </a:xfrm>
              <a:blipFill>
                <a:blip r:embed="rId2"/>
                <a:stretch>
                  <a:fillRect l="-1401" t="-1511" r="-7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660037E0-5DA7-4067-6B0C-4008B839E5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8095" y="1457275"/>
            <a:ext cx="6374890" cy="96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2769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8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1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: Shape 1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Rectangle 2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3CE503-01FE-6BCA-F7F8-0503488B0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GB" sz="4000" b="1">
                <a:solidFill>
                  <a:srgbClr val="FFFFFF"/>
                </a:solidFill>
                <a:ea typeface="+mj-lt"/>
                <a:cs typeface="+mj-lt"/>
              </a:rPr>
              <a:t>MILP Encoding Of Time Robustness (for STL Predicates)</a:t>
            </a:r>
            <a:endParaRPr lang="en-US" sz="4000" b="1">
              <a:solidFill>
                <a:srgbClr val="FFFFFF"/>
              </a:solidFill>
              <a:cs typeface="Calibri Ligh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0DF980-57BC-0543-EE64-BEFD8BB47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664"/>
            <a:ext cx="44805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17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F5487B8B-138E-76E0-ABCD-B49A6B8A36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16120" y="367553"/>
                <a:ext cx="7834312" cy="6456363"/>
              </a:xfrm>
            </p:spPr>
            <p:txBody>
              <a:bodyPr/>
              <a:lstStyle/>
              <a:p>
                <a:r>
                  <a:rPr lang="en-IN" dirty="0"/>
                  <a:t>Define the counter variables as:</a:t>
                </a:r>
              </a:p>
              <a:p>
                <a:endParaRPr lang="en-IN" dirty="0"/>
              </a:p>
              <a:p>
                <a:endParaRPr lang="en-IN" dirty="0"/>
              </a:p>
              <a:p>
                <a:endParaRPr lang="en-IN" dirty="0"/>
              </a:p>
              <a:p>
                <a:endParaRPr lang="en-IN" dirty="0"/>
              </a:p>
              <a:p>
                <a:r>
                  <a:rPr lang="en-IN" dirty="0"/>
                  <a:t>The counters are defined backwards and are of length H+2</a:t>
                </a:r>
              </a:p>
              <a:p>
                <a:r>
                  <a:rPr lang="en-IN" dirty="0"/>
                  <a:t>Time robustness is defined by the sequential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sSup>
                          <m:sSup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IN" dirty="0"/>
                  <a:t> when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IN" sz="24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p>
                        <m:r>
                          <a:rPr lang="en-IN" sz="2400" b="0" i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IN" dirty="0"/>
                  <a:t> not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IN" sz="240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p>
                        <m:r>
                          <a:rPr lang="en-IN" sz="240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IN" dirty="0"/>
                  <a:t>. Hence, the counters must be modified as:</a:t>
                </a:r>
              </a:p>
              <a:p>
                <a:endParaRPr lang="en-IN" dirty="0"/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F5487B8B-138E-76E0-ABCD-B49A6B8A36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16120" y="367553"/>
                <a:ext cx="7834312" cy="6456363"/>
              </a:xfrm>
              <a:blipFill>
                <a:blip r:embed="rId2"/>
                <a:stretch>
                  <a:fillRect l="-1401" t="-1511" r="-147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980DC371-EBB5-F049-18F4-76AD6E4BD5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3625" y="1217368"/>
            <a:ext cx="6033650" cy="125607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4960117-9E72-7E12-A39E-74B2AF2F7A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9943" y="5091315"/>
            <a:ext cx="5338324" cy="1256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2481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8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1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: Shape 1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Rectangle 2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3CE503-01FE-6BCA-F7F8-0503488B0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GB" sz="4000" b="1">
                <a:solidFill>
                  <a:srgbClr val="FFFFFF"/>
                </a:solidFill>
                <a:ea typeface="+mj-lt"/>
                <a:cs typeface="+mj-lt"/>
              </a:rPr>
              <a:t>MILP Encoding Of Time Robustness (for STL Predicates)</a:t>
            </a:r>
            <a:endParaRPr lang="en-US" sz="4000" b="1">
              <a:solidFill>
                <a:srgbClr val="FFFFFF"/>
              </a:solidFill>
              <a:cs typeface="Calibri Ligh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0DF980-57BC-0543-EE64-BEFD8BB47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664"/>
            <a:ext cx="44805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18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F5487B8B-138E-76E0-ABCD-B49A6B8A36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35438" y="152400"/>
                <a:ext cx="7834312" cy="6456363"/>
              </a:xfrm>
            </p:spPr>
            <p:txBody>
              <a:bodyPr/>
              <a:lstStyle/>
              <a:p>
                <a:endParaRPr lang="en-IN" dirty="0"/>
              </a:p>
              <a:p>
                <a:endParaRPr lang="en-IN" dirty="0"/>
              </a:p>
              <a:p>
                <a:r>
                  <a:rPr lang="en-IN" dirty="0"/>
                  <a:t>Since the case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IN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IN" dirty="0"/>
                  <a:t> are disjoint, the right time robustness can be defined as: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r>
                  <a:rPr lang="en-IN" dirty="0"/>
                  <a:t>Thus, using the counter variables, the MILP encoding of the right time robustness is done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F5487B8B-138E-76E0-ABCD-B49A6B8A36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35438" y="152400"/>
                <a:ext cx="7834312" cy="6456363"/>
              </a:xfrm>
              <a:blipFill>
                <a:blip r:embed="rId2"/>
                <a:stretch>
                  <a:fillRect l="-1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73D37543-FF66-29B4-9816-8CED3F6EBF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054" y="2667790"/>
            <a:ext cx="6022632" cy="130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9161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2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4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6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Rectangle 22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3450C8-185A-41DF-AD28-FF84E4D65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GB" sz="4000" b="1" dirty="0">
                <a:solidFill>
                  <a:srgbClr val="FFFFFF"/>
                </a:solidFill>
                <a:ea typeface="+mj-lt"/>
                <a:cs typeface="+mj-lt"/>
              </a:rPr>
              <a:t>MILP Encoding Of STL operators</a:t>
            </a:r>
            <a:endParaRPr lang="en-IN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6C31B-9059-ACA0-6BED-2B290864A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727" y="649480"/>
            <a:ext cx="7333182" cy="5546047"/>
          </a:xfrm>
        </p:spPr>
        <p:txBody>
          <a:bodyPr anchor="ctr">
            <a:normAutofit/>
          </a:bodyPr>
          <a:lstStyle/>
          <a:p>
            <a:r>
              <a:rPr lang="en-IN" sz="2000" dirty="0"/>
              <a:t>The MILP encoding of the STL operators is based on the paper</a:t>
            </a:r>
          </a:p>
          <a:p>
            <a:pPr lvl="1"/>
            <a:r>
              <a:rPr lang="en-IN" sz="1600" dirty="0"/>
              <a:t>V. Raman, A. </a:t>
            </a:r>
            <a:r>
              <a:rPr lang="en-IN" sz="1600" dirty="0" err="1"/>
              <a:t>Donz´e</a:t>
            </a:r>
            <a:r>
              <a:rPr lang="en-IN" sz="1600" dirty="0"/>
              <a:t>, M. </a:t>
            </a:r>
            <a:r>
              <a:rPr lang="en-IN" sz="1600" dirty="0" err="1"/>
              <a:t>Maasoumy</a:t>
            </a:r>
            <a:r>
              <a:rPr lang="en-IN" sz="1600" dirty="0"/>
              <a:t>, R. M. Murray, A. Sangiovanni- Vincentelli, and S. A. </a:t>
            </a:r>
            <a:r>
              <a:rPr lang="en-IN" sz="1600" dirty="0" err="1"/>
              <a:t>Seshia</a:t>
            </a:r>
            <a:r>
              <a:rPr lang="en-IN" sz="1600" dirty="0"/>
              <a:t>. Model predictive control with signal temporal logic specifications. In 53rd IEEE Conference on Decision and Control, pages 81-87. IEEE, 2014.</a:t>
            </a:r>
            <a:endParaRPr lang="en-IN" sz="1600">
              <a:cs typeface="Calibri" panose="020F0502020204030204"/>
            </a:endParaRPr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FE461C2-0FFF-DEEB-D9A5-55191A3F9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054" y="4082041"/>
            <a:ext cx="6680525" cy="193735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445F5C-C9C3-D546-122C-73C66EE03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664"/>
            <a:ext cx="44805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19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3517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9FA49-031D-24CF-EBAF-193D155E6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b="1">
                <a:cs typeface="Sabon Next LT"/>
              </a:rPr>
              <a:t>Overview</a:t>
            </a:r>
            <a:endParaRPr lang="en-GB" sz="3200" b="1" dirty="0">
              <a:cs typeface="Sabon Next LT"/>
            </a:endParaRPr>
          </a:p>
        </p:txBody>
      </p:sp>
      <p:graphicFrame>
        <p:nvGraphicFramePr>
          <p:cNvPr id="38" name="Content Placeholder 2">
            <a:extLst>
              <a:ext uri="{FF2B5EF4-FFF2-40B4-BE49-F238E27FC236}">
                <a16:creationId xmlns:a16="http://schemas.microsoft.com/office/drawing/2014/main" id="{10047544-C8F2-E40E-A478-EFA4FE0872A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687CA2-E90B-8FCD-180A-E81B58B4D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84117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12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14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16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18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Freeform: Shape 20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0" name="Rectangle 22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Text, letter&#10;&#10;Description automatically generated">
            <a:extLst>
              <a:ext uri="{FF2B5EF4-FFF2-40B4-BE49-F238E27FC236}">
                <a16:creationId xmlns:a16="http://schemas.microsoft.com/office/drawing/2014/main" id="{93096072-7BB6-6A3E-72EE-2098ADA7F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4200" y="282381"/>
            <a:ext cx="7433738" cy="635584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141206-3ECD-44CE-1125-7DB120B24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664"/>
            <a:ext cx="448056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20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A32F9D-B58D-D759-3391-0B2D835FA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IN" sz="4000" dirty="0">
                <a:solidFill>
                  <a:srgbClr val="FFFFFF"/>
                </a:solidFill>
              </a:rPr>
              <a:t>Algorithm for MILP encoding of time robustness</a:t>
            </a:r>
          </a:p>
        </p:txBody>
      </p:sp>
    </p:spTree>
    <p:extLst>
      <p:ext uri="{BB962C8B-B14F-4D97-AF65-F5344CB8AC3E}">
        <p14:creationId xmlns:p14="http://schemas.microsoft.com/office/powerpoint/2010/main" val="9408097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7A51B65-0FAB-1200-7AC7-C5FE90AD6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Results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814BB9-E0E7-5F0A-A848-0E88B7FB5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46837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21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91880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3C78B9-1AC0-39AF-D630-DB5752244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GB" sz="4000" b="1">
                <a:solidFill>
                  <a:srgbClr val="FFFFFF"/>
                </a:solidFill>
                <a:cs typeface="Calibri Light"/>
              </a:rPr>
              <a:t>Results (2D UAV)</a:t>
            </a:r>
            <a:endParaRPr lang="en-GB" sz="4000">
              <a:solidFill>
                <a:srgbClr val="FFFFFF"/>
              </a:solidFill>
              <a:cs typeface="Calibri Light" panose="020F030202020403020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352720-5FBE-2B7A-E86D-12EAC45D9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61656" y="6448290"/>
            <a:ext cx="2197741" cy="292523"/>
          </a:xfrm>
        </p:spPr>
        <p:txBody>
          <a:bodyPr/>
          <a:lstStyle/>
          <a:p>
            <a:pPr defTabSz="731520">
              <a:spcAft>
                <a:spcPts val="600"/>
              </a:spcAft>
            </a:pPr>
            <a:fld id="{48F63A3B-78C7-47BE-AE5E-E10140E04643}" type="slidenum">
              <a:rPr lang="en-US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 defTabSz="731520">
                <a:spcAft>
                  <a:spcPts val="600"/>
                </a:spcAft>
              </a:pPr>
              <a:t>22</a:t>
            </a:fld>
            <a:endParaRPr lang="en-US">
              <a:cs typeface="Calibri"/>
            </a:endParaRPr>
          </a:p>
        </p:txBody>
      </p:sp>
      <p:pic>
        <p:nvPicPr>
          <p:cNvPr id="5" name="Picture 5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CEF0CBF0-3352-9868-0205-0E4B44D6A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804" y="2608565"/>
            <a:ext cx="9641335" cy="3845931"/>
          </a:xfrm>
          <a:prstGeom prst="rect">
            <a:avLst/>
          </a:prstGeom>
        </p:spPr>
      </p:pic>
      <p:pic>
        <p:nvPicPr>
          <p:cNvPr id="6" name="Picture 6" descr="A picture containing text, clock, sign&#10;&#10;Description automatically generated">
            <a:extLst>
              <a:ext uri="{FF2B5EF4-FFF2-40B4-BE49-F238E27FC236}">
                <a16:creationId xmlns:a16="http://schemas.microsoft.com/office/drawing/2014/main" id="{65D8C03A-E18A-419B-C041-5AA69CF31D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1731" y="1815696"/>
            <a:ext cx="1129395" cy="595222"/>
          </a:xfrm>
          <a:prstGeom prst="rect">
            <a:avLst/>
          </a:prstGeom>
        </p:spPr>
      </p:pic>
      <p:pic>
        <p:nvPicPr>
          <p:cNvPr id="7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A657935F-A484-91E1-265D-36730224DB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7443" y="1818867"/>
            <a:ext cx="953881" cy="587591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A9DA4AC1-A812-0F7E-D47F-EC5DFC47F8D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3019" b="-4047"/>
          <a:stretch/>
        </p:blipFill>
        <p:spPr>
          <a:xfrm>
            <a:off x="2126231" y="1942676"/>
            <a:ext cx="1124501" cy="341415"/>
          </a:xfrm>
          <a:prstGeom prst="rect">
            <a:avLst/>
          </a:prstGeom>
        </p:spPr>
      </p:pic>
      <p:pic>
        <p:nvPicPr>
          <p:cNvPr id="9" name="Picture 9" descr="A picture containing clock, watch&#10;&#10;Description automatically generated">
            <a:extLst>
              <a:ext uri="{FF2B5EF4-FFF2-40B4-BE49-F238E27FC236}">
                <a16:creationId xmlns:a16="http://schemas.microsoft.com/office/drawing/2014/main" id="{5E4A548E-4B74-9B82-0B23-C4EA80E9E6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28106" y="1893711"/>
            <a:ext cx="4144877" cy="443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0745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3C78B9-1AC0-39AF-D630-DB5752244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GB" sz="4000" b="1" dirty="0">
                <a:solidFill>
                  <a:srgbClr val="FFFFFF"/>
                </a:solidFill>
                <a:cs typeface="Calibri Light"/>
              </a:rPr>
              <a:t>Results (Multi Agent Surveillance)</a:t>
            </a:r>
            <a:endParaRPr lang="en-GB" sz="4000" dirty="0">
              <a:solidFill>
                <a:srgbClr val="FFFFFF"/>
              </a:solidFill>
              <a:cs typeface="Calibri Light" panose="020F030202020403020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352720-5FBE-2B7A-E86D-12EAC45D9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50669" y="6012861"/>
            <a:ext cx="2197741" cy="292523"/>
          </a:xfrm>
        </p:spPr>
        <p:txBody>
          <a:bodyPr/>
          <a:lstStyle/>
          <a:p>
            <a:pPr defTabSz="731520">
              <a:spcAft>
                <a:spcPts val="600"/>
              </a:spcAft>
            </a:pPr>
            <a:fld id="{48F63A3B-78C7-47BE-AE5E-E10140E04643}" type="slidenum">
              <a:rPr lang="en-US" sz="96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 defTabSz="731520">
                <a:spcAft>
                  <a:spcPts val="600"/>
                </a:spcAft>
              </a:pPr>
              <a:t>23</a:t>
            </a:fld>
            <a:endParaRPr lang="en-US"/>
          </a:p>
        </p:txBody>
      </p:sp>
      <p:pic>
        <p:nvPicPr>
          <p:cNvPr id="3" name="Picture 8" descr="Text&#10;&#10;Description automatically generated">
            <a:extLst>
              <a:ext uri="{FF2B5EF4-FFF2-40B4-BE49-F238E27FC236}">
                <a16:creationId xmlns:a16="http://schemas.microsoft.com/office/drawing/2014/main" id="{2DDD59DE-3429-4D52-B082-70F02EF5E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2270" y="1695804"/>
            <a:ext cx="4380517" cy="739530"/>
          </a:xfrm>
          <a:prstGeom prst="rect">
            <a:avLst/>
          </a:prstGeom>
        </p:spPr>
      </p:pic>
      <p:pic>
        <p:nvPicPr>
          <p:cNvPr id="10" name="Picture 9" descr="Diagram, line chart&#10;&#10;Description automatically generated">
            <a:extLst>
              <a:ext uri="{FF2B5EF4-FFF2-40B4-BE49-F238E27FC236}">
                <a16:creationId xmlns:a16="http://schemas.microsoft.com/office/drawing/2014/main" id="{A9EB1A3C-C9E9-D2A2-955D-4AD255A571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71" t="456" r="-144" b="246"/>
          <a:stretch/>
        </p:blipFill>
        <p:spPr>
          <a:xfrm>
            <a:off x="838794" y="2591800"/>
            <a:ext cx="5132060" cy="4040437"/>
          </a:xfrm>
          <a:prstGeom prst="rect">
            <a:avLst/>
          </a:prstGeom>
        </p:spPr>
      </p:pic>
      <p:pic>
        <p:nvPicPr>
          <p:cNvPr id="11" name="Picture 10" descr="Chart, histogram&#10;&#10;Description automatically generated">
            <a:extLst>
              <a:ext uri="{FF2B5EF4-FFF2-40B4-BE49-F238E27FC236}">
                <a16:creationId xmlns:a16="http://schemas.microsoft.com/office/drawing/2014/main" id="{99545C7E-6ABF-3C09-7DC0-2F574FABE1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1413" y="3252367"/>
            <a:ext cx="5246914" cy="329241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89FDD0D-CB74-E6DB-6054-32B33C69C8AA}"/>
              </a:ext>
            </a:extLst>
          </p:cNvPr>
          <p:cNvSpPr txBox="1"/>
          <p:nvPr/>
        </p:nvSpPr>
        <p:spPr>
          <a:xfrm>
            <a:off x="734785" y="1692233"/>
            <a:ext cx="609797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>
                <a:ea typeface="+mn-lt"/>
                <a:cs typeface="+mn-lt"/>
              </a:rPr>
              <a:t>Goal region to be visited by at least one of the agents within the first 20 time steps and then within the next 20 time steps</a:t>
            </a:r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7376489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7A51B65-0FAB-1200-7AC7-C5FE90AD6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Extension (Ou</a:t>
            </a:r>
            <a:r>
              <a:rPr lang="en-US" sz="4800" dirty="0">
                <a:solidFill>
                  <a:srgbClr val="FFFFFF"/>
                </a:solidFill>
              </a:rPr>
              <a:t>r Work)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814BB9-E0E7-5F0A-A848-0E88B7FB5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46837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24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0585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16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3C78B9-1AC0-39AF-D630-DB5752244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6501" y="489508"/>
            <a:ext cx="5754896" cy="16675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Results (Multi Agent 3D UAV)</a:t>
            </a:r>
            <a:endParaRPr lang="en-US" sz="40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11" descr="Chart, scatter chart&#10;&#10;Description automatically generated">
            <a:extLst>
              <a:ext uri="{FF2B5EF4-FFF2-40B4-BE49-F238E27FC236}">
                <a16:creationId xmlns:a16="http://schemas.microsoft.com/office/drawing/2014/main" id="{D669EAA4-BDAC-6719-A91A-CCFD75053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18" y="1011383"/>
            <a:ext cx="5525983" cy="414448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75B4DA2-6E2F-FEEE-B169-DB551AA4B621}"/>
              </a:ext>
            </a:extLst>
          </p:cNvPr>
          <p:cNvSpPr txBox="1"/>
          <p:nvPr/>
        </p:nvSpPr>
        <p:spPr>
          <a:xfrm>
            <a:off x="5596502" y="2405894"/>
            <a:ext cx="5754896" cy="319746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lnSpcReduction="10000"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N_states</a:t>
            </a:r>
            <a:r>
              <a:rPr lang="en-US" sz="2000" dirty="0"/>
              <a:t> = 24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N_control</a:t>
            </a:r>
            <a:r>
              <a:rPr lang="en-US" sz="2000" dirty="0"/>
              <a:t> = 8</a:t>
            </a:r>
            <a:endParaRPr lang="en-US" sz="2000" dirty="0"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cs typeface="Calibri"/>
              </a:rPr>
              <a:t>H = 50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Specification: Reach goal region always within the last 10 time steps</a:t>
            </a:r>
            <a:endParaRPr lang="en-US" sz="2000" dirty="0"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Solver Time (secs) = 44</a:t>
            </a:r>
            <a:endParaRPr lang="en-US" sz="2000" dirty="0"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Time Rob. = 1</a:t>
            </a:r>
            <a:endParaRPr lang="en-US" sz="2000" dirty="0">
              <a:cs typeface="Calibri"/>
            </a:endParaRPr>
          </a:p>
        </p:txBody>
      </p:sp>
      <p:sp>
        <p:nvSpPr>
          <p:cNvPr id="31" name="Rectangle 18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20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352720-5FBE-2B7A-E86D-12EAC45D9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z="11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25</a:t>
            </a:fld>
            <a:endParaRPr lang="en-US" sz="11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69208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16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3C78B9-1AC0-39AF-D630-DB5752244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91" y="4599"/>
            <a:ext cx="11652974" cy="89567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1" dirty="0"/>
              <a:t>Comparison </a:t>
            </a:r>
            <a:r>
              <a:rPr lang="en-US" sz="4000" b="1" kern="1200" dirty="0">
                <a:latin typeface="+mj-lt"/>
                <a:ea typeface="+mj-ea"/>
                <a:cs typeface="+mj-cs"/>
              </a:rPr>
              <a:t>(Multi Agent 3D UAV)</a:t>
            </a:r>
            <a:endParaRPr lang="en-US" sz="4000" kern="1200" dirty="0">
              <a:latin typeface="+mj-lt"/>
              <a:ea typeface="+mj-ea"/>
              <a:cs typeface="+mj-cs"/>
            </a:endParaRPr>
          </a:p>
        </p:txBody>
      </p:sp>
      <p:pic>
        <p:nvPicPr>
          <p:cNvPr id="8" name="Picture 11" descr="Chart, scatter chart&#10;&#10;Description automatically generated">
            <a:extLst>
              <a:ext uri="{FF2B5EF4-FFF2-40B4-BE49-F238E27FC236}">
                <a16:creationId xmlns:a16="http://schemas.microsoft.com/office/drawing/2014/main" id="{D669EAA4-BDAC-6719-A91A-CCFD75053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531" y="1585357"/>
            <a:ext cx="4783776" cy="358040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75B4DA2-6E2F-FEEE-B169-DB551AA4B621}"/>
              </a:ext>
            </a:extLst>
          </p:cNvPr>
          <p:cNvSpPr txBox="1"/>
          <p:nvPr/>
        </p:nvSpPr>
        <p:spPr>
          <a:xfrm>
            <a:off x="549488" y="5166906"/>
            <a:ext cx="4794975" cy="123803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92500" lnSpcReduction="20000"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Solver Time (secs) = 44</a:t>
            </a:r>
            <a:endParaRPr lang="en-US" sz="2000" dirty="0"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Time Rob. = 1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cs typeface="Calibri"/>
              </a:rPr>
              <a:t>Jerky Trajectory!</a:t>
            </a:r>
          </a:p>
        </p:txBody>
      </p:sp>
      <p:sp>
        <p:nvSpPr>
          <p:cNvPr id="31" name="Rectangle 18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20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352720-5FBE-2B7A-E86D-12EAC45D9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z="11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26</a:t>
            </a:fld>
            <a:endParaRPr lang="en-US" sz="1100">
              <a:solidFill>
                <a:srgbClr val="FFFFFF"/>
              </a:solidFill>
            </a:endParaRPr>
          </a:p>
        </p:txBody>
      </p:sp>
      <p:pic>
        <p:nvPicPr>
          <p:cNvPr id="3" name="Picture 4" descr="Chart&#10;&#10;Description automatically generated">
            <a:extLst>
              <a:ext uri="{FF2B5EF4-FFF2-40B4-BE49-F238E27FC236}">
                <a16:creationId xmlns:a16="http://schemas.microsoft.com/office/drawing/2014/main" id="{AE42077A-F5E0-1491-4580-F97EBF5E1B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9358" y="1579898"/>
            <a:ext cx="4835180" cy="35861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BA09DAC-7A61-33BF-D760-12386B4CA7C7}"/>
              </a:ext>
            </a:extLst>
          </p:cNvPr>
          <p:cNvSpPr txBox="1"/>
          <p:nvPr/>
        </p:nvSpPr>
        <p:spPr>
          <a:xfrm>
            <a:off x="5972553" y="5157010"/>
            <a:ext cx="4844455" cy="124793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92500" lnSpcReduction="20000"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Solver Time (secs) = 0.01</a:t>
            </a:r>
            <a:endParaRPr lang="en-US" sz="2000" dirty="0"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No notion of Time Rob.</a:t>
            </a:r>
            <a:endParaRPr lang="en-US" sz="2000" dirty="0"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cs typeface="Calibri"/>
              </a:rPr>
              <a:t>Smooth Trajectory!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BA8D99-65EB-0A9B-9709-676320C1BF40}"/>
              </a:ext>
            </a:extLst>
          </p:cNvPr>
          <p:cNvSpPr txBox="1"/>
          <p:nvPr/>
        </p:nvSpPr>
        <p:spPr>
          <a:xfrm>
            <a:off x="544285" y="1061357"/>
            <a:ext cx="479466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dirty="0">
                <a:cs typeface="Calibri" panose="020F0502020204030204"/>
              </a:rPr>
              <a:t>Time Robust Control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F45336-4125-E5EB-481A-B6703E96E4A9}"/>
              </a:ext>
            </a:extLst>
          </p:cNvPr>
          <p:cNvSpPr txBox="1"/>
          <p:nvPr/>
        </p:nvSpPr>
        <p:spPr>
          <a:xfrm>
            <a:off x="5878285" y="1061357"/>
            <a:ext cx="479466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dirty="0">
                <a:cs typeface="Calibri" panose="020F0502020204030204"/>
              </a:rPr>
              <a:t>Convex MPC </a:t>
            </a:r>
          </a:p>
        </p:txBody>
      </p:sp>
    </p:spTree>
    <p:extLst>
      <p:ext uri="{BB962C8B-B14F-4D97-AF65-F5344CB8AC3E}">
        <p14:creationId xmlns:p14="http://schemas.microsoft.com/office/powerpoint/2010/main" val="25120335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1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3">
            <a:extLst>
              <a:ext uri="{FF2B5EF4-FFF2-40B4-BE49-F238E27FC236}">
                <a16:creationId xmlns:a16="http://schemas.microsoft.com/office/drawing/2014/main" id="{4C6B5652-C661-4C58-B937-F0F490F7FC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5">
            <a:extLst>
              <a:ext uri="{FF2B5EF4-FFF2-40B4-BE49-F238E27FC236}">
                <a16:creationId xmlns:a16="http://schemas.microsoft.com/office/drawing/2014/main" id="{0B936867-6407-43FB-9DE6-1B0879D0CB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7">
            <a:extLst>
              <a:ext uri="{FF2B5EF4-FFF2-40B4-BE49-F238E27FC236}">
                <a16:creationId xmlns:a16="http://schemas.microsoft.com/office/drawing/2014/main" id="{ACD0B258-678B-4A8C-894F-848AF24A19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: Shape 19">
            <a:extLst>
              <a:ext uri="{FF2B5EF4-FFF2-40B4-BE49-F238E27FC236}">
                <a16:creationId xmlns:a16="http://schemas.microsoft.com/office/drawing/2014/main" id="{C8D58395-74AF-401A-AF2F-76B6FCF71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F003F3F-F118-41D2-AA3F-74DB0D197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C2E380-1225-7294-579A-1AB84E219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825" y="457201"/>
            <a:ext cx="2844800" cy="3588870"/>
          </a:xfrm>
        </p:spPr>
        <p:txBody>
          <a:bodyPr anchor="b">
            <a:normAutofit/>
          </a:bodyPr>
          <a:lstStyle/>
          <a:p>
            <a:pPr algn="r"/>
            <a:r>
              <a:rPr lang="en-GB" sz="4000" b="1" dirty="0">
                <a:solidFill>
                  <a:srgbClr val="FFFFFF"/>
                </a:solidFill>
                <a:cs typeface="Calibri Light"/>
              </a:rPr>
              <a:t>Problems</a:t>
            </a:r>
          </a:p>
        </p:txBody>
      </p:sp>
      <p:pic>
        <p:nvPicPr>
          <p:cNvPr id="7" name="Picture 7" descr="Table&#10;&#10;Description automatically generated">
            <a:extLst>
              <a:ext uri="{FF2B5EF4-FFF2-40B4-BE49-F238E27FC236}">
                <a16:creationId xmlns:a16="http://schemas.microsoft.com/office/drawing/2014/main" id="{95DE2CC1-94FC-1733-79FF-51D8B74E3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8185" y="4869404"/>
            <a:ext cx="7752011" cy="105285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B28E70-0B73-C851-5BBB-1301D8CA4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664"/>
            <a:ext cx="44805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27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9613EA5-688E-2358-8C53-E1BFC3C58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8062" y="401354"/>
            <a:ext cx="7834312" cy="618283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dirty="0"/>
              <a:t>Control Inputs are abrupt</a:t>
            </a:r>
          </a:p>
          <a:p>
            <a:pPr marL="514350" indent="-514350">
              <a:buFont typeface="+mj-lt"/>
              <a:buAutoNum type="arabicPeriod"/>
            </a:pPr>
            <a:endParaRPr lang="en-IN" dirty="0"/>
          </a:p>
          <a:p>
            <a:pPr marL="514350" indent="-514350">
              <a:buFont typeface="+mj-lt"/>
              <a:buAutoNum type="arabicPeriod"/>
            </a:pPr>
            <a:endParaRPr lang="en-IN" dirty="0"/>
          </a:p>
          <a:p>
            <a:pPr marL="514350" indent="-514350">
              <a:buFont typeface="+mj-lt"/>
              <a:buAutoNum type="arabicPeriod"/>
            </a:pPr>
            <a:endParaRPr lang="en-IN" dirty="0"/>
          </a:p>
          <a:p>
            <a:pPr marL="514350" indent="-514350">
              <a:buAutoNum type="arabicPeriod"/>
            </a:pPr>
            <a:endParaRPr lang="en-IN" dirty="0">
              <a:cs typeface="Calibri" panose="020F0502020204030204"/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Computational time is very high</a:t>
            </a:r>
          </a:p>
          <a:p>
            <a:pPr lvl="1"/>
            <a:r>
              <a:rPr lang="en-IN" dirty="0"/>
              <a:t>Cannot run online</a:t>
            </a:r>
          </a:p>
        </p:txBody>
      </p:sp>
      <p:pic>
        <p:nvPicPr>
          <p:cNvPr id="5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CACAF6A6-4350-2C31-57D4-B47657A7B4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3195" y="1103357"/>
            <a:ext cx="6209184" cy="1835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7951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C2E380-1225-7294-579A-1AB84E219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454" y="500524"/>
            <a:ext cx="4558268" cy="16675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Solution for 1)</a:t>
            </a:r>
            <a:endParaRPr lang="en-US" sz="4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256050-BBB6-9759-512F-5B7E9C824142}"/>
              </a:ext>
            </a:extLst>
          </p:cNvPr>
          <p:cNvSpPr txBox="1"/>
          <p:nvPr/>
        </p:nvSpPr>
        <p:spPr>
          <a:xfrm>
            <a:off x="7524454" y="2435877"/>
            <a:ext cx="4627922" cy="319746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457200" indent="-457200"/>
            <a:r>
              <a:rPr lang="en-GB" sz="2400" dirty="0">
                <a:cs typeface="Calibri"/>
              </a:rPr>
              <a:t>Perform regularization of inputs</a:t>
            </a:r>
          </a:p>
          <a:p>
            <a:pPr marL="914400" lvl="1"/>
            <a:r>
              <a:rPr lang="en-GB" dirty="0">
                <a:cs typeface="Calibri"/>
              </a:rPr>
              <a:t>Add the term </a:t>
            </a:r>
            <a:r>
              <a:rPr lang="en-GB" b="1" dirty="0" err="1">
                <a:cs typeface="Calibri"/>
              </a:rPr>
              <a:t>u</a:t>
            </a:r>
            <a:r>
              <a:rPr lang="en-GB" b="1" baseline="30000" dirty="0" err="1">
                <a:cs typeface="Calibri"/>
              </a:rPr>
              <a:t>T</a:t>
            </a:r>
            <a:r>
              <a:rPr lang="en-GB" b="1" dirty="0">
                <a:cs typeface="Calibri"/>
              </a:rPr>
              <a:t> R u</a:t>
            </a:r>
            <a:r>
              <a:rPr lang="en-GB" dirty="0">
                <a:cs typeface="Calibri"/>
              </a:rPr>
              <a:t> to the objective</a:t>
            </a:r>
          </a:p>
          <a:p>
            <a:pPr marL="914400" lvl="1"/>
            <a:endParaRPr lang="en-GB" sz="2400" dirty="0">
              <a:cs typeface="Calibri"/>
            </a:endParaRPr>
          </a:p>
          <a:p>
            <a:endParaRPr lang="en-GB" b="1" dirty="0">
              <a:cs typeface="Calibri"/>
            </a:endParaRPr>
          </a:p>
          <a:p>
            <a:r>
              <a:rPr lang="en-GB" b="1" dirty="0">
                <a:cs typeface="Calibri"/>
              </a:rPr>
              <a:t>2D UAV </a:t>
            </a:r>
            <a:r>
              <a:rPr lang="en-GB" b="1" dirty="0" err="1">
                <a:cs typeface="Calibri"/>
              </a:rPr>
              <a:t>eg.</a:t>
            </a:r>
            <a:endParaRPr lang="en-GB" b="1" dirty="0">
              <a:cs typeface="Calibri"/>
            </a:endParaRPr>
          </a:p>
          <a:p>
            <a:endParaRPr lang="en-GB" b="1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GB" dirty="0">
                <a:cs typeface="Calibri"/>
              </a:rPr>
              <a:t>R = 0.001</a:t>
            </a:r>
          </a:p>
          <a:p>
            <a:pPr marL="285750" indent="-285750">
              <a:buFont typeface="Arial"/>
              <a:buChar char="•"/>
            </a:pPr>
            <a:r>
              <a:rPr lang="en-GB" dirty="0">
                <a:cs typeface="Calibri"/>
              </a:rPr>
              <a:t>Solver (sec) = </a:t>
            </a:r>
            <a:r>
              <a:rPr lang="en-GB" dirty="0">
                <a:ea typeface="+mn-lt"/>
                <a:cs typeface="+mn-lt"/>
              </a:rPr>
              <a:t>3.48</a:t>
            </a:r>
          </a:p>
          <a:p>
            <a:pPr marL="285750" indent="-285750">
              <a:buFont typeface="Arial"/>
              <a:buChar char="•"/>
            </a:pPr>
            <a:r>
              <a:rPr lang="en-GB" dirty="0">
                <a:cs typeface="Calibri"/>
              </a:rPr>
              <a:t>Right Time Rob. = 23</a:t>
            </a:r>
          </a:p>
          <a:p>
            <a:pPr marL="742950" lvl="1" indent="-285750">
              <a:buFont typeface="Arial"/>
              <a:buChar char="•"/>
            </a:pPr>
            <a:r>
              <a:rPr lang="en-GB" dirty="0">
                <a:cs typeface="Calibri"/>
              </a:rPr>
              <a:t>Same as before!</a:t>
            </a:r>
          </a:p>
          <a:p>
            <a:pPr marL="457200" indent="-457200"/>
            <a:endParaRPr lang="en-GB" sz="2400" dirty="0">
              <a:cs typeface="Calibri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B28E70-0B73-C851-5BBB-1301D8CA4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z="11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28</a:t>
            </a:fld>
            <a:endParaRPr lang="en-US" sz="1100">
              <a:solidFill>
                <a:srgbClr val="FFFFFF"/>
              </a:solidFill>
            </a:endParaRPr>
          </a:p>
        </p:txBody>
      </p:sp>
      <p:pic>
        <p:nvPicPr>
          <p:cNvPr id="6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9979C6C5-23A5-C9BE-2BB7-438C7CB17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78" y="1567099"/>
            <a:ext cx="7186548" cy="3917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0696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C2E380-1225-7294-579A-1AB84E219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6501" y="489508"/>
            <a:ext cx="5754896" cy="16675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Solution for 1)</a:t>
            </a:r>
            <a:endParaRPr lang="en-US" sz="40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4" descr="Chart&#10;&#10;Description automatically generated">
            <a:extLst>
              <a:ext uri="{FF2B5EF4-FFF2-40B4-BE49-F238E27FC236}">
                <a16:creationId xmlns:a16="http://schemas.microsoft.com/office/drawing/2014/main" id="{3E7EA1D2-647D-034C-009C-FE1F9564F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302" y="1530424"/>
            <a:ext cx="4951897" cy="40729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9256050-BBB6-9759-512F-5B7E9C824142}"/>
              </a:ext>
            </a:extLst>
          </p:cNvPr>
          <p:cNvSpPr txBox="1"/>
          <p:nvPr/>
        </p:nvSpPr>
        <p:spPr>
          <a:xfrm>
            <a:off x="5596502" y="2405894"/>
            <a:ext cx="5754896" cy="319746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Multi agent </a:t>
            </a:r>
            <a:r>
              <a:rPr lang="en-US" sz="2000" b="1" dirty="0" err="1"/>
              <a:t>surveillence</a:t>
            </a:r>
            <a:r>
              <a:rPr lang="en-US" sz="2000" b="1" dirty="0"/>
              <a:t> </a:t>
            </a:r>
            <a:r>
              <a:rPr lang="en-US" sz="2000" b="1" dirty="0" err="1"/>
              <a:t>eg.</a:t>
            </a:r>
            <a:endParaRPr lang="en-US" sz="2000" b="1" dirty="0" err="1"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1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R = 0.001</a:t>
            </a:r>
            <a:endParaRPr lang="en-US" sz="2000" dirty="0"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Solver (sec) = 240 (after max limit)</a:t>
            </a:r>
            <a:endParaRPr lang="en-US" sz="2000" dirty="0"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Right Time Rob. = 0</a:t>
            </a:r>
            <a:endParaRPr lang="en-US" sz="2000" dirty="0">
              <a:cs typeface="Calibri"/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Decreased!</a:t>
            </a:r>
            <a:endParaRPr lang="en-US" sz="2000" dirty="0">
              <a:cs typeface="Calibri"/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0000"/>
                </a:solidFill>
                <a:cs typeface="Calibri"/>
              </a:rPr>
              <a:t>Can we do better by encouraging exploration?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B28E70-0B73-C851-5BBB-1301D8CA4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z="11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29</a:t>
            </a:fld>
            <a:endParaRPr lang="en-US" sz="11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665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7A51B65-0FAB-1200-7AC7-C5FE90AD6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814BB9-E0E7-5F0A-A848-0E88B7FB5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46837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29417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C2E380-1225-7294-579A-1AB84E219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3457" y="207286"/>
            <a:ext cx="5257940" cy="10342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Solution for 1)</a:t>
            </a:r>
            <a:endParaRPr lang="en-US" sz="40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256050-BBB6-9759-512F-5B7E9C824142}"/>
              </a:ext>
            </a:extLst>
          </p:cNvPr>
          <p:cNvSpPr txBox="1"/>
          <p:nvPr/>
        </p:nvSpPr>
        <p:spPr>
          <a:xfrm>
            <a:off x="6093458" y="1408708"/>
            <a:ext cx="5257940" cy="319746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r>
              <a:rPr lang="en-GB" sz="2000" b="1" dirty="0">
                <a:cs typeface="Calibri"/>
              </a:rPr>
              <a:t>Multi agent 3D UAV </a:t>
            </a:r>
            <a:r>
              <a:rPr lang="en-GB" sz="2000" b="1" dirty="0" err="1">
                <a:cs typeface="Calibri"/>
              </a:rPr>
              <a:t>eg.</a:t>
            </a:r>
            <a:endParaRPr lang="en-GB" sz="2000" b="1" dirty="0"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R = 1e-10</a:t>
            </a:r>
            <a:endParaRPr lang="en-US" sz="2000" dirty="0"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Solver (sec) = 139</a:t>
            </a:r>
            <a:endParaRPr lang="en-US" sz="2000" dirty="0">
              <a:cs typeface="Calibri" panose="020F0502020204030204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Right Time Rob. = 0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Decreased!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B28E70-0B73-C851-5BBB-1301D8CA4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z="11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30</a:t>
            </a:fld>
            <a:endParaRPr lang="en-US" sz="1100">
              <a:solidFill>
                <a:srgbClr val="FFFFFF"/>
              </a:solidFill>
            </a:endParaRPr>
          </a:p>
        </p:txBody>
      </p:sp>
      <p:pic>
        <p:nvPicPr>
          <p:cNvPr id="5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23803484-2475-742B-D216-61148E475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063" y="1407614"/>
            <a:ext cx="5680764" cy="4277138"/>
          </a:xfrm>
          <a:prstGeom prst="rect">
            <a:avLst/>
          </a:prstGeom>
        </p:spPr>
      </p:pic>
      <p:pic>
        <p:nvPicPr>
          <p:cNvPr id="7" name="Picture 11" descr="Chart, scatter chart&#10;&#10;Description automatically generated">
            <a:extLst>
              <a:ext uri="{FF2B5EF4-FFF2-40B4-BE49-F238E27FC236}">
                <a16:creationId xmlns:a16="http://schemas.microsoft.com/office/drawing/2014/main" id="{483F35C0-8E16-EF98-21D4-8212AF3B79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9325" y="3622336"/>
            <a:ext cx="3222147" cy="240448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D2722B7-275E-5192-9D17-3862213301FB}"/>
              </a:ext>
            </a:extLst>
          </p:cNvPr>
          <p:cNvSpPr txBox="1"/>
          <p:nvPr/>
        </p:nvSpPr>
        <p:spPr>
          <a:xfrm>
            <a:off x="8908814" y="603014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dirty="0">
                <a:cs typeface="Calibri"/>
              </a:rPr>
              <a:t>Previous case</a:t>
            </a:r>
          </a:p>
        </p:txBody>
      </p:sp>
    </p:spTree>
    <p:extLst>
      <p:ext uri="{BB962C8B-B14F-4D97-AF65-F5344CB8AC3E}">
        <p14:creationId xmlns:p14="http://schemas.microsoft.com/office/powerpoint/2010/main" val="35534589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C01EDC-E9F5-31A5-554B-4CACF45B3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8" name="Graphic 7" descr="Smiling Face with No Fill">
            <a:extLst>
              <a:ext uri="{FF2B5EF4-FFF2-40B4-BE49-F238E27FC236}">
                <a16:creationId xmlns:a16="http://schemas.microsoft.com/office/drawing/2014/main" id="{B8705F6D-7CC8-CA19-997A-1970F71F08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92CCF4-260D-08AA-9D29-494D166F3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dirty="0"/>
              <a:pPr>
                <a:spcAft>
                  <a:spcPts val="600"/>
                </a:spcAft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3373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77D7A4-B8B5-4D48-D4AB-54F74FABC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b="1">
                <a:solidFill>
                  <a:srgbClr val="FFFFFF"/>
                </a:solidFill>
                <a:cs typeface="Sabon Next LT"/>
              </a:rPr>
              <a:t>References</a:t>
            </a:r>
            <a:endParaRPr lang="en-GB" sz="4000">
              <a:solidFill>
                <a:srgbClr val="FFFFFF"/>
              </a:solidFill>
              <a:cs typeface="Sabon Next 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C30FD-ABDE-3773-0C8B-522D26FFF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buAutoNum type="arabicPeriod"/>
            </a:pPr>
            <a:r>
              <a:rPr lang="en-GB" sz="2000">
                <a:ea typeface="+mn-lt"/>
                <a:cs typeface="+mn-lt"/>
              </a:rPr>
              <a:t>O. Maler and D. Nickovic. Monitoring temporal properties of continuous signals. In Formal Techniques, Modelling and Analysis of Timed and Fault-Tolerant Systems, pages 152–166. Springer, 2004</a:t>
            </a:r>
          </a:p>
          <a:p>
            <a:pPr marL="514350" indent="-514350">
              <a:buAutoNum type="arabicPeriod"/>
            </a:pPr>
            <a:r>
              <a:rPr lang="en-GB" sz="2000">
                <a:ea typeface="+mn-lt"/>
                <a:cs typeface="+mn-lt"/>
              </a:rPr>
              <a:t>G. Fainekos and G. Pappas. Robustness of temporal logic specifications for continuous-time signals. Theoretical Computer Science, 2009</a:t>
            </a:r>
          </a:p>
          <a:p>
            <a:pPr marL="514350" indent="-514350">
              <a:buAutoNum type="arabicPeriod"/>
            </a:pPr>
            <a:r>
              <a:rPr lang="en-GB" sz="2000">
                <a:ea typeface="+mn-lt"/>
                <a:cs typeface="+mn-lt"/>
              </a:rPr>
              <a:t>T. Akazaki and I. Hasuo. Time robustness in MTL and expressivity in hybrid system falsification. In International Conference on Computer Aided Verification, pages 356–374. Springer, 2015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IN" sz="2000" kern="1200">
                <a:effectLst/>
                <a:ea typeface="+mn-ea"/>
                <a:cs typeface="+mn-cs"/>
              </a:rPr>
              <a:t>V. Raman, A. Donz´e, M. Maasoumy, R. M. Murray, A. Sangiovanni- Vincentelli, and S. A. Seshia. Model predictive control with signal temporal logic specifications. In 53rd IEEE Conference on Decision and Control, pages 81-87. IEEE, 2014.</a:t>
            </a:r>
            <a:endParaRPr lang="en-IN" sz="2000">
              <a:effectLst/>
            </a:endParaRPr>
          </a:p>
          <a:p>
            <a:pPr marL="514350" indent="-514350">
              <a:buAutoNum type="arabicPeriod"/>
            </a:pPr>
            <a:endParaRPr lang="en-GB" sz="2000"/>
          </a:p>
          <a:p>
            <a:pPr marL="514350" indent="-514350">
              <a:buAutoNum type="arabicPeriod"/>
            </a:pPr>
            <a:endParaRPr lang="en-GB" sz="20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881BC7-E4D1-9C38-BD06-ECB28110A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431"/>
            <a:ext cx="44591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32</a:t>
            </a:fld>
            <a:endParaRPr lang="en-GB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4970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E923EF-DE4B-6114-58FC-FC7CCB394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b="1">
                <a:solidFill>
                  <a:srgbClr val="FFFFFF"/>
                </a:solidFill>
                <a:ea typeface="+mj-lt"/>
                <a:cs typeface="+mj-lt"/>
              </a:rPr>
              <a:t>Some Related Work</a:t>
            </a:r>
            <a:endParaRPr lang="en-US" sz="4000" b="1">
              <a:solidFill>
                <a:srgbClr val="FFFFFF"/>
              </a:solidFill>
              <a:cs typeface="Sabon Next 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C88D9-56FD-B08F-665C-6D0267D11F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2000">
                <a:latin typeface="Calibri"/>
                <a:ea typeface="+mn-lt"/>
                <a:cs typeface="+mn-lt"/>
              </a:rPr>
              <a:t>The real-time temporal logic STL, introduced in [1], is interpreted over real-valued continuous-time signals.</a:t>
            </a:r>
          </a:p>
          <a:p>
            <a:r>
              <a:rPr lang="en-GB" sz="2000">
                <a:latin typeface="Calibri"/>
                <a:ea typeface="+mn-lt"/>
                <a:cs typeface="+mn-lt"/>
              </a:rPr>
              <a:t>Authors in [2] define the robustness degree as a tube around a signal in which all signals either satisfy or violate the specification at hand (space robustness).</a:t>
            </a:r>
          </a:p>
          <a:p>
            <a:pPr lvl="1"/>
            <a:r>
              <a:rPr lang="en-GB" sz="2000" dirty="0">
                <a:latin typeface="Calibri"/>
                <a:ea typeface="+mn-lt"/>
                <a:cs typeface="+mn-lt"/>
              </a:rPr>
              <a:t>Many other space robustness notions have been proposed till now</a:t>
            </a:r>
          </a:p>
          <a:p>
            <a:r>
              <a:rPr lang="en-GB" sz="2000">
                <a:latin typeface="Calibri"/>
                <a:ea typeface="+mn-lt"/>
                <a:cs typeface="+mn-lt"/>
              </a:rPr>
              <a:t>Alternatively, [3] proposes averaged STL and captures a form of time robustness by averaging over time intervals and assigning priorities</a:t>
            </a:r>
            <a:endParaRPr lang="en-GB" sz="2000">
              <a:latin typeface="Calibri"/>
              <a:cs typeface="Times New Roman"/>
            </a:endParaRPr>
          </a:p>
          <a:p>
            <a:endParaRPr lang="en-GB" sz="2000">
              <a:latin typeface="Calibri"/>
              <a:cs typeface="Times New Roman"/>
            </a:endParaRPr>
          </a:p>
          <a:p>
            <a:endParaRPr lang="en-GB" sz="2000">
              <a:latin typeface="Calibri"/>
              <a:cs typeface="Times New Roman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7EFD59-EB8C-470D-4F42-6609BFAA1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431"/>
            <a:ext cx="44591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33</a:t>
            </a:fld>
            <a:endParaRPr lang="en-GB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1756916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AD02B9-5A96-AACF-1FE3-67B229FAC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9688296" cy="1217437"/>
          </a:xfrm>
        </p:spPr>
        <p:txBody>
          <a:bodyPr anchor="b">
            <a:normAutofit/>
          </a:bodyPr>
          <a:lstStyle/>
          <a:p>
            <a:r>
              <a:rPr lang="en-GB" sz="4000" b="1">
                <a:cs typeface="Sabon Next LT"/>
              </a:rPr>
              <a:t>Introduction</a:t>
            </a:r>
            <a:endParaRPr lang="en-US" sz="4000" b="1">
              <a:cs typeface="Sabon Next 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BE4988-7112-8953-F8EC-78A4F28D5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664"/>
            <a:ext cx="44805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z="1100" smtClean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GB" sz="1100">
              <a:solidFill>
                <a:srgbClr val="FFFFFF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8717A17-B921-BC48-1CA1-85ABA2425775}"/>
              </a:ext>
            </a:extLst>
          </p:cNvPr>
          <p:cNvSpPr txBox="1">
            <a:spLocks/>
          </p:cNvSpPr>
          <p:nvPr/>
        </p:nvSpPr>
        <p:spPr>
          <a:xfrm>
            <a:off x="838421" y="1949450"/>
            <a:ext cx="10518257" cy="13262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latin typeface="Calibri"/>
                <a:ea typeface="+mn-lt"/>
                <a:cs typeface="+mn-lt"/>
              </a:rPr>
              <a:t>Satisfying safety in time-critical systems is a key concern. (</a:t>
            </a:r>
            <a:r>
              <a:rPr lang="en-GB" sz="2400" dirty="0" err="1">
                <a:latin typeface="Calibri"/>
                <a:ea typeface="+mn-lt"/>
                <a:cs typeface="+mn-lt"/>
              </a:rPr>
              <a:t>Eg.</a:t>
            </a:r>
            <a:r>
              <a:rPr lang="en-GB" sz="2400" dirty="0">
                <a:latin typeface="Calibri"/>
                <a:ea typeface="+mn-lt"/>
                <a:cs typeface="+mn-lt"/>
              </a:rPr>
              <a:t> UAV)</a:t>
            </a:r>
            <a:endParaRPr lang="en-GB" sz="2400">
              <a:latin typeface="Calibri"/>
              <a:cs typeface="Times New Roman"/>
            </a:endParaRPr>
          </a:p>
          <a:p>
            <a:r>
              <a:rPr lang="en-GB" sz="2400" dirty="0">
                <a:latin typeface="Calibri"/>
                <a:ea typeface="+mn-lt"/>
                <a:cs typeface="+mn-lt"/>
              </a:rPr>
              <a:t>Timing uncertainties (</a:t>
            </a:r>
            <a:r>
              <a:rPr lang="en-GB" sz="2400" dirty="0" err="1">
                <a:latin typeface="Calibri"/>
                <a:ea typeface="+mn-lt"/>
                <a:cs typeface="+mn-lt"/>
              </a:rPr>
              <a:t>eg.</a:t>
            </a:r>
            <a:r>
              <a:rPr lang="en-GB" sz="2400" dirty="0">
                <a:latin typeface="Calibri"/>
                <a:ea typeface="+mn-lt"/>
                <a:cs typeface="+mn-lt"/>
              </a:rPr>
              <a:t> incorrect clock synchronization) can compromise real-time constraints.</a:t>
            </a:r>
            <a:endParaRPr lang="en-GB" sz="2400">
              <a:latin typeface="Calibri"/>
              <a:cs typeface="Times New Roman"/>
            </a:endParaRPr>
          </a:p>
          <a:p>
            <a:endParaRPr lang="en-GB" sz="2400" dirty="0">
              <a:latin typeface="Calibri"/>
              <a:cs typeface="Times New Roman"/>
            </a:endParaRPr>
          </a:p>
          <a:p>
            <a:endParaRPr lang="en-GB" sz="2400" dirty="0">
              <a:latin typeface="Calibri"/>
              <a:cs typeface="Times New Roman"/>
            </a:endParaRPr>
          </a:p>
          <a:p>
            <a:endParaRPr lang="en-GB" sz="2400" dirty="0">
              <a:latin typeface="Calibri"/>
              <a:cs typeface="Times New Roman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C86B7DF-2AFC-F080-C481-5E003DD8B0B0}"/>
              </a:ext>
            </a:extLst>
          </p:cNvPr>
          <p:cNvGrpSpPr/>
          <p:nvPr/>
        </p:nvGrpSpPr>
        <p:grpSpPr>
          <a:xfrm>
            <a:off x="2393576" y="3500718"/>
            <a:ext cx="7404847" cy="2328120"/>
            <a:chOff x="1631576" y="3491753"/>
            <a:chExt cx="7404847" cy="2328120"/>
          </a:xfrm>
        </p:grpSpPr>
        <p:pic>
          <p:nvPicPr>
            <p:cNvPr id="11" name="Graphic 10" descr="Quadcopter with solid fill">
              <a:extLst>
                <a:ext uri="{FF2B5EF4-FFF2-40B4-BE49-F238E27FC236}">
                  <a16:creationId xmlns:a16="http://schemas.microsoft.com/office/drawing/2014/main" id="{1D315A39-E6AB-066C-B65F-98D847F20B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631576" y="4289612"/>
              <a:ext cx="1344705" cy="1326776"/>
            </a:xfrm>
            <a:prstGeom prst="rect">
              <a:avLst/>
            </a:prstGeom>
          </p:spPr>
        </p:pic>
        <p:pic>
          <p:nvPicPr>
            <p:cNvPr id="13" name="Graphic 12" descr="Quadcopter with solid fill">
              <a:extLst>
                <a:ext uri="{FF2B5EF4-FFF2-40B4-BE49-F238E27FC236}">
                  <a16:creationId xmlns:a16="http://schemas.microsoft.com/office/drawing/2014/main" id="{98ECF1B0-DDF3-0063-FA1D-7E78D0A356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040000">
              <a:off x="7261411" y="3491753"/>
              <a:ext cx="1344705" cy="1326776"/>
            </a:xfrm>
            <a:prstGeom prst="rect">
              <a:avLst/>
            </a:prstGeom>
          </p:spPr>
        </p:pic>
        <p:cxnSp>
          <p:nvCxnSpPr>
            <p:cNvPr id="15" name="Connector: Curved 14">
              <a:extLst>
                <a:ext uri="{FF2B5EF4-FFF2-40B4-BE49-F238E27FC236}">
                  <a16:creationId xmlns:a16="http://schemas.microsoft.com/office/drawing/2014/main" id="{63633036-64A6-C573-4323-57905857F032}"/>
                </a:ext>
              </a:extLst>
            </p:cNvPr>
            <p:cNvCxnSpPr/>
            <p:nvPr/>
          </p:nvCxnSpPr>
          <p:spPr>
            <a:xfrm flipV="1">
              <a:off x="3083299" y="4091826"/>
              <a:ext cx="4249270" cy="968188"/>
            </a:xfrm>
            <a:prstGeom prst="curvedConnector3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207FBCA-CDC6-979C-C042-8E7164EDF893}"/>
                </a:ext>
              </a:extLst>
            </p:cNvPr>
            <p:cNvSpPr txBox="1"/>
            <p:nvPr/>
          </p:nvSpPr>
          <p:spPr>
            <a:xfrm>
              <a:off x="1792941" y="5450541"/>
              <a:ext cx="1344706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GB" dirty="0">
                  <a:latin typeface="Times New Roman"/>
                  <a:cs typeface="Calibri"/>
                </a:rPr>
                <a:t>T0 = 2 p.m.</a:t>
              </a:r>
              <a:endParaRPr lang="en-GB">
                <a:latin typeface="Times New Roman"/>
                <a:cs typeface="Times New Roman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9B50C94-FB11-8605-3EEA-69ADA46CA4E3}"/>
                </a:ext>
              </a:extLst>
            </p:cNvPr>
            <p:cNvSpPr txBox="1"/>
            <p:nvPr/>
          </p:nvSpPr>
          <p:spPr>
            <a:xfrm>
              <a:off x="7485529" y="4715435"/>
              <a:ext cx="1550894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GB" dirty="0">
                  <a:latin typeface="Times New Roman"/>
                  <a:cs typeface="Calibri"/>
                </a:rPr>
                <a:t>T1 = 2.15 p.m.</a:t>
              </a:r>
              <a:endParaRPr lang="en-GB">
                <a:latin typeface="Times New Roman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4558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AD02B9-5A96-AACF-1FE3-67B229FAC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9688296" cy="1642969"/>
          </a:xfrm>
        </p:spPr>
        <p:txBody>
          <a:bodyPr anchor="b">
            <a:normAutofit/>
          </a:bodyPr>
          <a:lstStyle/>
          <a:p>
            <a:r>
              <a:rPr lang="en-GB" sz="4000" b="1">
                <a:cs typeface="Sabon Next LT"/>
              </a:rPr>
              <a:t>Introduction</a:t>
            </a:r>
            <a:endParaRPr lang="en-US" sz="4000" b="1">
              <a:cs typeface="Sabon Next 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B7695-277E-529A-8C85-75D84730E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418409"/>
            <a:ext cx="9688296" cy="34543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000">
                <a:latin typeface="Calibri"/>
                <a:ea typeface="+mn-lt"/>
                <a:cs typeface="+mn-lt"/>
              </a:rPr>
              <a:t>Hence, a natural objective is to design a control system to be robust to such timing uncertainties and maximize this robustness.</a:t>
            </a:r>
            <a:endParaRPr lang="en-GB" sz="2000">
              <a:latin typeface="Calibri"/>
              <a:cs typeface="Times New Roman"/>
            </a:endParaRPr>
          </a:p>
          <a:p>
            <a:r>
              <a:rPr lang="en-GB" sz="2000">
                <a:latin typeface="Calibri"/>
                <a:ea typeface="+mn-lt"/>
                <a:cs typeface="+mn-lt"/>
              </a:rPr>
              <a:t>To formulate real-time constraints, researchers have used real-time temporal logics as a specification formalism such as Metric Temporal Logic (MTL) and Signal Temporal Logic (STL)</a:t>
            </a:r>
            <a:endParaRPr lang="en-GB" sz="2000">
              <a:latin typeface="Calibri"/>
              <a:cs typeface="Times New Roman"/>
            </a:endParaRPr>
          </a:p>
          <a:p>
            <a:r>
              <a:rPr lang="en-GB" sz="2000">
                <a:latin typeface="Calibri"/>
                <a:ea typeface="+mn-lt"/>
                <a:cs typeface="+mn-lt"/>
              </a:rPr>
              <a:t>This work focuses on the time robustness of STL specifications</a:t>
            </a:r>
            <a:endParaRPr lang="en-GB" sz="2000">
              <a:latin typeface="Calibri"/>
              <a:cs typeface="Times New Roman"/>
            </a:endParaRPr>
          </a:p>
          <a:p>
            <a:endParaRPr lang="en-GB" sz="2000">
              <a:latin typeface="Calibri"/>
              <a:cs typeface="Times New Roman"/>
            </a:endParaRPr>
          </a:p>
          <a:p>
            <a:endParaRPr lang="en-GB" sz="2000">
              <a:latin typeface="Calibri"/>
              <a:cs typeface="Times New Roman"/>
            </a:endParaRPr>
          </a:p>
          <a:p>
            <a:endParaRPr lang="en-GB" sz="2000">
              <a:latin typeface="Calibri"/>
              <a:cs typeface="Times New Roman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BE4988-7112-8953-F8EC-78A4F28D5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664"/>
            <a:ext cx="44805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z="1100" smtClean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GB" sz="11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277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7A51B65-0FAB-1200-7AC7-C5FE90AD6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Background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814BB9-E0E7-5F0A-A848-0E88B7FB5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46837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6235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366994-72FF-348A-CE93-8700CE632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9688296" cy="841385"/>
          </a:xfrm>
        </p:spPr>
        <p:txBody>
          <a:bodyPr anchor="b">
            <a:normAutofit/>
          </a:bodyPr>
          <a:lstStyle/>
          <a:p>
            <a:r>
              <a:rPr lang="en-GB" sz="4000" b="1" dirty="0">
                <a:ea typeface="+mj-lt"/>
                <a:cs typeface="+mj-lt"/>
              </a:rPr>
              <a:t>Some Terminologies of STL</a:t>
            </a:r>
            <a:endParaRPr lang="en-GB" sz="4000" dirty="0">
              <a:ea typeface="+mj-lt"/>
              <a:cs typeface="+mj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CBCE44-00F5-8A12-62F8-049886907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664"/>
            <a:ext cx="44805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z="11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 sz="1100">
              <a:solidFill>
                <a:srgbClr val="FFFFFF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264870A-977D-BAEB-2F53-CF95D0FE0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7287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400" dirty="0">
                <a:latin typeface="Calibri"/>
                <a:cs typeface="Times New Roman"/>
              </a:rPr>
              <a:t>Let </a:t>
            </a:r>
            <a:r>
              <a:rPr lang="en-GB" sz="2400" b="1" dirty="0">
                <a:ea typeface="+mn-lt"/>
                <a:cs typeface="+mn-lt"/>
              </a:rPr>
              <a:t>x : T → X</a:t>
            </a:r>
            <a:r>
              <a:rPr lang="en-GB" sz="2400" dirty="0">
                <a:latin typeface="Calibri"/>
                <a:cs typeface="Times New Roman"/>
              </a:rPr>
              <a:t> be a discrete time signal, where </a:t>
            </a:r>
            <a:r>
              <a:rPr lang="en-GB" sz="2400" b="1" dirty="0">
                <a:ea typeface="+mn-lt"/>
                <a:cs typeface="+mn-lt"/>
              </a:rPr>
              <a:t>T ⊆ Z</a:t>
            </a:r>
            <a:r>
              <a:rPr lang="en-GB" sz="2400" b="1" baseline="-25000" dirty="0">
                <a:ea typeface="+mn-lt"/>
                <a:cs typeface="+mn-lt"/>
              </a:rPr>
              <a:t>≥0</a:t>
            </a:r>
            <a:r>
              <a:rPr lang="en-GB" sz="2400" dirty="0">
                <a:latin typeface="Calibri"/>
                <a:cs typeface="Times New Roman"/>
              </a:rPr>
              <a:t> and </a:t>
            </a:r>
            <a:r>
              <a:rPr lang="en-GB" sz="2400" b="1" dirty="0">
                <a:ea typeface="+mn-lt"/>
                <a:cs typeface="+mn-lt"/>
              </a:rPr>
              <a:t>X ⊆ R</a:t>
            </a:r>
            <a:r>
              <a:rPr lang="en-GB" sz="2400" b="1" baseline="30000" dirty="0">
                <a:ea typeface="+mn-lt"/>
                <a:cs typeface="+mn-lt"/>
              </a:rPr>
              <a:t>n</a:t>
            </a:r>
            <a:r>
              <a:rPr lang="en-GB" sz="2400" dirty="0">
                <a:ea typeface="+mn-lt"/>
                <a:cs typeface="+mn-lt"/>
              </a:rPr>
              <a:t> </a:t>
            </a:r>
            <a:endParaRPr lang="en-US" sz="2400">
              <a:ea typeface="+mn-lt"/>
              <a:cs typeface="+mn-lt"/>
            </a:endParaRPr>
          </a:p>
          <a:p>
            <a:pPr lvl="1"/>
            <a:r>
              <a:rPr lang="en-GB" dirty="0">
                <a:latin typeface="Calibri"/>
                <a:cs typeface="Calibri"/>
              </a:rPr>
              <a:t>A</a:t>
            </a:r>
            <a:r>
              <a:rPr lang="en-GB" dirty="0">
                <a:ea typeface="+mn-lt"/>
                <a:cs typeface="+mn-lt"/>
              </a:rPr>
              <a:t>nd a signal at a time step </a:t>
            </a:r>
            <a:r>
              <a:rPr lang="en-GB" b="1" dirty="0">
                <a:ea typeface="+mn-lt"/>
                <a:cs typeface="+mn-lt"/>
              </a:rPr>
              <a:t>t</a:t>
            </a:r>
            <a:r>
              <a:rPr lang="en-GB" dirty="0">
                <a:ea typeface="+mn-lt"/>
                <a:cs typeface="+mn-lt"/>
              </a:rPr>
              <a:t> as </a:t>
            </a:r>
            <a:r>
              <a:rPr lang="en-GB" b="1" dirty="0" err="1">
                <a:ea typeface="+mn-lt"/>
                <a:cs typeface="+mn-lt"/>
              </a:rPr>
              <a:t>x</a:t>
            </a:r>
            <a:r>
              <a:rPr lang="en-GB" b="1" baseline="-25000" dirty="0" err="1">
                <a:ea typeface="+mn-lt"/>
                <a:cs typeface="+mn-lt"/>
              </a:rPr>
              <a:t>t</a:t>
            </a:r>
            <a:r>
              <a:rPr lang="en-GB" b="1" dirty="0">
                <a:ea typeface="+mn-lt"/>
                <a:cs typeface="+mn-lt"/>
              </a:rPr>
              <a:t> ∈ X</a:t>
            </a:r>
          </a:p>
          <a:p>
            <a:pPr lvl="1"/>
            <a:endParaRPr lang="en-GB" b="1" dirty="0">
              <a:latin typeface="Calibri"/>
              <a:cs typeface="Calibri"/>
            </a:endParaRPr>
          </a:p>
          <a:p>
            <a:r>
              <a:rPr lang="en-GB" sz="2400" dirty="0">
                <a:latin typeface="Calibri"/>
                <a:cs typeface="Times New Roman"/>
              </a:rPr>
              <a:t>Let </a:t>
            </a:r>
            <a:r>
              <a:rPr lang="en-GB" sz="2400" b="1" dirty="0">
                <a:ea typeface="+mn-lt"/>
                <a:cs typeface="+mn-lt"/>
              </a:rPr>
              <a:t>M = {µ</a:t>
            </a:r>
            <a:r>
              <a:rPr lang="en-GB" sz="2400" b="1" baseline="-25000" dirty="0">
                <a:ea typeface="+mn-lt"/>
                <a:cs typeface="+mn-lt"/>
              </a:rPr>
              <a:t>1</a:t>
            </a:r>
            <a:r>
              <a:rPr lang="en-GB" sz="2400" b="1" dirty="0">
                <a:ea typeface="+mn-lt"/>
                <a:cs typeface="+mn-lt"/>
              </a:rPr>
              <a:t>,...,µ</a:t>
            </a:r>
            <a:r>
              <a:rPr lang="en-GB" sz="2400" b="1" baseline="-25000" dirty="0">
                <a:ea typeface="+mn-lt"/>
                <a:cs typeface="+mn-lt"/>
              </a:rPr>
              <a:t>L</a:t>
            </a:r>
            <a:r>
              <a:rPr lang="en-GB" sz="2400" b="1" dirty="0">
                <a:ea typeface="+mn-lt"/>
                <a:cs typeface="+mn-lt"/>
              </a:rPr>
              <a:t>}</a:t>
            </a:r>
            <a:r>
              <a:rPr lang="en-GB" sz="2400" dirty="0">
                <a:latin typeface="Calibri"/>
                <a:cs typeface="Times New Roman"/>
              </a:rPr>
              <a:t> be a set of real valued functions </a:t>
            </a:r>
            <a:r>
              <a:rPr lang="en-GB" sz="2400" b="1" dirty="0">
                <a:ea typeface="+mn-lt"/>
                <a:cs typeface="+mn-lt"/>
              </a:rPr>
              <a:t>µ</a:t>
            </a:r>
            <a:r>
              <a:rPr lang="en-GB" sz="2400" b="1" baseline="-25000" dirty="0">
                <a:ea typeface="+mn-lt"/>
                <a:cs typeface="+mn-lt"/>
              </a:rPr>
              <a:t>k</a:t>
            </a:r>
            <a:r>
              <a:rPr lang="en-GB" sz="2400" b="1" dirty="0">
                <a:ea typeface="+mn-lt"/>
                <a:cs typeface="+mn-lt"/>
              </a:rPr>
              <a:t>(x) : X → R</a:t>
            </a:r>
            <a:endParaRPr lang="en-GB" sz="2400" dirty="0">
              <a:latin typeface="Calibri"/>
              <a:cs typeface="Times New Roman"/>
            </a:endParaRPr>
          </a:p>
          <a:p>
            <a:pPr lvl="1"/>
            <a:r>
              <a:rPr lang="en-IN" dirty="0">
                <a:latin typeface="Calibri"/>
                <a:cs typeface="Times New Roman"/>
              </a:rPr>
              <a:t>And for </a:t>
            </a:r>
            <a:r>
              <a:rPr lang="en-GB" dirty="0">
                <a:latin typeface="Calibri"/>
                <a:cs typeface="Times New Roman"/>
              </a:rPr>
              <a:t>each the corresponding predicate is </a:t>
            </a:r>
            <a:r>
              <a:rPr lang="en-GB" b="1" dirty="0">
                <a:ea typeface="+mn-lt"/>
                <a:cs typeface="+mn-lt"/>
              </a:rPr>
              <a:t>p</a:t>
            </a:r>
            <a:r>
              <a:rPr lang="en-GB" b="1" baseline="-25000" dirty="0">
                <a:ea typeface="+mn-lt"/>
                <a:cs typeface="+mn-lt"/>
              </a:rPr>
              <a:t>k</a:t>
            </a:r>
            <a:r>
              <a:rPr lang="en-GB" b="1" dirty="0">
                <a:ea typeface="+mn-lt"/>
                <a:cs typeface="+mn-lt"/>
              </a:rPr>
              <a:t> := µ</a:t>
            </a:r>
            <a:r>
              <a:rPr lang="en-GB" b="1" baseline="-25000" dirty="0">
                <a:ea typeface="+mn-lt"/>
                <a:cs typeface="+mn-lt"/>
              </a:rPr>
              <a:t>k</a:t>
            </a:r>
            <a:r>
              <a:rPr lang="en-GB" b="1" dirty="0">
                <a:ea typeface="+mn-lt"/>
                <a:cs typeface="+mn-lt"/>
              </a:rPr>
              <a:t>(x) ≥ 0</a:t>
            </a:r>
            <a:endParaRPr lang="en-IN" b="1" dirty="0">
              <a:ea typeface="+mn-lt"/>
              <a:cs typeface="+mn-lt"/>
            </a:endParaRPr>
          </a:p>
          <a:p>
            <a:pPr lvl="1"/>
            <a:endParaRPr lang="en-IN" dirty="0">
              <a:latin typeface="Calibri"/>
              <a:cs typeface="Times New Roman"/>
            </a:endParaRPr>
          </a:p>
          <a:p>
            <a:r>
              <a:rPr lang="en-IN" sz="2400" dirty="0">
                <a:latin typeface="Calibri"/>
                <a:cs typeface="Times New Roman"/>
              </a:rPr>
              <a:t>Then STL syntax is</a:t>
            </a:r>
            <a:endParaRPr lang="en-IN" sz="2400" b="1" baseline="-25000" dirty="0">
              <a:ea typeface="+mn-lt"/>
              <a:cs typeface="+mn-lt"/>
            </a:endParaRPr>
          </a:p>
          <a:p>
            <a:endParaRPr lang="en-GB" sz="2400" dirty="0">
              <a:latin typeface="Calibri"/>
              <a:cs typeface="Times New Roman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14CB3DE-188A-2054-D623-3CCFE01D3A02}"/>
              </a:ext>
            </a:extLst>
          </p:cNvPr>
          <p:cNvGrpSpPr/>
          <p:nvPr/>
        </p:nvGrpSpPr>
        <p:grpSpPr>
          <a:xfrm>
            <a:off x="2529487" y="4703990"/>
            <a:ext cx="6896635" cy="1453754"/>
            <a:chOff x="2361253" y="4703990"/>
            <a:chExt cx="6896635" cy="1453754"/>
          </a:xfrm>
        </p:grpSpPr>
        <p:pic>
          <p:nvPicPr>
            <p:cNvPr id="8" name="Picture 12" descr="A picture containing clock&#10;&#10;Description automatically generated">
              <a:extLst>
                <a:ext uri="{FF2B5EF4-FFF2-40B4-BE49-F238E27FC236}">
                  <a16:creationId xmlns:a16="http://schemas.microsoft.com/office/drawing/2014/main" id="{1561316A-B27C-9248-9EFB-F5CF8501A4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61253" y="4703990"/>
              <a:ext cx="6896635" cy="781102"/>
            </a:xfrm>
            <a:prstGeom prst="rect">
              <a:avLst/>
            </a:prstGeom>
          </p:spPr>
        </p:pic>
        <p:pic>
          <p:nvPicPr>
            <p:cNvPr id="10" name="Picture 15">
              <a:extLst>
                <a:ext uri="{FF2B5EF4-FFF2-40B4-BE49-F238E27FC236}">
                  <a16:creationId xmlns:a16="http://schemas.microsoft.com/office/drawing/2014/main" id="{2C4B39A3-A1D7-9B60-C96B-9AEA0ED6AC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50245" y="5781848"/>
              <a:ext cx="1810871" cy="375896"/>
            </a:xfrm>
            <a:prstGeom prst="rect">
              <a:avLst/>
            </a:prstGeom>
          </p:spPr>
        </p:pic>
        <p:cxnSp>
          <p:nvCxnSpPr>
            <p:cNvPr id="12" name="Connector: Curved 11">
              <a:extLst>
                <a:ext uri="{FF2B5EF4-FFF2-40B4-BE49-F238E27FC236}">
                  <a16:creationId xmlns:a16="http://schemas.microsoft.com/office/drawing/2014/main" id="{8D1F63F4-E494-60FF-02C6-04E961ACB0D5}"/>
                </a:ext>
              </a:extLst>
            </p:cNvPr>
            <p:cNvCxnSpPr/>
            <p:nvPr/>
          </p:nvCxnSpPr>
          <p:spPr>
            <a:xfrm flipV="1">
              <a:off x="7942729" y="5248836"/>
              <a:ext cx="493059" cy="712751"/>
            </a:xfrm>
            <a:prstGeom prst="curvedConnector3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68173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48EAC8-B6F7-26B6-C646-4E8EF349E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-2680"/>
            <a:ext cx="9688296" cy="1494528"/>
          </a:xfrm>
        </p:spPr>
        <p:txBody>
          <a:bodyPr anchor="b">
            <a:normAutofit/>
          </a:bodyPr>
          <a:lstStyle/>
          <a:p>
            <a:r>
              <a:rPr lang="en-GB" sz="4000" b="1" dirty="0">
                <a:cs typeface="Calibri Light"/>
              </a:rPr>
              <a:t>Some Terminologies of STL</a:t>
            </a:r>
            <a:endParaRPr lang="en-GB" sz="4000" dirty="0">
              <a:ea typeface="+mj-lt"/>
              <a:cs typeface="+mj-lt"/>
            </a:endParaRPr>
          </a:p>
          <a:p>
            <a:endParaRPr lang="en-GB" sz="4000" dirty="0">
              <a:cs typeface="Calibri Ligh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177F8B-684B-1F36-3D58-89DA7C72D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664"/>
            <a:ext cx="44805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z="11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 sz="1100">
              <a:solidFill>
                <a:srgbClr val="FFFFFF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05718AB-29A7-0FE2-0A19-76D68A956103}"/>
              </a:ext>
            </a:extLst>
          </p:cNvPr>
          <p:cNvSpPr txBox="1">
            <a:spLocks/>
          </p:cNvSpPr>
          <p:nvPr/>
        </p:nvSpPr>
        <p:spPr>
          <a:xfrm>
            <a:off x="1016330" y="1129872"/>
            <a:ext cx="10524564" cy="45127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Calibri"/>
                <a:cs typeface="Times New Roman"/>
              </a:rPr>
              <a:t>Semantics of an STL formula </a:t>
            </a:r>
            <a:r>
              <a:rPr lang="en-US" sz="2400" b="1" i="1" dirty="0">
                <a:ea typeface="+mn-lt"/>
                <a:cs typeface="+mn-lt"/>
              </a:rPr>
              <a:t>ϕ</a:t>
            </a:r>
            <a:r>
              <a:rPr lang="en-US" sz="2400" dirty="0">
                <a:ea typeface="+mn-lt"/>
                <a:cs typeface="+mn-lt"/>
              </a:rPr>
              <a:t> </a:t>
            </a:r>
            <a:r>
              <a:rPr lang="en-US" sz="2400" dirty="0">
                <a:latin typeface="Calibri"/>
                <a:cs typeface="Times New Roman"/>
              </a:rPr>
              <a:t>defines what it means for a system trajectory </a:t>
            </a:r>
            <a:r>
              <a:rPr lang="en-US" sz="2400" b="1" dirty="0">
                <a:latin typeface="Calibri"/>
                <a:cs typeface="Times New Roman"/>
              </a:rPr>
              <a:t>x</a:t>
            </a:r>
            <a:r>
              <a:rPr lang="en-US" sz="2400" dirty="0">
                <a:latin typeface="Calibri"/>
                <a:cs typeface="Times New Roman"/>
              </a:rPr>
              <a:t> at time </a:t>
            </a:r>
            <a:r>
              <a:rPr lang="en-US" sz="2400" b="1" dirty="0">
                <a:latin typeface="Calibri"/>
                <a:cs typeface="Times New Roman"/>
              </a:rPr>
              <a:t>t</a:t>
            </a:r>
            <a:endParaRPr lang="en-US" sz="2400" b="1">
              <a:latin typeface="Calibri"/>
              <a:cs typeface="Calibri"/>
            </a:endParaRPr>
          </a:p>
          <a:p>
            <a:pPr lvl="1"/>
            <a:r>
              <a:rPr lang="en-US" dirty="0">
                <a:latin typeface="Calibri"/>
                <a:cs typeface="Times New Roman"/>
              </a:rPr>
              <a:t>if the satisfaction holds </a:t>
            </a:r>
            <a:endParaRPr lang="en-US" b="1" dirty="0">
              <a:latin typeface="Calibri"/>
              <a:cs typeface="Times New Roman"/>
            </a:endParaRPr>
          </a:p>
          <a:p>
            <a:pPr lvl="1"/>
            <a:r>
              <a:rPr lang="en-US" dirty="0">
                <a:latin typeface="Calibri"/>
                <a:cs typeface="Times New Roman"/>
              </a:rPr>
              <a:t>And if it does not hold</a:t>
            </a:r>
          </a:p>
          <a:p>
            <a:pPr lvl="1"/>
            <a:endParaRPr lang="en-US" dirty="0">
              <a:latin typeface="Calibri"/>
              <a:cs typeface="Times New Roman"/>
            </a:endParaRPr>
          </a:p>
          <a:p>
            <a:r>
              <a:rPr lang="en-US" sz="2400" dirty="0">
                <a:latin typeface="Calibri"/>
                <a:cs typeface="Times New Roman"/>
              </a:rPr>
              <a:t>Characteristic function</a:t>
            </a:r>
            <a:r>
              <a:rPr lang="en-US" sz="2400" b="1" dirty="0">
                <a:latin typeface="Calibri"/>
                <a:cs typeface="Times New Roman"/>
              </a:rPr>
              <a:t> ( </a:t>
            </a:r>
            <a:r>
              <a:rPr lang="en-US" sz="2400" b="1" dirty="0" err="1">
                <a:ea typeface="+mn-lt"/>
                <a:cs typeface="+mn-lt"/>
              </a:rPr>
              <a:t>χ</a:t>
            </a:r>
            <a:r>
              <a:rPr lang="en-US" sz="2400" b="1" i="1" baseline="-25000" dirty="0" err="1">
                <a:ea typeface="+mn-lt"/>
                <a:cs typeface="+mn-lt"/>
              </a:rPr>
              <a:t>ϕ</a:t>
            </a:r>
            <a:r>
              <a:rPr lang="en-US" sz="2400" b="1" dirty="0">
                <a:ea typeface="+mn-lt"/>
                <a:cs typeface="+mn-lt"/>
              </a:rPr>
              <a:t>(</a:t>
            </a:r>
            <a:r>
              <a:rPr lang="en-US" sz="2400" b="1" dirty="0" err="1">
                <a:ea typeface="+mn-lt"/>
                <a:cs typeface="+mn-lt"/>
              </a:rPr>
              <a:t>x,t</a:t>
            </a:r>
            <a:r>
              <a:rPr lang="en-US" sz="2400" b="1" dirty="0">
                <a:ea typeface="+mn-lt"/>
                <a:cs typeface="+mn-lt"/>
              </a:rPr>
              <a:t>) : X</a:t>
            </a:r>
            <a:r>
              <a:rPr lang="en-US" sz="2400" b="1" baseline="30000" dirty="0">
                <a:ea typeface="+mn-lt"/>
                <a:cs typeface="+mn-lt"/>
              </a:rPr>
              <a:t>T</a:t>
            </a:r>
            <a:r>
              <a:rPr lang="en-US" sz="2400" b="1" dirty="0">
                <a:ea typeface="+mn-lt"/>
                <a:cs typeface="+mn-lt"/>
              </a:rPr>
              <a:t> × T → {−1,+1} </a:t>
            </a:r>
            <a:r>
              <a:rPr lang="en-US" sz="2400" b="1" dirty="0">
                <a:latin typeface="Calibri"/>
                <a:cs typeface="Times New Roman"/>
              </a:rPr>
              <a:t>) </a:t>
            </a:r>
            <a:r>
              <a:rPr lang="en-US" sz="2400" dirty="0">
                <a:latin typeface="Calibri"/>
                <a:cs typeface="Times New Roman"/>
              </a:rPr>
              <a:t>of an STL formula relative to a trajectory </a:t>
            </a:r>
            <a:r>
              <a:rPr lang="en-US" sz="2400" b="1" dirty="0">
                <a:latin typeface="Calibri"/>
                <a:cs typeface="Times New Roman"/>
              </a:rPr>
              <a:t>x</a:t>
            </a:r>
            <a:r>
              <a:rPr lang="en-US" sz="2400" dirty="0">
                <a:latin typeface="Calibri"/>
                <a:cs typeface="Times New Roman"/>
              </a:rPr>
              <a:t> at time </a:t>
            </a:r>
            <a:r>
              <a:rPr lang="en-US" sz="2400" b="1" dirty="0">
                <a:latin typeface="Calibri"/>
                <a:cs typeface="Times New Roman"/>
              </a:rPr>
              <a:t>t</a:t>
            </a:r>
            <a:r>
              <a:rPr lang="en-US" sz="2400" dirty="0">
                <a:latin typeface="Calibri"/>
                <a:cs typeface="Times New Roman"/>
              </a:rPr>
              <a:t> is defined inductively as:</a:t>
            </a:r>
            <a:endParaRPr lang="en-US" sz="2400" b="1" i="1">
              <a:latin typeface="Calibri"/>
              <a:cs typeface="Times New Roman"/>
            </a:endParaRPr>
          </a:p>
          <a:p>
            <a:endParaRPr lang="en-US" sz="2400" i="1" dirty="0">
              <a:latin typeface="Calibri"/>
              <a:cs typeface="Calibri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8C57CF1-9362-9AA7-DD3D-ED9BCC15FD66}"/>
              </a:ext>
            </a:extLst>
          </p:cNvPr>
          <p:cNvGrpSpPr/>
          <p:nvPr/>
        </p:nvGrpSpPr>
        <p:grpSpPr>
          <a:xfrm>
            <a:off x="3995363" y="1907365"/>
            <a:ext cx="1950104" cy="722765"/>
            <a:chOff x="2085415" y="2412066"/>
            <a:chExt cx="1950104" cy="722765"/>
          </a:xfrm>
        </p:grpSpPr>
        <p:pic>
          <p:nvPicPr>
            <p:cNvPr id="8" name="Picture 8" descr="Diagram&#10;&#10;Description automatically generated">
              <a:extLst>
                <a:ext uri="{FF2B5EF4-FFF2-40B4-BE49-F238E27FC236}">
                  <a16:creationId xmlns:a16="http://schemas.microsoft.com/office/drawing/2014/main" id="{EEC7CCBF-7DF0-FAFE-6C42-C37F226172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95587" y="2412066"/>
              <a:ext cx="1239932" cy="321610"/>
            </a:xfrm>
            <a:prstGeom prst="rect">
              <a:avLst/>
            </a:prstGeom>
          </p:spPr>
        </p:pic>
        <p:pic>
          <p:nvPicPr>
            <p:cNvPr id="10" name="Picture 9" descr="Diagram&#10;&#10;Description automatically generated">
              <a:extLst>
                <a:ext uri="{FF2B5EF4-FFF2-40B4-BE49-F238E27FC236}">
                  <a16:creationId xmlns:a16="http://schemas.microsoft.com/office/drawing/2014/main" id="{587937C6-84A7-031A-09EC-7BA88D66B0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85415" y="2793052"/>
              <a:ext cx="1163171" cy="341779"/>
            </a:xfrm>
            <a:prstGeom prst="rect">
              <a:avLst/>
            </a:prstGeom>
          </p:spPr>
        </p:pic>
      </p:grpSp>
      <p:pic>
        <p:nvPicPr>
          <p:cNvPr id="15" name="Picture 11" descr="Text, letter&#10;&#10;Description automatically generated">
            <a:extLst>
              <a:ext uri="{FF2B5EF4-FFF2-40B4-BE49-F238E27FC236}">
                <a16:creationId xmlns:a16="http://schemas.microsoft.com/office/drawing/2014/main" id="{649FAC2E-EF04-0497-9C9C-783C124855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3871" y="3987894"/>
            <a:ext cx="6364940" cy="2340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355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F23BA5-ED49-7059-328B-0679DE36D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664"/>
            <a:ext cx="44805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z="11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 sz="1100">
              <a:solidFill>
                <a:srgbClr val="FFFFFF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47BD814-4AB3-A893-1541-9BC62C28F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7723"/>
            <a:ext cx="10515600" cy="1414627"/>
          </a:xfrm>
        </p:spPr>
        <p:txBody>
          <a:bodyPr>
            <a:normAutofit/>
          </a:bodyPr>
          <a:lstStyle/>
          <a:p>
            <a:r>
              <a:rPr lang="en-GB" sz="3200" b="1" dirty="0">
                <a:cs typeface="Calibri Light"/>
              </a:rPr>
              <a:t>Time Robustness</a:t>
            </a:r>
            <a:endParaRPr lang="en-US" sz="3200" b="1" dirty="0">
              <a:cs typeface="Calibri Light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BA669CC-7712-42A0-4900-55924CB5E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1859"/>
            <a:ext cx="10515600" cy="46482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400" dirty="0">
                <a:latin typeface="Calibri"/>
                <a:ea typeface="+mn-lt"/>
                <a:cs typeface="+mn-lt"/>
              </a:rPr>
              <a:t>Right and Left time robustness of an STL formula </a:t>
            </a:r>
            <a:r>
              <a:rPr lang="en-US" sz="2400" b="1" i="1" dirty="0">
                <a:latin typeface="Calibri"/>
                <a:ea typeface="+mn-lt"/>
                <a:cs typeface="+mn-lt"/>
              </a:rPr>
              <a:t>ϕ</a:t>
            </a:r>
            <a:r>
              <a:rPr lang="en-GB" sz="2400" dirty="0">
                <a:latin typeface="Calibri"/>
                <a:ea typeface="+mn-lt"/>
                <a:cs typeface="+mn-lt"/>
              </a:rPr>
              <a:t> with respect to a trajectory </a:t>
            </a:r>
            <a:r>
              <a:rPr lang="en-GB" sz="2400" b="1" dirty="0">
                <a:latin typeface="Calibri"/>
                <a:ea typeface="+mn-lt"/>
                <a:cs typeface="+mn-lt"/>
              </a:rPr>
              <a:t>x</a:t>
            </a:r>
            <a:r>
              <a:rPr lang="en-GB" sz="2400" dirty="0">
                <a:latin typeface="Calibri"/>
                <a:ea typeface="+mn-lt"/>
                <a:cs typeface="+mn-lt"/>
              </a:rPr>
              <a:t> at time </a:t>
            </a:r>
            <a:r>
              <a:rPr lang="en-GB" sz="2400" b="1" dirty="0">
                <a:latin typeface="Calibri"/>
                <a:ea typeface="+mn-lt"/>
                <a:cs typeface="+mn-lt"/>
              </a:rPr>
              <a:t>t</a:t>
            </a:r>
            <a:r>
              <a:rPr lang="en-GB" sz="2400" dirty="0">
                <a:latin typeface="Calibri"/>
                <a:ea typeface="+mn-lt"/>
                <a:cs typeface="+mn-lt"/>
              </a:rPr>
              <a:t> are defined inductively as</a:t>
            </a:r>
            <a:endParaRPr lang="en-GB" sz="2400" dirty="0">
              <a:latin typeface="Calibri"/>
              <a:cs typeface="Times New Roman"/>
            </a:endParaRPr>
          </a:p>
        </p:txBody>
      </p:sp>
      <p:pic>
        <p:nvPicPr>
          <p:cNvPr id="12" name="Picture 7" descr="Text, letter&#10;&#10;Description automatically generated">
            <a:extLst>
              <a:ext uri="{FF2B5EF4-FFF2-40B4-BE49-F238E27FC236}">
                <a16:creationId xmlns:a16="http://schemas.microsoft.com/office/drawing/2014/main" id="{8D82326B-5DBA-E9BA-6501-9E91182F0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103" y="2128589"/>
            <a:ext cx="5573485" cy="176955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206E0FED-94C5-D547-EE3E-4E42B4A6FA70}"/>
              </a:ext>
            </a:extLst>
          </p:cNvPr>
          <p:cNvGrpSpPr/>
          <p:nvPr/>
        </p:nvGrpSpPr>
        <p:grpSpPr>
          <a:xfrm>
            <a:off x="2662077" y="3626411"/>
            <a:ext cx="8150405" cy="2639142"/>
            <a:chOff x="2216752" y="4071735"/>
            <a:chExt cx="8150405" cy="2470909"/>
          </a:xfrm>
        </p:grpSpPr>
        <p:pic>
          <p:nvPicPr>
            <p:cNvPr id="15" name="Picture 9" descr="Text, letter, whiteboard&#10;&#10;Description automatically generated">
              <a:extLst>
                <a:ext uri="{FF2B5EF4-FFF2-40B4-BE49-F238E27FC236}">
                  <a16:creationId xmlns:a16="http://schemas.microsoft.com/office/drawing/2014/main" id="{3906BBDA-88EF-AE60-53B7-4C456D955C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17621" y="4679538"/>
              <a:ext cx="5949536" cy="1863106"/>
            </a:xfrm>
            <a:prstGeom prst="rect">
              <a:avLst/>
            </a:prstGeom>
          </p:spPr>
        </p:pic>
        <p:sp>
          <p:nvSpPr>
            <p:cNvPr id="16" name="Arrow: Bent 10">
              <a:extLst>
                <a:ext uri="{FF2B5EF4-FFF2-40B4-BE49-F238E27FC236}">
                  <a16:creationId xmlns:a16="http://schemas.microsoft.com/office/drawing/2014/main" id="{9EE215FD-948C-D5D7-A948-966C31B53DA9}"/>
                </a:ext>
              </a:extLst>
            </p:cNvPr>
            <p:cNvSpPr/>
            <p:nvPr/>
          </p:nvSpPr>
          <p:spPr>
            <a:xfrm flipV="1">
              <a:off x="2216752" y="4071735"/>
              <a:ext cx="2196933" cy="890649"/>
            </a:xfrm>
            <a:noFill/>
            <a:ln w="28575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678BC5A-8351-F4E8-F9D1-98451C31B80C}"/>
              </a:ext>
            </a:extLst>
          </p:cNvPr>
          <p:cNvGrpSpPr/>
          <p:nvPr/>
        </p:nvGrpSpPr>
        <p:grpSpPr>
          <a:xfrm>
            <a:off x="8340436" y="3337523"/>
            <a:ext cx="2428813" cy="1514537"/>
            <a:chOff x="7895111" y="3713575"/>
            <a:chExt cx="2428813" cy="1415576"/>
          </a:xfrm>
        </p:grpSpPr>
        <p:pic>
          <p:nvPicPr>
            <p:cNvPr id="19" name="Picture 8" descr="Icon&#10;&#10;Description automatically generated">
              <a:extLst>
                <a:ext uri="{FF2B5EF4-FFF2-40B4-BE49-F238E27FC236}">
                  <a16:creationId xmlns:a16="http://schemas.microsoft.com/office/drawing/2014/main" id="{430AF80D-8218-9AA0-E05D-C0B55AE5D5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54723" y="3713575"/>
              <a:ext cx="1469201" cy="351188"/>
            </a:xfrm>
            <a:prstGeom prst="rect">
              <a:avLst/>
            </a:prstGeom>
          </p:spPr>
        </p:pic>
        <p:cxnSp>
          <p:nvCxnSpPr>
            <p:cNvPr id="20" name="Connector: Curved 19">
              <a:extLst>
                <a:ext uri="{FF2B5EF4-FFF2-40B4-BE49-F238E27FC236}">
                  <a16:creationId xmlns:a16="http://schemas.microsoft.com/office/drawing/2014/main" id="{ABC8577E-D4C8-0B33-797B-69AFD7DF62CA}"/>
                </a:ext>
              </a:extLst>
            </p:cNvPr>
            <p:cNvCxnSpPr/>
            <p:nvPr/>
          </p:nvCxnSpPr>
          <p:spPr>
            <a:xfrm flipV="1">
              <a:off x="7895111" y="3935681"/>
              <a:ext cx="963880" cy="1193470"/>
            </a:xfrm>
            <a:prstGeom prst="curvedConnector3">
              <a:avLst/>
            </a:prstGeom>
            <a:ln w="28575"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75072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150</TotalTime>
  <Words>1431</Words>
  <Application>Microsoft Office PowerPoint</Application>
  <PresentationFormat>Widescreen</PresentationFormat>
  <Paragraphs>188</Paragraphs>
  <Slides>33</Slides>
  <Notes>0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Time-Robust Control for STL Specifications</vt:lpstr>
      <vt:lpstr>Overview</vt:lpstr>
      <vt:lpstr>Introduction</vt:lpstr>
      <vt:lpstr>Introduction</vt:lpstr>
      <vt:lpstr>Introduction</vt:lpstr>
      <vt:lpstr>Background</vt:lpstr>
      <vt:lpstr>Some Terminologies of STL</vt:lpstr>
      <vt:lpstr>Some Terminologies of STL </vt:lpstr>
      <vt:lpstr>Time Robustness</vt:lpstr>
      <vt:lpstr>Time Robustness (Example)</vt:lpstr>
      <vt:lpstr>PowerPoint Presentation</vt:lpstr>
      <vt:lpstr>Time Robust STL Control Synthesis (Dynamics Model)</vt:lpstr>
      <vt:lpstr>Time Robust STL Control Synthesis (Controller)</vt:lpstr>
      <vt:lpstr>MILP Encoding of the problem</vt:lpstr>
      <vt:lpstr>MILP Encoding Of Time Robustness (for STL Predicates)</vt:lpstr>
      <vt:lpstr>MILP Encoding Of Time Robustness (for STL Predicates)</vt:lpstr>
      <vt:lpstr>MILP Encoding Of Time Robustness (for STL Predicates)</vt:lpstr>
      <vt:lpstr>MILP Encoding Of Time Robustness (for STL Predicates)</vt:lpstr>
      <vt:lpstr>MILP Encoding Of STL operators</vt:lpstr>
      <vt:lpstr>Algorithm for MILP encoding of time robustness</vt:lpstr>
      <vt:lpstr>Results</vt:lpstr>
      <vt:lpstr>Results (2D UAV)</vt:lpstr>
      <vt:lpstr>Results (Multi Agent Surveillance)</vt:lpstr>
      <vt:lpstr>Extension (Our Work)</vt:lpstr>
      <vt:lpstr>Results (Multi Agent 3D UAV)</vt:lpstr>
      <vt:lpstr>Comparison (Multi Agent 3D UAV)</vt:lpstr>
      <vt:lpstr>Problems</vt:lpstr>
      <vt:lpstr>Solution for 1)</vt:lpstr>
      <vt:lpstr>Solution for 1)</vt:lpstr>
      <vt:lpstr>Solution for 1)</vt:lpstr>
      <vt:lpstr>Thank You</vt:lpstr>
      <vt:lpstr>References</vt:lpstr>
      <vt:lpstr>Some Related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Gajera Vishvaskumar Govindbhai</cp:lastModifiedBy>
  <cp:revision>1308</cp:revision>
  <dcterms:created xsi:type="dcterms:W3CDTF">2023-03-27T09:12:16Z</dcterms:created>
  <dcterms:modified xsi:type="dcterms:W3CDTF">2023-04-10T09:59:45Z</dcterms:modified>
</cp:coreProperties>
</file>