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3" r:id="rId19"/>
    <p:sldId id="272"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CEFB-FE9D-8062-CC96-FE945F9B6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577326-7DA9-098F-C94E-806951CE61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615307-9299-6590-194B-9FAC8E9C4CA3}"/>
              </a:ext>
            </a:extLst>
          </p:cNvPr>
          <p:cNvSpPr>
            <a:spLocks noGrp="1"/>
          </p:cNvSpPr>
          <p:nvPr>
            <p:ph type="dt" sz="half" idx="10"/>
          </p:nvPr>
        </p:nvSpPr>
        <p:spPr/>
        <p:txBody>
          <a:bodyPr/>
          <a:lstStyle/>
          <a:p>
            <a:fld id="{D8C96090-8F48-4346-9A0F-6A805CCEF66A}" type="datetimeFigureOut">
              <a:rPr lang="en-IN" smtClean="0"/>
              <a:t>06-05-2024</a:t>
            </a:fld>
            <a:endParaRPr lang="en-IN"/>
          </a:p>
        </p:txBody>
      </p:sp>
      <p:sp>
        <p:nvSpPr>
          <p:cNvPr id="5" name="Footer Placeholder 4">
            <a:extLst>
              <a:ext uri="{FF2B5EF4-FFF2-40B4-BE49-F238E27FC236}">
                <a16:creationId xmlns:a16="http://schemas.microsoft.com/office/drawing/2014/main" id="{2B672F5B-255A-1F20-F13C-C44C2A4E40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07408F-CAF7-2761-2FC6-32D1C15BFC05}"/>
              </a:ext>
            </a:extLst>
          </p:cNvPr>
          <p:cNvSpPr>
            <a:spLocks noGrp="1"/>
          </p:cNvSpPr>
          <p:nvPr>
            <p:ph type="sldNum" sz="quarter" idx="12"/>
          </p:nvPr>
        </p:nvSpPr>
        <p:spPr/>
        <p:txBody>
          <a:bodyPr/>
          <a:lstStyle/>
          <a:p>
            <a:fld id="{A8F74C14-F231-46B2-AEA5-320D6E86EA40}" type="slidenum">
              <a:rPr lang="en-IN" smtClean="0"/>
              <a:t>‹#›</a:t>
            </a:fld>
            <a:endParaRPr lang="en-IN"/>
          </a:p>
        </p:txBody>
      </p:sp>
    </p:spTree>
    <p:extLst>
      <p:ext uri="{BB962C8B-B14F-4D97-AF65-F5344CB8AC3E}">
        <p14:creationId xmlns:p14="http://schemas.microsoft.com/office/powerpoint/2010/main" val="72655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E46B-4D0B-573F-C039-AFF7299930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14F274-72AC-AEE7-F96E-7A8EAA95FF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BABD1E-3EE2-D6A1-E451-3AA078389F24}"/>
              </a:ext>
            </a:extLst>
          </p:cNvPr>
          <p:cNvSpPr>
            <a:spLocks noGrp="1"/>
          </p:cNvSpPr>
          <p:nvPr>
            <p:ph type="dt" sz="half" idx="10"/>
          </p:nvPr>
        </p:nvSpPr>
        <p:spPr/>
        <p:txBody>
          <a:bodyPr/>
          <a:lstStyle/>
          <a:p>
            <a:fld id="{D8C96090-8F48-4346-9A0F-6A805CCEF66A}" type="datetimeFigureOut">
              <a:rPr lang="en-IN" smtClean="0"/>
              <a:t>06-05-2024</a:t>
            </a:fld>
            <a:endParaRPr lang="en-IN"/>
          </a:p>
        </p:txBody>
      </p:sp>
      <p:sp>
        <p:nvSpPr>
          <p:cNvPr id="5" name="Footer Placeholder 4">
            <a:extLst>
              <a:ext uri="{FF2B5EF4-FFF2-40B4-BE49-F238E27FC236}">
                <a16:creationId xmlns:a16="http://schemas.microsoft.com/office/drawing/2014/main" id="{54E4B20C-E4B7-3E09-B890-F00DFCAD45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49CADE-B06F-E45E-461B-D6950FA0F13F}"/>
              </a:ext>
            </a:extLst>
          </p:cNvPr>
          <p:cNvSpPr>
            <a:spLocks noGrp="1"/>
          </p:cNvSpPr>
          <p:nvPr>
            <p:ph type="sldNum" sz="quarter" idx="12"/>
          </p:nvPr>
        </p:nvSpPr>
        <p:spPr/>
        <p:txBody>
          <a:bodyPr/>
          <a:lstStyle/>
          <a:p>
            <a:fld id="{A8F74C14-F231-46B2-AEA5-320D6E86EA40}" type="slidenum">
              <a:rPr lang="en-IN" smtClean="0"/>
              <a:t>‹#›</a:t>
            </a:fld>
            <a:endParaRPr lang="en-IN"/>
          </a:p>
        </p:txBody>
      </p:sp>
    </p:spTree>
    <p:extLst>
      <p:ext uri="{BB962C8B-B14F-4D97-AF65-F5344CB8AC3E}">
        <p14:creationId xmlns:p14="http://schemas.microsoft.com/office/powerpoint/2010/main" val="475167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6BA2C5-C1A3-6BA1-8AA4-4032E2A8C1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85D686-8A71-7EB4-A422-89D1858FDD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0F4374-61A8-448D-A73A-46D18E581354}"/>
              </a:ext>
            </a:extLst>
          </p:cNvPr>
          <p:cNvSpPr>
            <a:spLocks noGrp="1"/>
          </p:cNvSpPr>
          <p:nvPr>
            <p:ph type="dt" sz="half" idx="10"/>
          </p:nvPr>
        </p:nvSpPr>
        <p:spPr/>
        <p:txBody>
          <a:bodyPr/>
          <a:lstStyle/>
          <a:p>
            <a:fld id="{D8C96090-8F48-4346-9A0F-6A805CCEF66A}" type="datetimeFigureOut">
              <a:rPr lang="en-IN" smtClean="0"/>
              <a:t>06-05-2024</a:t>
            </a:fld>
            <a:endParaRPr lang="en-IN"/>
          </a:p>
        </p:txBody>
      </p:sp>
      <p:sp>
        <p:nvSpPr>
          <p:cNvPr id="5" name="Footer Placeholder 4">
            <a:extLst>
              <a:ext uri="{FF2B5EF4-FFF2-40B4-BE49-F238E27FC236}">
                <a16:creationId xmlns:a16="http://schemas.microsoft.com/office/drawing/2014/main" id="{A1A0AEBE-5BC6-35FB-441D-5D6C2A54B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9DB754-7366-8140-28E9-DEA7DC672E71}"/>
              </a:ext>
            </a:extLst>
          </p:cNvPr>
          <p:cNvSpPr>
            <a:spLocks noGrp="1"/>
          </p:cNvSpPr>
          <p:nvPr>
            <p:ph type="sldNum" sz="quarter" idx="12"/>
          </p:nvPr>
        </p:nvSpPr>
        <p:spPr/>
        <p:txBody>
          <a:bodyPr/>
          <a:lstStyle/>
          <a:p>
            <a:fld id="{A8F74C14-F231-46B2-AEA5-320D6E86EA40}" type="slidenum">
              <a:rPr lang="en-IN" smtClean="0"/>
              <a:t>‹#›</a:t>
            </a:fld>
            <a:endParaRPr lang="en-IN"/>
          </a:p>
        </p:txBody>
      </p:sp>
    </p:spTree>
    <p:extLst>
      <p:ext uri="{BB962C8B-B14F-4D97-AF65-F5344CB8AC3E}">
        <p14:creationId xmlns:p14="http://schemas.microsoft.com/office/powerpoint/2010/main" val="137275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0465-CEDC-CF97-B53C-E27C91F20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EA7E71-3F2F-3EF4-528F-437C703D1C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29F371-E296-5A1D-B7AA-F4B2D12D988E}"/>
              </a:ext>
            </a:extLst>
          </p:cNvPr>
          <p:cNvSpPr>
            <a:spLocks noGrp="1"/>
          </p:cNvSpPr>
          <p:nvPr>
            <p:ph type="dt" sz="half" idx="10"/>
          </p:nvPr>
        </p:nvSpPr>
        <p:spPr/>
        <p:txBody>
          <a:bodyPr/>
          <a:lstStyle/>
          <a:p>
            <a:fld id="{D8C96090-8F48-4346-9A0F-6A805CCEF66A}" type="datetimeFigureOut">
              <a:rPr lang="en-IN" smtClean="0"/>
              <a:t>06-05-2024</a:t>
            </a:fld>
            <a:endParaRPr lang="en-IN"/>
          </a:p>
        </p:txBody>
      </p:sp>
      <p:sp>
        <p:nvSpPr>
          <p:cNvPr id="5" name="Footer Placeholder 4">
            <a:extLst>
              <a:ext uri="{FF2B5EF4-FFF2-40B4-BE49-F238E27FC236}">
                <a16:creationId xmlns:a16="http://schemas.microsoft.com/office/drawing/2014/main" id="{1FF5317F-10D1-AFEF-5BF8-FCD6B30A0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67B7E-3BEA-85DA-F42D-AC92B600DEB4}"/>
              </a:ext>
            </a:extLst>
          </p:cNvPr>
          <p:cNvSpPr>
            <a:spLocks noGrp="1"/>
          </p:cNvSpPr>
          <p:nvPr>
            <p:ph type="sldNum" sz="quarter" idx="12"/>
          </p:nvPr>
        </p:nvSpPr>
        <p:spPr/>
        <p:txBody>
          <a:bodyPr/>
          <a:lstStyle/>
          <a:p>
            <a:fld id="{A8F74C14-F231-46B2-AEA5-320D6E86EA40}" type="slidenum">
              <a:rPr lang="en-IN" smtClean="0"/>
              <a:t>‹#›</a:t>
            </a:fld>
            <a:endParaRPr lang="en-IN"/>
          </a:p>
        </p:txBody>
      </p:sp>
    </p:spTree>
    <p:extLst>
      <p:ext uri="{BB962C8B-B14F-4D97-AF65-F5344CB8AC3E}">
        <p14:creationId xmlns:p14="http://schemas.microsoft.com/office/powerpoint/2010/main" val="384968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8ABF-9CC3-758A-3FF3-724B509FBD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FE39AE-CE13-ACBD-2799-7A5A7E143A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0AA85-D65E-ABFE-093C-CA1C1A42ABF4}"/>
              </a:ext>
            </a:extLst>
          </p:cNvPr>
          <p:cNvSpPr>
            <a:spLocks noGrp="1"/>
          </p:cNvSpPr>
          <p:nvPr>
            <p:ph type="dt" sz="half" idx="10"/>
          </p:nvPr>
        </p:nvSpPr>
        <p:spPr/>
        <p:txBody>
          <a:bodyPr/>
          <a:lstStyle/>
          <a:p>
            <a:fld id="{D8C96090-8F48-4346-9A0F-6A805CCEF66A}" type="datetimeFigureOut">
              <a:rPr lang="en-IN" smtClean="0"/>
              <a:t>06-05-2024</a:t>
            </a:fld>
            <a:endParaRPr lang="en-IN"/>
          </a:p>
        </p:txBody>
      </p:sp>
      <p:sp>
        <p:nvSpPr>
          <p:cNvPr id="5" name="Footer Placeholder 4">
            <a:extLst>
              <a:ext uri="{FF2B5EF4-FFF2-40B4-BE49-F238E27FC236}">
                <a16:creationId xmlns:a16="http://schemas.microsoft.com/office/drawing/2014/main" id="{6920C469-15D8-AAA0-766B-DC8405219D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48C1F-0D09-EA7C-7864-116BDE5C5199}"/>
              </a:ext>
            </a:extLst>
          </p:cNvPr>
          <p:cNvSpPr>
            <a:spLocks noGrp="1"/>
          </p:cNvSpPr>
          <p:nvPr>
            <p:ph type="sldNum" sz="quarter" idx="12"/>
          </p:nvPr>
        </p:nvSpPr>
        <p:spPr/>
        <p:txBody>
          <a:bodyPr/>
          <a:lstStyle/>
          <a:p>
            <a:fld id="{A8F74C14-F231-46B2-AEA5-320D6E86EA40}" type="slidenum">
              <a:rPr lang="en-IN" smtClean="0"/>
              <a:t>‹#›</a:t>
            </a:fld>
            <a:endParaRPr lang="en-IN"/>
          </a:p>
        </p:txBody>
      </p:sp>
    </p:spTree>
    <p:extLst>
      <p:ext uri="{BB962C8B-B14F-4D97-AF65-F5344CB8AC3E}">
        <p14:creationId xmlns:p14="http://schemas.microsoft.com/office/powerpoint/2010/main" val="332016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3A7F-FB0F-07B0-DDDF-6D3442C4E6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614E70-7EC3-E5FC-9509-40EB645C18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0BA97F-3781-FC44-95CF-3156AF89B8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D03B29-AC46-E77E-9B39-B4D5F3564379}"/>
              </a:ext>
            </a:extLst>
          </p:cNvPr>
          <p:cNvSpPr>
            <a:spLocks noGrp="1"/>
          </p:cNvSpPr>
          <p:nvPr>
            <p:ph type="dt" sz="half" idx="10"/>
          </p:nvPr>
        </p:nvSpPr>
        <p:spPr/>
        <p:txBody>
          <a:bodyPr/>
          <a:lstStyle/>
          <a:p>
            <a:fld id="{D8C96090-8F48-4346-9A0F-6A805CCEF66A}" type="datetimeFigureOut">
              <a:rPr lang="en-IN" smtClean="0"/>
              <a:t>06-05-2024</a:t>
            </a:fld>
            <a:endParaRPr lang="en-IN"/>
          </a:p>
        </p:txBody>
      </p:sp>
      <p:sp>
        <p:nvSpPr>
          <p:cNvPr id="6" name="Footer Placeholder 5">
            <a:extLst>
              <a:ext uri="{FF2B5EF4-FFF2-40B4-BE49-F238E27FC236}">
                <a16:creationId xmlns:a16="http://schemas.microsoft.com/office/drawing/2014/main" id="{97016006-9F25-C2E5-C2FF-8F2F70F449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8C68F9-DCC8-B205-2F77-41AC4A4A1DC8}"/>
              </a:ext>
            </a:extLst>
          </p:cNvPr>
          <p:cNvSpPr>
            <a:spLocks noGrp="1"/>
          </p:cNvSpPr>
          <p:nvPr>
            <p:ph type="sldNum" sz="quarter" idx="12"/>
          </p:nvPr>
        </p:nvSpPr>
        <p:spPr/>
        <p:txBody>
          <a:bodyPr/>
          <a:lstStyle/>
          <a:p>
            <a:fld id="{A8F74C14-F231-46B2-AEA5-320D6E86EA40}" type="slidenum">
              <a:rPr lang="en-IN" smtClean="0"/>
              <a:t>‹#›</a:t>
            </a:fld>
            <a:endParaRPr lang="en-IN"/>
          </a:p>
        </p:txBody>
      </p:sp>
    </p:spTree>
    <p:extLst>
      <p:ext uri="{BB962C8B-B14F-4D97-AF65-F5344CB8AC3E}">
        <p14:creationId xmlns:p14="http://schemas.microsoft.com/office/powerpoint/2010/main" val="418208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19E4-8A41-A2B1-BE0B-36EF6FFF04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B6987E-9674-4E6A-0948-EFCCB2AE3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8F9106-3691-F679-67E8-8C0679C40F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3742BC-A241-2112-918E-757EAB7342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65AE44-DB87-0977-3CA8-401A967E11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E9DF99-6553-6735-D786-CC39162A75BA}"/>
              </a:ext>
            </a:extLst>
          </p:cNvPr>
          <p:cNvSpPr>
            <a:spLocks noGrp="1"/>
          </p:cNvSpPr>
          <p:nvPr>
            <p:ph type="dt" sz="half" idx="10"/>
          </p:nvPr>
        </p:nvSpPr>
        <p:spPr/>
        <p:txBody>
          <a:bodyPr/>
          <a:lstStyle/>
          <a:p>
            <a:fld id="{D8C96090-8F48-4346-9A0F-6A805CCEF66A}" type="datetimeFigureOut">
              <a:rPr lang="en-IN" smtClean="0"/>
              <a:t>06-05-2024</a:t>
            </a:fld>
            <a:endParaRPr lang="en-IN"/>
          </a:p>
        </p:txBody>
      </p:sp>
      <p:sp>
        <p:nvSpPr>
          <p:cNvPr id="8" name="Footer Placeholder 7">
            <a:extLst>
              <a:ext uri="{FF2B5EF4-FFF2-40B4-BE49-F238E27FC236}">
                <a16:creationId xmlns:a16="http://schemas.microsoft.com/office/drawing/2014/main" id="{F176EDFD-ABA0-D31F-F259-5F530803A3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DFD232-B0EC-2095-B887-0B4ECEF1C3C1}"/>
              </a:ext>
            </a:extLst>
          </p:cNvPr>
          <p:cNvSpPr>
            <a:spLocks noGrp="1"/>
          </p:cNvSpPr>
          <p:nvPr>
            <p:ph type="sldNum" sz="quarter" idx="12"/>
          </p:nvPr>
        </p:nvSpPr>
        <p:spPr/>
        <p:txBody>
          <a:bodyPr/>
          <a:lstStyle/>
          <a:p>
            <a:fld id="{A8F74C14-F231-46B2-AEA5-320D6E86EA40}" type="slidenum">
              <a:rPr lang="en-IN" smtClean="0"/>
              <a:t>‹#›</a:t>
            </a:fld>
            <a:endParaRPr lang="en-IN"/>
          </a:p>
        </p:txBody>
      </p:sp>
    </p:spTree>
    <p:extLst>
      <p:ext uri="{BB962C8B-B14F-4D97-AF65-F5344CB8AC3E}">
        <p14:creationId xmlns:p14="http://schemas.microsoft.com/office/powerpoint/2010/main" val="331241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03B0-F726-4122-E4CF-3618CA4C83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756372-A273-B4B7-3DB5-8EA699E4F123}"/>
              </a:ext>
            </a:extLst>
          </p:cNvPr>
          <p:cNvSpPr>
            <a:spLocks noGrp="1"/>
          </p:cNvSpPr>
          <p:nvPr>
            <p:ph type="dt" sz="half" idx="10"/>
          </p:nvPr>
        </p:nvSpPr>
        <p:spPr/>
        <p:txBody>
          <a:bodyPr/>
          <a:lstStyle/>
          <a:p>
            <a:fld id="{D8C96090-8F48-4346-9A0F-6A805CCEF66A}" type="datetimeFigureOut">
              <a:rPr lang="en-IN" smtClean="0"/>
              <a:t>06-05-2024</a:t>
            </a:fld>
            <a:endParaRPr lang="en-IN"/>
          </a:p>
        </p:txBody>
      </p:sp>
      <p:sp>
        <p:nvSpPr>
          <p:cNvPr id="4" name="Footer Placeholder 3">
            <a:extLst>
              <a:ext uri="{FF2B5EF4-FFF2-40B4-BE49-F238E27FC236}">
                <a16:creationId xmlns:a16="http://schemas.microsoft.com/office/drawing/2014/main" id="{CBC84DA7-E8F9-ABBC-DA6C-A980881DA4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ED6004-3B8A-81A4-626F-C8A3F67E27ED}"/>
              </a:ext>
            </a:extLst>
          </p:cNvPr>
          <p:cNvSpPr>
            <a:spLocks noGrp="1"/>
          </p:cNvSpPr>
          <p:nvPr>
            <p:ph type="sldNum" sz="quarter" idx="12"/>
          </p:nvPr>
        </p:nvSpPr>
        <p:spPr/>
        <p:txBody>
          <a:bodyPr/>
          <a:lstStyle/>
          <a:p>
            <a:fld id="{A8F74C14-F231-46B2-AEA5-320D6E86EA40}" type="slidenum">
              <a:rPr lang="en-IN" smtClean="0"/>
              <a:t>‹#›</a:t>
            </a:fld>
            <a:endParaRPr lang="en-IN"/>
          </a:p>
        </p:txBody>
      </p:sp>
    </p:spTree>
    <p:extLst>
      <p:ext uri="{BB962C8B-B14F-4D97-AF65-F5344CB8AC3E}">
        <p14:creationId xmlns:p14="http://schemas.microsoft.com/office/powerpoint/2010/main" val="121985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C89F2-1681-464C-5900-43735CD2BE99}"/>
              </a:ext>
            </a:extLst>
          </p:cNvPr>
          <p:cNvSpPr>
            <a:spLocks noGrp="1"/>
          </p:cNvSpPr>
          <p:nvPr>
            <p:ph type="dt" sz="half" idx="10"/>
          </p:nvPr>
        </p:nvSpPr>
        <p:spPr/>
        <p:txBody>
          <a:bodyPr/>
          <a:lstStyle/>
          <a:p>
            <a:fld id="{D8C96090-8F48-4346-9A0F-6A805CCEF66A}" type="datetimeFigureOut">
              <a:rPr lang="en-IN" smtClean="0"/>
              <a:t>06-05-2024</a:t>
            </a:fld>
            <a:endParaRPr lang="en-IN"/>
          </a:p>
        </p:txBody>
      </p:sp>
      <p:sp>
        <p:nvSpPr>
          <p:cNvPr id="3" name="Footer Placeholder 2">
            <a:extLst>
              <a:ext uri="{FF2B5EF4-FFF2-40B4-BE49-F238E27FC236}">
                <a16:creationId xmlns:a16="http://schemas.microsoft.com/office/drawing/2014/main" id="{EE451141-84DD-A0CC-312C-C0EE9C8270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490F33-AC5C-B3FD-AE22-68216CE106B7}"/>
              </a:ext>
            </a:extLst>
          </p:cNvPr>
          <p:cNvSpPr>
            <a:spLocks noGrp="1"/>
          </p:cNvSpPr>
          <p:nvPr>
            <p:ph type="sldNum" sz="quarter" idx="12"/>
          </p:nvPr>
        </p:nvSpPr>
        <p:spPr/>
        <p:txBody>
          <a:bodyPr/>
          <a:lstStyle/>
          <a:p>
            <a:fld id="{A8F74C14-F231-46B2-AEA5-320D6E86EA40}" type="slidenum">
              <a:rPr lang="en-IN" smtClean="0"/>
              <a:t>‹#›</a:t>
            </a:fld>
            <a:endParaRPr lang="en-IN"/>
          </a:p>
        </p:txBody>
      </p:sp>
    </p:spTree>
    <p:extLst>
      <p:ext uri="{BB962C8B-B14F-4D97-AF65-F5344CB8AC3E}">
        <p14:creationId xmlns:p14="http://schemas.microsoft.com/office/powerpoint/2010/main" val="427316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86ED-657B-36EA-E94A-FB6D8462E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C03695-176D-A8C6-F9C8-E20EA1978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9CA0DA-82C2-9D66-3B2A-B36207BD3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CB58B-FE29-4434-A468-C3445C0222BF}"/>
              </a:ext>
            </a:extLst>
          </p:cNvPr>
          <p:cNvSpPr>
            <a:spLocks noGrp="1"/>
          </p:cNvSpPr>
          <p:nvPr>
            <p:ph type="dt" sz="half" idx="10"/>
          </p:nvPr>
        </p:nvSpPr>
        <p:spPr/>
        <p:txBody>
          <a:bodyPr/>
          <a:lstStyle/>
          <a:p>
            <a:fld id="{D8C96090-8F48-4346-9A0F-6A805CCEF66A}" type="datetimeFigureOut">
              <a:rPr lang="en-IN" smtClean="0"/>
              <a:t>06-05-2024</a:t>
            </a:fld>
            <a:endParaRPr lang="en-IN"/>
          </a:p>
        </p:txBody>
      </p:sp>
      <p:sp>
        <p:nvSpPr>
          <p:cNvPr id="6" name="Footer Placeholder 5">
            <a:extLst>
              <a:ext uri="{FF2B5EF4-FFF2-40B4-BE49-F238E27FC236}">
                <a16:creationId xmlns:a16="http://schemas.microsoft.com/office/drawing/2014/main" id="{BE3356C5-9FB0-CD3D-3B9D-5F7665398D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077A13-A573-9B0D-C1D5-4B71BE3A9378}"/>
              </a:ext>
            </a:extLst>
          </p:cNvPr>
          <p:cNvSpPr>
            <a:spLocks noGrp="1"/>
          </p:cNvSpPr>
          <p:nvPr>
            <p:ph type="sldNum" sz="quarter" idx="12"/>
          </p:nvPr>
        </p:nvSpPr>
        <p:spPr/>
        <p:txBody>
          <a:bodyPr/>
          <a:lstStyle/>
          <a:p>
            <a:fld id="{A8F74C14-F231-46B2-AEA5-320D6E86EA40}" type="slidenum">
              <a:rPr lang="en-IN" smtClean="0"/>
              <a:t>‹#›</a:t>
            </a:fld>
            <a:endParaRPr lang="en-IN"/>
          </a:p>
        </p:txBody>
      </p:sp>
    </p:spTree>
    <p:extLst>
      <p:ext uri="{BB962C8B-B14F-4D97-AF65-F5344CB8AC3E}">
        <p14:creationId xmlns:p14="http://schemas.microsoft.com/office/powerpoint/2010/main" val="282718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F940-E09F-55EA-1205-963C605E9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EB1E37-9903-8F03-967D-32D90166D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99813B-9CBF-ADBC-B815-89F2DE32F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AB30-A4BB-3163-97A2-01A132B0C40B}"/>
              </a:ext>
            </a:extLst>
          </p:cNvPr>
          <p:cNvSpPr>
            <a:spLocks noGrp="1"/>
          </p:cNvSpPr>
          <p:nvPr>
            <p:ph type="dt" sz="half" idx="10"/>
          </p:nvPr>
        </p:nvSpPr>
        <p:spPr/>
        <p:txBody>
          <a:bodyPr/>
          <a:lstStyle/>
          <a:p>
            <a:fld id="{D8C96090-8F48-4346-9A0F-6A805CCEF66A}" type="datetimeFigureOut">
              <a:rPr lang="en-IN" smtClean="0"/>
              <a:t>06-05-2024</a:t>
            </a:fld>
            <a:endParaRPr lang="en-IN"/>
          </a:p>
        </p:txBody>
      </p:sp>
      <p:sp>
        <p:nvSpPr>
          <p:cNvPr id="6" name="Footer Placeholder 5">
            <a:extLst>
              <a:ext uri="{FF2B5EF4-FFF2-40B4-BE49-F238E27FC236}">
                <a16:creationId xmlns:a16="http://schemas.microsoft.com/office/drawing/2014/main" id="{FE2C60BC-6770-504F-0D68-938FA81301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449082-F3E3-1036-272D-C497AF7C8557}"/>
              </a:ext>
            </a:extLst>
          </p:cNvPr>
          <p:cNvSpPr>
            <a:spLocks noGrp="1"/>
          </p:cNvSpPr>
          <p:nvPr>
            <p:ph type="sldNum" sz="quarter" idx="12"/>
          </p:nvPr>
        </p:nvSpPr>
        <p:spPr/>
        <p:txBody>
          <a:bodyPr/>
          <a:lstStyle/>
          <a:p>
            <a:fld id="{A8F74C14-F231-46B2-AEA5-320D6E86EA40}" type="slidenum">
              <a:rPr lang="en-IN" smtClean="0"/>
              <a:t>‹#›</a:t>
            </a:fld>
            <a:endParaRPr lang="en-IN"/>
          </a:p>
        </p:txBody>
      </p:sp>
    </p:spTree>
    <p:extLst>
      <p:ext uri="{BB962C8B-B14F-4D97-AF65-F5344CB8AC3E}">
        <p14:creationId xmlns:p14="http://schemas.microsoft.com/office/powerpoint/2010/main" val="308776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E031CB-72A5-5692-87C8-BC5E116B27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503F4D-7D98-BE41-0F7A-DEF938DF91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1A333B-3E3A-66FE-D1F4-E7C05FA9A7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96090-8F48-4346-9A0F-6A805CCEF66A}" type="datetimeFigureOut">
              <a:rPr lang="en-IN" smtClean="0"/>
              <a:t>06-05-2024</a:t>
            </a:fld>
            <a:endParaRPr lang="en-IN"/>
          </a:p>
        </p:txBody>
      </p:sp>
      <p:sp>
        <p:nvSpPr>
          <p:cNvPr id="5" name="Footer Placeholder 4">
            <a:extLst>
              <a:ext uri="{FF2B5EF4-FFF2-40B4-BE49-F238E27FC236}">
                <a16:creationId xmlns:a16="http://schemas.microsoft.com/office/drawing/2014/main" id="{C9920BB3-435C-B94D-328B-FCAB17F54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CF2B37-D066-9800-B95E-8628154A6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74C14-F231-46B2-AEA5-320D6E86EA40}" type="slidenum">
              <a:rPr lang="en-IN" smtClean="0"/>
              <a:t>‹#›</a:t>
            </a:fld>
            <a:endParaRPr lang="en-IN"/>
          </a:p>
        </p:txBody>
      </p:sp>
    </p:spTree>
    <p:extLst>
      <p:ext uri="{BB962C8B-B14F-4D97-AF65-F5344CB8AC3E}">
        <p14:creationId xmlns:p14="http://schemas.microsoft.com/office/powerpoint/2010/main" val="687975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4C6F8B-D21A-7B66-22BA-B27F7168FA94}"/>
              </a:ext>
            </a:extLst>
          </p:cNvPr>
          <p:cNvSpPr txBox="1"/>
          <p:nvPr/>
        </p:nvSpPr>
        <p:spPr>
          <a:xfrm>
            <a:off x="2432847" y="2408904"/>
            <a:ext cx="6753067" cy="954107"/>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RETINA NET : WEB BASED DIABETIC </a:t>
            </a:r>
          </a:p>
          <a:p>
            <a:pPr algn="ctr"/>
            <a:r>
              <a:rPr lang="en-US" sz="2800" b="1" dirty="0">
                <a:latin typeface="Times New Roman" panose="02020603050405020304" pitchFamily="18" charset="0"/>
                <a:cs typeface="Times New Roman" panose="02020603050405020304" pitchFamily="18" charset="0"/>
              </a:rPr>
              <a:t>RETINOPATHY DETECTION SYSTEM</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7676278-A094-56FA-6B1F-29DFD6151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82" y="656853"/>
            <a:ext cx="11083636" cy="1148757"/>
          </a:xfrm>
          <a:prstGeom prst="rect">
            <a:avLst/>
          </a:prstGeom>
        </p:spPr>
      </p:pic>
      <p:sp>
        <p:nvSpPr>
          <p:cNvPr id="7" name="TextBox 6">
            <a:extLst>
              <a:ext uri="{FF2B5EF4-FFF2-40B4-BE49-F238E27FC236}">
                <a16:creationId xmlns:a16="http://schemas.microsoft.com/office/drawing/2014/main" id="{020133BC-827F-B95A-7399-3324AFE1972C}"/>
              </a:ext>
            </a:extLst>
          </p:cNvPr>
          <p:cNvSpPr txBox="1"/>
          <p:nvPr/>
        </p:nvSpPr>
        <p:spPr>
          <a:xfrm>
            <a:off x="1685457" y="4066183"/>
            <a:ext cx="3669787" cy="163121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GUIDANCE OF:</a:t>
            </a:r>
          </a:p>
          <a:p>
            <a:r>
              <a:rPr lang="en-US" sz="2000" dirty="0">
                <a:latin typeface="Times New Roman" panose="02020603050405020304" pitchFamily="18" charset="0"/>
                <a:cs typeface="Times New Roman" panose="02020603050405020304" pitchFamily="18" charset="0"/>
              </a:rPr>
              <a:t>Dr. V. VIJAYAKUMAR PhD.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PROFESSOR,</a:t>
            </a:r>
          </a:p>
          <a:p>
            <a:r>
              <a:rPr lang="en-US" sz="2000" dirty="0">
                <a:latin typeface="Times New Roman" panose="02020603050405020304" pitchFamily="18" charset="0"/>
                <a:cs typeface="Times New Roman" panose="02020603050405020304" pitchFamily="18" charset="0"/>
              </a:rPr>
              <a:t>AVS Engineering College,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Salem-636003.</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5504C66-571B-F2C7-B018-E10703FF91D9}"/>
              </a:ext>
            </a:extLst>
          </p:cNvPr>
          <p:cNvSpPr txBox="1"/>
          <p:nvPr/>
        </p:nvSpPr>
        <p:spPr>
          <a:xfrm>
            <a:off x="6746741" y="4066183"/>
            <a:ext cx="4040273" cy="163121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PRESENTED BY:</a:t>
            </a:r>
          </a:p>
          <a:p>
            <a:r>
              <a:rPr lang="en-US" sz="2000" dirty="0">
                <a:latin typeface="Times New Roman" panose="02020603050405020304" pitchFamily="18" charset="0"/>
                <a:cs typeface="Times New Roman" panose="02020603050405020304" pitchFamily="18" charset="0"/>
              </a:rPr>
              <a:t>ARAVINDAN V – 620120104006</a:t>
            </a:r>
          </a:p>
          <a:p>
            <a:r>
              <a:rPr lang="en-US" sz="2000" dirty="0">
                <a:latin typeface="Times New Roman" panose="02020603050405020304" pitchFamily="18" charset="0"/>
                <a:cs typeface="Times New Roman" panose="02020603050405020304" pitchFamily="18" charset="0"/>
              </a:rPr>
              <a:t>AJMAL AKRAM S – 620120104003</a:t>
            </a:r>
          </a:p>
          <a:p>
            <a:r>
              <a:rPr lang="en-US" sz="2000" dirty="0">
                <a:latin typeface="Times New Roman" panose="02020603050405020304" pitchFamily="18" charset="0"/>
                <a:cs typeface="Times New Roman" panose="02020603050405020304" pitchFamily="18" charset="0"/>
              </a:rPr>
              <a:t>ARUN J – 620120104008</a:t>
            </a:r>
          </a:p>
          <a:p>
            <a:r>
              <a:rPr lang="en-US" sz="2000" dirty="0">
                <a:latin typeface="Times New Roman" panose="02020603050405020304" pitchFamily="18" charset="0"/>
                <a:cs typeface="Times New Roman" panose="02020603050405020304" pitchFamily="18" charset="0"/>
              </a:rPr>
              <a:t>MAHADEVAN - 620120104055 </a:t>
            </a:r>
            <a:endParaRPr lang="en-IN" sz="2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8F3CFF3-6CE4-0FBB-B497-72268B7BB4E8}"/>
              </a:ext>
            </a:extLst>
          </p:cNvPr>
          <p:cNvSpPr/>
          <p:nvPr/>
        </p:nvSpPr>
        <p:spPr>
          <a:xfrm>
            <a:off x="3529263" y="1556084"/>
            <a:ext cx="5133474" cy="3069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50000"/>
                  </a:schemeClr>
                </a:solidFill>
              </a:rPr>
              <a:t>Military Road, </a:t>
            </a:r>
            <a:r>
              <a:rPr lang="en-US" b="1" dirty="0" err="1">
                <a:solidFill>
                  <a:schemeClr val="accent1">
                    <a:lumMod val="50000"/>
                  </a:schemeClr>
                </a:solidFill>
              </a:rPr>
              <a:t>Ammapet</a:t>
            </a:r>
            <a:r>
              <a:rPr lang="en-US" b="1" dirty="0">
                <a:solidFill>
                  <a:schemeClr val="accent1">
                    <a:lumMod val="50000"/>
                  </a:schemeClr>
                </a:solidFill>
              </a:rPr>
              <a:t>, Salem – 636003.</a:t>
            </a:r>
            <a:endParaRPr lang="en-IN" b="1" dirty="0">
              <a:solidFill>
                <a:schemeClr val="accent1">
                  <a:lumMod val="50000"/>
                </a:schemeClr>
              </a:solidFill>
            </a:endParaRPr>
          </a:p>
        </p:txBody>
      </p:sp>
    </p:spTree>
    <p:extLst>
      <p:ext uri="{BB962C8B-B14F-4D97-AF65-F5344CB8AC3E}">
        <p14:creationId xmlns:p14="http://schemas.microsoft.com/office/powerpoint/2010/main" val="271608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7F7714-7618-503C-39A2-8E6358452349}"/>
              </a:ext>
            </a:extLst>
          </p:cNvPr>
          <p:cNvSpPr txBox="1"/>
          <p:nvPr/>
        </p:nvSpPr>
        <p:spPr>
          <a:xfrm>
            <a:off x="3991904" y="850234"/>
            <a:ext cx="4208204"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00D3C65-A541-D0BA-34B9-5B2E520625CA}"/>
              </a:ext>
            </a:extLst>
          </p:cNvPr>
          <p:cNvSpPr txBox="1"/>
          <p:nvPr/>
        </p:nvSpPr>
        <p:spPr>
          <a:xfrm>
            <a:off x="970548" y="1632792"/>
            <a:ext cx="10250904" cy="4832092"/>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proposed system aims to develop an automated web-based platform for diabetic retinopathy detection. Users will be able to upload retinal images to the platform, which will then utilize machine learning algorithms to analyze the images and provide instant diagnoses.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Deep learning techniques, particularly convolutional neural networks (CNNs), will be employed to extract relevant features from retinal images and classify them into different severity levels of diabetic retinopathy. This approach is expected to improve accuracy and reliability compared to traditional methods.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system will feature a user-friendly interface implemented using Flask, allowing easy accessibility for users to upload images and receive instant diagnoses. Additionally, the system will provide visualizations and explanations to enhance user understanding of the diagnosis process.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8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2EC697-4F00-3E38-4967-ACBFA76E877F}"/>
              </a:ext>
            </a:extLst>
          </p:cNvPr>
          <p:cNvSpPr txBox="1"/>
          <p:nvPr/>
        </p:nvSpPr>
        <p:spPr>
          <a:xfrm>
            <a:off x="3442175" y="850234"/>
            <a:ext cx="530767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SYSTEM ARCHITECTURE</a:t>
            </a:r>
            <a:endParaRPr lang="en-IN" sz="32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808BB0F-7C03-935B-71D3-0DE59A0B6911}"/>
              </a:ext>
            </a:extLst>
          </p:cNvPr>
          <p:cNvSpPr/>
          <p:nvPr/>
        </p:nvSpPr>
        <p:spPr>
          <a:xfrm>
            <a:off x="4960384" y="1744980"/>
            <a:ext cx="2271253" cy="58477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DIAGNOSIS UI</a:t>
            </a:r>
            <a:endParaRPr lang="en-IN" sz="2000" dirty="0">
              <a:solidFill>
                <a:sysClr val="windowText" lastClr="000000"/>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D1AA48B-0B26-C5A0-2981-873FDC5DDCE8}"/>
              </a:ext>
            </a:extLst>
          </p:cNvPr>
          <p:cNvSpPr/>
          <p:nvPr/>
        </p:nvSpPr>
        <p:spPr>
          <a:xfrm>
            <a:off x="3442175" y="2698710"/>
            <a:ext cx="5307671" cy="265003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CNN</a:t>
            </a:r>
          </a:p>
          <a:p>
            <a:pPr algn="ctr"/>
            <a:endParaRPr lang="en-US"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11" name="Rectangle 10">
            <a:extLst>
              <a:ext uri="{FF2B5EF4-FFF2-40B4-BE49-F238E27FC236}">
                <a16:creationId xmlns:a16="http://schemas.microsoft.com/office/drawing/2014/main" id="{DFFEC45B-DF2F-BD99-3C75-353A747E6E9A}"/>
              </a:ext>
            </a:extLst>
          </p:cNvPr>
          <p:cNvSpPr/>
          <p:nvPr/>
        </p:nvSpPr>
        <p:spPr>
          <a:xfrm>
            <a:off x="4960384" y="5715378"/>
            <a:ext cx="2271253" cy="58477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FLASK SERVER</a:t>
            </a:r>
            <a:endParaRPr lang="en-IN" sz="2000" dirty="0">
              <a:solidFill>
                <a:sysClr val="windowText" lastClr="000000"/>
              </a:solidFill>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CDA242C3-2A57-5A29-0B5E-A27EB4125F43}"/>
              </a:ext>
            </a:extLst>
          </p:cNvPr>
          <p:cNvSpPr/>
          <p:nvPr/>
        </p:nvSpPr>
        <p:spPr>
          <a:xfrm>
            <a:off x="3598603" y="3158489"/>
            <a:ext cx="2605549" cy="2045110"/>
          </a:xfrm>
          <a:prstGeom prst="ellipse">
            <a:avLst/>
          </a:prstGeom>
          <a:solidFill>
            <a:schemeClr val="tx1"/>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Convolutional Layer</a:t>
            </a:r>
          </a:p>
          <a:p>
            <a:pPr algn="ctr"/>
            <a:endParaRPr lang="en-US" sz="1200" dirty="0"/>
          </a:p>
          <a:p>
            <a:pPr algn="ctr"/>
            <a:br>
              <a:rPr lang="en-US" sz="1200" dirty="0"/>
            </a:br>
            <a:r>
              <a:rPr lang="en-US" sz="1200" dirty="0" err="1"/>
              <a:t>ReLU</a:t>
            </a:r>
            <a:r>
              <a:rPr lang="en-US" sz="1200" dirty="0"/>
              <a:t> (Activation Function)</a:t>
            </a:r>
          </a:p>
          <a:p>
            <a:pPr algn="ctr"/>
            <a:endParaRPr lang="en-US" sz="1200" dirty="0"/>
          </a:p>
          <a:p>
            <a:pPr algn="ctr"/>
            <a:endParaRPr lang="en-US" sz="1200" dirty="0"/>
          </a:p>
          <a:p>
            <a:pPr algn="ctr"/>
            <a:r>
              <a:rPr lang="en-US" sz="1200" dirty="0" err="1"/>
              <a:t>MaxPooling</a:t>
            </a:r>
            <a:r>
              <a:rPr lang="en-US" sz="1200" dirty="0"/>
              <a:t>(Pooling Layer)</a:t>
            </a:r>
            <a:endParaRPr lang="en-IN" sz="1200" dirty="0"/>
          </a:p>
        </p:txBody>
      </p:sp>
      <p:sp>
        <p:nvSpPr>
          <p:cNvPr id="16" name="Arrow: Down 15">
            <a:extLst>
              <a:ext uri="{FF2B5EF4-FFF2-40B4-BE49-F238E27FC236}">
                <a16:creationId xmlns:a16="http://schemas.microsoft.com/office/drawing/2014/main" id="{0A9B50E4-745C-0607-0293-8E3A70CDF3D9}"/>
              </a:ext>
            </a:extLst>
          </p:cNvPr>
          <p:cNvSpPr/>
          <p:nvPr/>
        </p:nvSpPr>
        <p:spPr>
          <a:xfrm>
            <a:off x="4798611" y="3777851"/>
            <a:ext cx="205532" cy="21645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Arrow: Down 17">
            <a:extLst>
              <a:ext uri="{FF2B5EF4-FFF2-40B4-BE49-F238E27FC236}">
                <a16:creationId xmlns:a16="http://schemas.microsoft.com/office/drawing/2014/main" id="{384D7CE9-4B65-7306-137C-A968C9F5F0F5}"/>
              </a:ext>
            </a:extLst>
          </p:cNvPr>
          <p:cNvSpPr/>
          <p:nvPr/>
        </p:nvSpPr>
        <p:spPr>
          <a:xfrm>
            <a:off x="4798611" y="4338289"/>
            <a:ext cx="205532" cy="21645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Arrow: Circular 18">
            <a:extLst>
              <a:ext uri="{FF2B5EF4-FFF2-40B4-BE49-F238E27FC236}">
                <a16:creationId xmlns:a16="http://schemas.microsoft.com/office/drawing/2014/main" id="{89782DB3-6C75-BA6A-AEEA-73498F4250B8}"/>
              </a:ext>
            </a:extLst>
          </p:cNvPr>
          <p:cNvSpPr/>
          <p:nvPr/>
        </p:nvSpPr>
        <p:spPr>
          <a:xfrm rot="5400000" flipH="1" flipV="1">
            <a:off x="3363086" y="3625790"/>
            <a:ext cx="1356852" cy="1198674"/>
          </a:xfrm>
          <a:prstGeom prst="circularArrow">
            <a:avLst>
              <a:gd name="adj1" fmla="val 7195"/>
              <a:gd name="adj2" fmla="val 1142319"/>
              <a:gd name="adj3" fmla="val 21254130"/>
              <a:gd name="adj4" fmla="val 10800000"/>
              <a:gd name="adj5" fmla="val 125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24" name="Rectangle: Rounded Corners 23">
            <a:extLst>
              <a:ext uri="{FF2B5EF4-FFF2-40B4-BE49-F238E27FC236}">
                <a16:creationId xmlns:a16="http://schemas.microsoft.com/office/drawing/2014/main" id="{517EBA72-111F-0BA4-5C36-FA564B932DB5}"/>
              </a:ext>
            </a:extLst>
          </p:cNvPr>
          <p:cNvSpPr/>
          <p:nvPr/>
        </p:nvSpPr>
        <p:spPr>
          <a:xfrm>
            <a:off x="6330221" y="3158489"/>
            <a:ext cx="2302501" cy="2045110"/>
          </a:xfrm>
          <a:prstGeom prst="roundRect">
            <a:avLst>
              <a:gd name="adj" fmla="val 31571"/>
            </a:avLst>
          </a:prstGeom>
          <a:solidFill>
            <a:schemeClr val="tx1"/>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Flattening</a:t>
            </a:r>
          </a:p>
          <a:p>
            <a:pPr algn="ctr"/>
            <a:endParaRPr lang="en-US" sz="1200" dirty="0"/>
          </a:p>
          <a:p>
            <a:pPr algn="ctr"/>
            <a:br>
              <a:rPr lang="en-US" sz="1200" dirty="0"/>
            </a:br>
            <a:r>
              <a:rPr lang="en-US" sz="1200" dirty="0"/>
              <a:t>Fully Connected Layer</a:t>
            </a:r>
          </a:p>
          <a:p>
            <a:pPr algn="ctr"/>
            <a:endParaRPr lang="en-US" sz="1200" dirty="0"/>
          </a:p>
          <a:p>
            <a:pPr algn="ctr"/>
            <a:endParaRPr lang="en-US" sz="1200" dirty="0"/>
          </a:p>
          <a:p>
            <a:pPr algn="ctr"/>
            <a:r>
              <a:rPr lang="en-US" sz="1200" dirty="0" err="1"/>
              <a:t>Softmax</a:t>
            </a:r>
            <a:r>
              <a:rPr lang="en-US" sz="1200" dirty="0"/>
              <a:t>(Output Layer)</a:t>
            </a:r>
          </a:p>
          <a:p>
            <a:pPr algn="ctr"/>
            <a:endParaRPr lang="en-US" sz="1200" dirty="0"/>
          </a:p>
          <a:p>
            <a:pPr algn="ctr"/>
            <a:endParaRPr lang="en-US" sz="1200" dirty="0"/>
          </a:p>
          <a:p>
            <a:pPr algn="ctr"/>
            <a:r>
              <a:rPr lang="en-US" sz="1200" dirty="0"/>
              <a:t>Predicted Class</a:t>
            </a:r>
          </a:p>
        </p:txBody>
      </p:sp>
      <p:sp>
        <p:nvSpPr>
          <p:cNvPr id="25" name="Arrow: Down 24">
            <a:extLst>
              <a:ext uri="{FF2B5EF4-FFF2-40B4-BE49-F238E27FC236}">
                <a16:creationId xmlns:a16="http://schemas.microsoft.com/office/drawing/2014/main" id="{30D82938-69A6-2469-B802-B80FEEE8D20A}"/>
              </a:ext>
            </a:extLst>
          </p:cNvPr>
          <p:cNvSpPr/>
          <p:nvPr/>
        </p:nvSpPr>
        <p:spPr>
          <a:xfrm>
            <a:off x="7378705" y="4018739"/>
            <a:ext cx="205532" cy="21645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6" name="Arrow: Down 25">
            <a:extLst>
              <a:ext uri="{FF2B5EF4-FFF2-40B4-BE49-F238E27FC236}">
                <a16:creationId xmlns:a16="http://schemas.microsoft.com/office/drawing/2014/main" id="{CA9D7209-F79B-4D89-3A86-85FCA82C5E03}"/>
              </a:ext>
            </a:extLst>
          </p:cNvPr>
          <p:cNvSpPr/>
          <p:nvPr/>
        </p:nvSpPr>
        <p:spPr>
          <a:xfrm>
            <a:off x="7378705" y="3536959"/>
            <a:ext cx="205532" cy="21645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7" name="Arrow: Down 26">
            <a:extLst>
              <a:ext uri="{FF2B5EF4-FFF2-40B4-BE49-F238E27FC236}">
                <a16:creationId xmlns:a16="http://schemas.microsoft.com/office/drawing/2014/main" id="{D182ADBF-FBA4-A580-8D55-402F9C867C18}"/>
              </a:ext>
            </a:extLst>
          </p:cNvPr>
          <p:cNvSpPr/>
          <p:nvPr/>
        </p:nvSpPr>
        <p:spPr>
          <a:xfrm>
            <a:off x="7378705" y="4598843"/>
            <a:ext cx="205532" cy="21645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8" name="Arrow: Right 27">
            <a:extLst>
              <a:ext uri="{FF2B5EF4-FFF2-40B4-BE49-F238E27FC236}">
                <a16:creationId xmlns:a16="http://schemas.microsoft.com/office/drawing/2014/main" id="{76CBB95B-B619-C3A3-E798-7AC19974EA10}"/>
              </a:ext>
            </a:extLst>
          </p:cNvPr>
          <p:cNvSpPr/>
          <p:nvPr/>
        </p:nvSpPr>
        <p:spPr>
          <a:xfrm>
            <a:off x="6192840" y="4018739"/>
            <a:ext cx="288100" cy="2164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Arrow: Down 28">
            <a:extLst>
              <a:ext uri="{FF2B5EF4-FFF2-40B4-BE49-F238E27FC236}">
                <a16:creationId xmlns:a16="http://schemas.microsoft.com/office/drawing/2014/main" id="{E885961E-893A-A1CF-F31C-635DD91F7E7A}"/>
              </a:ext>
            </a:extLst>
          </p:cNvPr>
          <p:cNvSpPr/>
          <p:nvPr/>
        </p:nvSpPr>
        <p:spPr>
          <a:xfrm>
            <a:off x="5933779" y="2329755"/>
            <a:ext cx="324462" cy="3666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0" name="Arrow: Down 29">
            <a:extLst>
              <a:ext uri="{FF2B5EF4-FFF2-40B4-BE49-F238E27FC236}">
                <a16:creationId xmlns:a16="http://schemas.microsoft.com/office/drawing/2014/main" id="{85B0A17E-11AB-D008-9A0F-AA9B41E4B58B}"/>
              </a:ext>
            </a:extLst>
          </p:cNvPr>
          <p:cNvSpPr/>
          <p:nvPr/>
        </p:nvSpPr>
        <p:spPr>
          <a:xfrm>
            <a:off x="5933779" y="5363013"/>
            <a:ext cx="324462" cy="3666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1" name="Arrow: Curved Right 30">
            <a:extLst>
              <a:ext uri="{FF2B5EF4-FFF2-40B4-BE49-F238E27FC236}">
                <a16:creationId xmlns:a16="http://schemas.microsoft.com/office/drawing/2014/main" id="{96C1580B-BD10-FBA7-9DA1-EB84E9BA32F8}"/>
              </a:ext>
            </a:extLst>
          </p:cNvPr>
          <p:cNvSpPr/>
          <p:nvPr/>
        </p:nvSpPr>
        <p:spPr>
          <a:xfrm>
            <a:off x="1711530" y="1685988"/>
            <a:ext cx="1718278" cy="4748980"/>
          </a:xfrm>
          <a:prstGeom prst="curvedRightArrow">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Right 31">
            <a:extLst>
              <a:ext uri="{FF2B5EF4-FFF2-40B4-BE49-F238E27FC236}">
                <a16:creationId xmlns:a16="http://schemas.microsoft.com/office/drawing/2014/main" id="{1B636687-FF47-DE0C-88CA-8345EC9478F3}"/>
              </a:ext>
            </a:extLst>
          </p:cNvPr>
          <p:cNvSpPr/>
          <p:nvPr/>
        </p:nvSpPr>
        <p:spPr>
          <a:xfrm flipH="1" flipV="1">
            <a:off x="8782739" y="1619508"/>
            <a:ext cx="1718278" cy="4748980"/>
          </a:xfrm>
          <a:prstGeom prst="curvedRightArrow">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TextBox 32">
            <a:extLst>
              <a:ext uri="{FF2B5EF4-FFF2-40B4-BE49-F238E27FC236}">
                <a16:creationId xmlns:a16="http://schemas.microsoft.com/office/drawing/2014/main" id="{A8142762-9290-0526-90BD-57F259528A9D}"/>
              </a:ext>
            </a:extLst>
          </p:cNvPr>
          <p:cNvSpPr txBox="1"/>
          <p:nvPr/>
        </p:nvSpPr>
        <p:spPr>
          <a:xfrm>
            <a:off x="1986116" y="3768091"/>
            <a:ext cx="944297" cy="369332"/>
          </a:xfrm>
          <a:prstGeom prst="rect">
            <a:avLst/>
          </a:prstGeom>
          <a:noFill/>
        </p:spPr>
        <p:txBody>
          <a:bodyPr wrap="none" rtlCol="0">
            <a:spAutoFit/>
          </a:bodyPr>
          <a:lstStyle/>
          <a:p>
            <a:r>
              <a:rPr lang="en-US" dirty="0"/>
              <a:t>Request</a:t>
            </a:r>
            <a:endParaRPr lang="en-IN" dirty="0"/>
          </a:p>
        </p:txBody>
      </p:sp>
      <p:sp>
        <p:nvSpPr>
          <p:cNvPr id="34" name="TextBox 33">
            <a:extLst>
              <a:ext uri="{FF2B5EF4-FFF2-40B4-BE49-F238E27FC236}">
                <a16:creationId xmlns:a16="http://schemas.microsoft.com/office/drawing/2014/main" id="{53B3F6FA-47AE-AD47-FA8D-E138A89D6FBD}"/>
              </a:ext>
            </a:extLst>
          </p:cNvPr>
          <p:cNvSpPr txBox="1"/>
          <p:nvPr/>
        </p:nvSpPr>
        <p:spPr>
          <a:xfrm>
            <a:off x="9229695" y="3730664"/>
            <a:ext cx="1081515" cy="369332"/>
          </a:xfrm>
          <a:prstGeom prst="rect">
            <a:avLst/>
          </a:prstGeom>
          <a:noFill/>
        </p:spPr>
        <p:txBody>
          <a:bodyPr wrap="none" rtlCol="0">
            <a:spAutoFit/>
          </a:bodyPr>
          <a:lstStyle/>
          <a:p>
            <a:r>
              <a:rPr lang="en-US" dirty="0"/>
              <a:t>Response</a:t>
            </a:r>
            <a:endParaRPr lang="en-IN" dirty="0"/>
          </a:p>
        </p:txBody>
      </p:sp>
    </p:spTree>
    <p:extLst>
      <p:ext uri="{BB962C8B-B14F-4D97-AF65-F5344CB8AC3E}">
        <p14:creationId xmlns:p14="http://schemas.microsoft.com/office/powerpoint/2010/main" val="240270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5C13-3DE4-F8C6-49CD-9CD4993AA757}"/>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2E90BD-34CA-061A-8D9A-9C16122FEFDE}"/>
              </a:ext>
            </a:extLst>
          </p:cNvPr>
          <p:cNvSpPr>
            <a:spLocks noGrp="1"/>
          </p:cNvSpPr>
          <p:nvPr>
            <p:ph idx="1"/>
          </p:nvPr>
        </p:nvSpPr>
        <p:spPr>
          <a:xfrm>
            <a:off x="3216443" y="1825625"/>
            <a:ext cx="5759115" cy="2987007"/>
          </a:xfrm>
        </p:spPr>
        <p:txBody>
          <a:bodyPr>
            <a:normAutofit/>
          </a:bodyPr>
          <a:lstStyle/>
          <a:p>
            <a:r>
              <a:rPr lang="en-IN" sz="2400" dirty="0">
                <a:latin typeface="Times New Roman" panose="02020603050405020304" pitchFamily="18" charset="0"/>
                <a:cs typeface="Times New Roman" panose="02020603050405020304" pitchFamily="18" charset="0"/>
              </a:rPr>
              <a:t>Image Upload</a:t>
            </a:r>
          </a:p>
          <a:p>
            <a:r>
              <a:rPr lang="en-IN" sz="2400" dirty="0">
                <a:latin typeface="Times New Roman" panose="02020603050405020304" pitchFamily="18" charset="0"/>
                <a:cs typeface="Times New Roman" panose="02020603050405020304" pitchFamily="18" charset="0"/>
              </a:rPr>
              <a:t>Preprocessing</a:t>
            </a:r>
          </a:p>
          <a:p>
            <a:r>
              <a:rPr lang="en-IN" sz="2400" dirty="0">
                <a:latin typeface="Times New Roman" panose="02020603050405020304" pitchFamily="18" charset="0"/>
                <a:cs typeface="Times New Roman" panose="02020603050405020304" pitchFamily="18" charset="0"/>
              </a:rPr>
              <a:t>Convolutional Neural Network (CNN)</a:t>
            </a:r>
          </a:p>
          <a:p>
            <a:r>
              <a:rPr lang="en-IN" sz="2400" dirty="0">
                <a:latin typeface="Times New Roman" panose="02020603050405020304" pitchFamily="18" charset="0"/>
                <a:cs typeface="Times New Roman" panose="02020603050405020304" pitchFamily="18" charset="0"/>
              </a:rPr>
              <a:t>Prediction</a:t>
            </a:r>
          </a:p>
          <a:p>
            <a:r>
              <a:rPr lang="en-IN" sz="2400" dirty="0">
                <a:latin typeface="Times New Roman" panose="02020603050405020304" pitchFamily="18" charset="0"/>
                <a:cs typeface="Times New Roman" panose="02020603050405020304" pitchFamily="18" charset="0"/>
              </a:rPr>
              <a:t>User Interface</a:t>
            </a:r>
          </a:p>
          <a:p>
            <a:r>
              <a:rPr lang="en-IN" sz="2400" dirty="0">
                <a:latin typeface="Times New Roman" panose="02020603050405020304" pitchFamily="18" charset="0"/>
                <a:cs typeface="Times New Roman" panose="02020603050405020304" pitchFamily="18" charset="0"/>
              </a:rPr>
              <a:t>Flask Integration</a:t>
            </a:r>
          </a:p>
        </p:txBody>
      </p:sp>
    </p:spTree>
    <p:extLst>
      <p:ext uri="{BB962C8B-B14F-4D97-AF65-F5344CB8AC3E}">
        <p14:creationId xmlns:p14="http://schemas.microsoft.com/office/powerpoint/2010/main" val="55833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AA51-2849-3351-4367-BDB7EA3651B7}"/>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SYSTEM REQUIREMENTS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313698-2EBE-86B2-96EF-FDD94F8CE144}"/>
              </a:ext>
            </a:extLst>
          </p:cNvPr>
          <p:cNvSpPr>
            <a:spLocks noGrp="1"/>
          </p:cNvSpPr>
          <p:nvPr>
            <p:ph idx="1"/>
          </p:nvPr>
        </p:nvSpPr>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H/W SYSTEM CONFIGURATION :</a:t>
            </a:r>
          </a:p>
          <a:p>
            <a:pPr lvl="1">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Sufficient CPU/GPU resources for running machine learning models</a:t>
            </a:r>
          </a:p>
          <a:p>
            <a:pPr lvl="1">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Adequate RAM for model training and inference</a:t>
            </a:r>
          </a:p>
          <a:p>
            <a:pPr lvl="1">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Storage space for storing datasets, model files, and application code</a:t>
            </a:r>
          </a:p>
          <a:p>
            <a:pPr lvl="1">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S/W SYSTEM CONFIGURATION : </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Operating System: Compatible with Linux, macOS, or Windows</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Python: Version 3.10 or below</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TensorFlow: Framework for building and training machine learning models</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Flask: Web framework for developing the web application</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OpenCV: Library for image processing and manipulation</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Matplotlib: Library for data visualization</a:t>
            </a:r>
          </a:p>
          <a:p>
            <a:pPr lvl="1">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Integrated Development Environment (IDE) such as Visual Studio Code,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 for coding and debugging.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57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FB7D-C3A1-4408-D6C9-DE16C4436EB0}"/>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ALGORITHM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65604F-78D5-427C-3F22-FECBF291640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Various </a:t>
            </a:r>
            <a:r>
              <a:rPr lang="en-US" sz="2400" b="1" dirty="0">
                <a:latin typeface="Times New Roman" panose="02020603050405020304" pitchFamily="18" charset="0"/>
                <a:cs typeface="Times New Roman" panose="02020603050405020304" pitchFamily="18" charset="0"/>
              </a:rPr>
              <a:t>Image processing</a:t>
            </a:r>
            <a:r>
              <a:rPr lang="en-US" sz="2400" dirty="0">
                <a:latin typeface="Times New Roman" panose="02020603050405020304" pitchFamily="18" charset="0"/>
                <a:cs typeface="Times New Roman" panose="02020603050405020304" pitchFamily="18" charset="0"/>
              </a:rPr>
              <a:t> techniques, such as resizing, normalization, and color space conversion, are applied to preprocess retinal images before feeding them into the CNN model for diagnosis. These algorithms help enhance the quality and suitability of input images for accurate prediction.</a:t>
            </a:r>
          </a:p>
          <a:p>
            <a:r>
              <a:rPr lang="en-US" sz="2400" b="1" dirty="0">
                <a:latin typeface="Times New Roman" panose="02020603050405020304" pitchFamily="18" charset="0"/>
                <a:cs typeface="Times New Roman" panose="02020603050405020304" pitchFamily="18" charset="0"/>
              </a:rPr>
              <a:t>Convolutional Neural Network</a:t>
            </a:r>
            <a:r>
              <a:rPr lang="en-US" sz="2400" dirty="0">
                <a:latin typeface="Times New Roman" panose="02020603050405020304" pitchFamily="18" charset="0"/>
                <a:cs typeface="Times New Roman" panose="02020603050405020304" pitchFamily="18" charset="0"/>
              </a:rPr>
              <a:t> are employed in this project to extract relevant features from retinal images and classify them into different severity levels of diabetic retinopathy.</a:t>
            </a:r>
          </a:p>
          <a:p>
            <a:r>
              <a:rPr lang="en-IN" sz="2400" b="1" dirty="0">
                <a:latin typeface="Times New Roman" panose="02020603050405020304" pitchFamily="18" charset="0"/>
                <a:cs typeface="Times New Roman" panose="02020603050405020304" pitchFamily="18" charset="0"/>
              </a:rPr>
              <a:t>Transfer learning </a:t>
            </a:r>
            <a:r>
              <a:rPr lang="en-IN" sz="2400" dirty="0">
                <a:latin typeface="Times New Roman" panose="02020603050405020304" pitchFamily="18" charset="0"/>
                <a:cs typeface="Times New Roman" panose="02020603050405020304" pitchFamily="18" charset="0"/>
              </a:rPr>
              <a:t>is utilized to leverage pre-trained CNN models (VGG, </a:t>
            </a:r>
            <a:r>
              <a:rPr lang="en-IN" sz="2400" dirty="0" err="1">
                <a:latin typeface="Times New Roman" panose="02020603050405020304" pitchFamily="18" charset="0"/>
                <a:cs typeface="Times New Roman" panose="02020603050405020304" pitchFamily="18" charset="0"/>
              </a:rPr>
              <a:t>ResNet</a:t>
            </a:r>
            <a:r>
              <a:rPr lang="en-IN" sz="2400" dirty="0">
                <a:latin typeface="Times New Roman" panose="02020603050405020304" pitchFamily="18" charset="0"/>
                <a:cs typeface="Times New Roman" panose="02020603050405020304" pitchFamily="18" charset="0"/>
              </a:rPr>
              <a:t>) trained on large datasets such as ImageNet. Fine-tuning these models allows for efficient training on the limited diabetic retinopathy dataset available for this project.</a:t>
            </a:r>
          </a:p>
        </p:txBody>
      </p:sp>
    </p:spTree>
    <p:extLst>
      <p:ext uri="{BB962C8B-B14F-4D97-AF65-F5344CB8AC3E}">
        <p14:creationId xmlns:p14="http://schemas.microsoft.com/office/powerpoint/2010/main" val="90259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47AB14-1BC3-348A-1046-863EA280BB90}"/>
              </a:ext>
            </a:extLst>
          </p:cNvPr>
          <p:cNvSpPr>
            <a:spLocks noGrp="1"/>
          </p:cNvSpPr>
          <p:nvPr>
            <p:ph type="title"/>
          </p:nvPr>
        </p:nvSpPr>
        <p:spPr>
          <a:xfrm>
            <a:off x="838200" y="365125"/>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EXPERIMENTAL WORK</a:t>
            </a:r>
            <a:endParaRPr lang="en-IN" sz="2800"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BB0AE726-4372-A56D-8159-12BE34784FFD}"/>
              </a:ext>
            </a:extLst>
          </p:cNvPr>
          <p:cNvSpPr>
            <a:spLocks noGrp="1"/>
          </p:cNvSpPr>
          <p:nvPr>
            <p:ph idx="1"/>
          </p:nvPr>
        </p:nvSpPr>
        <p:spPr>
          <a:xfrm>
            <a:off x="838200" y="1825625"/>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Dataset Preparation</a:t>
            </a:r>
          </a:p>
          <a:p>
            <a:r>
              <a:rPr lang="en-US" sz="2400" dirty="0">
                <a:latin typeface="Times New Roman" panose="02020603050405020304" pitchFamily="18" charset="0"/>
                <a:cs typeface="Times New Roman" panose="02020603050405020304" pitchFamily="18" charset="0"/>
              </a:rPr>
              <a:t>Model Training</a:t>
            </a:r>
          </a:p>
          <a:p>
            <a:r>
              <a:rPr lang="en-US" sz="2400" dirty="0">
                <a:latin typeface="Times New Roman" panose="02020603050405020304" pitchFamily="18" charset="0"/>
                <a:cs typeface="Times New Roman" panose="02020603050405020304" pitchFamily="18" charset="0"/>
              </a:rPr>
              <a:t>Model Evaluation</a:t>
            </a:r>
          </a:p>
          <a:p>
            <a:r>
              <a:rPr lang="en-US" sz="2400" dirty="0">
                <a:latin typeface="Times New Roman" panose="02020603050405020304" pitchFamily="18" charset="0"/>
                <a:cs typeface="Times New Roman" panose="02020603050405020304" pitchFamily="18" charset="0"/>
              </a:rPr>
              <a:t>Deployment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517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5CF7E93B-BB62-1EB1-B20E-F86E2528AF84}"/>
              </a:ext>
            </a:extLst>
          </p:cNvPr>
          <p:cNvPicPr>
            <a:picLocks noChangeAspect="1"/>
          </p:cNvPicPr>
          <p:nvPr/>
        </p:nvPicPr>
        <p:blipFill rotWithShape="1">
          <a:blip r:embed="rId2"/>
          <a:srcRect l="11586" t="2517" r="11586"/>
          <a:stretch/>
        </p:blipFill>
        <p:spPr>
          <a:xfrm>
            <a:off x="643347" y="1315451"/>
            <a:ext cx="5869851" cy="4775543"/>
          </a:xfrm>
          <a:prstGeom prst="rect">
            <a:avLst/>
          </a:prstGeom>
        </p:spPr>
      </p:pic>
      <p:sp>
        <p:nvSpPr>
          <p:cNvPr id="5" name="Title 2">
            <a:extLst>
              <a:ext uri="{FF2B5EF4-FFF2-40B4-BE49-F238E27FC236}">
                <a16:creationId xmlns:a16="http://schemas.microsoft.com/office/drawing/2014/main" id="{77F0AA90-9D61-3745-C20F-5FAD14299190}"/>
              </a:ext>
            </a:extLst>
          </p:cNvPr>
          <p:cNvSpPr>
            <a:spLocks noGrp="1"/>
          </p:cNvSpPr>
          <p:nvPr>
            <p:ph type="title"/>
          </p:nvPr>
        </p:nvSpPr>
        <p:spPr>
          <a:xfrm>
            <a:off x="7079406" y="1143985"/>
            <a:ext cx="5749200" cy="3084630"/>
          </a:xfrm>
        </p:spPr>
        <p:txBody>
          <a:bodyPr/>
          <a:lstStyle/>
          <a:p>
            <a:r>
              <a:rPr lang="en-US" dirty="0"/>
              <a:t>Datasets :</a:t>
            </a:r>
            <a:endParaRPr lang="en-IN" dirty="0"/>
          </a:p>
        </p:txBody>
      </p:sp>
      <p:graphicFrame>
        <p:nvGraphicFramePr>
          <p:cNvPr id="6" name="Table 5">
            <a:extLst>
              <a:ext uri="{FF2B5EF4-FFF2-40B4-BE49-F238E27FC236}">
                <a16:creationId xmlns:a16="http://schemas.microsoft.com/office/drawing/2014/main" id="{856B22C6-A900-2AB7-5BB8-AA8D58432E73}"/>
              </a:ext>
            </a:extLst>
          </p:cNvPr>
          <p:cNvGraphicFramePr>
            <a:graphicFrameLocks noGrp="1"/>
          </p:cNvGraphicFramePr>
          <p:nvPr>
            <p:extLst>
              <p:ext uri="{D42A27DB-BD31-4B8C-83A1-F6EECF244321}">
                <p14:modId xmlns:p14="http://schemas.microsoft.com/office/powerpoint/2010/main" val="3164613124"/>
              </p:ext>
            </p:extLst>
          </p:nvPr>
        </p:nvGraphicFramePr>
        <p:xfrm>
          <a:off x="7071462" y="3034535"/>
          <a:ext cx="4722069" cy="1917540"/>
        </p:xfrm>
        <a:graphic>
          <a:graphicData uri="http://schemas.openxmlformats.org/drawingml/2006/table">
            <a:tbl>
              <a:tblPr firstRow="1" bandRow="1">
                <a:tableStyleId>{72833802-FEF1-4C79-8D5D-14CF1EAF98D9}</a:tableStyleId>
              </a:tblPr>
              <a:tblGrid>
                <a:gridCol w="1574023">
                  <a:extLst>
                    <a:ext uri="{9D8B030D-6E8A-4147-A177-3AD203B41FA5}">
                      <a16:colId xmlns:a16="http://schemas.microsoft.com/office/drawing/2014/main" val="4050140661"/>
                    </a:ext>
                  </a:extLst>
                </a:gridCol>
                <a:gridCol w="1574023">
                  <a:extLst>
                    <a:ext uri="{9D8B030D-6E8A-4147-A177-3AD203B41FA5}">
                      <a16:colId xmlns:a16="http://schemas.microsoft.com/office/drawing/2014/main" val="1205497261"/>
                    </a:ext>
                  </a:extLst>
                </a:gridCol>
                <a:gridCol w="1574023">
                  <a:extLst>
                    <a:ext uri="{9D8B030D-6E8A-4147-A177-3AD203B41FA5}">
                      <a16:colId xmlns:a16="http://schemas.microsoft.com/office/drawing/2014/main" val="2583546631"/>
                    </a:ext>
                  </a:extLst>
                </a:gridCol>
              </a:tblGrid>
              <a:tr h="319590">
                <a:tc>
                  <a:txBody>
                    <a:bodyPr/>
                    <a:lstStyle/>
                    <a:p>
                      <a:r>
                        <a:rPr lang="en-IN" sz="1100" b="1" kern="1200" dirty="0">
                          <a:solidFill>
                            <a:schemeClr val="lt1"/>
                          </a:solidFill>
                          <a:effectLst/>
                        </a:rPr>
                        <a:t>Training Dataset:</a:t>
                      </a:r>
                      <a:endParaRPr lang="en-IN" sz="1100" dirty="0">
                        <a:latin typeface="+mj-lt"/>
                      </a:endParaRPr>
                    </a:p>
                  </a:txBody>
                  <a:tcPr/>
                </a:tc>
                <a:tc>
                  <a:txBody>
                    <a:bodyPr/>
                    <a:lstStyle/>
                    <a:p>
                      <a:r>
                        <a:rPr lang="en-IN" sz="1100" b="1" kern="1200" dirty="0">
                          <a:solidFill>
                            <a:schemeClr val="lt1"/>
                          </a:solidFill>
                          <a:effectLst/>
                        </a:rPr>
                        <a:t>Testing Dataset:</a:t>
                      </a:r>
                      <a:endParaRPr lang="en-IN" sz="1100" dirty="0">
                        <a:latin typeface="+mj-lt"/>
                      </a:endParaRPr>
                    </a:p>
                  </a:txBody>
                  <a:tcPr/>
                </a:tc>
                <a:tc>
                  <a:txBody>
                    <a:bodyPr/>
                    <a:lstStyle/>
                    <a:p>
                      <a:r>
                        <a:rPr lang="en-IN" sz="1100" b="1" kern="1200" dirty="0">
                          <a:solidFill>
                            <a:schemeClr val="lt1"/>
                          </a:solidFill>
                          <a:effectLst/>
                        </a:rPr>
                        <a:t>Validation Dataset:</a:t>
                      </a:r>
                      <a:endParaRPr lang="en-IN" sz="1100" dirty="0">
                        <a:latin typeface="+mj-lt"/>
                      </a:endParaRPr>
                    </a:p>
                  </a:txBody>
                  <a:tcPr/>
                </a:tc>
                <a:extLst>
                  <a:ext uri="{0D108BD9-81ED-4DB2-BD59-A6C34878D82A}">
                    <a16:rowId xmlns:a16="http://schemas.microsoft.com/office/drawing/2014/main" val="1595236847"/>
                  </a:ext>
                </a:extLst>
              </a:tr>
              <a:tr h="319590">
                <a:tc>
                  <a:txBody>
                    <a:bodyPr/>
                    <a:lstStyle/>
                    <a:p>
                      <a:r>
                        <a:rPr lang="en-IN" sz="1100" b="0" kern="1200" dirty="0" err="1">
                          <a:solidFill>
                            <a:schemeClr val="dk1"/>
                          </a:solidFill>
                          <a:effectLst/>
                        </a:rPr>
                        <a:t>No_DR</a:t>
                      </a:r>
                      <a:r>
                        <a:rPr lang="en-IN" sz="1100" b="0" kern="1200" dirty="0">
                          <a:solidFill>
                            <a:schemeClr val="dk1"/>
                          </a:solidFill>
                          <a:effectLst/>
                        </a:rPr>
                        <a:t>: 1263</a:t>
                      </a:r>
                      <a:endParaRPr lang="en-IN" sz="1100" dirty="0"/>
                    </a:p>
                  </a:txBody>
                  <a:tcPr/>
                </a:tc>
                <a:tc>
                  <a:txBody>
                    <a:bodyPr/>
                    <a:lstStyle/>
                    <a:p>
                      <a:r>
                        <a:rPr lang="en-IN" sz="1100" b="0" kern="1200" dirty="0" err="1">
                          <a:solidFill>
                            <a:schemeClr val="dk1"/>
                          </a:solidFill>
                          <a:effectLst/>
                        </a:rPr>
                        <a:t>No_DR</a:t>
                      </a:r>
                      <a:r>
                        <a:rPr lang="en-IN" sz="1100" b="0" kern="1200" dirty="0">
                          <a:solidFill>
                            <a:schemeClr val="dk1"/>
                          </a:solidFill>
                          <a:effectLst/>
                        </a:rPr>
                        <a:t>: 271</a:t>
                      </a:r>
                      <a:endParaRPr lang="en-IN" sz="1100" dirty="0"/>
                    </a:p>
                  </a:txBody>
                  <a:tcPr/>
                </a:tc>
                <a:tc>
                  <a:txBody>
                    <a:bodyPr/>
                    <a:lstStyle/>
                    <a:p>
                      <a:r>
                        <a:rPr lang="en-IN" sz="1100" b="0" kern="1200" dirty="0" err="1">
                          <a:solidFill>
                            <a:schemeClr val="dk1"/>
                          </a:solidFill>
                          <a:effectLst/>
                        </a:rPr>
                        <a:t>No_DR</a:t>
                      </a:r>
                      <a:r>
                        <a:rPr lang="en-IN" sz="1100" b="0" kern="1200" dirty="0">
                          <a:solidFill>
                            <a:schemeClr val="dk1"/>
                          </a:solidFill>
                          <a:effectLst/>
                        </a:rPr>
                        <a:t>: 271</a:t>
                      </a:r>
                      <a:endParaRPr lang="en-IN" sz="1100" dirty="0"/>
                    </a:p>
                  </a:txBody>
                  <a:tcPr/>
                </a:tc>
                <a:extLst>
                  <a:ext uri="{0D108BD9-81ED-4DB2-BD59-A6C34878D82A}">
                    <a16:rowId xmlns:a16="http://schemas.microsoft.com/office/drawing/2014/main" val="1209628608"/>
                  </a:ext>
                </a:extLst>
              </a:tr>
              <a:tr h="319590">
                <a:tc>
                  <a:txBody>
                    <a:bodyPr/>
                    <a:lstStyle/>
                    <a:p>
                      <a:r>
                        <a:rPr lang="en-IN" sz="1100" b="0" kern="1200" dirty="0">
                          <a:solidFill>
                            <a:schemeClr val="dk1"/>
                          </a:solidFill>
                          <a:effectLst/>
                        </a:rPr>
                        <a:t>Moderate: 699</a:t>
                      </a:r>
                      <a:endParaRPr lang="en-IN" sz="1100" dirty="0"/>
                    </a:p>
                  </a:txBody>
                  <a:tcPr/>
                </a:tc>
                <a:tc>
                  <a:txBody>
                    <a:bodyPr/>
                    <a:lstStyle/>
                    <a:p>
                      <a:r>
                        <a:rPr lang="en-IN" sz="1100" b="0" kern="1200" dirty="0">
                          <a:solidFill>
                            <a:schemeClr val="dk1"/>
                          </a:solidFill>
                          <a:effectLst/>
                        </a:rPr>
                        <a:t>Moderate: 150</a:t>
                      </a:r>
                      <a:endParaRPr lang="en-IN" sz="1100" dirty="0"/>
                    </a:p>
                  </a:txBody>
                  <a:tcPr/>
                </a:tc>
                <a:tc>
                  <a:txBody>
                    <a:bodyPr/>
                    <a:lstStyle/>
                    <a:p>
                      <a:r>
                        <a:rPr lang="en-IN" sz="1100" b="0" kern="1200" dirty="0">
                          <a:solidFill>
                            <a:schemeClr val="dk1"/>
                          </a:solidFill>
                          <a:effectLst/>
                        </a:rPr>
                        <a:t>Moderate: 150</a:t>
                      </a:r>
                      <a:endParaRPr lang="en-IN" sz="1100" dirty="0"/>
                    </a:p>
                  </a:txBody>
                  <a:tcPr/>
                </a:tc>
                <a:extLst>
                  <a:ext uri="{0D108BD9-81ED-4DB2-BD59-A6C34878D82A}">
                    <a16:rowId xmlns:a16="http://schemas.microsoft.com/office/drawing/2014/main" val="3440469831"/>
                  </a:ext>
                </a:extLst>
              </a:tr>
              <a:tr h="319590">
                <a:tc>
                  <a:txBody>
                    <a:bodyPr/>
                    <a:lstStyle/>
                    <a:p>
                      <a:r>
                        <a:rPr lang="en-IN" sz="1100" b="0" kern="1200" dirty="0">
                          <a:solidFill>
                            <a:schemeClr val="dk1"/>
                          </a:solidFill>
                          <a:effectLst/>
                        </a:rPr>
                        <a:t>Mild: 258</a:t>
                      </a:r>
                      <a:endParaRPr lang="en-IN" sz="1100" dirty="0"/>
                    </a:p>
                  </a:txBody>
                  <a:tcPr/>
                </a:tc>
                <a:tc>
                  <a:txBody>
                    <a:bodyPr/>
                    <a:lstStyle/>
                    <a:p>
                      <a:r>
                        <a:rPr lang="en-IN" sz="1100" b="0" kern="1200" dirty="0">
                          <a:solidFill>
                            <a:schemeClr val="dk1"/>
                          </a:solidFill>
                          <a:effectLst/>
                        </a:rPr>
                        <a:t>Mild: 56</a:t>
                      </a:r>
                      <a:endParaRPr lang="en-IN" sz="1100" dirty="0"/>
                    </a:p>
                  </a:txBody>
                  <a:tcPr/>
                </a:tc>
                <a:tc>
                  <a:txBody>
                    <a:bodyPr/>
                    <a:lstStyle/>
                    <a:p>
                      <a:r>
                        <a:rPr lang="en-IN" sz="1100" b="0" kern="1200" dirty="0">
                          <a:solidFill>
                            <a:schemeClr val="dk1"/>
                          </a:solidFill>
                          <a:effectLst/>
                        </a:rPr>
                        <a:t>Mild: 56</a:t>
                      </a:r>
                      <a:endParaRPr lang="en-IN" sz="1100" dirty="0"/>
                    </a:p>
                  </a:txBody>
                  <a:tcPr/>
                </a:tc>
                <a:extLst>
                  <a:ext uri="{0D108BD9-81ED-4DB2-BD59-A6C34878D82A}">
                    <a16:rowId xmlns:a16="http://schemas.microsoft.com/office/drawing/2014/main" val="3467619619"/>
                  </a:ext>
                </a:extLst>
              </a:tr>
              <a:tr h="319590">
                <a:tc>
                  <a:txBody>
                    <a:bodyPr/>
                    <a:lstStyle/>
                    <a:p>
                      <a:r>
                        <a:rPr lang="en-IN" sz="1100" b="0" kern="1200" dirty="0" err="1">
                          <a:solidFill>
                            <a:schemeClr val="dk1"/>
                          </a:solidFill>
                          <a:effectLst/>
                        </a:rPr>
                        <a:t>Proliferate_DR</a:t>
                      </a:r>
                      <a:r>
                        <a:rPr lang="en-IN" sz="1100" b="0" kern="1200" dirty="0">
                          <a:solidFill>
                            <a:schemeClr val="dk1"/>
                          </a:solidFill>
                          <a:effectLst/>
                        </a:rPr>
                        <a:t>: 207</a:t>
                      </a:r>
                      <a:endParaRPr lang="en-IN" sz="1100" dirty="0"/>
                    </a:p>
                  </a:txBody>
                  <a:tcPr/>
                </a:tc>
                <a:tc>
                  <a:txBody>
                    <a:bodyPr/>
                    <a:lstStyle/>
                    <a:p>
                      <a:r>
                        <a:rPr lang="en-IN" sz="1100" b="0" kern="1200" dirty="0" err="1">
                          <a:solidFill>
                            <a:schemeClr val="dk1"/>
                          </a:solidFill>
                          <a:effectLst/>
                        </a:rPr>
                        <a:t>Proliferate_DR</a:t>
                      </a:r>
                      <a:r>
                        <a:rPr lang="en-IN" sz="1100" b="0" kern="1200" dirty="0">
                          <a:solidFill>
                            <a:schemeClr val="dk1"/>
                          </a:solidFill>
                          <a:effectLst/>
                        </a:rPr>
                        <a:t>: 44</a:t>
                      </a:r>
                      <a:endParaRPr lang="en-IN" sz="1100" dirty="0"/>
                    </a:p>
                  </a:txBody>
                  <a:tcPr/>
                </a:tc>
                <a:tc>
                  <a:txBody>
                    <a:bodyPr/>
                    <a:lstStyle/>
                    <a:p>
                      <a:r>
                        <a:rPr lang="en-IN" sz="1100" b="0" kern="1200" dirty="0" err="1">
                          <a:solidFill>
                            <a:schemeClr val="dk1"/>
                          </a:solidFill>
                          <a:effectLst/>
                        </a:rPr>
                        <a:t>Proliferate_DR</a:t>
                      </a:r>
                      <a:r>
                        <a:rPr lang="en-IN" sz="1100" b="0" kern="1200" dirty="0">
                          <a:solidFill>
                            <a:schemeClr val="dk1"/>
                          </a:solidFill>
                          <a:effectLst/>
                        </a:rPr>
                        <a:t>: 44</a:t>
                      </a:r>
                      <a:endParaRPr lang="en-IN" sz="1100" dirty="0"/>
                    </a:p>
                  </a:txBody>
                  <a:tcPr/>
                </a:tc>
                <a:extLst>
                  <a:ext uri="{0D108BD9-81ED-4DB2-BD59-A6C34878D82A}">
                    <a16:rowId xmlns:a16="http://schemas.microsoft.com/office/drawing/2014/main" val="938054925"/>
                  </a:ext>
                </a:extLst>
              </a:tr>
              <a:tr h="319590">
                <a:tc>
                  <a:txBody>
                    <a:bodyPr/>
                    <a:lstStyle/>
                    <a:p>
                      <a:r>
                        <a:rPr lang="en-IN" sz="1100" b="0" kern="1200" dirty="0">
                          <a:solidFill>
                            <a:schemeClr val="dk1"/>
                          </a:solidFill>
                          <a:effectLst/>
                        </a:rPr>
                        <a:t>Severe: 135</a:t>
                      </a:r>
                      <a:endParaRPr lang="en-IN" sz="1100" dirty="0"/>
                    </a:p>
                  </a:txBody>
                  <a:tcPr/>
                </a:tc>
                <a:tc>
                  <a:txBody>
                    <a:bodyPr/>
                    <a:lstStyle/>
                    <a:p>
                      <a:r>
                        <a:rPr lang="en-IN" sz="1100" b="0" kern="1200" dirty="0">
                          <a:solidFill>
                            <a:schemeClr val="dk1"/>
                          </a:solidFill>
                          <a:effectLst/>
                        </a:rPr>
                        <a:t>Severe: 29</a:t>
                      </a:r>
                      <a:endParaRPr lang="en-IN" sz="1100" dirty="0"/>
                    </a:p>
                  </a:txBody>
                  <a:tcPr/>
                </a:tc>
                <a:tc>
                  <a:txBody>
                    <a:bodyPr/>
                    <a:lstStyle/>
                    <a:p>
                      <a:r>
                        <a:rPr lang="en-IN" sz="1100" b="0" kern="1200" dirty="0">
                          <a:solidFill>
                            <a:schemeClr val="dk1"/>
                          </a:solidFill>
                          <a:effectLst/>
                        </a:rPr>
                        <a:t>Severe: 29</a:t>
                      </a:r>
                      <a:endParaRPr lang="en-IN" sz="1100" dirty="0"/>
                    </a:p>
                  </a:txBody>
                  <a:tcPr/>
                </a:tc>
                <a:extLst>
                  <a:ext uri="{0D108BD9-81ED-4DB2-BD59-A6C34878D82A}">
                    <a16:rowId xmlns:a16="http://schemas.microsoft.com/office/drawing/2014/main" val="3316722988"/>
                  </a:ext>
                </a:extLst>
              </a:tr>
            </a:tbl>
          </a:graphicData>
        </a:graphic>
      </p:graphicFrame>
      <p:sp>
        <p:nvSpPr>
          <p:cNvPr id="7" name="Title 1">
            <a:extLst>
              <a:ext uri="{FF2B5EF4-FFF2-40B4-BE49-F238E27FC236}">
                <a16:creationId xmlns:a16="http://schemas.microsoft.com/office/drawing/2014/main" id="{66E4AD32-EE03-BBBB-42CB-1822FC693F1E}"/>
              </a:ext>
            </a:extLst>
          </p:cNvPr>
          <p:cNvSpPr txBox="1">
            <a:spLocks/>
          </p:cNvSpPr>
          <p:nvPr/>
        </p:nvSpPr>
        <p:spPr>
          <a:xfrm>
            <a:off x="838200" y="300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OUTPUT SCREENSHOT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441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367130-ACAB-4EA3-3BB2-D9F2E33A68D8}"/>
              </a:ext>
            </a:extLst>
          </p:cNvPr>
          <p:cNvPicPr>
            <a:picLocks noChangeAspect="1"/>
          </p:cNvPicPr>
          <p:nvPr/>
        </p:nvPicPr>
        <p:blipFill>
          <a:blip r:embed="rId2"/>
          <a:stretch>
            <a:fillRect/>
          </a:stretch>
        </p:blipFill>
        <p:spPr>
          <a:xfrm>
            <a:off x="1202363" y="595116"/>
            <a:ext cx="10076033" cy="5667768"/>
          </a:xfrm>
          <a:prstGeom prst="rect">
            <a:avLst/>
          </a:prstGeom>
        </p:spPr>
      </p:pic>
    </p:spTree>
    <p:extLst>
      <p:ext uri="{BB962C8B-B14F-4D97-AF65-F5344CB8AC3E}">
        <p14:creationId xmlns:p14="http://schemas.microsoft.com/office/powerpoint/2010/main" val="1518183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98C286-3D41-C957-90C6-E918981E7B04}"/>
              </a:ext>
            </a:extLst>
          </p:cNvPr>
          <p:cNvPicPr>
            <a:picLocks noChangeAspect="1"/>
          </p:cNvPicPr>
          <p:nvPr/>
        </p:nvPicPr>
        <p:blipFill rotWithShape="1">
          <a:blip r:embed="rId2"/>
          <a:srcRect t="14041" b="5679"/>
          <a:stretch/>
        </p:blipFill>
        <p:spPr>
          <a:xfrm>
            <a:off x="1057983" y="1690688"/>
            <a:ext cx="10076033" cy="4550125"/>
          </a:xfrm>
          <a:prstGeom prst="rect">
            <a:avLst/>
          </a:prstGeom>
        </p:spPr>
      </p:pic>
      <p:sp>
        <p:nvSpPr>
          <p:cNvPr id="4" name="Title 1">
            <a:extLst>
              <a:ext uri="{FF2B5EF4-FFF2-40B4-BE49-F238E27FC236}">
                <a16:creationId xmlns:a16="http://schemas.microsoft.com/office/drawing/2014/main" id="{FBBCC32B-2BAF-AB15-D36E-F18899DC9B92}"/>
              </a:ext>
            </a:extLst>
          </p:cNvPr>
          <p:cNvSpPr>
            <a:spLocks noGrp="1"/>
          </p:cNvSpPr>
          <p:nvPr>
            <p:ph type="title"/>
          </p:nvPr>
        </p:nvSpPr>
        <p:spPr>
          <a:xfrm>
            <a:off x="838200" y="365125"/>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PREDICTIONS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023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542835-D5CA-2926-D124-BD691413572C}"/>
              </a:ext>
            </a:extLst>
          </p:cNvPr>
          <p:cNvPicPr>
            <a:picLocks noChangeAspect="1"/>
          </p:cNvPicPr>
          <p:nvPr/>
        </p:nvPicPr>
        <p:blipFill rotWithShape="1">
          <a:blip r:embed="rId2"/>
          <a:srcRect t="14041" b="5679"/>
          <a:stretch/>
        </p:blipFill>
        <p:spPr>
          <a:xfrm>
            <a:off x="1057983" y="1591085"/>
            <a:ext cx="10076033" cy="4550125"/>
          </a:xfrm>
          <a:prstGeom prst="rect">
            <a:avLst/>
          </a:prstGeom>
        </p:spPr>
      </p:pic>
    </p:spTree>
    <p:extLst>
      <p:ext uri="{BB962C8B-B14F-4D97-AF65-F5344CB8AC3E}">
        <p14:creationId xmlns:p14="http://schemas.microsoft.com/office/powerpoint/2010/main" val="174559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91A2E9-E879-C389-E93F-A2CF895F3C7E}"/>
              </a:ext>
            </a:extLst>
          </p:cNvPr>
          <p:cNvSpPr txBox="1"/>
          <p:nvPr/>
        </p:nvSpPr>
        <p:spPr>
          <a:xfrm>
            <a:off x="5235829" y="850234"/>
            <a:ext cx="172034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DOMAIN</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C956D6F-B493-762D-35A3-C819D1C3E95C}"/>
              </a:ext>
            </a:extLst>
          </p:cNvPr>
          <p:cNvSpPr txBox="1"/>
          <p:nvPr/>
        </p:nvSpPr>
        <p:spPr>
          <a:xfrm>
            <a:off x="970548" y="1905506"/>
            <a:ext cx="10250904" cy="30469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Machine Learning for Medical Diagnosis, </a:t>
            </a:r>
            <a:r>
              <a:rPr lang="en-US" sz="2400" dirty="0">
                <a:latin typeface="Times New Roman" panose="02020603050405020304" pitchFamily="18" charset="0"/>
                <a:cs typeface="Times New Roman" panose="02020603050405020304" pitchFamily="18" charset="0"/>
              </a:rPr>
              <a:t>Application uses machine learning techniques to diagnose diabetic retinopathy based on retinal images uploaded by users. This application domain involves the intersection of healthcare and technology, utilizing ML models to assist in medical diagnosis.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Web Application Development with Flask, </a:t>
            </a:r>
            <a:r>
              <a:rPr lang="en-US" sz="2400" dirty="0">
                <a:latin typeface="Times New Roman" panose="02020603050405020304" pitchFamily="18" charset="0"/>
                <a:cs typeface="Times New Roman" panose="02020603050405020304" pitchFamily="18" charset="0"/>
              </a:rPr>
              <a:t>developed a web application using Flask, a popular web framework in Python. Flask allows you to build and deploy web applications easily, making it suitable for your project's requirements.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856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AC634A-AD06-4F31-6ADF-D06C23B1EA90}"/>
              </a:ext>
            </a:extLst>
          </p:cNvPr>
          <p:cNvSpPr>
            <a:spLocks noGrp="1"/>
          </p:cNvSpPr>
          <p:nvPr>
            <p:ph type="title"/>
          </p:nvPr>
        </p:nvSpPr>
        <p:spPr>
          <a:xfrm>
            <a:off x="838200" y="365125"/>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54A4648E-9E88-99AA-4923-3CE3C6B7A68B}"/>
              </a:ext>
            </a:extLst>
          </p:cNvPr>
          <p:cNvSpPr>
            <a:spLocks noGrp="1"/>
          </p:cNvSpPr>
          <p:nvPr>
            <p:ph idx="1"/>
          </p:nvPr>
        </p:nvSpPr>
        <p:spPr>
          <a:xfrm>
            <a:off x="838200" y="1825625"/>
            <a:ext cx="10515600" cy="43513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development of a web-based diabetic retinopathy detection system using </a:t>
            </a:r>
            <a:r>
              <a:rPr lang="en-US" sz="2400" b="1" dirty="0">
                <a:latin typeface="Times New Roman" panose="02020603050405020304" pitchFamily="18" charset="0"/>
                <a:cs typeface="Times New Roman" panose="02020603050405020304" pitchFamily="18" charset="0"/>
              </a:rPr>
              <a:t>convolutional neural networks (CNN)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transfer learning</a:t>
            </a:r>
            <a:r>
              <a:rPr lang="en-US" sz="2400" dirty="0">
                <a:latin typeface="Times New Roman" panose="02020603050405020304" pitchFamily="18" charset="0"/>
                <a:cs typeface="Times New Roman" panose="02020603050405020304" pitchFamily="18" charset="0"/>
              </a:rPr>
              <a:t> techniques has shown promising results of </a:t>
            </a:r>
            <a:r>
              <a:rPr lang="en-US" sz="2400" b="1" dirty="0">
                <a:latin typeface="Times New Roman" panose="02020603050405020304" pitchFamily="18" charset="0"/>
                <a:cs typeface="Times New Roman" panose="02020603050405020304" pitchFamily="18" charset="0"/>
              </a:rPr>
              <a:t>Accuracy 95%</a:t>
            </a:r>
            <a:r>
              <a:rPr lang="en-US" sz="2400" dirty="0">
                <a:latin typeface="Times New Roman" panose="02020603050405020304" pitchFamily="18" charset="0"/>
                <a:cs typeface="Times New Roman" panose="02020603050405020304" pitchFamily="18" charset="0"/>
              </a:rPr>
              <a:t>. The project successfully addressed the challenge of automating the diagnosis of diabetic retinopathy, providing a user-friendly interface for uploading retinal images and receiving instant diagnoses. Through experimentation and analysis, the system demonstrated </a:t>
            </a:r>
            <a:r>
              <a:rPr lang="en-US" sz="2400" b="1" dirty="0">
                <a:latin typeface="Times New Roman" panose="02020603050405020304" pitchFamily="18" charset="0"/>
                <a:cs typeface="Times New Roman" panose="02020603050405020304" pitchFamily="18" charset="0"/>
              </a:rPr>
              <a:t>high accuracy </a:t>
            </a:r>
            <a:r>
              <a:rPr lang="en-US" sz="2400" dirty="0">
                <a:latin typeface="Times New Roman" panose="02020603050405020304" pitchFamily="18" charset="0"/>
                <a:cs typeface="Times New Roman" panose="02020603050405020304" pitchFamily="18" charset="0"/>
              </a:rPr>
              <a:t>and reliability in detecting diabetic retinopathy severity levels. The utilization of pre-trained CNN models and image preprocessing techniques proved </a:t>
            </a:r>
            <a:r>
              <a:rPr lang="en-US" sz="2400" b="1" dirty="0">
                <a:latin typeface="Times New Roman" panose="02020603050405020304" pitchFamily="18" charset="0"/>
                <a:cs typeface="Times New Roman" panose="02020603050405020304" pitchFamily="18" charset="0"/>
              </a:rPr>
              <a:t>effective</a:t>
            </a:r>
            <a:r>
              <a:rPr lang="en-US" sz="2400" dirty="0">
                <a:latin typeface="Times New Roman" panose="02020603050405020304" pitchFamily="18" charset="0"/>
                <a:cs typeface="Times New Roman" panose="02020603050405020304" pitchFamily="18" charset="0"/>
              </a:rPr>
              <a:t> in improving model performance. Overall, this project contributes to the advancement of </a:t>
            </a:r>
            <a:r>
              <a:rPr lang="en-US" sz="2400" b="1" dirty="0">
                <a:latin typeface="Times New Roman" panose="02020603050405020304" pitchFamily="18" charset="0"/>
                <a:cs typeface="Times New Roman" panose="02020603050405020304" pitchFamily="18" charset="0"/>
              </a:rPr>
              <a:t>accessible</a:t>
            </a:r>
            <a:r>
              <a:rPr lang="en-US" sz="2400" dirty="0">
                <a:latin typeface="Times New Roman" panose="02020603050405020304" pitchFamily="18" charset="0"/>
                <a:cs typeface="Times New Roman" panose="02020603050405020304" pitchFamily="18" charset="0"/>
              </a:rPr>
              <a:t> and timely healthcare solutions for diabetic patients, facilitating early detection and intervention to prevent vision loss.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973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2ED862-6C9E-C8BC-0D9D-2821E23609EA}"/>
              </a:ext>
            </a:extLst>
          </p:cNvPr>
          <p:cNvSpPr>
            <a:spLocks noGrp="1"/>
          </p:cNvSpPr>
          <p:nvPr>
            <p:ph type="title"/>
          </p:nvPr>
        </p:nvSpPr>
        <p:spPr>
          <a:xfrm>
            <a:off x="838200" y="365125"/>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07CB49C-B2BB-C79E-3823-72A363366145}"/>
              </a:ext>
            </a:extLst>
          </p:cNvPr>
          <p:cNvSpPr>
            <a:spLocks noGrp="1"/>
          </p:cNvSpPr>
          <p:nvPr>
            <p:ph idx="1"/>
          </p:nvPr>
        </p:nvSpPr>
        <p:spPr>
          <a:xfrm>
            <a:off x="838200" y="1690688"/>
            <a:ext cx="10515600" cy="4486275"/>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Angel Ayala, Tomás Ortiz Figueroa, Bruno Fernandes and Francisco Cruz, Diabetic Retinopathy Improved Detection Using Deep Learning, 2021.</a:t>
            </a:r>
          </a:p>
          <a:p>
            <a:pPr marL="0" indent="0">
              <a:buNone/>
            </a:pPr>
            <a:r>
              <a:rPr lang="en-US" sz="2000" b="1"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Supriya Mishra, Seema </a:t>
            </a:r>
            <a:r>
              <a:rPr lang="en-US" sz="2000" dirty="0" err="1">
                <a:latin typeface="Times New Roman" panose="02020603050405020304" pitchFamily="18" charset="0"/>
                <a:cs typeface="Times New Roman" panose="02020603050405020304" pitchFamily="18" charset="0"/>
              </a:rPr>
              <a:t>Hanchate</a:t>
            </a:r>
            <a:r>
              <a:rPr lang="en-US" sz="2000" dirty="0">
                <a:latin typeface="Times New Roman" panose="02020603050405020304" pitchFamily="18" charset="0"/>
                <a:cs typeface="Times New Roman" panose="02020603050405020304" pitchFamily="18" charset="0"/>
              </a:rPr>
              <a:t> and Zia </a:t>
            </a:r>
            <a:r>
              <a:rPr lang="en-US" sz="2000" dirty="0" err="1">
                <a:latin typeface="Times New Roman" panose="02020603050405020304" pitchFamily="18" charset="0"/>
                <a:cs typeface="Times New Roman" panose="02020603050405020304" pitchFamily="18" charset="0"/>
              </a:rPr>
              <a:t>Saquib</a:t>
            </a:r>
            <a:r>
              <a:rPr lang="en-US" sz="2000" dirty="0">
                <a:latin typeface="Times New Roman" panose="02020603050405020304" pitchFamily="18" charset="0"/>
                <a:cs typeface="Times New Roman" panose="02020603050405020304" pitchFamily="18" charset="0"/>
              </a:rPr>
              <a:t>, Diabetic Retinopathy Detection using Deep Learning, 2020.</a:t>
            </a:r>
          </a:p>
          <a:p>
            <a:pPr marL="0" indent="0">
              <a:buNone/>
            </a:pP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P. K. Sahoo, S. Mishra, R. </a:t>
            </a:r>
            <a:r>
              <a:rPr lang="en-US" sz="2000" dirty="0" err="1">
                <a:latin typeface="Times New Roman" panose="02020603050405020304" pitchFamily="18" charset="0"/>
                <a:cs typeface="Times New Roman" panose="02020603050405020304" pitchFamily="18" charset="0"/>
              </a:rPr>
              <a:t>Panigrahi</a:t>
            </a:r>
            <a:r>
              <a:rPr lang="en-US" sz="2000" dirty="0">
                <a:latin typeface="Times New Roman" panose="02020603050405020304" pitchFamily="18" charset="0"/>
                <a:cs typeface="Times New Roman" panose="02020603050405020304" pitchFamily="18" charset="0"/>
              </a:rPr>
              <a:t>, A. K. </a:t>
            </a:r>
            <a:r>
              <a:rPr lang="en-US" sz="2000" dirty="0" err="1">
                <a:latin typeface="Times New Roman" panose="02020603050405020304" pitchFamily="18" charset="0"/>
                <a:cs typeface="Times New Roman" panose="02020603050405020304" pitchFamily="18" charset="0"/>
              </a:rPr>
              <a:t>Bhoi</a:t>
            </a:r>
            <a:r>
              <a:rPr lang="en-US" sz="2000" dirty="0">
                <a:latin typeface="Times New Roman" panose="02020603050405020304" pitchFamily="18" charset="0"/>
                <a:cs typeface="Times New Roman" panose="02020603050405020304" pitchFamily="18" charset="0"/>
              </a:rPr>
              <a:t> and P. </a:t>
            </a:r>
            <a:r>
              <a:rPr lang="en-US" sz="2000" dirty="0" err="1">
                <a:latin typeface="Times New Roman" panose="02020603050405020304" pitchFamily="18" charset="0"/>
                <a:cs typeface="Times New Roman" panose="02020603050405020304" pitchFamily="18" charset="0"/>
              </a:rPr>
              <a:t>Barsocchi</a:t>
            </a:r>
            <a:r>
              <a:rPr lang="en-US" sz="2000" dirty="0">
                <a:latin typeface="Times New Roman" panose="02020603050405020304" pitchFamily="18" charset="0"/>
                <a:cs typeface="Times New Roman" panose="02020603050405020304" pitchFamily="18" charset="0"/>
              </a:rPr>
              <a:t>, "An Improvised Deep-Learning-Based Mask R-CNN Model for Laryngeal Cancer Detection Using CT Images", Sensors, vol. 22, no. 22, pp. 8834, 2022.</a:t>
            </a:r>
          </a:p>
          <a:p>
            <a:pPr marL="0" indent="0">
              <a:buNone/>
            </a:pPr>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Aswin Shriram Thiagarajan, </a:t>
            </a:r>
            <a:r>
              <a:rPr lang="en-US" sz="2000" dirty="0" err="1">
                <a:latin typeface="Times New Roman" panose="02020603050405020304" pitchFamily="18" charset="0"/>
                <a:cs typeface="Times New Roman" panose="02020603050405020304" pitchFamily="18" charset="0"/>
              </a:rPr>
              <a:t>Jithendran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Adikesavan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Santhi</a:t>
            </a:r>
            <a:r>
              <a:rPr lang="en-US" sz="2000" dirty="0">
                <a:latin typeface="Times New Roman" panose="02020603050405020304" pitchFamily="18" charset="0"/>
                <a:cs typeface="Times New Roman" panose="02020603050405020304" pitchFamily="18" charset="0"/>
              </a:rPr>
              <a:t> Balachandran and </a:t>
            </a:r>
            <a:r>
              <a:rPr lang="en-US" sz="2000" dirty="0" err="1">
                <a:latin typeface="Times New Roman" panose="02020603050405020304" pitchFamily="18" charset="0"/>
                <a:cs typeface="Times New Roman" panose="02020603050405020304" pitchFamily="18" charset="0"/>
              </a:rPr>
              <a:t>Brindha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Ganapathyagraharam</a:t>
            </a:r>
            <a:r>
              <a:rPr lang="en-US" sz="2000" dirty="0">
                <a:latin typeface="Times New Roman" panose="02020603050405020304" pitchFamily="18" charset="0"/>
                <a:cs typeface="Times New Roman" panose="02020603050405020304" pitchFamily="18" charset="0"/>
              </a:rPr>
              <a:t>, Diabetic Retinopathy Detection using Deep Learning Techniques, 2020.</a:t>
            </a:r>
          </a:p>
          <a:p>
            <a:pPr marL="0" indent="0">
              <a:buNone/>
            </a:pPr>
            <a:r>
              <a:rPr lang="en-US" sz="2000" b="1"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A. Mohanty and S. Mishra, "A Comprehensive Study of Explainable Artificial Intelligence in Healthcare" in Augmented Intelligence in Healthcare: A Pragmatic and Integrated Analysis, </a:t>
            </a:r>
            <a:r>
              <a:rPr lang="en-US" sz="2000" dirty="0" err="1">
                <a:latin typeface="Times New Roman" panose="02020603050405020304" pitchFamily="18" charset="0"/>
                <a:cs typeface="Times New Roman" panose="02020603050405020304" pitchFamily="18" charset="0"/>
              </a:rPr>
              <a:t>Singapore:Springer</a:t>
            </a:r>
            <a:r>
              <a:rPr lang="en-US" sz="2000" dirty="0">
                <a:latin typeface="Times New Roman" panose="02020603050405020304" pitchFamily="18" charset="0"/>
                <a:cs typeface="Times New Roman" panose="02020603050405020304" pitchFamily="18" charset="0"/>
              </a:rPr>
              <a:t>, pp. 475-502, 2022.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1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B979C5-0758-B7D2-A64B-D15AA332E16A}"/>
              </a:ext>
            </a:extLst>
          </p:cNvPr>
          <p:cNvSpPr txBox="1"/>
          <p:nvPr/>
        </p:nvSpPr>
        <p:spPr>
          <a:xfrm>
            <a:off x="5025835" y="850234"/>
            <a:ext cx="2140330"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1C5C8E-AE02-A2F5-5E38-72FE62AC9180}"/>
              </a:ext>
            </a:extLst>
          </p:cNvPr>
          <p:cNvSpPr txBox="1"/>
          <p:nvPr/>
        </p:nvSpPr>
        <p:spPr>
          <a:xfrm>
            <a:off x="970548" y="1905506"/>
            <a:ext cx="10250904" cy="415498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application allows users to upload retinal images, which are then processed by a convolutional neural network (CNN) model trained to classify images into categories of diabetic retinopathy severity.</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backend of the application is built using Flask, a lightweight web framework in Python, facilitating seamless integration with the machine learning model.</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model is loaded using TensorFlow's </a:t>
            </a:r>
            <a:r>
              <a:rPr lang="en-US" sz="2200" dirty="0" err="1">
                <a:latin typeface="Times New Roman" panose="02020603050405020304" pitchFamily="18" charset="0"/>
                <a:cs typeface="Times New Roman" panose="02020603050405020304" pitchFamily="18" charset="0"/>
              </a:rPr>
              <a:t>SavedModel</a:t>
            </a:r>
            <a:r>
              <a:rPr lang="en-US" sz="2200" dirty="0">
                <a:latin typeface="Times New Roman" panose="02020603050405020304" pitchFamily="18" charset="0"/>
                <a:cs typeface="Times New Roman" panose="02020603050405020304" pitchFamily="18" charset="0"/>
              </a:rPr>
              <a:t> functionality, enabling efficient inference on user-uploaded images.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Upon analysis, the application provides users with a diagnosis indicating the presence or absence of diabetic retinopathy, along with the associated confidence scores.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project demonstrates the practical implementation of machine learning in healthcare through a user-friendly web interface, contributing to early diagnosis and management of diabetic retinopathy.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46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0B4BDD-7CF9-C01A-F840-D431E7BDDA46}"/>
              </a:ext>
            </a:extLst>
          </p:cNvPr>
          <p:cNvSpPr txBox="1"/>
          <p:nvPr/>
        </p:nvSpPr>
        <p:spPr>
          <a:xfrm>
            <a:off x="4567377" y="850234"/>
            <a:ext cx="3057247"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B06060A-08E9-0C50-A158-D51319F553FF}"/>
              </a:ext>
            </a:extLst>
          </p:cNvPr>
          <p:cNvSpPr txBox="1"/>
          <p:nvPr/>
        </p:nvSpPr>
        <p:spPr>
          <a:xfrm>
            <a:off x="970548" y="1809254"/>
            <a:ext cx="10250904" cy="4493538"/>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Diabetic retinopathy is a leading cause of blindness among adults with diabetes, making early detection crucial for effective treatment. However, manual diagnosis of retinal images is time-consuming and prone to human error.</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project addresses this challenge by leveraging machine learning techniques to develop a web application for automated diabetic retinopathy detection. By training a convolutional neural network (CNN) on a dataset of retinal images, the model can accurately classify images and provide timely diagnoses.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use of Flask, a lightweight web framework in Python, facilitates the deployment of the model as a user-friendly web application. This allows for easy accessibility to users who can upload their retinal images and receive instant diagnoses, empowering them to take proactive measures for their eye health.</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77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CBB27E-B2FF-7C1D-FF8A-E008E950AB7A}"/>
              </a:ext>
            </a:extLst>
          </p:cNvPr>
          <p:cNvSpPr txBox="1"/>
          <p:nvPr/>
        </p:nvSpPr>
        <p:spPr>
          <a:xfrm>
            <a:off x="3952849" y="850234"/>
            <a:ext cx="4286302"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D2DFE91-ECED-7CB8-06A7-040A10E753A2}"/>
              </a:ext>
            </a:extLst>
          </p:cNvPr>
          <p:cNvSpPr txBox="1"/>
          <p:nvPr/>
        </p:nvSpPr>
        <p:spPr>
          <a:xfrm>
            <a:off x="970548" y="1953632"/>
            <a:ext cx="10250904" cy="2800767"/>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Despite advancements in machine learning, accurately detecting diabetic retinopathy from retinal images remains a challenge.</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Limited availability of annotated retinal images poses a significant challenge in training accurate machine learning models.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Manual diagnosis of diabetic retinopathy often requires specialized expertise and can be time-consuming.</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41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C78EBD-CD4B-39CD-B93F-7D87AB0B91AF}"/>
              </a:ext>
            </a:extLst>
          </p:cNvPr>
          <p:cNvSpPr txBox="1"/>
          <p:nvPr/>
        </p:nvSpPr>
        <p:spPr>
          <a:xfrm>
            <a:off x="4967326" y="850234"/>
            <a:ext cx="2257349"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OBJECTIVE</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A680FC8-676B-5431-C556-3B6D77967B99}"/>
              </a:ext>
            </a:extLst>
          </p:cNvPr>
          <p:cNvSpPr txBox="1"/>
          <p:nvPr/>
        </p:nvSpPr>
        <p:spPr>
          <a:xfrm>
            <a:off x="970548" y="1953632"/>
            <a:ext cx="10250904"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project aims to improve the accuracy of diagnosis by developing and deploying a machine learning model that can effectively distinguish between different severity levels of diabetic retinopathy.</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project addresses this issue by utilizing available datasets while acknowledging the potential impact of data scarcity on model performance.</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web-based solution developed in this project aims to provide accessible and timely diagnoses to users, empowering them to seek appropriate medical attention and treatment promptly.</a:t>
            </a:r>
          </a:p>
        </p:txBody>
      </p:sp>
    </p:spTree>
    <p:extLst>
      <p:ext uri="{BB962C8B-B14F-4D97-AF65-F5344CB8AC3E}">
        <p14:creationId xmlns:p14="http://schemas.microsoft.com/office/powerpoint/2010/main" val="385436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0302CF-0A74-B805-DEA0-0EB1ADBD4169}"/>
              </a:ext>
            </a:extLst>
          </p:cNvPr>
          <p:cNvSpPr txBox="1"/>
          <p:nvPr/>
        </p:nvSpPr>
        <p:spPr>
          <a:xfrm>
            <a:off x="4053234" y="850234"/>
            <a:ext cx="4085542"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LITERATURE SURVEY</a:t>
            </a:r>
            <a:endParaRPr lang="en-IN" sz="2800"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C03E70B-58B3-AE6E-7545-427EFE63FB5A}"/>
              </a:ext>
            </a:extLst>
          </p:cNvPr>
          <p:cNvGraphicFramePr>
            <a:graphicFrameLocks noGrp="1"/>
          </p:cNvGraphicFramePr>
          <p:nvPr>
            <p:extLst>
              <p:ext uri="{D42A27DB-BD31-4B8C-83A1-F6EECF244321}">
                <p14:modId xmlns:p14="http://schemas.microsoft.com/office/powerpoint/2010/main" val="2994241999"/>
              </p:ext>
            </p:extLst>
          </p:nvPr>
        </p:nvGraphicFramePr>
        <p:xfrm>
          <a:off x="882316" y="1714277"/>
          <a:ext cx="10411326" cy="4541520"/>
        </p:xfrm>
        <a:graphic>
          <a:graphicData uri="http://schemas.openxmlformats.org/drawingml/2006/table">
            <a:tbl>
              <a:tblPr firstRow="1" bandRow="1">
                <a:tableStyleId>{073A0DAA-6AF3-43AB-8588-CEC1D06C72B9}</a:tableStyleId>
              </a:tblPr>
              <a:tblGrid>
                <a:gridCol w="2470484">
                  <a:extLst>
                    <a:ext uri="{9D8B030D-6E8A-4147-A177-3AD203B41FA5}">
                      <a16:colId xmlns:a16="http://schemas.microsoft.com/office/drawing/2014/main" val="3210674186"/>
                    </a:ext>
                  </a:extLst>
                </a:gridCol>
                <a:gridCol w="999958">
                  <a:extLst>
                    <a:ext uri="{9D8B030D-6E8A-4147-A177-3AD203B41FA5}">
                      <a16:colId xmlns:a16="http://schemas.microsoft.com/office/drawing/2014/main" val="2699620209"/>
                    </a:ext>
                  </a:extLst>
                </a:gridCol>
                <a:gridCol w="1470526">
                  <a:extLst>
                    <a:ext uri="{9D8B030D-6E8A-4147-A177-3AD203B41FA5}">
                      <a16:colId xmlns:a16="http://schemas.microsoft.com/office/drawing/2014/main" val="1836028721"/>
                    </a:ext>
                  </a:extLst>
                </a:gridCol>
                <a:gridCol w="1999916">
                  <a:extLst>
                    <a:ext uri="{9D8B030D-6E8A-4147-A177-3AD203B41FA5}">
                      <a16:colId xmlns:a16="http://schemas.microsoft.com/office/drawing/2014/main" val="599976904"/>
                    </a:ext>
                  </a:extLst>
                </a:gridCol>
                <a:gridCol w="1735221">
                  <a:extLst>
                    <a:ext uri="{9D8B030D-6E8A-4147-A177-3AD203B41FA5}">
                      <a16:colId xmlns:a16="http://schemas.microsoft.com/office/drawing/2014/main" val="2974165538"/>
                    </a:ext>
                  </a:extLst>
                </a:gridCol>
                <a:gridCol w="1735221">
                  <a:extLst>
                    <a:ext uri="{9D8B030D-6E8A-4147-A177-3AD203B41FA5}">
                      <a16:colId xmlns:a16="http://schemas.microsoft.com/office/drawing/2014/main" val="4156557365"/>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METHODOLOGY/ALGORITHM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8042248"/>
                  </a:ext>
                </a:extLst>
              </a:tr>
              <a:tr h="370840">
                <a:tc>
                  <a:txBody>
                    <a:bodyPr/>
                    <a:lstStyle/>
                    <a:p>
                      <a:pPr algn="l"/>
                      <a:r>
                        <a:rPr lang="en-US" sz="1800" b="0" kern="1200" dirty="0">
                          <a:solidFill>
                            <a:schemeClr val="dk1"/>
                          </a:solidFill>
                          <a:effectLst/>
                          <a:latin typeface="Times New Roman" panose="02020603050405020304" pitchFamily="18" charset="0"/>
                          <a:cs typeface="Times New Roman" panose="02020603050405020304" pitchFamily="18" charset="0"/>
                        </a:rPr>
                        <a:t>Diabetic Retinopathy Classification Using CNN and Hybrid Deep Convolutional Neural Networks</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effectLst/>
                          <a:latin typeface="Times New Roman" panose="02020603050405020304" pitchFamily="18" charset="0"/>
                          <a:cs typeface="Times New Roman" panose="02020603050405020304" pitchFamily="18" charset="0"/>
                        </a:rPr>
                        <a:t>Yasir et al.</a:t>
                      </a:r>
                    </a:p>
                    <a:p>
                      <a:pPr algn="l"/>
                      <a:endParaRPr lang="en-IN" b="0" dirty="0">
                        <a:effectLst/>
                        <a:latin typeface="Times New Roman" panose="02020603050405020304" pitchFamily="18" charset="0"/>
                        <a:cs typeface="Times New Roman" panose="02020603050405020304" pitchFamily="18" charset="0"/>
                      </a:endParaRPr>
                    </a:p>
                  </a:txBody>
                  <a:tcPr marL="121920" marR="121920" marT="121920" marB="121920" anchor="ctr"/>
                </a:tc>
                <a:tc>
                  <a:txBody>
                    <a:bodyPr/>
                    <a:lstStyle/>
                    <a:p>
                      <a:pPr algn="l"/>
                      <a:r>
                        <a:rPr lang="en-IN" b="0" dirty="0">
                          <a:effectLst/>
                          <a:latin typeface="Times New Roman" panose="02020603050405020304" pitchFamily="18" charset="0"/>
                          <a:cs typeface="Times New Roman" panose="02020603050405020304" pitchFamily="18" charset="0"/>
                        </a:rPr>
                        <a:t>CNN, Hybrid CNN with </a:t>
                      </a:r>
                      <a:r>
                        <a:rPr lang="en-IN" b="0" dirty="0" err="1">
                          <a:effectLst/>
                          <a:latin typeface="Times New Roman" panose="02020603050405020304" pitchFamily="18" charset="0"/>
                          <a:cs typeface="Times New Roman" panose="02020603050405020304" pitchFamily="18" charset="0"/>
                        </a:rPr>
                        <a:t>ResNet</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DenseNet</a:t>
                      </a:r>
                      <a:endParaRPr lang="en-IN" b="0" dirty="0">
                        <a:effectLst/>
                        <a:latin typeface="Times New Roman" panose="02020603050405020304" pitchFamily="18" charset="0"/>
                        <a:cs typeface="Times New Roman" panose="02020603050405020304" pitchFamily="18" charset="0"/>
                      </a:endParaRPr>
                    </a:p>
                  </a:txBody>
                  <a:tcPr marL="121920" marR="121920" marT="121920" marB="121920" anchor="ctr"/>
                </a:tc>
                <a:tc>
                  <a:txBody>
                    <a:bodyPr/>
                    <a:lstStyle/>
                    <a:p>
                      <a:pPr algn="l"/>
                      <a:r>
                        <a:rPr lang="en-US" b="0" dirty="0">
                          <a:effectLst/>
                          <a:latin typeface="Times New Roman" panose="02020603050405020304" pitchFamily="18" charset="0"/>
                          <a:cs typeface="Times New Roman" panose="02020603050405020304" pitchFamily="18" charset="0"/>
                        </a:rPr>
                        <a:t>Achieves high accuracy (around 89%) in DR stage classification (0- No DR to 4- Proliferative DR)</a:t>
                      </a:r>
                    </a:p>
                  </a:txBody>
                  <a:tcPr marL="121920" marR="121920" marT="121920" marB="121920" anchor="ctr"/>
                </a:tc>
                <a:tc>
                  <a:txBody>
                    <a:bodyPr/>
                    <a:lstStyle/>
                    <a:p>
                      <a:pPr algn="l"/>
                      <a:r>
                        <a:rPr lang="en-US" b="0" dirty="0">
                          <a:effectLst/>
                          <a:latin typeface="Times New Roman" panose="02020603050405020304" pitchFamily="18" charset="0"/>
                          <a:cs typeface="Times New Roman" panose="02020603050405020304" pitchFamily="18" charset="0"/>
                        </a:rPr>
                        <a:t>Relies on limited dataset (around 3662 images)</a:t>
                      </a:r>
                    </a:p>
                  </a:txBody>
                  <a:tcPr marL="121920" marR="121920" marT="121920" marB="121920" anchor="ctr"/>
                </a:tc>
                <a:extLst>
                  <a:ext uri="{0D108BD9-81ED-4DB2-BD59-A6C34878D82A}">
                    <a16:rowId xmlns:a16="http://schemas.microsoft.com/office/drawing/2014/main" val="4119606391"/>
                  </a:ext>
                </a:extLst>
              </a:tr>
              <a:tr h="370840">
                <a:tc>
                  <a:txBody>
                    <a:bodyPr/>
                    <a:lstStyle/>
                    <a:p>
                      <a:pPr algn="l" fontAlgn="base"/>
                      <a:r>
                        <a:rPr lang="en-US" dirty="0">
                          <a:effectLst/>
                          <a:latin typeface="Times New Roman" panose="02020603050405020304" pitchFamily="18" charset="0"/>
                          <a:cs typeface="Times New Roman" panose="02020603050405020304" pitchFamily="18" charset="0"/>
                        </a:rPr>
                        <a:t>Machine Learning Approaches for Diabetic Retinopathy Detection: A Comprehensive Review"</a:t>
                      </a:r>
                    </a:p>
                  </a:txBody>
                  <a:tcPr anchor="ctr"/>
                </a:tc>
                <a:tc>
                  <a:txBody>
                    <a:bodyPr/>
                    <a:lstStyle/>
                    <a:p>
                      <a:pPr algn="l" fontAlgn="base"/>
                      <a:r>
                        <a:rPr lang="en-IN" dirty="0">
                          <a:effectLst/>
                          <a:latin typeface="Times New Roman" panose="02020603050405020304" pitchFamily="18" charset="0"/>
                          <a:cs typeface="Times New Roman" panose="02020603050405020304" pitchFamily="18" charset="0"/>
                        </a:rPr>
                        <a:t>2022</a:t>
                      </a:r>
                    </a:p>
                  </a:txBody>
                  <a:tcPr anchor="ctr"/>
                </a:tc>
                <a:tc>
                  <a:txBody>
                    <a:bodyPr/>
                    <a:lstStyle/>
                    <a:p>
                      <a:pPr algn="l" fontAlgn="base"/>
                      <a:r>
                        <a:rPr lang="en-IN">
                          <a:effectLst/>
                          <a:latin typeface="Times New Roman" panose="02020603050405020304" pitchFamily="18" charset="0"/>
                          <a:cs typeface="Times New Roman" panose="02020603050405020304" pitchFamily="18" charset="0"/>
                        </a:rPr>
                        <a:t>Johnson et al.</a:t>
                      </a:r>
                    </a:p>
                  </a:txBody>
                  <a:tcPr anchor="ctr"/>
                </a:tc>
                <a:tc>
                  <a:txBody>
                    <a:bodyPr/>
                    <a:lstStyle/>
                    <a:p>
                      <a:pPr algn="l" fontAlgn="base"/>
                      <a:r>
                        <a:rPr lang="en-IN">
                          <a:effectLst/>
                          <a:latin typeface="Times New Roman" panose="02020603050405020304" pitchFamily="18" charset="0"/>
                          <a:cs typeface="Times New Roman" panose="02020603050405020304" pitchFamily="18" charset="0"/>
                        </a:rPr>
                        <a:t>Various machine learning techniques</a:t>
                      </a:r>
                    </a:p>
                  </a:txBody>
                  <a:tcPr anchor="ctr"/>
                </a:tc>
                <a:tc>
                  <a:txBody>
                    <a:bodyPr/>
                    <a:lstStyle/>
                    <a:p>
                      <a:pPr algn="l" fontAlgn="base"/>
                      <a:r>
                        <a:rPr lang="en-IN" dirty="0">
                          <a:effectLst/>
                          <a:latin typeface="Times New Roman" panose="02020603050405020304" pitchFamily="18" charset="0"/>
                          <a:cs typeface="Times New Roman" panose="02020603050405020304" pitchFamily="18" charset="0"/>
                        </a:rPr>
                        <a:t>Versatile, adaptable to different datasets</a:t>
                      </a:r>
                    </a:p>
                  </a:txBody>
                  <a:tcPr anchor="ctr"/>
                </a:tc>
                <a:tc>
                  <a:txBody>
                    <a:bodyPr/>
                    <a:lstStyle/>
                    <a:p>
                      <a:pPr algn="l" fontAlgn="base"/>
                      <a:r>
                        <a:rPr lang="en-US" dirty="0">
                          <a:effectLst/>
                          <a:latin typeface="Times New Roman" panose="02020603050405020304" pitchFamily="18" charset="0"/>
                          <a:cs typeface="Times New Roman" panose="02020603050405020304" pitchFamily="18" charset="0"/>
                        </a:rPr>
                        <a:t>Performance highly dependent on features</a:t>
                      </a:r>
                    </a:p>
                  </a:txBody>
                  <a:tcPr anchor="ctr"/>
                </a:tc>
                <a:extLst>
                  <a:ext uri="{0D108BD9-81ED-4DB2-BD59-A6C34878D82A}">
                    <a16:rowId xmlns:a16="http://schemas.microsoft.com/office/drawing/2014/main" val="2698700491"/>
                  </a:ext>
                </a:extLst>
              </a:tr>
            </a:tbl>
          </a:graphicData>
        </a:graphic>
      </p:graphicFrame>
    </p:spTree>
    <p:extLst>
      <p:ext uri="{BB962C8B-B14F-4D97-AF65-F5344CB8AC3E}">
        <p14:creationId xmlns:p14="http://schemas.microsoft.com/office/powerpoint/2010/main" val="298988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B88FAD7-BEC6-0CFF-3835-91FF6ED49226}"/>
              </a:ext>
            </a:extLst>
          </p:cNvPr>
          <p:cNvGraphicFramePr>
            <a:graphicFrameLocks noGrp="1"/>
          </p:cNvGraphicFramePr>
          <p:nvPr>
            <p:extLst>
              <p:ext uri="{D42A27DB-BD31-4B8C-83A1-F6EECF244321}">
                <p14:modId xmlns:p14="http://schemas.microsoft.com/office/powerpoint/2010/main" val="2791697266"/>
              </p:ext>
            </p:extLst>
          </p:nvPr>
        </p:nvGraphicFramePr>
        <p:xfrm>
          <a:off x="721895" y="719666"/>
          <a:ext cx="10860506" cy="4206240"/>
        </p:xfrm>
        <a:graphic>
          <a:graphicData uri="http://schemas.openxmlformats.org/drawingml/2006/table">
            <a:tbl>
              <a:tblPr firstRow="1" bandRow="1">
                <a:tableStyleId>{073A0DAA-6AF3-43AB-8588-CEC1D06C72B9}</a:tableStyleId>
              </a:tblPr>
              <a:tblGrid>
                <a:gridCol w="2472193">
                  <a:extLst>
                    <a:ext uri="{9D8B030D-6E8A-4147-A177-3AD203B41FA5}">
                      <a16:colId xmlns:a16="http://schemas.microsoft.com/office/drawing/2014/main" val="2500251143"/>
                    </a:ext>
                  </a:extLst>
                </a:gridCol>
                <a:gridCol w="1147976">
                  <a:extLst>
                    <a:ext uri="{9D8B030D-6E8A-4147-A177-3AD203B41FA5}">
                      <a16:colId xmlns:a16="http://schemas.microsoft.com/office/drawing/2014/main" val="1705840999"/>
                    </a:ext>
                  </a:extLst>
                </a:gridCol>
                <a:gridCol w="1810084">
                  <a:extLst>
                    <a:ext uri="{9D8B030D-6E8A-4147-A177-3AD203B41FA5}">
                      <a16:colId xmlns:a16="http://schemas.microsoft.com/office/drawing/2014/main" val="302765457"/>
                    </a:ext>
                  </a:extLst>
                </a:gridCol>
                <a:gridCol w="1950603">
                  <a:extLst>
                    <a:ext uri="{9D8B030D-6E8A-4147-A177-3AD203B41FA5}">
                      <a16:colId xmlns:a16="http://schemas.microsoft.com/office/drawing/2014/main" val="920135050"/>
                    </a:ext>
                  </a:extLst>
                </a:gridCol>
                <a:gridCol w="1669566">
                  <a:extLst>
                    <a:ext uri="{9D8B030D-6E8A-4147-A177-3AD203B41FA5}">
                      <a16:colId xmlns:a16="http://schemas.microsoft.com/office/drawing/2014/main" val="2365544286"/>
                    </a:ext>
                  </a:extLst>
                </a:gridCol>
                <a:gridCol w="1810084">
                  <a:extLst>
                    <a:ext uri="{9D8B030D-6E8A-4147-A177-3AD203B41FA5}">
                      <a16:colId xmlns:a16="http://schemas.microsoft.com/office/drawing/2014/main" val="2374948023"/>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METHODOLOGY/ALGORITHM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3579618"/>
                  </a:ext>
                </a:extLst>
              </a:tr>
              <a:tr h="370840">
                <a:tc>
                  <a:txBody>
                    <a:bodyPr/>
                    <a:lstStyle/>
                    <a:p>
                      <a:pPr fontAlgn="base"/>
                      <a:r>
                        <a:rPr lang="en-US" dirty="0">
                          <a:effectLst/>
                          <a:latin typeface="Times New Roman" panose="02020603050405020304" pitchFamily="18" charset="0"/>
                          <a:cs typeface="Times New Roman" panose="02020603050405020304" pitchFamily="18" charset="0"/>
                        </a:rPr>
                        <a:t>A Survey of Computer-Aided Diagnosis in Diabetic Retinopathy"</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2022</a:t>
                      </a:r>
                    </a:p>
                  </a:txBody>
                  <a:tcPr anchor="ctr"/>
                </a:tc>
                <a:tc>
                  <a:txBody>
                    <a:bodyPr/>
                    <a:lstStyle/>
                    <a:p>
                      <a:pPr fontAlgn="base"/>
                      <a:r>
                        <a:rPr lang="en-IN">
                          <a:effectLst/>
                          <a:latin typeface="Times New Roman" panose="02020603050405020304" pitchFamily="18" charset="0"/>
                          <a:cs typeface="Times New Roman" panose="02020603050405020304" pitchFamily="18" charset="0"/>
                        </a:rPr>
                        <a:t>Brown et al.</a:t>
                      </a:r>
                    </a:p>
                  </a:txBody>
                  <a:tcPr anchor="ctr"/>
                </a:tc>
                <a:tc>
                  <a:txBody>
                    <a:bodyPr/>
                    <a:lstStyle/>
                    <a:p>
                      <a:pPr fontAlgn="base"/>
                      <a:r>
                        <a:rPr lang="en-IN">
                          <a:effectLst/>
                          <a:latin typeface="Times New Roman" panose="02020603050405020304" pitchFamily="18" charset="0"/>
                          <a:cs typeface="Times New Roman" panose="02020603050405020304" pitchFamily="18" charset="0"/>
                        </a:rPr>
                        <a:t>Computer-Aided Diagnosis</a:t>
                      </a:r>
                    </a:p>
                  </a:txBody>
                  <a:tcPr anchor="ctr"/>
                </a:tc>
                <a:tc>
                  <a:txBody>
                    <a:bodyPr/>
                    <a:lstStyle/>
                    <a:p>
                      <a:pPr fontAlgn="base"/>
                      <a:r>
                        <a:rPr lang="en-US">
                          <a:effectLst/>
                          <a:latin typeface="Times New Roman" panose="02020603050405020304" pitchFamily="18" charset="0"/>
                          <a:cs typeface="Times New Roman" panose="02020603050405020304" pitchFamily="18" charset="0"/>
                        </a:rPr>
                        <a:t>Provides decision support for clinicians</a:t>
                      </a: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Limited to assisting human experts</a:t>
                      </a:r>
                    </a:p>
                  </a:txBody>
                  <a:tcPr anchor="ctr"/>
                </a:tc>
                <a:extLst>
                  <a:ext uri="{0D108BD9-81ED-4DB2-BD59-A6C34878D82A}">
                    <a16:rowId xmlns:a16="http://schemas.microsoft.com/office/drawing/2014/main" val="3081636040"/>
                  </a:ext>
                </a:extLst>
              </a:tr>
              <a:tr h="370840">
                <a:tc>
                  <a:txBody>
                    <a:bodyPr/>
                    <a:lstStyle/>
                    <a:p>
                      <a:pPr fontAlgn="base"/>
                      <a:r>
                        <a:rPr lang="en-US">
                          <a:effectLst/>
                          <a:latin typeface="Times New Roman" panose="02020603050405020304" pitchFamily="18" charset="0"/>
                          <a:cs typeface="Times New Roman" panose="02020603050405020304" pitchFamily="18" charset="0"/>
                        </a:rPr>
                        <a:t>"Deep Learning-Based Automated Detection of Diabetic Retinopathy: A Review"</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2021</a:t>
                      </a:r>
                    </a:p>
                  </a:txBody>
                  <a:tcPr anchor="ctr"/>
                </a:tc>
                <a:tc>
                  <a:txBody>
                    <a:bodyPr/>
                    <a:lstStyle/>
                    <a:p>
                      <a:pPr fontAlgn="base"/>
                      <a:r>
                        <a:rPr lang="en-IN">
                          <a:effectLst/>
                          <a:latin typeface="Times New Roman" panose="02020603050405020304" pitchFamily="18" charset="0"/>
                          <a:cs typeface="Times New Roman" panose="02020603050405020304" pitchFamily="18" charset="0"/>
                        </a:rPr>
                        <a:t>Garcia et al.</a:t>
                      </a:r>
                    </a:p>
                  </a:txBody>
                  <a:tcPr anchor="ctr"/>
                </a:tc>
                <a:tc>
                  <a:txBody>
                    <a:bodyPr/>
                    <a:lstStyle/>
                    <a:p>
                      <a:pPr fontAlgn="base"/>
                      <a:r>
                        <a:rPr lang="en-IN">
                          <a:effectLst/>
                          <a:latin typeface="Times New Roman" panose="02020603050405020304" pitchFamily="18" charset="0"/>
                          <a:cs typeface="Times New Roman" panose="02020603050405020304" pitchFamily="18" charset="0"/>
                        </a:rPr>
                        <a:t>Deep Learning</a:t>
                      </a:r>
                    </a:p>
                  </a:txBody>
                  <a:tcPr anchor="ctr"/>
                </a:tc>
                <a:tc>
                  <a:txBody>
                    <a:bodyPr/>
                    <a:lstStyle/>
                    <a:p>
                      <a:pPr fontAlgn="base"/>
                      <a:r>
                        <a:rPr lang="en-IN">
                          <a:effectLst/>
                          <a:latin typeface="Times New Roman" panose="02020603050405020304" pitchFamily="18" charset="0"/>
                          <a:cs typeface="Times New Roman" panose="02020603050405020304" pitchFamily="18" charset="0"/>
                        </a:rPr>
                        <a:t>Achieves state-of-the-art performance</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Requires significant computational resources</a:t>
                      </a:r>
                    </a:p>
                  </a:txBody>
                  <a:tcPr anchor="ctr"/>
                </a:tc>
                <a:extLst>
                  <a:ext uri="{0D108BD9-81ED-4DB2-BD59-A6C34878D82A}">
                    <a16:rowId xmlns:a16="http://schemas.microsoft.com/office/drawing/2014/main" val="3242514718"/>
                  </a:ext>
                </a:extLst>
              </a:tr>
              <a:tr h="370840">
                <a:tc>
                  <a:txBody>
                    <a:bodyPr/>
                    <a:lstStyle/>
                    <a:p>
                      <a:pPr fontAlgn="base"/>
                      <a:r>
                        <a:rPr lang="en-US">
                          <a:effectLst/>
                          <a:latin typeface="Times New Roman" panose="02020603050405020304" pitchFamily="18" charset="0"/>
                          <a:cs typeface="Times New Roman" panose="02020603050405020304" pitchFamily="18" charset="0"/>
                        </a:rPr>
                        <a:t>"Review on Machine Learning Techniques in Diabetic Retinopathy Prediction"</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2020</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Patel et al.</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Machine Learning</a:t>
                      </a:r>
                    </a:p>
                  </a:txBody>
                  <a:tcPr anchor="ctr"/>
                </a:tc>
                <a:tc>
                  <a:txBody>
                    <a:bodyPr/>
                    <a:lstStyle/>
                    <a:p>
                      <a:pPr fontAlgn="base"/>
                      <a:r>
                        <a:rPr lang="en-US">
                          <a:effectLst/>
                          <a:latin typeface="Times New Roman" panose="02020603050405020304" pitchFamily="18" charset="0"/>
                          <a:cs typeface="Times New Roman" panose="02020603050405020304" pitchFamily="18" charset="0"/>
                        </a:rPr>
                        <a:t>Provides insights into different methods</a:t>
                      </a: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Performance varies depending on dataset</a:t>
                      </a:r>
                    </a:p>
                  </a:txBody>
                  <a:tcPr anchor="ctr"/>
                </a:tc>
                <a:extLst>
                  <a:ext uri="{0D108BD9-81ED-4DB2-BD59-A6C34878D82A}">
                    <a16:rowId xmlns:a16="http://schemas.microsoft.com/office/drawing/2014/main" val="3234405314"/>
                  </a:ext>
                </a:extLst>
              </a:tr>
            </a:tbl>
          </a:graphicData>
        </a:graphic>
      </p:graphicFrame>
    </p:spTree>
    <p:extLst>
      <p:ext uri="{BB962C8B-B14F-4D97-AF65-F5344CB8AC3E}">
        <p14:creationId xmlns:p14="http://schemas.microsoft.com/office/powerpoint/2010/main" val="211338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50A31-FB33-E90B-826F-469A9D6AC8D7}"/>
              </a:ext>
            </a:extLst>
          </p:cNvPr>
          <p:cNvSpPr txBox="1"/>
          <p:nvPr/>
        </p:nvSpPr>
        <p:spPr>
          <a:xfrm>
            <a:off x="4342958" y="850234"/>
            <a:ext cx="3506088"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EXISTING SYSTEM</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DDBBC5-546C-60F7-7C25-B03A5312F9E8}"/>
              </a:ext>
            </a:extLst>
          </p:cNvPr>
          <p:cNvSpPr txBox="1"/>
          <p:nvPr/>
        </p:nvSpPr>
        <p:spPr>
          <a:xfrm>
            <a:off x="970548" y="1953632"/>
            <a:ext cx="10250904"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Traditionally, diagnosing diabetic retinopathy involves manual examination of retinal images by trained ophthalmologists or medical professionals.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existing systems incorporate computer-aided diagnosis (CAD) tools to assist healthcare professionals in analyzing retinal </a:t>
            </a:r>
            <a:r>
              <a:rPr lang="en-US" sz="2200" dirty="0" err="1">
                <a:latin typeface="Times New Roman" panose="02020603050405020304" pitchFamily="18" charset="0"/>
                <a:cs typeface="Times New Roman" panose="02020603050405020304" pitchFamily="18" charset="0"/>
              </a:rPr>
              <a:t>images.However</a:t>
            </a:r>
            <a:r>
              <a:rPr lang="en-US" sz="2200" dirty="0">
                <a:latin typeface="Times New Roman" panose="02020603050405020304" pitchFamily="18" charset="0"/>
                <a:cs typeface="Times New Roman" panose="02020603050405020304" pitchFamily="18" charset="0"/>
              </a:rPr>
              <a:t>, they may still require human intervention for final interpretation and diagnosis.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Their accessibility may be limited due to factors such as cost, infrastructure requirements, and specialized training needed to operate them. This can hinder widespread adoption, particularly in resource-constrained settings.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728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1593</Words>
  <Application>Microsoft Office PowerPoint</Application>
  <PresentationFormat>Widescreen</PresentationFormat>
  <Paragraphs>180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vt:lpstr>
      <vt:lpstr>SYSTEM REQUIREMENTS</vt:lpstr>
      <vt:lpstr>ALGORITHM</vt:lpstr>
      <vt:lpstr>EXPERIMENTAL WORK</vt:lpstr>
      <vt:lpstr>Datasets :</vt:lpstr>
      <vt:lpstr>PowerPoint Presentation</vt:lpstr>
      <vt:lpstr>PREDICTIONS</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 4003 AJMAL AKRAM</dc:creator>
  <cp:lastModifiedBy>CSE 4003 AJMAL AKRAM</cp:lastModifiedBy>
  <cp:revision>10</cp:revision>
  <dcterms:created xsi:type="dcterms:W3CDTF">2024-04-24T06:00:51Z</dcterms:created>
  <dcterms:modified xsi:type="dcterms:W3CDTF">2024-05-06T02:57:09Z</dcterms:modified>
</cp:coreProperties>
</file>