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62" r:id="rId3"/>
    <p:sldId id="257" r:id="rId4"/>
    <p:sldId id="258" r:id="rId5"/>
    <p:sldId id="259" r:id="rId6"/>
    <p:sldId id="260" r:id="rId7"/>
    <p:sldId id="268" r:id="rId8"/>
    <p:sldId id="269" r:id="rId9"/>
    <p:sldId id="281" r:id="rId10"/>
    <p:sldId id="275" r:id="rId11"/>
    <p:sldId id="278" r:id="rId12"/>
    <p:sldId id="276" r:id="rId13"/>
    <p:sldId id="277" r:id="rId14"/>
    <p:sldId id="282" r:id="rId15"/>
    <p:sldId id="279" r:id="rId16"/>
    <p:sldId id="283" r:id="rId17"/>
    <p:sldId id="285" r:id="rId18"/>
    <p:sldId id="286" r:id="rId19"/>
    <p:sldId id="263" r:id="rId20"/>
    <p:sldId id="264" r:id="rId21"/>
    <p:sldId id="271" r:id="rId22"/>
    <p:sldId id="287" r:id="rId23"/>
    <p:sldId id="288" r:id="rId24"/>
    <p:sldId id="294" r:id="rId25"/>
    <p:sldId id="290" r:id="rId26"/>
    <p:sldId id="291" r:id="rId27"/>
    <p:sldId id="295" r:id="rId28"/>
    <p:sldId id="296" r:id="rId29"/>
    <p:sldId id="274" r:id="rId30"/>
    <p:sldId id="297" r:id="rId31"/>
    <p:sldId id="28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94660"/>
  </p:normalViewPr>
  <p:slideViewPr>
    <p:cSldViewPr snapToGrid="0">
      <p:cViewPr>
        <p:scale>
          <a:sx n="75" d="100"/>
          <a:sy n="75" d="100"/>
        </p:scale>
        <p:origin x="835" y="4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8866-35F1-913C-C5ED-BFAA64FF8A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57634D-96EB-2C3B-D1FA-3D95D59C4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866AAB-7CCC-20AA-2123-F06B85B8F169}"/>
              </a:ext>
            </a:extLst>
          </p:cNvPr>
          <p:cNvSpPr>
            <a:spLocks noGrp="1"/>
          </p:cNvSpPr>
          <p:nvPr>
            <p:ph type="dt" sz="half" idx="10"/>
          </p:nvPr>
        </p:nvSpPr>
        <p:spPr/>
        <p:txBody>
          <a:bodyPr/>
          <a:lstStyle/>
          <a:p>
            <a:fld id="{D8F5A3BB-C21F-4915-937E-55FEECEAFAA3}" type="datetimeFigureOut">
              <a:rPr lang="en-IN" smtClean="0"/>
              <a:t>03-12-2024</a:t>
            </a:fld>
            <a:endParaRPr lang="en-IN"/>
          </a:p>
        </p:txBody>
      </p:sp>
      <p:sp>
        <p:nvSpPr>
          <p:cNvPr id="5" name="Footer Placeholder 4">
            <a:extLst>
              <a:ext uri="{FF2B5EF4-FFF2-40B4-BE49-F238E27FC236}">
                <a16:creationId xmlns:a16="http://schemas.microsoft.com/office/drawing/2014/main" id="{EF7132A0-0004-127E-B6FF-8CEE8DC317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F579F0-C15B-7D82-9450-4E7292A06660}"/>
              </a:ext>
            </a:extLst>
          </p:cNvPr>
          <p:cNvSpPr>
            <a:spLocks noGrp="1"/>
          </p:cNvSpPr>
          <p:nvPr>
            <p:ph type="sldNum" sz="quarter" idx="12"/>
          </p:nvPr>
        </p:nvSpPr>
        <p:spPr/>
        <p:txBody>
          <a:bodyPr/>
          <a:lstStyle/>
          <a:p>
            <a:fld id="{F28E68D3-5CB5-46B5-A0A4-FA1119BD27BB}" type="slidenum">
              <a:rPr lang="en-IN" smtClean="0"/>
              <a:t>‹#›</a:t>
            </a:fld>
            <a:endParaRPr lang="en-IN"/>
          </a:p>
        </p:txBody>
      </p:sp>
    </p:spTree>
    <p:extLst>
      <p:ext uri="{BB962C8B-B14F-4D97-AF65-F5344CB8AC3E}">
        <p14:creationId xmlns:p14="http://schemas.microsoft.com/office/powerpoint/2010/main" val="109776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04A1-BCF8-D35B-0263-CD13315AC5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46EC91-24EC-99A7-3201-B1D936B572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5D6C9E-03A4-B0F2-7C07-EF6431976493}"/>
              </a:ext>
            </a:extLst>
          </p:cNvPr>
          <p:cNvSpPr>
            <a:spLocks noGrp="1"/>
          </p:cNvSpPr>
          <p:nvPr>
            <p:ph type="dt" sz="half" idx="10"/>
          </p:nvPr>
        </p:nvSpPr>
        <p:spPr/>
        <p:txBody>
          <a:bodyPr/>
          <a:lstStyle/>
          <a:p>
            <a:fld id="{D8F5A3BB-C21F-4915-937E-55FEECEAFAA3}" type="datetimeFigureOut">
              <a:rPr lang="en-IN" smtClean="0"/>
              <a:t>03-12-2024</a:t>
            </a:fld>
            <a:endParaRPr lang="en-IN"/>
          </a:p>
        </p:txBody>
      </p:sp>
      <p:sp>
        <p:nvSpPr>
          <p:cNvPr id="5" name="Footer Placeholder 4">
            <a:extLst>
              <a:ext uri="{FF2B5EF4-FFF2-40B4-BE49-F238E27FC236}">
                <a16:creationId xmlns:a16="http://schemas.microsoft.com/office/drawing/2014/main" id="{B7AEDA77-A495-C3B7-40F6-8E5B9D2C0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9C6EE8-541C-8CE1-CA97-3A40C48340E5}"/>
              </a:ext>
            </a:extLst>
          </p:cNvPr>
          <p:cNvSpPr>
            <a:spLocks noGrp="1"/>
          </p:cNvSpPr>
          <p:nvPr>
            <p:ph type="sldNum" sz="quarter" idx="12"/>
          </p:nvPr>
        </p:nvSpPr>
        <p:spPr/>
        <p:txBody>
          <a:bodyPr/>
          <a:lstStyle/>
          <a:p>
            <a:fld id="{F28E68D3-5CB5-46B5-A0A4-FA1119BD27BB}" type="slidenum">
              <a:rPr lang="en-IN" smtClean="0"/>
              <a:t>‹#›</a:t>
            </a:fld>
            <a:endParaRPr lang="en-IN"/>
          </a:p>
        </p:txBody>
      </p:sp>
    </p:spTree>
    <p:extLst>
      <p:ext uri="{BB962C8B-B14F-4D97-AF65-F5344CB8AC3E}">
        <p14:creationId xmlns:p14="http://schemas.microsoft.com/office/powerpoint/2010/main" val="280907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C7F61-EF61-D350-17E8-D7728AE51D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686D30-C81B-0C31-627F-A256457ABB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F5B39E-3486-01FA-3394-CB043A859982}"/>
              </a:ext>
            </a:extLst>
          </p:cNvPr>
          <p:cNvSpPr>
            <a:spLocks noGrp="1"/>
          </p:cNvSpPr>
          <p:nvPr>
            <p:ph type="dt" sz="half" idx="10"/>
          </p:nvPr>
        </p:nvSpPr>
        <p:spPr/>
        <p:txBody>
          <a:bodyPr/>
          <a:lstStyle/>
          <a:p>
            <a:fld id="{D8F5A3BB-C21F-4915-937E-55FEECEAFAA3}" type="datetimeFigureOut">
              <a:rPr lang="en-IN" smtClean="0"/>
              <a:t>03-12-2024</a:t>
            </a:fld>
            <a:endParaRPr lang="en-IN"/>
          </a:p>
        </p:txBody>
      </p:sp>
      <p:sp>
        <p:nvSpPr>
          <p:cNvPr id="5" name="Footer Placeholder 4">
            <a:extLst>
              <a:ext uri="{FF2B5EF4-FFF2-40B4-BE49-F238E27FC236}">
                <a16:creationId xmlns:a16="http://schemas.microsoft.com/office/drawing/2014/main" id="{D40F9811-C3E4-F98F-3F0C-A0C0416AB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537BC0-A7EB-2476-D888-0D822184E1B2}"/>
              </a:ext>
            </a:extLst>
          </p:cNvPr>
          <p:cNvSpPr>
            <a:spLocks noGrp="1"/>
          </p:cNvSpPr>
          <p:nvPr>
            <p:ph type="sldNum" sz="quarter" idx="12"/>
          </p:nvPr>
        </p:nvSpPr>
        <p:spPr/>
        <p:txBody>
          <a:bodyPr/>
          <a:lstStyle/>
          <a:p>
            <a:fld id="{F28E68D3-5CB5-46B5-A0A4-FA1119BD27BB}" type="slidenum">
              <a:rPr lang="en-IN" smtClean="0"/>
              <a:t>‹#›</a:t>
            </a:fld>
            <a:endParaRPr lang="en-IN"/>
          </a:p>
        </p:txBody>
      </p:sp>
    </p:spTree>
    <p:extLst>
      <p:ext uri="{BB962C8B-B14F-4D97-AF65-F5344CB8AC3E}">
        <p14:creationId xmlns:p14="http://schemas.microsoft.com/office/powerpoint/2010/main" val="3517511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C714-A17E-FC1B-9716-3B8E6FE753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84FC08-097A-E992-7AD2-D8AE133459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3DFC9C-C7BB-6278-7E84-6715EE180D2E}"/>
              </a:ext>
            </a:extLst>
          </p:cNvPr>
          <p:cNvSpPr>
            <a:spLocks noGrp="1"/>
          </p:cNvSpPr>
          <p:nvPr>
            <p:ph type="dt" sz="half" idx="10"/>
          </p:nvPr>
        </p:nvSpPr>
        <p:spPr/>
        <p:txBody>
          <a:bodyPr/>
          <a:lstStyle/>
          <a:p>
            <a:fld id="{D8F5A3BB-C21F-4915-937E-55FEECEAFAA3}" type="datetimeFigureOut">
              <a:rPr lang="en-IN" smtClean="0"/>
              <a:t>03-12-2024</a:t>
            </a:fld>
            <a:endParaRPr lang="en-IN"/>
          </a:p>
        </p:txBody>
      </p:sp>
      <p:sp>
        <p:nvSpPr>
          <p:cNvPr id="5" name="Footer Placeholder 4">
            <a:extLst>
              <a:ext uri="{FF2B5EF4-FFF2-40B4-BE49-F238E27FC236}">
                <a16:creationId xmlns:a16="http://schemas.microsoft.com/office/drawing/2014/main" id="{E43D752B-1341-7083-FCDD-1F8DEFB6C3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4CCCDF-A605-ADE0-9F88-8788D7867D52}"/>
              </a:ext>
            </a:extLst>
          </p:cNvPr>
          <p:cNvSpPr>
            <a:spLocks noGrp="1"/>
          </p:cNvSpPr>
          <p:nvPr>
            <p:ph type="sldNum" sz="quarter" idx="12"/>
          </p:nvPr>
        </p:nvSpPr>
        <p:spPr/>
        <p:txBody>
          <a:bodyPr/>
          <a:lstStyle/>
          <a:p>
            <a:fld id="{F28E68D3-5CB5-46B5-A0A4-FA1119BD27BB}" type="slidenum">
              <a:rPr lang="en-IN" smtClean="0"/>
              <a:t>‹#›</a:t>
            </a:fld>
            <a:endParaRPr lang="en-IN"/>
          </a:p>
        </p:txBody>
      </p:sp>
    </p:spTree>
    <p:extLst>
      <p:ext uri="{BB962C8B-B14F-4D97-AF65-F5344CB8AC3E}">
        <p14:creationId xmlns:p14="http://schemas.microsoft.com/office/powerpoint/2010/main" val="256485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8650-AA62-B016-F405-8BFC98E365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F8A5A5-93A6-BB90-1089-AE7F627B29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C3643C-3044-6A2F-6141-4668608B64C0}"/>
              </a:ext>
            </a:extLst>
          </p:cNvPr>
          <p:cNvSpPr>
            <a:spLocks noGrp="1"/>
          </p:cNvSpPr>
          <p:nvPr>
            <p:ph type="dt" sz="half" idx="10"/>
          </p:nvPr>
        </p:nvSpPr>
        <p:spPr/>
        <p:txBody>
          <a:bodyPr/>
          <a:lstStyle/>
          <a:p>
            <a:fld id="{D8F5A3BB-C21F-4915-937E-55FEECEAFAA3}" type="datetimeFigureOut">
              <a:rPr lang="en-IN" smtClean="0"/>
              <a:t>03-12-2024</a:t>
            </a:fld>
            <a:endParaRPr lang="en-IN"/>
          </a:p>
        </p:txBody>
      </p:sp>
      <p:sp>
        <p:nvSpPr>
          <p:cNvPr id="5" name="Footer Placeholder 4">
            <a:extLst>
              <a:ext uri="{FF2B5EF4-FFF2-40B4-BE49-F238E27FC236}">
                <a16:creationId xmlns:a16="http://schemas.microsoft.com/office/drawing/2014/main" id="{867A4ED2-4883-5E94-18B9-B8A3F1BD15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202F5A-703A-FB81-9DCC-DDF7441798E2}"/>
              </a:ext>
            </a:extLst>
          </p:cNvPr>
          <p:cNvSpPr>
            <a:spLocks noGrp="1"/>
          </p:cNvSpPr>
          <p:nvPr>
            <p:ph type="sldNum" sz="quarter" idx="12"/>
          </p:nvPr>
        </p:nvSpPr>
        <p:spPr/>
        <p:txBody>
          <a:bodyPr/>
          <a:lstStyle/>
          <a:p>
            <a:fld id="{F28E68D3-5CB5-46B5-A0A4-FA1119BD27BB}" type="slidenum">
              <a:rPr lang="en-IN" smtClean="0"/>
              <a:t>‹#›</a:t>
            </a:fld>
            <a:endParaRPr lang="en-IN"/>
          </a:p>
        </p:txBody>
      </p:sp>
    </p:spTree>
    <p:extLst>
      <p:ext uri="{BB962C8B-B14F-4D97-AF65-F5344CB8AC3E}">
        <p14:creationId xmlns:p14="http://schemas.microsoft.com/office/powerpoint/2010/main" val="35360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E524-F020-196E-1A58-7F8E2B00CC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C157DF-BF05-D100-7A05-F80A3F50CF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3AC1F6-A073-80CE-0D3E-17F82E4E3A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493072-DE56-6E49-9A0F-07841FE5A752}"/>
              </a:ext>
            </a:extLst>
          </p:cNvPr>
          <p:cNvSpPr>
            <a:spLocks noGrp="1"/>
          </p:cNvSpPr>
          <p:nvPr>
            <p:ph type="dt" sz="half" idx="10"/>
          </p:nvPr>
        </p:nvSpPr>
        <p:spPr/>
        <p:txBody>
          <a:bodyPr/>
          <a:lstStyle/>
          <a:p>
            <a:fld id="{D8F5A3BB-C21F-4915-937E-55FEECEAFAA3}" type="datetimeFigureOut">
              <a:rPr lang="en-IN" smtClean="0"/>
              <a:t>03-12-2024</a:t>
            </a:fld>
            <a:endParaRPr lang="en-IN"/>
          </a:p>
        </p:txBody>
      </p:sp>
      <p:sp>
        <p:nvSpPr>
          <p:cNvPr id="6" name="Footer Placeholder 5">
            <a:extLst>
              <a:ext uri="{FF2B5EF4-FFF2-40B4-BE49-F238E27FC236}">
                <a16:creationId xmlns:a16="http://schemas.microsoft.com/office/drawing/2014/main" id="{18FC9E4B-B627-96BD-48F2-3817C56991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2EAD04-F4C2-98A1-5073-59B24DA7A8A5}"/>
              </a:ext>
            </a:extLst>
          </p:cNvPr>
          <p:cNvSpPr>
            <a:spLocks noGrp="1"/>
          </p:cNvSpPr>
          <p:nvPr>
            <p:ph type="sldNum" sz="quarter" idx="12"/>
          </p:nvPr>
        </p:nvSpPr>
        <p:spPr/>
        <p:txBody>
          <a:bodyPr/>
          <a:lstStyle/>
          <a:p>
            <a:fld id="{F28E68D3-5CB5-46B5-A0A4-FA1119BD27BB}" type="slidenum">
              <a:rPr lang="en-IN" smtClean="0"/>
              <a:t>‹#›</a:t>
            </a:fld>
            <a:endParaRPr lang="en-IN"/>
          </a:p>
        </p:txBody>
      </p:sp>
    </p:spTree>
    <p:extLst>
      <p:ext uri="{BB962C8B-B14F-4D97-AF65-F5344CB8AC3E}">
        <p14:creationId xmlns:p14="http://schemas.microsoft.com/office/powerpoint/2010/main" val="204417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BA42-19C8-C44B-5E0D-AE86B4BEFA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DDF9E1-8592-7322-DC59-CAD729D4E5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4BCAF2-33C0-E84E-3885-2159B499E1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5382ED-E422-D9C5-F770-98B4085F5A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E999E5-965B-6DFC-1E82-A2ECE79E98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AD871-A7A2-AFE7-50AA-6A0D7EFF0268}"/>
              </a:ext>
            </a:extLst>
          </p:cNvPr>
          <p:cNvSpPr>
            <a:spLocks noGrp="1"/>
          </p:cNvSpPr>
          <p:nvPr>
            <p:ph type="dt" sz="half" idx="10"/>
          </p:nvPr>
        </p:nvSpPr>
        <p:spPr/>
        <p:txBody>
          <a:bodyPr/>
          <a:lstStyle/>
          <a:p>
            <a:fld id="{D8F5A3BB-C21F-4915-937E-55FEECEAFAA3}" type="datetimeFigureOut">
              <a:rPr lang="en-IN" smtClean="0"/>
              <a:t>03-12-2024</a:t>
            </a:fld>
            <a:endParaRPr lang="en-IN"/>
          </a:p>
        </p:txBody>
      </p:sp>
      <p:sp>
        <p:nvSpPr>
          <p:cNvPr id="8" name="Footer Placeholder 7">
            <a:extLst>
              <a:ext uri="{FF2B5EF4-FFF2-40B4-BE49-F238E27FC236}">
                <a16:creationId xmlns:a16="http://schemas.microsoft.com/office/drawing/2014/main" id="{21639FE0-89B7-51A6-CA7C-F4666883B8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F389D4-A7E1-F00D-77E1-F82A4D6C444C}"/>
              </a:ext>
            </a:extLst>
          </p:cNvPr>
          <p:cNvSpPr>
            <a:spLocks noGrp="1"/>
          </p:cNvSpPr>
          <p:nvPr>
            <p:ph type="sldNum" sz="quarter" idx="12"/>
          </p:nvPr>
        </p:nvSpPr>
        <p:spPr/>
        <p:txBody>
          <a:bodyPr/>
          <a:lstStyle/>
          <a:p>
            <a:fld id="{F28E68D3-5CB5-46B5-A0A4-FA1119BD27BB}" type="slidenum">
              <a:rPr lang="en-IN" smtClean="0"/>
              <a:t>‹#›</a:t>
            </a:fld>
            <a:endParaRPr lang="en-IN"/>
          </a:p>
        </p:txBody>
      </p:sp>
    </p:spTree>
    <p:extLst>
      <p:ext uri="{BB962C8B-B14F-4D97-AF65-F5344CB8AC3E}">
        <p14:creationId xmlns:p14="http://schemas.microsoft.com/office/powerpoint/2010/main" val="577917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B238-7B00-1AFD-BF04-C3DDFB05F4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84B5D7-2175-1CF7-21FC-D40F404D2BE8}"/>
              </a:ext>
            </a:extLst>
          </p:cNvPr>
          <p:cNvSpPr>
            <a:spLocks noGrp="1"/>
          </p:cNvSpPr>
          <p:nvPr>
            <p:ph type="dt" sz="half" idx="10"/>
          </p:nvPr>
        </p:nvSpPr>
        <p:spPr/>
        <p:txBody>
          <a:bodyPr/>
          <a:lstStyle/>
          <a:p>
            <a:fld id="{D8F5A3BB-C21F-4915-937E-55FEECEAFAA3}" type="datetimeFigureOut">
              <a:rPr lang="en-IN" smtClean="0"/>
              <a:t>03-12-2024</a:t>
            </a:fld>
            <a:endParaRPr lang="en-IN"/>
          </a:p>
        </p:txBody>
      </p:sp>
      <p:sp>
        <p:nvSpPr>
          <p:cNvPr id="4" name="Footer Placeholder 3">
            <a:extLst>
              <a:ext uri="{FF2B5EF4-FFF2-40B4-BE49-F238E27FC236}">
                <a16:creationId xmlns:a16="http://schemas.microsoft.com/office/drawing/2014/main" id="{DA8C1A61-9928-7E6F-15D9-6F05A5B360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522040-F492-2857-6F9A-B07EB3E15B67}"/>
              </a:ext>
            </a:extLst>
          </p:cNvPr>
          <p:cNvSpPr>
            <a:spLocks noGrp="1"/>
          </p:cNvSpPr>
          <p:nvPr>
            <p:ph type="sldNum" sz="quarter" idx="12"/>
          </p:nvPr>
        </p:nvSpPr>
        <p:spPr/>
        <p:txBody>
          <a:bodyPr/>
          <a:lstStyle/>
          <a:p>
            <a:fld id="{F28E68D3-5CB5-46B5-A0A4-FA1119BD27BB}" type="slidenum">
              <a:rPr lang="en-IN" smtClean="0"/>
              <a:t>‹#›</a:t>
            </a:fld>
            <a:endParaRPr lang="en-IN"/>
          </a:p>
        </p:txBody>
      </p:sp>
    </p:spTree>
    <p:extLst>
      <p:ext uri="{BB962C8B-B14F-4D97-AF65-F5344CB8AC3E}">
        <p14:creationId xmlns:p14="http://schemas.microsoft.com/office/powerpoint/2010/main" val="192078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6EFEAC-2AB5-6572-07A2-84D9E1DFEF97}"/>
              </a:ext>
            </a:extLst>
          </p:cNvPr>
          <p:cNvSpPr>
            <a:spLocks noGrp="1"/>
          </p:cNvSpPr>
          <p:nvPr>
            <p:ph type="dt" sz="half" idx="10"/>
          </p:nvPr>
        </p:nvSpPr>
        <p:spPr/>
        <p:txBody>
          <a:bodyPr/>
          <a:lstStyle/>
          <a:p>
            <a:fld id="{D8F5A3BB-C21F-4915-937E-55FEECEAFAA3}" type="datetimeFigureOut">
              <a:rPr lang="en-IN" smtClean="0"/>
              <a:t>03-12-2024</a:t>
            </a:fld>
            <a:endParaRPr lang="en-IN"/>
          </a:p>
        </p:txBody>
      </p:sp>
      <p:sp>
        <p:nvSpPr>
          <p:cNvPr id="3" name="Footer Placeholder 2">
            <a:extLst>
              <a:ext uri="{FF2B5EF4-FFF2-40B4-BE49-F238E27FC236}">
                <a16:creationId xmlns:a16="http://schemas.microsoft.com/office/drawing/2014/main" id="{15C68643-7D65-F382-BF62-BD3F1874D8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CFED5B-C75A-DCE7-8E30-CEBCD4EC4E36}"/>
              </a:ext>
            </a:extLst>
          </p:cNvPr>
          <p:cNvSpPr>
            <a:spLocks noGrp="1"/>
          </p:cNvSpPr>
          <p:nvPr>
            <p:ph type="sldNum" sz="quarter" idx="12"/>
          </p:nvPr>
        </p:nvSpPr>
        <p:spPr/>
        <p:txBody>
          <a:bodyPr/>
          <a:lstStyle/>
          <a:p>
            <a:fld id="{F28E68D3-5CB5-46B5-A0A4-FA1119BD27BB}" type="slidenum">
              <a:rPr lang="en-IN" smtClean="0"/>
              <a:t>‹#›</a:t>
            </a:fld>
            <a:endParaRPr lang="en-IN"/>
          </a:p>
        </p:txBody>
      </p:sp>
    </p:spTree>
    <p:extLst>
      <p:ext uri="{BB962C8B-B14F-4D97-AF65-F5344CB8AC3E}">
        <p14:creationId xmlns:p14="http://schemas.microsoft.com/office/powerpoint/2010/main" val="288276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A789B-0DE7-EE14-1FDD-7480DB14C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B1F94A-D8D0-E582-59C2-3485D9C442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1927B8-18A5-00C6-64DD-A556D8D78C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D4D77-CA27-A04A-199F-D1BE86742136}"/>
              </a:ext>
            </a:extLst>
          </p:cNvPr>
          <p:cNvSpPr>
            <a:spLocks noGrp="1"/>
          </p:cNvSpPr>
          <p:nvPr>
            <p:ph type="dt" sz="half" idx="10"/>
          </p:nvPr>
        </p:nvSpPr>
        <p:spPr/>
        <p:txBody>
          <a:bodyPr/>
          <a:lstStyle/>
          <a:p>
            <a:fld id="{D8F5A3BB-C21F-4915-937E-55FEECEAFAA3}" type="datetimeFigureOut">
              <a:rPr lang="en-IN" smtClean="0"/>
              <a:t>03-12-2024</a:t>
            </a:fld>
            <a:endParaRPr lang="en-IN"/>
          </a:p>
        </p:txBody>
      </p:sp>
      <p:sp>
        <p:nvSpPr>
          <p:cNvPr id="6" name="Footer Placeholder 5">
            <a:extLst>
              <a:ext uri="{FF2B5EF4-FFF2-40B4-BE49-F238E27FC236}">
                <a16:creationId xmlns:a16="http://schemas.microsoft.com/office/drawing/2014/main" id="{5DF3551B-8744-7B91-EF92-03F195BCE2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41B77D-F757-CA3C-CDF8-17F4F16DBCB0}"/>
              </a:ext>
            </a:extLst>
          </p:cNvPr>
          <p:cNvSpPr>
            <a:spLocks noGrp="1"/>
          </p:cNvSpPr>
          <p:nvPr>
            <p:ph type="sldNum" sz="quarter" idx="12"/>
          </p:nvPr>
        </p:nvSpPr>
        <p:spPr/>
        <p:txBody>
          <a:bodyPr/>
          <a:lstStyle/>
          <a:p>
            <a:fld id="{F28E68D3-5CB5-46B5-A0A4-FA1119BD27BB}" type="slidenum">
              <a:rPr lang="en-IN" smtClean="0"/>
              <a:t>‹#›</a:t>
            </a:fld>
            <a:endParaRPr lang="en-IN"/>
          </a:p>
        </p:txBody>
      </p:sp>
    </p:spTree>
    <p:extLst>
      <p:ext uri="{BB962C8B-B14F-4D97-AF65-F5344CB8AC3E}">
        <p14:creationId xmlns:p14="http://schemas.microsoft.com/office/powerpoint/2010/main" val="406239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3DE8-B5A2-DCA2-532E-7454E21CAA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DA93F0-BC7C-AB50-1F74-E9CD78FD9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7F1A76-7C70-94E6-754C-B77997E1E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418B1-64A4-415A-E57C-AE5520F2B537}"/>
              </a:ext>
            </a:extLst>
          </p:cNvPr>
          <p:cNvSpPr>
            <a:spLocks noGrp="1"/>
          </p:cNvSpPr>
          <p:nvPr>
            <p:ph type="dt" sz="half" idx="10"/>
          </p:nvPr>
        </p:nvSpPr>
        <p:spPr/>
        <p:txBody>
          <a:bodyPr/>
          <a:lstStyle/>
          <a:p>
            <a:fld id="{D8F5A3BB-C21F-4915-937E-55FEECEAFAA3}" type="datetimeFigureOut">
              <a:rPr lang="en-IN" smtClean="0"/>
              <a:t>03-12-2024</a:t>
            </a:fld>
            <a:endParaRPr lang="en-IN"/>
          </a:p>
        </p:txBody>
      </p:sp>
      <p:sp>
        <p:nvSpPr>
          <p:cNvPr id="6" name="Footer Placeholder 5">
            <a:extLst>
              <a:ext uri="{FF2B5EF4-FFF2-40B4-BE49-F238E27FC236}">
                <a16:creationId xmlns:a16="http://schemas.microsoft.com/office/drawing/2014/main" id="{E37A5964-4CB9-F227-6303-A66C99A48E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3A2D3D-E637-C5C8-B89F-0A34BA719F91}"/>
              </a:ext>
            </a:extLst>
          </p:cNvPr>
          <p:cNvSpPr>
            <a:spLocks noGrp="1"/>
          </p:cNvSpPr>
          <p:nvPr>
            <p:ph type="sldNum" sz="quarter" idx="12"/>
          </p:nvPr>
        </p:nvSpPr>
        <p:spPr/>
        <p:txBody>
          <a:bodyPr/>
          <a:lstStyle/>
          <a:p>
            <a:fld id="{F28E68D3-5CB5-46B5-A0A4-FA1119BD27BB}" type="slidenum">
              <a:rPr lang="en-IN" smtClean="0"/>
              <a:t>‹#›</a:t>
            </a:fld>
            <a:endParaRPr lang="en-IN"/>
          </a:p>
        </p:txBody>
      </p:sp>
    </p:spTree>
    <p:extLst>
      <p:ext uri="{BB962C8B-B14F-4D97-AF65-F5344CB8AC3E}">
        <p14:creationId xmlns:p14="http://schemas.microsoft.com/office/powerpoint/2010/main" val="267598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ADDCF2-36ED-B6B3-ABED-4EFD801DBB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801992-6374-703A-8F55-FCA0EFEDD6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F80A56-C496-ED54-C2FD-F614BC544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5A3BB-C21F-4915-937E-55FEECEAFAA3}" type="datetimeFigureOut">
              <a:rPr lang="en-IN" smtClean="0"/>
              <a:t>03-12-2024</a:t>
            </a:fld>
            <a:endParaRPr lang="en-IN"/>
          </a:p>
        </p:txBody>
      </p:sp>
      <p:sp>
        <p:nvSpPr>
          <p:cNvPr id="5" name="Footer Placeholder 4">
            <a:extLst>
              <a:ext uri="{FF2B5EF4-FFF2-40B4-BE49-F238E27FC236}">
                <a16:creationId xmlns:a16="http://schemas.microsoft.com/office/drawing/2014/main" id="{9171CC8D-F0E1-5890-E226-48A88B6B4F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F67695-69D2-C49C-1319-A4E5BC6D33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8E68D3-5CB5-46B5-A0A4-FA1119BD27BB}" type="slidenum">
              <a:rPr lang="en-IN" smtClean="0"/>
              <a:t>‹#›</a:t>
            </a:fld>
            <a:endParaRPr lang="en-IN"/>
          </a:p>
        </p:txBody>
      </p:sp>
    </p:spTree>
    <p:extLst>
      <p:ext uri="{BB962C8B-B14F-4D97-AF65-F5344CB8AC3E}">
        <p14:creationId xmlns:p14="http://schemas.microsoft.com/office/powerpoint/2010/main" val="3021969548"/>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7.xml"/><Relationship Id="rId4" Type="http://schemas.openxmlformats.org/officeDocument/2006/relationships/image" Target="../media/image3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7849-C330-249C-C5F8-D6B6DA359901}"/>
              </a:ext>
            </a:extLst>
          </p:cNvPr>
          <p:cNvSpPr>
            <a:spLocks noGrp="1"/>
          </p:cNvSpPr>
          <p:nvPr>
            <p:ph type="ctrTitle"/>
          </p:nvPr>
        </p:nvSpPr>
        <p:spPr>
          <a:xfrm>
            <a:off x="437932" y="131446"/>
            <a:ext cx="11356613" cy="1285874"/>
          </a:xfrm>
        </p:spPr>
        <p:txBody>
          <a:bodyPr>
            <a:noAutofit/>
          </a:bodyPr>
          <a:lstStyle/>
          <a:p>
            <a:r>
              <a:rPr lang="en-IN" sz="3600" b="1" dirty="0"/>
              <a:t>Energy Efficient Approximate Multipliers for Neural Networks</a:t>
            </a:r>
          </a:p>
        </p:txBody>
      </p:sp>
      <p:sp>
        <p:nvSpPr>
          <p:cNvPr id="3" name="Subtitle 2">
            <a:extLst>
              <a:ext uri="{FF2B5EF4-FFF2-40B4-BE49-F238E27FC236}">
                <a16:creationId xmlns:a16="http://schemas.microsoft.com/office/drawing/2014/main" id="{04DE9B5E-BB74-76D4-2289-B51E2A87B65C}"/>
              </a:ext>
            </a:extLst>
          </p:cNvPr>
          <p:cNvSpPr>
            <a:spLocks noGrp="1"/>
          </p:cNvSpPr>
          <p:nvPr>
            <p:ph type="subTitle" idx="1"/>
          </p:nvPr>
        </p:nvSpPr>
        <p:spPr>
          <a:xfrm>
            <a:off x="959642" y="4221956"/>
            <a:ext cx="10313195" cy="2164557"/>
          </a:xfrm>
        </p:spPr>
        <p:txBody>
          <a:bodyPr>
            <a:normAutofit fontScale="92500"/>
          </a:bodyPr>
          <a:lstStyle/>
          <a:p>
            <a:pPr algn="l"/>
            <a:r>
              <a:rPr lang="en-IN" b="1" dirty="0"/>
              <a:t>UNDER THE SUPERVISION OF:                                         PRESENTED BY:</a:t>
            </a:r>
          </a:p>
          <a:p>
            <a:pPr algn="l"/>
            <a:r>
              <a:rPr lang="en-IN" dirty="0"/>
              <a:t>MR. EDIGA RAGHUVEERA                                                  ADITYA SREERAM K S(621105)</a:t>
            </a:r>
          </a:p>
          <a:p>
            <a:pPr algn="l"/>
            <a:r>
              <a:rPr lang="en-IN" dirty="0"/>
              <a:t>DEPARTMENT OF ECE                                                         KOUSHIK TEJA V(621268)</a:t>
            </a:r>
          </a:p>
          <a:p>
            <a:pPr algn="l"/>
            <a:r>
              <a:rPr lang="en-IN" dirty="0"/>
              <a:t>                                                                                                KANCHI YUVARAJ (621156)</a:t>
            </a:r>
          </a:p>
          <a:p>
            <a:pPr algn="l"/>
            <a:r>
              <a:rPr lang="en-IN" dirty="0"/>
              <a:t>                                                                                                VIKAS V (621267)</a:t>
            </a:r>
          </a:p>
        </p:txBody>
      </p:sp>
      <p:pic>
        <p:nvPicPr>
          <p:cNvPr id="4" name="Picture 3" descr="A circular logo with text and a pot and leaves&#10;&#10;Description automatically generated">
            <a:extLst>
              <a:ext uri="{FF2B5EF4-FFF2-40B4-BE49-F238E27FC236}">
                <a16:creationId xmlns:a16="http://schemas.microsoft.com/office/drawing/2014/main" id="{BEB84110-DB24-4AAA-9E0F-6E1BF9D4C0D1}"/>
              </a:ext>
            </a:extLst>
          </p:cNvPr>
          <p:cNvPicPr>
            <a:picLocks noChangeAspect="1"/>
          </p:cNvPicPr>
          <p:nvPr/>
        </p:nvPicPr>
        <p:blipFill>
          <a:blip r:embed="rId2">
            <a:alphaModFix/>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571999" y="1750973"/>
            <a:ext cx="2470983" cy="2470983"/>
          </a:xfrm>
          <a:prstGeom prst="rect">
            <a:avLst/>
          </a:prstGeom>
        </p:spPr>
      </p:pic>
    </p:spTree>
    <p:extLst>
      <p:ext uri="{BB962C8B-B14F-4D97-AF65-F5344CB8AC3E}">
        <p14:creationId xmlns:p14="http://schemas.microsoft.com/office/powerpoint/2010/main" val="1715073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2458-B764-D2A3-220C-805AD1E8B297}"/>
              </a:ext>
            </a:extLst>
          </p:cNvPr>
          <p:cNvSpPr>
            <a:spLocks noGrp="1"/>
          </p:cNvSpPr>
          <p:nvPr>
            <p:ph type="title"/>
          </p:nvPr>
        </p:nvSpPr>
        <p:spPr>
          <a:xfrm>
            <a:off x="1035147" y="288390"/>
            <a:ext cx="10515600" cy="1652952"/>
          </a:xfrm>
        </p:spPr>
        <p:txBody>
          <a:bodyPr>
            <a:normAutofit fontScale="90000"/>
          </a:bodyPr>
          <a:lstStyle/>
          <a:p>
            <a:br>
              <a:rPr lang="en-US" b="1" dirty="0"/>
            </a:br>
            <a:r>
              <a:rPr lang="en-US" b="1" dirty="0"/>
              <a:t>APPROXIMATION PARTIAL PRODUCTS (APP)</a:t>
            </a:r>
            <a:br>
              <a:rPr lang="en-US" b="1" dirty="0"/>
            </a:br>
            <a:endParaRPr lang="en-IN" b="1" dirty="0"/>
          </a:p>
        </p:txBody>
      </p:sp>
      <p:sp>
        <p:nvSpPr>
          <p:cNvPr id="3" name="Content Placeholder 2">
            <a:extLst>
              <a:ext uri="{FF2B5EF4-FFF2-40B4-BE49-F238E27FC236}">
                <a16:creationId xmlns:a16="http://schemas.microsoft.com/office/drawing/2014/main" id="{928CD735-E8FE-D446-45F2-3953DE9C9C40}"/>
              </a:ext>
            </a:extLst>
          </p:cNvPr>
          <p:cNvSpPr>
            <a:spLocks noGrp="1"/>
          </p:cNvSpPr>
          <p:nvPr>
            <p:ph idx="1"/>
          </p:nvPr>
        </p:nvSpPr>
        <p:spPr>
          <a:xfrm>
            <a:off x="838200" y="1825624"/>
            <a:ext cx="10515600" cy="4743987"/>
          </a:xfrm>
        </p:spPr>
        <p:txBody>
          <a:bodyPr>
            <a:noAutofit/>
          </a:bodyPr>
          <a:lstStyle/>
          <a:p>
            <a:pPr marL="0" indent="0">
              <a:lnSpc>
                <a:spcPct val="150000"/>
              </a:lnSpc>
              <a:buNone/>
            </a:pPr>
            <a:r>
              <a:rPr lang="en-US" sz="1800" dirty="0"/>
              <a:t>Approximating altered and other partial products focuses on reducing computational complexity while maintaining acceptable accuracy. The key ideas are:</a:t>
            </a:r>
          </a:p>
          <a:p>
            <a:pPr marL="342900" indent="-342900">
              <a:lnSpc>
                <a:spcPct val="150000"/>
              </a:lnSpc>
              <a:buFont typeface="+mj-lt"/>
              <a:buAutoNum type="arabicPeriod"/>
            </a:pPr>
            <a:r>
              <a:rPr lang="en-US" sz="1800" b="1" dirty="0"/>
              <a:t>Approximation of Altered Partial Products </a:t>
            </a:r>
            <a:r>
              <a:rPr lang="en-US" sz="1800" dirty="0"/>
              <a:t>:- Generate signals from the multiplication process are accumulated in columns using simplified operations, such as OR gates instead of full adders. This reduces power consumption and hardware complexity without causing significant accuracy loss .This technique is beneficial for applications like signed multipliers (e.g., Booth multipliers) and other arithmetic operations, where a small error does not drastically affect the final output.</a:t>
            </a:r>
          </a:p>
          <a:p>
            <a:pPr marL="342900" indent="-342900">
              <a:lnSpc>
                <a:spcPct val="150000"/>
              </a:lnSpc>
              <a:buFont typeface="+mj-lt"/>
              <a:buAutoNum type="arabicPeriod"/>
            </a:pPr>
            <a:r>
              <a:rPr lang="en-US" sz="1800" b="1" dirty="0"/>
              <a:t>Approximation of Other Partial Products:-  </a:t>
            </a:r>
            <a:r>
              <a:rPr lang="en-US" sz="1800" dirty="0"/>
              <a:t>                                                                                                  Truncation: The least significant bits (LSBs) of the partial products are discarded to simplify the calculation, which results in minor errors but reduces the hardware requirements.</a:t>
            </a:r>
          </a:p>
        </p:txBody>
      </p:sp>
    </p:spTree>
    <p:extLst>
      <p:ext uri="{BB962C8B-B14F-4D97-AF65-F5344CB8AC3E}">
        <p14:creationId xmlns:p14="http://schemas.microsoft.com/office/powerpoint/2010/main" val="370731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A24203-0604-ABE9-04E4-95D03E2775E0}"/>
              </a:ext>
            </a:extLst>
          </p:cNvPr>
          <p:cNvSpPr txBox="1"/>
          <p:nvPr/>
        </p:nvSpPr>
        <p:spPr>
          <a:xfrm>
            <a:off x="623456" y="762000"/>
            <a:ext cx="10335490" cy="4619854"/>
          </a:xfrm>
          <a:prstGeom prst="rect">
            <a:avLst/>
          </a:prstGeom>
          <a:noFill/>
        </p:spPr>
        <p:txBody>
          <a:bodyPr wrap="square">
            <a:spAutoFit/>
          </a:bodyPr>
          <a:lstStyle/>
          <a:p>
            <a:pPr>
              <a:lnSpc>
                <a:spcPct val="150000"/>
              </a:lnSpc>
            </a:pPr>
            <a:r>
              <a:rPr lang="en-US" sz="1800" dirty="0"/>
              <a:t>Approximate Compressors: Simplified adders, such as 3:2 or 4:2 compressors, are used to reduce the area and energy consumption of the sum operations in the partial products.</a:t>
            </a:r>
          </a:p>
          <a:p>
            <a:pPr>
              <a:lnSpc>
                <a:spcPct val="150000"/>
              </a:lnSpc>
            </a:pPr>
            <a:endParaRPr lang="en-US" dirty="0"/>
          </a:p>
          <a:p>
            <a:pPr>
              <a:lnSpc>
                <a:spcPct val="150000"/>
              </a:lnSpc>
            </a:pPr>
            <a:r>
              <a:rPr lang="en-US" dirty="0"/>
              <a:t>3. </a:t>
            </a:r>
            <a:r>
              <a:rPr lang="en-US" b="1" dirty="0"/>
              <a:t>Energy Efficiency in Neural Networks </a:t>
            </a:r>
            <a:r>
              <a:rPr lang="en-US" dirty="0"/>
              <a:t>:- Approximate multiplication techniques are particularly useful in neural networks where minor errors in computation can be tolerated, especially in deep learning models. This allows the use of approximate multipliers to save energy and improve the efficiency of matrix multiplications and dot products in training or inference.</a:t>
            </a:r>
          </a:p>
          <a:p>
            <a:pPr>
              <a:lnSpc>
                <a:spcPct val="150000"/>
              </a:lnSpc>
            </a:pPr>
            <a:endParaRPr lang="en-US" dirty="0"/>
          </a:p>
          <a:p>
            <a:pPr>
              <a:lnSpc>
                <a:spcPct val="150000"/>
              </a:lnSpc>
            </a:pPr>
            <a:r>
              <a:rPr lang="en-US" dirty="0"/>
              <a:t>These techniques are crucial for designing low-power hardware accelerators for applications like image recognition or real-time neural network processing, where power efficiency is essential and slight inaccuracies are acceptable.</a:t>
            </a:r>
            <a:endParaRPr lang="en-IN" dirty="0"/>
          </a:p>
        </p:txBody>
      </p:sp>
    </p:spTree>
    <p:extLst>
      <p:ext uri="{BB962C8B-B14F-4D97-AF65-F5344CB8AC3E}">
        <p14:creationId xmlns:p14="http://schemas.microsoft.com/office/powerpoint/2010/main" val="1050520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527E97-B119-D3E9-2139-3B11E6124FFD}"/>
              </a:ext>
            </a:extLst>
          </p:cNvPr>
          <p:cNvPicPr>
            <a:picLocks noChangeAspect="1"/>
          </p:cNvPicPr>
          <p:nvPr/>
        </p:nvPicPr>
        <p:blipFill>
          <a:blip r:embed="rId2"/>
          <a:stretch>
            <a:fillRect/>
          </a:stretch>
        </p:blipFill>
        <p:spPr>
          <a:xfrm>
            <a:off x="307295" y="1171626"/>
            <a:ext cx="5362760" cy="3521699"/>
          </a:xfrm>
          <a:prstGeom prst="rect">
            <a:avLst/>
          </a:prstGeom>
        </p:spPr>
      </p:pic>
      <p:sp>
        <p:nvSpPr>
          <p:cNvPr id="5" name="TextBox 4">
            <a:extLst>
              <a:ext uri="{FF2B5EF4-FFF2-40B4-BE49-F238E27FC236}">
                <a16:creationId xmlns:a16="http://schemas.microsoft.com/office/drawing/2014/main" id="{2C881AEE-391C-F0E0-4FDD-9F2C04106635}"/>
              </a:ext>
            </a:extLst>
          </p:cNvPr>
          <p:cNvSpPr txBox="1"/>
          <p:nvPr/>
        </p:nvSpPr>
        <p:spPr>
          <a:xfrm>
            <a:off x="180457" y="5652654"/>
            <a:ext cx="6021612" cy="307777"/>
          </a:xfrm>
          <a:prstGeom prst="rect">
            <a:avLst/>
          </a:prstGeom>
          <a:noFill/>
        </p:spPr>
        <p:txBody>
          <a:bodyPr wrap="square" rtlCol="0">
            <a:spAutoFit/>
          </a:bodyPr>
          <a:lstStyle/>
          <a:p>
            <a:r>
              <a:rPr lang="en-US" sz="1400" dirty="0"/>
              <a:t>Transformation of generated partial products into altered partial products[2]</a:t>
            </a:r>
            <a:endParaRPr lang="en-IN" sz="1400" dirty="0"/>
          </a:p>
        </p:txBody>
      </p:sp>
      <p:pic>
        <p:nvPicPr>
          <p:cNvPr id="7" name="Picture 6">
            <a:extLst>
              <a:ext uri="{FF2B5EF4-FFF2-40B4-BE49-F238E27FC236}">
                <a16:creationId xmlns:a16="http://schemas.microsoft.com/office/drawing/2014/main" id="{201CB5C7-8D90-00BC-CA32-7EDBA488BE84}"/>
              </a:ext>
            </a:extLst>
          </p:cNvPr>
          <p:cNvPicPr>
            <a:picLocks noChangeAspect="1"/>
          </p:cNvPicPr>
          <p:nvPr/>
        </p:nvPicPr>
        <p:blipFill>
          <a:blip r:embed="rId3"/>
          <a:stretch>
            <a:fillRect/>
          </a:stretch>
        </p:blipFill>
        <p:spPr>
          <a:xfrm>
            <a:off x="6096000" y="3187094"/>
            <a:ext cx="5670053" cy="1506231"/>
          </a:xfrm>
          <a:prstGeom prst="rect">
            <a:avLst/>
          </a:prstGeom>
        </p:spPr>
      </p:pic>
      <p:sp>
        <p:nvSpPr>
          <p:cNvPr id="11" name="TextBox 10">
            <a:extLst>
              <a:ext uri="{FF2B5EF4-FFF2-40B4-BE49-F238E27FC236}">
                <a16:creationId xmlns:a16="http://schemas.microsoft.com/office/drawing/2014/main" id="{423DE65F-F249-5C23-49E8-F295C88DA846}"/>
              </a:ext>
            </a:extLst>
          </p:cNvPr>
          <p:cNvSpPr txBox="1"/>
          <p:nvPr/>
        </p:nvSpPr>
        <p:spPr>
          <a:xfrm>
            <a:off x="6202069" y="5621876"/>
            <a:ext cx="6093228" cy="369332"/>
          </a:xfrm>
          <a:prstGeom prst="rect">
            <a:avLst/>
          </a:prstGeom>
          <a:noFill/>
        </p:spPr>
        <p:txBody>
          <a:bodyPr wrap="square">
            <a:spAutoFit/>
          </a:bodyPr>
          <a:lstStyle/>
          <a:p>
            <a:r>
              <a:rPr lang="en-US" dirty="0"/>
              <a:t>Probability statistics of generate signal[2]</a:t>
            </a:r>
            <a:endParaRPr lang="en-IN" dirty="0"/>
          </a:p>
        </p:txBody>
      </p:sp>
      <p:pic>
        <p:nvPicPr>
          <p:cNvPr id="15" name="Picture 14">
            <a:extLst>
              <a:ext uri="{FF2B5EF4-FFF2-40B4-BE49-F238E27FC236}">
                <a16:creationId xmlns:a16="http://schemas.microsoft.com/office/drawing/2014/main" id="{C0A34CDC-49D2-3799-A014-B170873ED96E}"/>
              </a:ext>
            </a:extLst>
          </p:cNvPr>
          <p:cNvPicPr>
            <a:picLocks noChangeAspect="1"/>
          </p:cNvPicPr>
          <p:nvPr/>
        </p:nvPicPr>
        <p:blipFill>
          <a:blip r:embed="rId4"/>
          <a:stretch>
            <a:fillRect/>
          </a:stretch>
        </p:blipFill>
        <p:spPr>
          <a:xfrm>
            <a:off x="6202069" y="1264191"/>
            <a:ext cx="2676899" cy="962159"/>
          </a:xfrm>
          <a:prstGeom prst="rect">
            <a:avLst/>
          </a:prstGeom>
        </p:spPr>
      </p:pic>
    </p:spTree>
    <p:extLst>
      <p:ext uri="{BB962C8B-B14F-4D97-AF65-F5344CB8AC3E}">
        <p14:creationId xmlns:p14="http://schemas.microsoft.com/office/powerpoint/2010/main" val="1348244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9202D5-5796-04C2-4ED3-697827E451E9}"/>
              </a:ext>
            </a:extLst>
          </p:cNvPr>
          <p:cNvPicPr>
            <a:picLocks noChangeAspect="1"/>
          </p:cNvPicPr>
          <p:nvPr/>
        </p:nvPicPr>
        <p:blipFill>
          <a:blip r:embed="rId2"/>
          <a:stretch>
            <a:fillRect/>
          </a:stretch>
        </p:blipFill>
        <p:spPr>
          <a:xfrm>
            <a:off x="515104" y="630850"/>
            <a:ext cx="6573167" cy="1971950"/>
          </a:xfrm>
          <a:prstGeom prst="rect">
            <a:avLst/>
          </a:prstGeom>
        </p:spPr>
      </p:pic>
      <p:pic>
        <p:nvPicPr>
          <p:cNvPr id="7" name="Picture 6">
            <a:extLst>
              <a:ext uri="{FF2B5EF4-FFF2-40B4-BE49-F238E27FC236}">
                <a16:creationId xmlns:a16="http://schemas.microsoft.com/office/drawing/2014/main" id="{548AF25C-E7BC-AD66-FFC9-E08DD24BD674}"/>
              </a:ext>
            </a:extLst>
          </p:cNvPr>
          <p:cNvPicPr>
            <a:picLocks noChangeAspect="1"/>
          </p:cNvPicPr>
          <p:nvPr/>
        </p:nvPicPr>
        <p:blipFill>
          <a:blip r:embed="rId3"/>
          <a:stretch>
            <a:fillRect/>
          </a:stretch>
        </p:blipFill>
        <p:spPr>
          <a:xfrm>
            <a:off x="515104" y="3140619"/>
            <a:ext cx="7201905" cy="3086531"/>
          </a:xfrm>
          <a:prstGeom prst="rect">
            <a:avLst/>
          </a:prstGeom>
        </p:spPr>
      </p:pic>
      <p:sp>
        <p:nvSpPr>
          <p:cNvPr id="8" name="TextBox 7">
            <a:extLst>
              <a:ext uri="{FF2B5EF4-FFF2-40B4-BE49-F238E27FC236}">
                <a16:creationId xmlns:a16="http://schemas.microsoft.com/office/drawing/2014/main" id="{E69C70E9-E816-E457-B485-A9AA19D49A2F}"/>
              </a:ext>
            </a:extLst>
          </p:cNvPr>
          <p:cNvSpPr txBox="1"/>
          <p:nvPr/>
        </p:nvSpPr>
        <p:spPr>
          <a:xfrm>
            <a:off x="1623781" y="2739725"/>
            <a:ext cx="3961854" cy="369332"/>
          </a:xfrm>
          <a:prstGeom prst="rect">
            <a:avLst/>
          </a:prstGeom>
          <a:noFill/>
        </p:spPr>
        <p:txBody>
          <a:bodyPr wrap="none" rtlCol="0">
            <a:spAutoFit/>
          </a:bodyPr>
          <a:lstStyle/>
          <a:p>
            <a:r>
              <a:rPr lang="en-US" dirty="0"/>
              <a:t>Truth table of approximate half adder[2]</a:t>
            </a:r>
            <a:endParaRPr lang="en-IN" dirty="0"/>
          </a:p>
        </p:txBody>
      </p:sp>
      <p:sp>
        <p:nvSpPr>
          <p:cNvPr id="10" name="TextBox 9">
            <a:extLst>
              <a:ext uri="{FF2B5EF4-FFF2-40B4-BE49-F238E27FC236}">
                <a16:creationId xmlns:a16="http://schemas.microsoft.com/office/drawing/2014/main" id="{7CEAC8CE-F11A-09D2-0CCC-8E4E2680AFE0}"/>
              </a:ext>
            </a:extLst>
          </p:cNvPr>
          <p:cNvSpPr txBox="1"/>
          <p:nvPr/>
        </p:nvSpPr>
        <p:spPr>
          <a:xfrm>
            <a:off x="1623781" y="6290274"/>
            <a:ext cx="6093228" cy="369332"/>
          </a:xfrm>
          <a:prstGeom prst="rect">
            <a:avLst/>
          </a:prstGeom>
          <a:noFill/>
        </p:spPr>
        <p:txBody>
          <a:bodyPr wrap="square">
            <a:spAutoFit/>
          </a:bodyPr>
          <a:lstStyle/>
          <a:p>
            <a:r>
              <a:rPr lang="en-US" dirty="0"/>
              <a:t>Truth table of approximate full adder[2]</a:t>
            </a:r>
            <a:endParaRPr lang="en-IN" dirty="0"/>
          </a:p>
        </p:txBody>
      </p:sp>
      <p:pic>
        <p:nvPicPr>
          <p:cNvPr id="12" name="Picture 11">
            <a:extLst>
              <a:ext uri="{FF2B5EF4-FFF2-40B4-BE49-F238E27FC236}">
                <a16:creationId xmlns:a16="http://schemas.microsoft.com/office/drawing/2014/main" id="{BF6C8E54-4946-4E22-4101-5E0052D829FC}"/>
              </a:ext>
            </a:extLst>
          </p:cNvPr>
          <p:cNvPicPr>
            <a:picLocks noChangeAspect="1"/>
          </p:cNvPicPr>
          <p:nvPr/>
        </p:nvPicPr>
        <p:blipFill>
          <a:blip r:embed="rId4"/>
          <a:stretch>
            <a:fillRect/>
          </a:stretch>
        </p:blipFill>
        <p:spPr>
          <a:xfrm>
            <a:off x="7717009" y="1304519"/>
            <a:ext cx="2467319" cy="857370"/>
          </a:xfrm>
          <a:prstGeom prst="rect">
            <a:avLst/>
          </a:prstGeom>
        </p:spPr>
      </p:pic>
      <p:pic>
        <p:nvPicPr>
          <p:cNvPr id="14" name="Picture 13">
            <a:extLst>
              <a:ext uri="{FF2B5EF4-FFF2-40B4-BE49-F238E27FC236}">
                <a16:creationId xmlns:a16="http://schemas.microsoft.com/office/drawing/2014/main" id="{0E230AFC-EAC3-99CA-14CD-0A966D6495AA}"/>
              </a:ext>
            </a:extLst>
          </p:cNvPr>
          <p:cNvPicPr>
            <a:picLocks noChangeAspect="1"/>
          </p:cNvPicPr>
          <p:nvPr/>
        </p:nvPicPr>
        <p:blipFill>
          <a:blip r:embed="rId5"/>
          <a:stretch>
            <a:fillRect/>
          </a:stretch>
        </p:blipFill>
        <p:spPr>
          <a:xfrm>
            <a:off x="8018567" y="4064672"/>
            <a:ext cx="2638793" cy="1238423"/>
          </a:xfrm>
          <a:prstGeom prst="rect">
            <a:avLst/>
          </a:prstGeom>
        </p:spPr>
      </p:pic>
    </p:spTree>
    <p:extLst>
      <p:ext uri="{BB962C8B-B14F-4D97-AF65-F5344CB8AC3E}">
        <p14:creationId xmlns:p14="http://schemas.microsoft.com/office/powerpoint/2010/main" val="1715914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ED6284-559D-FFD0-920C-EB6A6ABF43DC}"/>
              </a:ext>
            </a:extLst>
          </p:cNvPr>
          <p:cNvPicPr>
            <a:picLocks noChangeAspect="1"/>
          </p:cNvPicPr>
          <p:nvPr/>
        </p:nvPicPr>
        <p:blipFill>
          <a:blip r:embed="rId2"/>
          <a:stretch>
            <a:fillRect/>
          </a:stretch>
        </p:blipFill>
        <p:spPr>
          <a:xfrm>
            <a:off x="1323487" y="1013181"/>
            <a:ext cx="5376169" cy="4831637"/>
          </a:xfrm>
          <a:prstGeom prst="rect">
            <a:avLst/>
          </a:prstGeom>
        </p:spPr>
      </p:pic>
      <p:pic>
        <p:nvPicPr>
          <p:cNvPr id="5" name="Picture 4">
            <a:extLst>
              <a:ext uri="{FF2B5EF4-FFF2-40B4-BE49-F238E27FC236}">
                <a16:creationId xmlns:a16="http://schemas.microsoft.com/office/drawing/2014/main" id="{72F441B6-65CD-8298-3CFB-02CF80CA0A61}"/>
              </a:ext>
            </a:extLst>
          </p:cNvPr>
          <p:cNvPicPr>
            <a:picLocks noChangeAspect="1"/>
          </p:cNvPicPr>
          <p:nvPr/>
        </p:nvPicPr>
        <p:blipFill>
          <a:blip r:embed="rId3"/>
          <a:stretch>
            <a:fillRect/>
          </a:stretch>
        </p:blipFill>
        <p:spPr>
          <a:xfrm>
            <a:off x="7148830" y="2774439"/>
            <a:ext cx="4170920" cy="1309121"/>
          </a:xfrm>
          <a:prstGeom prst="rect">
            <a:avLst/>
          </a:prstGeom>
        </p:spPr>
      </p:pic>
      <p:sp>
        <p:nvSpPr>
          <p:cNvPr id="6" name="TextBox 5">
            <a:extLst>
              <a:ext uri="{FF2B5EF4-FFF2-40B4-BE49-F238E27FC236}">
                <a16:creationId xmlns:a16="http://schemas.microsoft.com/office/drawing/2014/main" id="{6AFE89E3-19DC-4044-4CC7-A8F40502FF44}"/>
              </a:ext>
            </a:extLst>
          </p:cNvPr>
          <p:cNvSpPr txBox="1"/>
          <p:nvPr/>
        </p:nvSpPr>
        <p:spPr>
          <a:xfrm>
            <a:off x="1637344" y="6134793"/>
            <a:ext cx="4458656" cy="369332"/>
          </a:xfrm>
          <a:prstGeom prst="rect">
            <a:avLst/>
          </a:prstGeom>
          <a:noFill/>
        </p:spPr>
        <p:txBody>
          <a:bodyPr wrap="none" rtlCol="0">
            <a:spAutoFit/>
          </a:bodyPr>
          <a:lstStyle/>
          <a:p>
            <a:r>
              <a:rPr lang="en-US" dirty="0"/>
              <a:t>Truth table of approximate 4-2 compressor[2]</a:t>
            </a:r>
            <a:endParaRPr lang="en-IN" dirty="0"/>
          </a:p>
        </p:txBody>
      </p:sp>
    </p:spTree>
    <p:extLst>
      <p:ext uri="{BB962C8B-B14F-4D97-AF65-F5344CB8AC3E}">
        <p14:creationId xmlns:p14="http://schemas.microsoft.com/office/powerpoint/2010/main" val="3686066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481E7-5BC3-6E31-B0BB-13959DAB0976}"/>
              </a:ext>
            </a:extLst>
          </p:cNvPr>
          <p:cNvSpPr>
            <a:spLocks noGrp="1"/>
          </p:cNvSpPr>
          <p:nvPr>
            <p:ph type="title"/>
          </p:nvPr>
        </p:nvSpPr>
        <p:spPr/>
        <p:txBody>
          <a:bodyPr/>
          <a:lstStyle/>
          <a:p>
            <a:r>
              <a:rPr lang="en-US" b="1" dirty="0"/>
              <a:t>BROKEN ARRAY MULTIPLIER</a:t>
            </a:r>
            <a:endParaRPr lang="en-IN" b="1" dirty="0"/>
          </a:p>
        </p:txBody>
      </p:sp>
      <p:sp>
        <p:nvSpPr>
          <p:cNvPr id="3" name="Content Placeholder 2">
            <a:extLst>
              <a:ext uri="{FF2B5EF4-FFF2-40B4-BE49-F238E27FC236}">
                <a16:creationId xmlns:a16="http://schemas.microsoft.com/office/drawing/2014/main" id="{376AD8F6-CC6D-3141-C09A-9C44BF336AFC}"/>
              </a:ext>
            </a:extLst>
          </p:cNvPr>
          <p:cNvSpPr>
            <a:spLocks noGrp="1"/>
          </p:cNvSpPr>
          <p:nvPr>
            <p:ph idx="1"/>
          </p:nvPr>
        </p:nvSpPr>
        <p:spPr/>
        <p:txBody>
          <a:bodyPr>
            <a:normAutofit/>
          </a:bodyPr>
          <a:lstStyle/>
          <a:p>
            <a:pPr>
              <a:lnSpc>
                <a:spcPct val="150000"/>
              </a:lnSpc>
            </a:pPr>
            <a:r>
              <a:rPr lang="en-US" sz="1800" dirty="0"/>
              <a:t>"Broken Array Multipliers" (BAMs) is an energy-efficient approach for designing approximate multipliers, particularly for applications in neural networks and image processing.</a:t>
            </a:r>
          </a:p>
          <a:p>
            <a:pPr>
              <a:lnSpc>
                <a:spcPct val="150000"/>
              </a:lnSpc>
            </a:pPr>
            <a:r>
              <a:rPr lang="en-US" sz="1800" dirty="0"/>
              <a:t> BAMs work by </a:t>
            </a:r>
            <a:r>
              <a:rPr lang="en-US" sz="1800" b="1" dirty="0"/>
              <a:t>selectively simplifying or approximating certain multiplication </a:t>
            </a:r>
            <a:r>
              <a:rPr lang="en-US" sz="1800" dirty="0"/>
              <a:t>operations, focusing on parts of the computation that have minimal impact on the output's overall accuracy.</a:t>
            </a:r>
          </a:p>
          <a:p>
            <a:pPr>
              <a:lnSpc>
                <a:spcPct val="150000"/>
              </a:lnSpc>
            </a:pPr>
            <a:r>
              <a:rPr lang="en-US" sz="1800" dirty="0"/>
              <a:t> This approach leverages the tolerance of neural networks to minor computational errors, allowing for significant reductions in energy consumption and hardware complexity.</a:t>
            </a:r>
          </a:p>
          <a:p>
            <a:pPr>
              <a:lnSpc>
                <a:spcPct val="150000"/>
              </a:lnSpc>
            </a:pPr>
            <a:r>
              <a:rPr lang="en-US" sz="1800" dirty="0"/>
              <a:t>For neural networks, BAMs optimize operations like the multiply-accumulate (MAC) process by using techniques such as reduced precision or approximated arithmetic units. This results in a balance between computational efficiency and accuracy. </a:t>
            </a:r>
            <a:endParaRPr lang="en-IN" sz="1800" dirty="0"/>
          </a:p>
        </p:txBody>
      </p:sp>
    </p:spTree>
    <p:extLst>
      <p:ext uri="{BB962C8B-B14F-4D97-AF65-F5344CB8AC3E}">
        <p14:creationId xmlns:p14="http://schemas.microsoft.com/office/powerpoint/2010/main" val="358190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63187C-884D-B4D0-CA03-54A9840EEF6A}"/>
              </a:ext>
            </a:extLst>
          </p:cNvPr>
          <p:cNvPicPr>
            <a:picLocks noChangeAspect="1"/>
          </p:cNvPicPr>
          <p:nvPr/>
        </p:nvPicPr>
        <p:blipFill>
          <a:blip r:embed="rId2"/>
          <a:stretch>
            <a:fillRect/>
          </a:stretch>
        </p:blipFill>
        <p:spPr>
          <a:xfrm>
            <a:off x="886119" y="1807042"/>
            <a:ext cx="4467849" cy="2429214"/>
          </a:xfrm>
          <a:prstGeom prst="rect">
            <a:avLst/>
          </a:prstGeom>
        </p:spPr>
      </p:pic>
      <p:pic>
        <p:nvPicPr>
          <p:cNvPr id="7" name="Picture 6">
            <a:extLst>
              <a:ext uri="{FF2B5EF4-FFF2-40B4-BE49-F238E27FC236}">
                <a16:creationId xmlns:a16="http://schemas.microsoft.com/office/drawing/2014/main" id="{8F32B042-565C-3B3A-1BE1-1E29DBF5D2A7}"/>
              </a:ext>
            </a:extLst>
          </p:cNvPr>
          <p:cNvPicPr>
            <a:picLocks noChangeAspect="1"/>
          </p:cNvPicPr>
          <p:nvPr/>
        </p:nvPicPr>
        <p:blipFill>
          <a:blip r:embed="rId3"/>
          <a:stretch>
            <a:fillRect/>
          </a:stretch>
        </p:blipFill>
        <p:spPr>
          <a:xfrm>
            <a:off x="5509168" y="1065117"/>
            <a:ext cx="6227441" cy="3913064"/>
          </a:xfrm>
          <a:prstGeom prst="rect">
            <a:avLst/>
          </a:prstGeom>
        </p:spPr>
      </p:pic>
      <p:sp>
        <p:nvSpPr>
          <p:cNvPr id="8" name="TextBox 7">
            <a:extLst>
              <a:ext uri="{FF2B5EF4-FFF2-40B4-BE49-F238E27FC236}">
                <a16:creationId xmlns:a16="http://schemas.microsoft.com/office/drawing/2014/main" id="{3DC939C4-9F54-3775-2A62-5CDED780326D}"/>
              </a:ext>
            </a:extLst>
          </p:cNvPr>
          <p:cNvSpPr txBox="1"/>
          <p:nvPr/>
        </p:nvSpPr>
        <p:spPr>
          <a:xfrm>
            <a:off x="886119" y="5320145"/>
            <a:ext cx="4333622" cy="369332"/>
          </a:xfrm>
          <a:prstGeom prst="rect">
            <a:avLst/>
          </a:prstGeom>
          <a:noFill/>
        </p:spPr>
        <p:txBody>
          <a:bodyPr wrap="none" rtlCol="0">
            <a:spAutoFit/>
          </a:bodyPr>
          <a:lstStyle/>
          <a:p>
            <a:r>
              <a:rPr lang="en-US" dirty="0"/>
              <a:t>Lower-part-OR Adder Hardware structure[3]</a:t>
            </a:r>
            <a:endParaRPr lang="en-IN" dirty="0"/>
          </a:p>
        </p:txBody>
      </p:sp>
      <p:sp>
        <p:nvSpPr>
          <p:cNvPr id="10" name="TextBox 9">
            <a:extLst>
              <a:ext uri="{FF2B5EF4-FFF2-40B4-BE49-F238E27FC236}">
                <a16:creationId xmlns:a16="http://schemas.microsoft.com/office/drawing/2014/main" id="{A42DE18D-A0EE-7B33-FCAE-A66219AE173A}"/>
              </a:ext>
            </a:extLst>
          </p:cNvPr>
          <p:cNvSpPr txBox="1"/>
          <p:nvPr/>
        </p:nvSpPr>
        <p:spPr>
          <a:xfrm>
            <a:off x="6471458" y="5320145"/>
            <a:ext cx="6093228" cy="369332"/>
          </a:xfrm>
          <a:prstGeom prst="rect">
            <a:avLst/>
          </a:prstGeom>
          <a:noFill/>
        </p:spPr>
        <p:txBody>
          <a:bodyPr wrap="square">
            <a:spAutoFit/>
          </a:bodyPr>
          <a:lstStyle/>
          <a:p>
            <a:r>
              <a:rPr lang="en-US" dirty="0"/>
              <a:t>Probability of producing error[3]</a:t>
            </a:r>
            <a:endParaRPr lang="en-IN" dirty="0"/>
          </a:p>
        </p:txBody>
      </p:sp>
    </p:spTree>
    <p:extLst>
      <p:ext uri="{BB962C8B-B14F-4D97-AF65-F5344CB8AC3E}">
        <p14:creationId xmlns:p14="http://schemas.microsoft.com/office/powerpoint/2010/main" val="1467627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9F5562-DA8D-846D-7536-39B28E489D86}"/>
              </a:ext>
            </a:extLst>
          </p:cNvPr>
          <p:cNvPicPr>
            <a:picLocks noChangeAspect="1"/>
          </p:cNvPicPr>
          <p:nvPr/>
        </p:nvPicPr>
        <p:blipFill>
          <a:blip r:embed="rId2"/>
          <a:stretch>
            <a:fillRect/>
          </a:stretch>
        </p:blipFill>
        <p:spPr>
          <a:xfrm>
            <a:off x="374727" y="1126876"/>
            <a:ext cx="6754168" cy="3972479"/>
          </a:xfrm>
          <a:prstGeom prst="rect">
            <a:avLst/>
          </a:prstGeom>
        </p:spPr>
      </p:pic>
      <p:pic>
        <p:nvPicPr>
          <p:cNvPr id="7" name="Picture 6">
            <a:extLst>
              <a:ext uri="{FF2B5EF4-FFF2-40B4-BE49-F238E27FC236}">
                <a16:creationId xmlns:a16="http://schemas.microsoft.com/office/drawing/2014/main" id="{2C1DE0C7-60B8-8327-05C5-71F8CD1B4864}"/>
              </a:ext>
            </a:extLst>
          </p:cNvPr>
          <p:cNvPicPr>
            <a:picLocks noChangeAspect="1"/>
          </p:cNvPicPr>
          <p:nvPr/>
        </p:nvPicPr>
        <p:blipFill>
          <a:blip r:embed="rId3"/>
          <a:stretch>
            <a:fillRect/>
          </a:stretch>
        </p:blipFill>
        <p:spPr>
          <a:xfrm>
            <a:off x="7410068" y="1126876"/>
            <a:ext cx="2991267" cy="1600423"/>
          </a:xfrm>
          <a:prstGeom prst="rect">
            <a:avLst/>
          </a:prstGeom>
        </p:spPr>
      </p:pic>
      <p:pic>
        <p:nvPicPr>
          <p:cNvPr id="9" name="Picture 8">
            <a:extLst>
              <a:ext uri="{FF2B5EF4-FFF2-40B4-BE49-F238E27FC236}">
                <a16:creationId xmlns:a16="http://schemas.microsoft.com/office/drawing/2014/main" id="{56EDC237-C0B1-0627-5522-1F0BDF54769B}"/>
              </a:ext>
            </a:extLst>
          </p:cNvPr>
          <p:cNvPicPr>
            <a:picLocks noChangeAspect="1"/>
          </p:cNvPicPr>
          <p:nvPr/>
        </p:nvPicPr>
        <p:blipFill>
          <a:blip r:embed="rId4"/>
          <a:stretch>
            <a:fillRect/>
          </a:stretch>
        </p:blipFill>
        <p:spPr>
          <a:xfrm>
            <a:off x="7410068" y="3429000"/>
            <a:ext cx="3057952" cy="1400370"/>
          </a:xfrm>
          <a:prstGeom prst="rect">
            <a:avLst/>
          </a:prstGeom>
        </p:spPr>
      </p:pic>
      <p:sp>
        <p:nvSpPr>
          <p:cNvPr id="13" name="TextBox 12">
            <a:extLst>
              <a:ext uri="{FF2B5EF4-FFF2-40B4-BE49-F238E27FC236}">
                <a16:creationId xmlns:a16="http://schemas.microsoft.com/office/drawing/2014/main" id="{D6F1CA74-53EC-0A72-C0E9-6F5D62B47A74}"/>
              </a:ext>
            </a:extLst>
          </p:cNvPr>
          <p:cNvSpPr txBox="1"/>
          <p:nvPr/>
        </p:nvSpPr>
        <p:spPr>
          <a:xfrm>
            <a:off x="1035667" y="5546458"/>
            <a:ext cx="6093228" cy="369332"/>
          </a:xfrm>
          <a:prstGeom prst="rect">
            <a:avLst/>
          </a:prstGeom>
          <a:noFill/>
        </p:spPr>
        <p:txBody>
          <a:bodyPr wrap="square">
            <a:spAutoFit/>
          </a:bodyPr>
          <a:lstStyle/>
          <a:p>
            <a:r>
              <a:rPr lang="en-IN" dirty="0"/>
              <a:t>Hardware structure of the Broken-Array Multiplier (BAM)[3]</a:t>
            </a:r>
          </a:p>
        </p:txBody>
      </p:sp>
    </p:spTree>
    <p:extLst>
      <p:ext uri="{BB962C8B-B14F-4D97-AF65-F5344CB8AC3E}">
        <p14:creationId xmlns:p14="http://schemas.microsoft.com/office/powerpoint/2010/main" val="3663718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61E73B-20FC-0068-C110-F294A2C5C222}"/>
              </a:ext>
            </a:extLst>
          </p:cNvPr>
          <p:cNvPicPr>
            <a:picLocks noChangeAspect="1"/>
          </p:cNvPicPr>
          <p:nvPr/>
        </p:nvPicPr>
        <p:blipFill>
          <a:blip r:embed="rId2"/>
          <a:stretch>
            <a:fillRect/>
          </a:stretch>
        </p:blipFill>
        <p:spPr>
          <a:xfrm>
            <a:off x="812799" y="1161355"/>
            <a:ext cx="6347719" cy="4535289"/>
          </a:xfrm>
          <a:prstGeom prst="rect">
            <a:avLst/>
          </a:prstGeom>
        </p:spPr>
      </p:pic>
      <p:sp>
        <p:nvSpPr>
          <p:cNvPr id="4" name="TextBox 3">
            <a:extLst>
              <a:ext uri="{FF2B5EF4-FFF2-40B4-BE49-F238E27FC236}">
                <a16:creationId xmlns:a16="http://schemas.microsoft.com/office/drawing/2014/main" id="{B3A53084-AADA-11EE-FF9F-DA3B5B877A9B}"/>
              </a:ext>
            </a:extLst>
          </p:cNvPr>
          <p:cNvSpPr txBox="1"/>
          <p:nvPr/>
        </p:nvSpPr>
        <p:spPr>
          <a:xfrm>
            <a:off x="946049" y="5918661"/>
            <a:ext cx="6081217" cy="369332"/>
          </a:xfrm>
          <a:prstGeom prst="rect">
            <a:avLst/>
          </a:prstGeom>
          <a:noFill/>
        </p:spPr>
        <p:txBody>
          <a:bodyPr wrap="none" rtlCol="0">
            <a:spAutoFit/>
          </a:bodyPr>
          <a:lstStyle/>
          <a:p>
            <a:r>
              <a:rPr lang="en-US" dirty="0"/>
              <a:t>BAM mean relative error for different HBL and VBL (WL=10) [3]</a:t>
            </a:r>
            <a:endParaRPr lang="en-IN" dirty="0"/>
          </a:p>
        </p:txBody>
      </p:sp>
      <p:sp>
        <p:nvSpPr>
          <p:cNvPr id="8" name="TextBox 7">
            <a:extLst>
              <a:ext uri="{FF2B5EF4-FFF2-40B4-BE49-F238E27FC236}">
                <a16:creationId xmlns:a16="http://schemas.microsoft.com/office/drawing/2014/main" id="{90CE1CAC-27FB-CF80-6436-F4E3391766FE}"/>
              </a:ext>
            </a:extLst>
          </p:cNvPr>
          <p:cNvSpPr txBox="1"/>
          <p:nvPr/>
        </p:nvSpPr>
        <p:spPr>
          <a:xfrm>
            <a:off x="6096000" y="2566846"/>
            <a:ext cx="6093228" cy="1477328"/>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dirty="0"/>
              <a:t>VBL and HBL when zero, no approximation</a:t>
            </a:r>
          </a:p>
          <a:p>
            <a:pPr marL="285750" indent="-285750">
              <a:buFont typeface="Arial" panose="020B0604020202020204" pitchFamily="34" charset="0"/>
              <a:buChar char="•"/>
            </a:pPr>
            <a:r>
              <a:rPr lang="en-US" dirty="0"/>
              <a:t>As VBL and HBL increases error increases</a:t>
            </a:r>
          </a:p>
          <a:p>
            <a:pPr marL="285750" indent="-285750">
              <a:buFont typeface="Arial" panose="020B0604020202020204" pitchFamily="34" charset="0"/>
              <a:buChar char="•"/>
            </a:pPr>
            <a:r>
              <a:rPr lang="en-US" dirty="0"/>
              <a:t>Optimized value is in-between these extremes</a:t>
            </a:r>
          </a:p>
          <a:p>
            <a:endParaRPr lang="en-IN" dirty="0"/>
          </a:p>
        </p:txBody>
      </p:sp>
    </p:spTree>
    <p:extLst>
      <p:ext uri="{BB962C8B-B14F-4D97-AF65-F5344CB8AC3E}">
        <p14:creationId xmlns:p14="http://schemas.microsoft.com/office/powerpoint/2010/main" val="439300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609A-514A-F213-D5EA-2F2595149A82}"/>
              </a:ext>
            </a:extLst>
          </p:cNvPr>
          <p:cNvSpPr>
            <a:spLocks noGrp="1"/>
          </p:cNvSpPr>
          <p:nvPr>
            <p:ph type="title"/>
          </p:nvPr>
        </p:nvSpPr>
        <p:spPr/>
        <p:txBody>
          <a:bodyPr/>
          <a:lstStyle/>
          <a:p>
            <a:pPr algn="ctr"/>
            <a:r>
              <a:rPr lang="en-IN" b="1" dirty="0"/>
              <a:t>EVALUATION PARAMETERS</a:t>
            </a:r>
          </a:p>
        </p:txBody>
      </p:sp>
      <p:sp>
        <p:nvSpPr>
          <p:cNvPr id="3" name="Content Placeholder 2">
            <a:extLst>
              <a:ext uri="{FF2B5EF4-FFF2-40B4-BE49-F238E27FC236}">
                <a16:creationId xmlns:a16="http://schemas.microsoft.com/office/drawing/2014/main" id="{5C581912-9D16-4D27-4B95-B0F704424382}"/>
              </a:ext>
            </a:extLst>
          </p:cNvPr>
          <p:cNvSpPr>
            <a:spLocks noGrp="1"/>
          </p:cNvSpPr>
          <p:nvPr>
            <p:ph idx="1"/>
          </p:nvPr>
        </p:nvSpPr>
        <p:spPr/>
        <p:txBody>
          <a:bodyPr/>
          <a:lstStyle/>
          <a:p>
            <a:pPr marL="342900" indent="-342900">
              <a:lnSpc>
                <a:spcPct val="150000"/>
              </a:lnSpc>
              <a:buFont typeface="Arial" panose="020B0604020202020204" pitchFamily="34" charset="0"/>
              <a:buChar char="•"/>
            </a:pPr>
            <a:r>
              <a:rPr lang="en-US" sz="1800" dirty="0"/>
              <a:t>MRED(Mean Relative Error Distance)</a:t>
            </a:r>
          </a:p>
          <a:p>
            <a:pPr marL="342900" indent="-342900">
              <a:lnSpc>
                <a:spcPct val="150000"/>
              </a:lnSpc>
              <a:buFont typeface="Arial" panose="020B0604020202020204" pitchFamily="34" charset="0"/>
              <a:buChar char="•"/>
            </a:pPr>
            <a:r>
              <a:rPr lang="en-US" sz="1800" dirty="0"/>
              <a:t>NMED(Normalized Mean Error Distance)</a:t>
            </a:r>
          </a:p>
          <a:p>
            <a:pPr marL="342900" indent="-342900">
              <a:lnSpc>
                <a:spcPct val="150000"/>
              </a:lnSpc>
              <a:buFont typeface="Arial" panose="020B0604020202020204" pitchFamily="34" charset="0"/>
              <a:buChar char="•"/>
            </a:pPr>
            <a:r>
              <a:rPr lang="en-US" sz="1800" dirty="0"/>
              <a:t>Power</a:t>
            </a:r>
          </a:p>
          <a:p>
            <a:pPr marL="342900" indent="-342900">
              <a:lnSpc>
                <a:spcPct val="150000"/>
              </a:lnSpc>
              <a:buFont typeface="Arial" panose="020B0604020202020204" pitchFamily="34" charset="0"/>
              <a:buChar char="•"/>
            </a:pPr>
            <a:r>
              <a:rPr lang="en-US" sz="1800" dirty="0"/>
              <a:t>Resource Utilization of FPGA (LUT, FF)</a:t>
            </a:r>
          </a:p>
          <a:p>
            <a:pPr marL="0" indent="0">
              <a:buNone/>
            </a:pPr>
            <a:endParaRPr lang="en-IN" dirty="0"/>
          </a:p>
        </p:txBody>
      </p:sp>
    </p:spTree>
    <p:extLst>
      <p:ext uri="{BB962C8B-B14F-4D97-AF65-F5344CB8AC3E}">
        <p14:creationId xmlns:p14="http://schemas.microsoft.com/office/powerpoint/2010/main" val="208979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A2DF-C585-BD4C-6074-8039E621FFED}"/>
              </a:ext>
            </a:extLst>
          </p:cNvPr>
          <p:cNvSpPr>
            <a:spLocks noGrp="1"/>
          </p:cNvSpPr>
          <p:nvPr>
            <p:ph type="title"/>
          </p:nvPr>
        </p:nvSpPr>
        <p:spPr>
          <a:xfrm>
            <a:off x="838200" y="221456"/>
            <a:ext cx="10227469" cy="514350"/>
          </a:xfrm>
        </p:spPr>
        <p:txBody>
          <a:bodyPr>
            <a:normAutofit fontScale="90000"/>
          </a:bodyPr>
          <a:lstStyle/>
          <a:p>
            <a:pPr algn="ctr"/>
            <a:r>
              <a:rPr lang="en-IN" b="1" dirty="0"/>
              <a:t>LITERATURE REVIEW</a:t>
            </a:r>
          </a:p>
        </p:txBody>
      </p:sp>
      <p:graphicFrame>
        <p:nvGraphicFramePr>
          <p:cNvPr id="5" name="Content Placeholder 4">
            <a:extLst>
              <a:ext uri="{FF2B5EF4-FFF2-40B4-BE49-F238E27FC236}">
                <a16:creationId xmlns:a16="http://schemas.microsoft.com/office/drawing/2014/main" id="{026D80B1-3F23-4329-5DE5-C7DCD2265226}"/>
              </a:ext>
            </a:extLst>
          </p:cNvPr>
          <p:cNvGraphicFramePr>
            <a:graphicFrameLocks noGrp="1"/>
          </p:cNvGraphicFramePr>
          <p:nvPr>
            <p:ph idx="1"/>
            <p:extLst>
              <p:ext uri="{D42A27DB-BD31-4B8C-83A1-F6EECF244321}">
                <p14:modId xmlns:p14="http://schemas.microsoft.com/office/powerpoint/2010/main" val="3091568334"/>
              </p:ext>
            </p:extLst>
          </p:nvPr>
        </p:nvGraphicFramePr>
        <p:xfrm>
          <a:off x="520757" y="731520"/>
          <a:ext cx="11150485" cy="6126480"/>
        </p:xfrm>
        <a:graphic>
          <a:graphicData uri="http://schemas.openxmlformats.org/drawingml/2006/table">
            <a:tbl>
              <a:tblPr firstRow="1" bandRow="1">
                <a:tableStyleId>{5C22544A-7EE6-4342-B048-85BDC9FD1C3A}</a:tableStyleId>
              </a:tblPr>
              <a:tblGrid>
                <a:gridCol w="3721742">
                  <a:extLst>
                    <a:ext uri="{9D8B030D-6E8A-4147-A177-3AD203B41FA5}">
                      <a16:colId xmlns:a16="http://schemas.microsoft.com/office/drawing/2014/main" val="4120001330"/>
                    </a:ext>
                  </a:extLst>
                </a:gridCol>
                <a:gridCol w="3721742">
                  <a:extLst>
                    <a:ext uri="{9D8B030D-6E8A-4147-A177-3AD203B41FA5}">
                      <a16:colId xmlns:a16="http://schemas.microsoft.com/office/drawing/2014/main" val="2482041021"/>
                    </a:ext>
                  </a:extLst>
                </a:gridCol>
                <a:gridCol w="3707001">
                  <a:extLst>
                    <a:ext uri="{9D8B030D-6E8A-4147-A177-3AD203B41FA5}">
                      <a16:colId xmlns:a16="http://schemas.microsoft.com/office/drawing/2014/main" val="2990262800"/>
                    </a:ext>
                  </a:extLst>
                </a:gridCol>
              </a:tblGrid>
              <a:tr h="288875">
                <a:tc>
                  <a:txBody>
                    <a:bodyPr/>
                    <a:lstStyle/>
                    <a:p>
                      <a:pPr algn="ctr"/>
                      <a:r>
                        <a:rPr lang="en-IN" dirty="0"/>
                        <a:t>TITLE </a:t>
                      </a:r>
                    </a:p>
                  </a:txBody>
                  <a:tcPr/>
                </a:tc>
                <a:tc>
                  <a:txBody>
                    <a:bodyPr/>
                    <a:lstStyle/>
                    <a:p>
                      <a:pPr algn="ctr"/>
                      <a:r>
                        <a:rPr lang="en-IN" dirty="0"/>
                        <a:t>METHODOLOGY</a:t>
                      </a:r>
                    </a:p>
                  </a:txBody>
                  <a:tcPr/>
                </a:tc>
                <a:tc>
                  <a:txBody>
                    <a:bodyPr/>
                    <a:lstStyle/>
                    <a:p>
                      <a:pPr algn="ctr"/>
                      <a:r>
                        <a:rPr lang="en-IN" dirty="0"/>
                        <a:t>REMARKS</a:t>
                      </a:r>
                    </a:p>
                  </a:txBody>
                  <a:tcPr/>
                </a:tc>
                <a:extLst>
                  <a:ext uri="{0D108BD9-81ED-4DB2-BD59-A6C34878D82A}">
                    <a16:rowId xmlns:a16="http://schemas.microsoft.com/office/drawing/2014/main" val="2916695212"/>
                  </a:ext>
                </a:extLst>
              </a:tr>
              <a:tr h="1372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dirty="0">
                          <a:solidFill>
                            <a:srgbClr val="0070C0"/>
                          </a:solidFill>
                        </a:rPr>
                        <a:t>IEEE Xplore: TLED Training-Based Approximate Layer Exploration in DNNs</a:t>
                      </a:r>
                    </a:p>
                    <a:p>
                      <a:r>
                        <a:rPr lang="en-IN" u="sng" dirty="0">
                          <a:solidFill>
                            <a:srgbClr val="0070C0"/>
                          </a:solidFill>
                          <a:effectLst/>
                        </a:rPr>
                        <a:t>IEEE Xplore: HEAM High-Efficiency Approximate Multiplier Optimization for DNN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An efficient optimization approach based on specific application, and increasing accuracy by integrating parameterized approximate multipliers into NN layers.</a:t>
                      </a:r>
                      <a:endParaRPr lang="en-IN"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 Suitable for ASIC based DNN accelerators.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p>
                    <a:p>
                      <a:pPr algn="l"/>
                      <a:r>
                        <a:rPr lang="en-US" sz="1800" dirty="0"/>
                        <a:t>(-) Requires deeper knowledge in Neural Networks.</a:t>
                      </a:r>
                      <a:endParaRPr lang="en-IN" dirty="0"/>
                    </a:p>
                  </a:txBody>
                  <a:tcPr/>
                </a:tc>
                <a:extLst>
                  <a:ext uri="{0D108BD9-81ED-4DB2-BD59-A6C34878D82A}">
                    <a16:rowId xmlns:a16="http://schemas.microsoft.com/office/drawing/2014/main" val="1142285862"/>
                  </a:ext>
                </a:extLst>
              </a:tr>
              <a:tr h="1588813">
                <a:tc>
                  <a:txBody>
                    <a:bodyPr/>
                    <a:lstStyle/>
                    <a:p>
                      <a:pPr algn="l"/>
                      <a:r>
                        <a:rPr lang="en-US" sz="1800" u="sng" dirty="0">
                          <a:solidFill>
                            <a:srgbClr val="0070C0"/>
                          </a:solidFill>
                        </a:rPr>
                        <a:t>IEEE Xplore: Energy and Quality-Efficient Approximate Multipliers for NN and Image Processing</a:t>
                      </a:r>
                    </a:p>
                    <a:p>
                      <a:pPr algn="l"/>
                      <a:endParaRPr lang="en-US" sz="1800" u="sng" dirty="0">
                        <a:solidFill>
                          <a:srgbClr val="0070C0"/>
                        </a:solidFill>
                      </a:endParaRPr>
                    </a:p>
                    <a:p>
                      <a:pPr algn="l"/>
                      <a:r>
                        <a:rPr lang="en-US" u="sng" dirty="0">
                          <a:solidFill>
                            <a:srgbClr val="0070C0"/>
                          </a:solidFill>
                          <a:effectLst/>
                        </a:rPr>
                        <a:t>IEEE Xplore: FPGA-Based Approximate Multiplier for Efficient Neural Computation</a:t>
                      </a:r>
                      <a:endParaRPr lang="en-US" sz="1800" u="sng" dirty="0">
                        <a:solidFill>
                          <a:srgbClr val="0070C0"/>
                        </a:solidFill>
                      </a:endParaRPr>
                    </a:p>
                  </a:txBody>
                  <a:tcPr/>
                </a:tc>
                <a:tc>
                  <a:txBody>
                    <a:bodyPr/>
                    <a:lstStyle/>
                    <a:p>
                      <a:r>
                        <a:rPr lang="en-US" sz="1800" dirty="0"/>
                        <a:t>Utilizes architectural optimization and proposes novel approximate compressors. Other paper exploits both algorithm and architectural approximation</a:t>
                      </a:r>
                      <a:endParaRPr lang="en-IN" dirty="0"/>
                    </a:p>
                  </a:txBody>
                  <a:tcPr/>
                </a:tc>
                <a:tc>
                  <a:txBody>
                    <a:bodyPr/>
                    <a:lstStyle/>
                    <a:p>
                      <a:pPr algn="l"/>
                      <a:r>
                        <a:rPr lang="en-US" sz="1800" dirty="0"/>
                        <a:t>(+) Detailed review on FPGA implementation.</a:t>
                      </a:r>
                    </a:p>
                    <a:p>
                      <a:pPr algn="l"/>
                      <a:endParaRPr lang="en-US" sz="1800" dirty="0"/>
                    </a:p>
                    <a:p>
                      <a:pPr algn="l"/>
                      <a:r>
                        <a:rPr lang="en-US" sz="1800" dirty="0"/>
                        <a:t>(-) Doesn’t address the accuracy loss during integration with NN</a:t>
                      </a:r>
                      <a:endParaRPr lang="en-IN" sz="1800" dirty="0"/>
                    </a:p>
                    <a:p>
                      <a:endParaRPr lang="en-IN" dirty="0"/>
                    </a:p>
                  </a:txBody>
                  <a:tcPr/>
                </a:tc>
                <a:extLst>
                  <a:ext uri="{0D108BD9-81ED-4DB2-BD59-A6C34878D82A}">
                    <a16:rowId xmlns:a16="http://schemas.microsoft.com/office/drawing/2014/main" val="3375000056"/>
                  </a:ext>
                </a:extLst>
              </a:tr>
              <a:tr h="1588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dirty="0">
                          <a:solidFill>
                            <a:srgbClr val="0070C0"/>
                          </a:solidFill>
                        </a:rPr>
                        <a:t>IEEE Xplore: Approximate Computing: An Emerging Paradigm for Energy Efficient Design</a:t>
                      </a:r>
                    </a:p>
                    <a:p>
                      <a:endParaRPr lang="en-IN" dirty="0"/>
                    </a:p>
                  </a:txBody>
                  <a:tcPr/>
                </a:tc>
                <a:tc>
                  <a:txBody>
                    <a:bodyPr/>
                    <a:lstStyle/>
                    <a:p>
                      <a:r>
                        <a:rPr lang="en-US" sz="1800" dirty="0"/>
                        <a:t>Analyzed the existing approximation technique by using accuracy metrics, and proposed areas for further optimization and approximation</a:t>
                      </a:r>
                      <a:endParaRPr lang="en-IN" dirty="0"/>
                    </a:p>
                  </a:txBody>
                  <a:tcPr/>
                </a:tc>
                <a:tc>
                  <a:txBody>
                    <a:bodyPr/>
                    <a:lstStyle/>
                    <a:p>
                      <a:pPr marL="0" indent="0" algn="l">
                        <a:lnSpc>
                          <a:spcPct val="100000"/>
                        </a:lnSpc>
                        <a:buFont typeface="Arial" panose="020B0604020202020204" pitchFamily="34" charset="0"/>
                        <a:buNone/>
                      </a:pPr>
                      <a:r>
                        <a:rPr lang="en-US" sz="1800" dirty="0"/>
                        <a:t>(+) Comparative study of accuracy and efficiency of existing approximation technique</a:t>
                      </a:r>
                    </a:p>
                    <a:p>
                      <a:pPr marL="0" indent="0" algn="l">
                        <a:lnSpc>
                          <a:spcPct val="100000"/>
                        </a:lnSpc>
                        <a:buFont typeface="Arial" panose="020B0604020202020204" pitchFamily="34" charset="0"/>
                        <a:buNone/>
                      </a:pPr>
                      <a:endParaRPr lang="en-US" sz="1800" dirty="0"/>
                    </a:p>
                    <a:p>
                      <a:pPr algn="l">
                        <a:lnSpc>
                          <a:spcPct val="100000"/>
                        </a:lnSpc>
                      </a:pPr>
                      <a:r>
                        <a:rPr lang="en-US" sz="1800" dirty="0"/>
                        <a:t>(-)Major focus on ASIC based on approximation</a:t>
                      </a:r>
                      <a:endParaRPr lang="en-IN" sz="1800" dirty="0"/>
                    </a:p>
                    <a:p>
                      <a:endParaRPr lang="en-IN" dirty="0"/>
                    </a:p>
                  </a:txBody>
                  <a:tcPr/>
                </a:tc>
                <a:extLst>
                  <a:ext uri="{0D108BD9-81ED-4DB2-BD59-A6C34878D82A}">
                    <a16:rowId xmlns:a16="http://schemas.microsoft.com/office/drawing/2014/main" val="2271724031"/>
                  </a:ext>
                </a:extLst>
              </a:tr>
            </a:tbl>
          </a:graphicData>
        </a:graphic>
      </p:graphicFrame>
    </p:spTree>
    <p:extLst>
      <p:ext uri="{BB962C8B-B14F-4D97-AF65-F5344CB8AC3E}">
        <p14:creationId xmlns:p14="http://schemas.microsoft.com/office/powerpoint/2010/main" val="1610824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03DD4-3BCA-20D9-A070-FA5D209C7902}"/>
              </a:ext>
            </a:extLst>
          </p:cNvPr>
          <p:cNvSpPr>
            <a:spLocks noGrp="1"/>
          </p:cNvSpPr>
          <p:nvPr>
            <p:ph type="title"/>
          </p:nvPr>
        </p:nvSpPr>
        <p:spPr/>
        <p:txBody>
          <a:bodyPr>
            <a:normAutofit/>
          </a:bodyPr>
          <a:lstStyle/>
          <a:p>
            <a:pPr algn="ctr"/>
            <a:r>
              <a:rPr lang="en-US" sz="4400" b="1" dirty="0"/>
              <a:t>System Specifications/Requirements</a:t>
            </a:r>
            <a:br>
              <a:rPr lang="en-US" sz="4400" b="1" dirty="0"/>
            </a:br>
            <a:endParaRPr lang="en-IN" dirty="0"/>
          </a:p>
        </p:txBody>
      </p:sp>
      <p:sp>
        <p:nvSpPr>
          <p:cNvPr id="3" name="Content Placeholder 2">
            <a:extLst>
              <a:ext uri="{FF2B5EF4-FFF2-40B4-BE49-F238E27FC236}">
                <a16:creationId xmlns:a16="http://schemas.microsoft.com/office/drawing/2014/main" id="{ABB2A908-D8DF-282D-CD43-EBA1CDFF4C50}"/>
              </a:ext>
            </a:extLst>
          </p:cNvPr>
          <p:cNvSpPr>
            <a:spLocks noGrp="1"/>
          </p:cNvSpPr>
          <p:nvPr>
            <p:ph idx="1"/>
          </p:nvPr>
        </p:nvSpPr>
        <p:spPr/>
        <p:txBody>
          <a:bodyPr/>
          <a:lstStyle/>
          <a:p>
            <a:pPr marL="342900" indent="-342900">
              <a:lnSpc>
                <a:spcPct val="150000"/>
              </a:lnSpc>
              <a:buFont typeface="Arial" panose="020B0604020202020204" pitchFamily="34" charset="0"/>
              <a:buChar char="•"/>
            </a:pPr>
            <a:r>
              <a:rPr lang="en-US" sz="1800" dirty="0"/>
              <a:t>FPGA Board: Zynq-7000</a:t>
            </a:r>
          </a:p>
          <a:p>
            <a:pPr marL="342900" indent="-342900">
              <a:lnSpc>
                <a:spcPct val="150000"/>
              </a:lnSpc>
              <a:buFont typeface="Arial" panose="020B0604020202020204" pitchFamily="34" charset="0"/>
              <a:buChar char="•"/>
            </a:pPr>
            <a:r>
              <a:rPr lang="en-US" sz="1800" dirty="0"/>
              <a:t>Development Tools: Xilinx </a:t>
            </a:r>
            <a:r>
              <a:rPr lang="en-US" sz="1800" dirty="0" err="1"/>
              <a:t>Vivado</a:t>
            </a:r>
            <a:endParaRPr lang="en-US" sz="1800" dirty="0"/>
          </a:p>
          <a:p>
            <a:pPr marL="342900" indent="-342900">
              <a:lnSpc>
                <a:spcPct val="150000"/>
              </a:lnSpc>
              <a:buFont typeface="Arial" panose="020B0604020202020204" pitchFamily="34" charset="0"/>
              <a:buChar char="•"/>
            </a:pPr>
            <a:r>
              <a:rPr lang="en-US" sz="1800" dirty="0"/>
              <a:t>HDL: Verilog, System Verilog</a:t>
            </a:r>
          </a:p>
          <a:p>
            <a:pPr marL="342900" indent="-342900">
              <a:lnSpc>
                <a:spcPct val="150000"/>
              </a:lnSpc>
              <a:buFont typeface="Arial" panose="020B0604020202020204" pitchFamily="34" charset="0"/>
              <a:buChar char="•"/>
            </a:pPr>
            <a:r>
              <a:rPr lang="en-US" sz="1800" dirty="0"/>
              <a:t>Neural Network Framework: TensorFlow</a:t>
            </a:r>
          </a:p>
          <a:p>
            <a:endParaRPr lang="en-IN" dirty="0"/>
          </a:p>
        </p:txBody>
      </p:sp>
    </p:spTree>
    <p:extLst>
      <p:ext uri="{BB962C8B-B14F-4D97-AF65-F5344CB8AC3E}">
        <p14:creationId xmlns:p14="http://schemas.microsoft.com/office/powerpoint/2010/main" val="1569122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1F58-B42A-CC56-A98A-E42079D38467}"/>
              </a:ext>
            </a:extLst>
          </p:cNvPr>
          <p:cNvSpPr>
            <a:spLocks noGrp="1"/>
          </p:cNvSpPr>
          <p:nvPr>
            <p:ph type="title"/>
          </p:nvPr>
        </p:nvSpPr>
        <p:spPr/>
        <p:txBody>
          <a:bodyPr/>
          <a:lstStyle/>
          <a:p>
            <a:r>
              <a:rPr lang="en-US" b="1" dirty="0"/>
              <a:t>SIMULATION RESULTS (APP)</a:t>
            </a:r>
            <a:endParaRPr lang="en-IN" b="1" dirty="0"/>
          </a:p>
        </p:txBody>
      </p:sp>
      <p:pic>
        <p:nvPicPr>
          <p:cNvPr id="10" name="Picture 9" descr="A graph with a line&#10;&#10;Description automatically generated">
            <a:extLst>
              <a:ext uri="{FF2B5EF4-FFF2-40B4-BE49-F238E27FC236}">
                <a16:creationId xmlns:a16="http://schemas.microsoft.com/office/drawing/2014/main" id="{101F3EAE-17A1-E03F-6FED-B76948649B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06" y="2121343"/>
            <a:ext cx="5070764" cy="3429005"/>
          </a:xfrm>
          <a:prstGeom prst="rect">
            <a:avLst/>
          </a:prstGeom>
        </p:spPr>
      </p:pic>
      <p:pic>
        <p:nvPicPr>
          <p:cNvPr id="12" name="Picture 11" descr="A blue rectangular object with a yellow square&#10;&#10;Description automatically generated with medium confidence">
            <a:extLst>
              <a:ext uri="{FF2B5EF4-FFF2-40B4-BE49-F238E27FC236}">
                <a16:creationId xmlns:a16="http://schemas.microsoft.com/office/drawing/2014/main" id="{4356B956-73ED-3F70-F3AB-9B828990B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3800" y="1930631"/>
            <a:ext cx="5830000" cy="3810427"/>
          </a:xfrm>
          <a:prstGeom prst="rect">
            <a:avLst/>
          </a:prstGeom>
        </p:spPr>
      </p:pic>
    </p:spTree>
    <p:extLst>
      <p:ext uri="{BB962C8B-B14F-4D97-AF65-F5344CB8AC3E}">
        <p14:creationId xmlns:p14="http://schemas.microsoft.com/office/powerpoint/2010/main" val="2194666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graph with green dots&#10;&#10;Description automatically generated">
            <a:extLst>
              <a:ext uri="{FF2B5EF4-FFF2-40B4-BE49-F238E27FC236}">
                <a16:creationId xmlns:a16="http://schemas.microsoft.com/office/drawing/2014/main" id="{E2515782-20FF-B92D-F4C9-65423B17B5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61" y="1442397"/>
            <a:ext cx="6157961" cy="3694776"/>
          </a:xfrm>
          <a:prstGeom prst="rect">
            <a:avLst/>
          </a:prstGeom>
        </p:spPr>
      </p:pic>
      <p:pic>
        <p:nvPicPr>
          <p:cNvPr id="5" name="Picture 4" descr="A graph with orange bars&#10;&#10;Description automatically generated">
            <a:extLst>
              <a:ext uri="{FF2B5EF4-FFF2-40B4-BE49-F238E27FC236}">
                <a16:creationId xmlns:a16="http://schemas.microsoft.com/office/drawing/2014/main" id="{6F75918C-DF17-87B4-D610-3A3327E2C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2094" y="1442397"/>
            <a:ext cx="6157962" cy="3694776"/>
          </a:xfrm>
          <a:prstGeom prst="rect">
            <a:avLst/>
          </a:prstGeom>
        </p:spPr>
      </p:pic>
    </p:spTree>
    <p:extLst>
      <p:ext uri="{BB962C8B-B14F-4D97-AF65-F5344CB8AC3E}">
        <p14:creationId xmlns:p14="http://schemas.microsoft.com/office/powerpoint/2010/main" val="3298313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61F75B46-0CC7-1704-0A86-360AA8A15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08" y="1435504"/>
            <a:ext cx="3905250" cy="2457450"/>
          </a:xfrm>
          <a:prstGeom prst="rect">
            <a:avLst/>
          </a:prstGeom>
        </p:spPr>
      </p:pic>
      <p:pic>
        <p:nvPicPr>
          <p:cNvPr id="5" name="Picture 4" descr="A white rectangular box with black text&#10;&#10;Description automatically generated">
            <a:extLst>
              <a:ext uri="{FF2B5EF4-FFF2-40B4-BE49-F238E27FC236}">
                <a16:creationId xmlns:a16="http://schemas.microsoft.com/office/drawing/2014/main" id="{1C44555F-25EF-DE03-8BA9-995B78FC4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175" y="4681451"/>
            <a:ext cx="4514850" cy="923925"/>
          </a:xfrm>
          <a:prstGeom prst="rect">
            <a:avLst/>
          </a:prstGeom>
        </p:spPr>
      </p:pic>
      <p:pic>
        <p:nvPicPr>
          <p:cNvPr id="7" name="Picture 6" descr="A graph with blue and black bars&#10;&#10;Description automatically generated with medium confidence">
            <a:extLst>
              <a:ext uri="{FF2B5EF4-FFF2-40B4-BE49-F238E27FC236}">
                <a16:creationId xmlns:a16="http://schemas.microsoft.com/office/drawing/2014/main" id="{640CA96B-C838-7135-9FC8-3059DB4AEB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2025" y="1093037"/>
            <a:ext cx="6750627" cy="4050376"/>
          </a:xfrm>
          <a:prstGeom prst="rect">
            <a:avLst/>
          </a:prstGeom>
        </p:spPr>
      </p:pic>
    </p:spTree>
    <p:extLst>
      <p:ext uri="{BB962C8B-B14F-4D97-AF65-F5344CB8AC3E}">
        <p14:creationId xmlns:p14="http://schemas.microsoft.com/office/powerpoint/2010/main" val="2915119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C3155-4298-FB04-6056-B15A6479B1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356782-06AD-66C4-9F0A-D666248A6C60}"/>
              </a:ext>
            </a:extLst>
          </p:cNvPr>
          <p:cNvSpPr>
            <a:spLocks noGrp="1"/>
          </p:cNvSpPr>
          <p:nvPr>
            <p:ph type="title"/>
          </p:nvPr>
        </p:nvSpPr>
        <p:spPr/>
        <p:txBody>
          <a:bodyPr/>
          <a:lstStyle/>
          <a:p>
            <a:r>
              <a:rPr lang="en-US" b="1" dirty="0"/>
              <a:t>SIMULATION RESULTS (BAM)</a:t>
            </a:r>
            <a:endParaRPr lang="en-IN" b="1" dirty="0"/>
          </a:p>
        </p:txBody>
      </p:sp>
      <p:pic>
        <p:nvPicPr>
          <p:cNvPr id="4" name="Picture 3" descr="A graph with a line&#10;&#10;Description automatically generated">
            <a:extLst>
              <a:ext uri="{FF2B5EF4-FFF2-40B4-BE49-F238E27FC236}">
                <a16:creationId xmlns:a16="http://schemas.microsoft.com/office/drawing/2014/main" id="{1AAE4A12-93C1-8F6F-D53A-D28C44FAB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574" y="2304384"/>
            <a:ext cx="5770426" cy="3462256"/>
          </a:xfrm>
          <a:prstGeom prst="rect">
            <a:avLst/>
          </a:prstGeom>
        </p:spPr>
      </p:pic>
      <p:pic>
        <p:nvPicPr>
          <p:cNvPr id="6" name="Picture 5" descr="A blue rectangular object with a white background&#10;&#10;Description automatically generated">
            <a:extLst>
              <a:ext uri="{FF2B5EF4-FFF2-40B4-BE49-F238E27FC236}">
                <a16:creationId xmlns:a16="http://schemas.microsoft.com/office/drawing/2014/main" id="{C88C84F0-D86D-BAB2-0183-2365A49B9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739" y="2304384"/>
            <a:ext cx="5770426" cy="3578634"/>
          </a:xfrm>
          <a:prstGeom prst="rect">
            <a:avLst/>
          </a:prstGeom>
        </p:spPr>
      </p:pic>
    </p:spTree>
    <p:extLst>
      <p:ext uri="{BB962C8B-B14F-4D97-AF65-F5344CB8AC3E}">
        <p14:creationId xmlns:p14="http://schemas.microsoft.com/office/powerpoint/2010/main" val="2231974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9A45F-E550-54D8-5E6C-CDECB710DBEA}"/>
            </a:ext>
          </a:extLst>
        </p:cNvPr>
        <p:cNvGrpSpPr/>
        <p:nvPr/>
      </p:nvGrpSpPr>
      <p:grpSpPr>
        <a:xfrm>
          <a:off x="0" y="0"/>
          <a:ext cx="0" cy="0"/>
          <a:chOff x="0" y="0"/>
          <a:chExt cx="0" cy="0"/>
        </a:xfrm>
      </p:grpSpPr>
      <p:pic>
        <p:nvPicPr>
          <p:cNvPr id="5" name="Picture 4" descr="A graph with green dots&#10;&#10;Description automatically generated">
            <a:extLst>
              <a:ext uri="{FF2B5EF4-FFF2-40B4-BE49-F238E27FC236}">
                <a16:creationId xmlns:a16="http://schemas.microsoft.com/office/drawing/2014/main" id="{69DAA23C-0659-AA93-59A3-36821F15C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29" y="1556968"/>
            <a:ext cx="5908971" cy="3545383"/>
          </a:xfrm>
          <a:prstGeom prst="rect">
            <a:avLst/>
          </a:prstGeom>
        </p:spPr>
      </p:pic>
      <p:pic>
        <p:nvPicPr>
          <p:cNvPr id="7" name="Picture 6" descr="A graph with orange bars&#10;&#10;Description automatically generated">
            <a:extLst>
              <a:ext uri="{FF2B5EF4-FFF2-40B4-BE49-F238E27FC236}">
                <a16:creationId xmlns:a16="http://schemas.microsoft.com/office/drawing/2014/main" id="{D50CCA16-610B-6CFC-F31C-ED126955F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528" y="1494208"/>
            <a:ext cx="6118168" cy="3670901"/>
          </a:xfrm>
          <a:prstGeom prst="rect">
            <a:avLst/>
          </a:prstGeom>
        </p:spPr>
      </p:pic>
    </p:spTree>
    <p:extLst>
      <p:ext uri="{BB962C8B-B14F-4D97-AF65-F5344CB8AC3E}">
        <p14:creationId xmlns:p14="http://schemas.microsoft.com/office/powerpoint/2010/main" val="921921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7A933-C18C-0E9C-C57C-3C21C7E26991}"/>
            </a:ext>
          </a:extLst>
        </p:cNvPr>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0DD8862-3E10-80B5-0637-2538A40BA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639" y="1277823"/>
            <a:ext cx="3943350" cy="2209800"/>
          </a:xfrm>
          <a:prstGeom prst="rect">
            <a:avLst/>
          </a:prstGeom>
        </p:spPr>
      </p:pic>
      <p:pic>
        <p:nvPicPr>
          <p:cNvPr id="5" name="Picture 4" descr="A white and black text&#10;&#10;Description automatically generated">
            <a:extLst>
              <a:ext uri="{FF2B5EF4-FFF2-40B4-BE49-F238E27FC236}">
                <a16:creationId xmlns:a16="http://schemas.microsoft.com/office/drawing/2014/main" id="{76B1039A-078F-61B1-A5C0-184799E4D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639" y="4529308"/>
            <a:ext cx="4600575" cy="866775"/>
          </a:xfrm>
          <a:prstGeom prst="rect">
            <a:avLst/>
          </a:prstGeom>
        </p:spPr>
      </p:pic>
      <p:pic>
        <p:nvPicPr>
          <p:cNvPr id="7" name="Picture 6" descr="A graph showing a number of resources&#10;&#10;Description automatically generated">
            <a:extLst>
              <a:ext uri="{FF2B5EF4-FFF2-40B4-BE49-F238E27FC236}">
                <a16:creationId xmlns:a16="http://schemas.microsoft.com/office/drawing/2014/main" id="{927DA163-1854-4C50-D39E-99CE408319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2660" y="699268"/>
            <a:ext cx="6357562" cy="3793067"/>
          </a:xfrm>
          <a:prstGeom prst="rect">
            <a:avLst/>
          </a:prstGeom>
        </p:spPr>
      </p:pic>
    </p:spTree>
    <p:extLst>
      <p:ext uri="{BB962C8B-B14F-4D97-AF65-F5344CB8AC3E}">
        <p14:creationId xmlns:p14="http://schemas.microsoft.com/office/powerpoint/2010/main" val="1799895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94A3A-FD75-B731-EC0E-45CD795748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680EE9-2AFD-0E60-1522-E3DF1B925266}"/>
              </a:ext>
            </a:extLst>
          </p:cNvPr>
          <p:cNvSpPr>
            <a:spLocks noGrp="1"/>
          </p:cNvSpPr>
          <p:nvPr>
            <p:ph type="title"/>
          </p:nvPr>
        </p:nvSpPr>
        <p:spPr/>
        <p:txBody>
          <a:bodyPr/>
          <a:lstStyle/>
          <a:p>
            <a:r>
              <a:rPr lang="en-US" b="1" dirty="0"/>
              <a:t>COMPARING APP &amp; BAM</a:t>
            </a:r>
            <a:endParaRPr lang="en-IN" b="1" dirty="0"/>
          </a:p>
        </p:txBody>
      </p:sp>
      <p:graphicFrame>
        <p:nvGraphicFramePr>
          <p:cNvPr id="3" name="Table 2">
            <a:extLst>
              <a:ext uri="{FF2B5EF4-FFF2-40B4-BE49-F238E27FC236}">
                <a16:creationId xmlns:a16="http://schemas.microsoft.com/office/drawing/2014/main" id="{CCA49D2D-61E1-7B1D-7DD9-1B2EABBA77AC}"/>
              </a:ext>
            </a:extLst>
          </p:cNvPr>
          <p:cNvGraphicFramePr>
            <a:graphicFrameLocks noGrp="1"/>
          </p:cNvGraphicFramePr>
          <p:nvPr>
            <p:extLst>
              <p:ext uri="{D42A27DB-BD31-4B8C-83A1-F6EECF244321}">
                <p14:modId xmlns:p14="http://schemas.microsoft.com/office/powerpoint/2010/main" val="2235485813"/>
              </p:ext>
            </p:extLst>
          </p:nvPr>
        </p:nvGraphicFramePr>
        <p:xfrm>
          <a:off x="1749367" y="1983200"/>
          <a:ext cx="8127999" cy="363620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622456934"/>
                    </a:ext>
                  </a:extLst>
                </a:gridCol>
                <a:gridCol w="2709333">
                  <a:extLst>
                    <a:ext uri="{9D8B030D-6E8A-4147-A177-3AD203B41FA5}">
                      <a16:colId xmlns:a16="http://schemas.microsoft.com/office/drawing/2014/main" val="84437815"/>
                    </a:ext>
                  </a:extLst>
                </a:gridCol>
                <a:gridCol w="2709333">
                  <a:extLst>
                    <a:ext uri="{9D8B030D-6E8A-4147-A177-3AD203B41FA5}">
                      <a16:colId xmlns:a16="http://schemas.microsoft.com/office/drawing/2014/main" val="2402229165"/>
                    </a:ext>
                  </a:extLst>
                </a:gridCol>
              </a:tblGrid>
              <a:tr h="727241">
                <a:tc>
                  <a:txBody>
                    <a:bodyPr/>
                    <a:lstStyle/>
                    <a:p>
                      <a:endParaRPr lang="en-IN"/>
                    </a:p>
                  </a:txBody>
                  <a:tcPr/>
                </a:tc>
                <a:tc>
                  <a:txBody>
                    <a:bodyPr/>
                    <a:lstStyle/>
                    <a:p>
                      <a:r>
                        <a:rPr lang="en-US" dirty="0"/>
                        <a:t>APP</a:t>
                      </a:r>
                      <a:endParaRPr lang="en-IN" dirty="0"/>
                    </a:p>
                  </a:txBody>
                  <a:tcPr/>
                </a:tc>
                <a:tc>
                  <a:txBody>
                    <a:bodyPr/>
                    <a:lstStyle/>
                    <a:p>
                      <a:r>
                        <a:rPr lang="en-US" dirty="0"/>
                        <a:t>BAM</a:t>
                      </a:r>
                      <a:endParaRPr lang="en-IN" dirty="0"/>
                    </a:p>
                  </a:txBody>
                  <a:tcPr/>
                </a:tc>
                <a:extLst>
                  <a:ext uri="{0D108BD9-81ED-4DB2-BD59-A6C34878D82A}">
                    <a16:rowId xmlns:a16="http://schemas.microsoft.com/office/drawing/2014/main" val="714226257"/>
                  </a:ext>
                </a:extLst>
              </a:tr>
              <a:tr h="727241">
                <a:tc>
                  <a:txBody>
                    <a:bodyPr/>
                    <a:lstStyle/>
                    <a:p>
                      <a:r>
                        <a:rPr lang="en-US" dirty="0"/>
                        <a:t>MRED</a:t>
                      </a:r>
                      <a:endParaRPr lang="en-IN" dirty="0"/>
                    </a:p>
                  </a:txBody>
                  <a:tcPr/>
                </a:tc>
                <a:tc>
                  <a:txBody>
                    <a:bodyPr/>
                    <a:lstStyle/>
                    <a:p>
                      <a:r>
                        <a:rPr lang="en-US" dirty="0"/>
                        <a:t>0.046</a:t>
                      </a:r>
                      <a:endParaRPr lang="en-IN" dirty="0"/>
                    </a:p>
                  </a:txBody>
                  <a:tcPr/>
                </a:tc>
                <a:tc>
                  <a:txBody>
                    <a:bodyPr/>
                    <a:lstStyle/>
                    <a:p>
                      <a:r>
                        <a:rPr lang="en-US" dirty="0"/>
                        <a:t>0.025</a:t>
                      </a:r>
                      <a:endParaRPr lang="en-IN" dirty="0"/>
                    </a:p>
                  </a:txBody>
                  <a:tcPr/>
                </a:tc>
                <a:extLst>
                  <a:ext uri="{0D108BD9-81ED-4DB2-BD59-A6C34878D82A}">
                    <a16:rowId xmlns:a16="http://schemas.microsoft.com/office/drawing/2014/main" val="241055588"/>
                  </a:ext>
                </a:extLst>
              </a:tr>
              <a:tr h="727241">
                <a:tc>
                  <a:txBody>
                    <a:bodyPr/>
                    <a:lstStyle/>
                    <a:p>
                      <a:r>
                        <a:rPr lang="en-US" dirty="0"/>
                        <a:t>NMED</a:t>
                      </a:r>
                      <a:endParaRPr lang="en-IN" dirty="0"/>
                    </a:p>
                  </a:txBody>
                  <a:tcPr/>
                </a:tc>
                <a:tc>
                  <a:txBody>
                    <a:bodyPr/>
                    <a:lstStyle/>
                    <a:p>
                      <a:r>
                        <a:rPr lang="en-US" dirty="0"/>
                        <a:t>0.0038</a:t>
                      </a:r>
                      <a:endParaRPr lang="en-IN" dirty="0"/>
                    </a:p>
                  </a:txBody>
                  <a:tcPr/>
                </a:tc>
                <a:tc>
                  <a:txBody>
                    <a:bodyPr/>
                    <a:lstStyle/>
                    <a:p>
                      <a:r>
                        <a:rPr lang="en-US" dirty="0"/>
                        <a:t>0.00083</a:t>
                      </a:r>
                      <a:endParaRPr lang="en-IN" dirty="0"/>
                    </a:p>
                  </a:txBody>
                  <a:tcPr/>
                </a:tc>
                <a:extLst>
                  <a:ext uri="{0D108BD9-81ED-4DB2-BD59-A6C34878D82A}">
                    <a16:rowId xmlns:a16="http://schemas.microsoft.com/office/drawing/2014/main" val="2245157693"/>
                  </a:ext>
                </a:extLst>
              </a:tr>
              <a:tr h="727241">
                <a:tc>
                  <a:txBody>
                    <a:bodyPr/>
                    <a:lstStyle/>
                    <a:p>
                      <a:r>
                        <a:rPr lang="en-US" dirty="0"/>
                        <a:t>Power</a:t>
                      </a:r>
                      <a:endParaRPr lang="en-IN" dirty="0"/>
                    </a:p>
                  </a:txBody>
                  <a:tcPr/>
                </a:tc>
                <a:tc>
                  <a:txBody>
                    <a:bodyPr/>
                    <a:lstStyle/>
                    <a:p>
                      <a:r>
                        <a:rPr lang="en-US" dirty="0"/>
                        <a:t>22.173W</a:t>
                      </a:r>
                      <a:endParaRPr lang="en-IN" dirty="0"/>
                    </a:p>
                  </a:txBody>
                  <a:tcPr/>
                </a:tc>
                <a:tc>
                  <a:txBody>
                    <a:bodyPr/>
                    <a:lstStyle/>
                    <a:p>
                      <a:r>
                        <a:rPr lang="en-US" dirty="0"/>
                        <a:t>17.539W</a:t>
                      </a:r>
                      <a:endParaRPr lang="en-IN" dirty="0"/>
                    </a:p>
                  </a:txBody>
                  <a:tcPr/>
                </a:tc>
                <a:extLst>
                  <a:ext uri="{0D108BD9-81ED-4DB2-BD59-A6C34878D82A}">
                    <a16:rowId xmlns:a16="http://schemas.microsoft.com/office/drawing/2014/main" val="1857929270"/>
                  </a:ext>
                </a:extLst>
              </a:tr>
              <a:tr h="727241">
                <a:tc>
                  <a:txBody>
                    <a:bodyPr/>
                    <a:lstStyle/>
                    <a:p>
                      <a:r>
                        <a:rPr lang="en-US" dirty="0"/>
                        <a:t>Resource Utilization(Slice)</a:t>
                      </a:r>
                      <a:endParaRPr lang="en-IN" dirty="0"/>
                    </a:p>
                  </a:txBody>
                  <a:tcPr/>
                </a:tc>
                <a:tc>
                  <a:txBody>
                    <a:bodyPr/>
                    <a:lstStyle/>
                    <a:p>
                      <a:r>
                        <a:rPr lang="en-US" dirty="0"/>
                        <a:t>0.89%</a:t>
                      </a:r>
                      <a:endParaRPr lang="en-IN" dirty="0"/>
                    </a:p>
                  </a:txBody>
                  <a:tcPr/>
                </a:tc>
                <a:tc>
                  <a:txBody>
                    <a:bodyPr/>
                    <a:lstStyle/>
                    <a:p>
                      <a:r>
                        <a:rPr lang="en-US" dirty="0"/>
                        <a:t>0.33%</a:t>
                      </a:r>
                      <a:endParaRPr lang="en-IN" dirty="0"/>
                    </a:p>
                  </a:txBody>
                  <a:tcPr/>
                </a:tc>
                <a:extLst>
                  <a:ext uri="{0D108BD9-81ED-4DB2-BD59-A6C34878D82A}">
                    <a16:rowId xmlns:a16="http://schemas.microsoft.com/office/drawing/2014/main" val="2685273567"/>
                  </a:ext>
                </a:extLst>
              </a:tr>
            </a:tbl>
          </a:graphicData>
        </a:graphic>
      </p:graphicFrame>
    </p:spTree>
    <p:extLst>
      <p:ext uri="{BB962C8B-B14F-4D97-AF65-F5344CB8AC3E}">
        <p14:creationId xmlns:p14="http://schemas.microsoft.com/office/powerpoint/2010/main" val="3654010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93A84-45CF-864C-0367-E05F9C7EE3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1EDCD7-C0E5-C7BB-A165-C51EFA3A130A}"/>
              </a:ext>
            </a:extLst>
          </p:cNvPr>
          <p:cNvSpPr>
            <a:spLocks noGrp="1"/>
          </p:cNvSpPr>
          <p:nvPr>
            <p:ph type="title"/>
          </p:nvPr>
        </p:nvSpPr>
        <p:spPr>
          <a:xfrm>
            <a:off x="838200" y="302857"/>
            <a:ext cx="10515600" cy="1325563"/>
          </a:xfrm>
        </p:spPr>
        <p:txBody>
          <a:bodyPr/>
          <a:lstStyle/>
          <a:p>
            <a:r>
              <a:rPr lang="en-US" b="1" dirty="0"/>
              <a:t>ROAD MAP</a:t>
            </a:r>
            <a:endParaRPr lang="en-IN" b="1" dirty="0"/>
          </a:p>
        </p:txBody>
      </p:sp>
      <p:grpSp>
        <p:nvGrpSpPr>
          <p:cNvPr id="120" name="Group 119">
            <a:extLst>
              <a:ext uri="{FF2B5EF4-FFF2-40B4-BE49-F238E27FC236}">
                <a16:creationId xmlns:a16="http://schemas.microsoft.com/office/drawing/2014/main" id="{FC1C6591-B86C-4C16-FA8E-A9099E3E2AB8}"/>
              </a:ext>
            </a:extLst>
          </p:cNvPr>
          <p:cNvGrpSpPr/>
          <p:nvPr/>
        </p:nvGrpSpPr>
        <p:grpSpPr>
          <a:xfrm>
            <a:off x="497840" y="1294448"/>
            <a:ext cx="10660271" cy="5637496"/>
            <a:chOff x="634482" y="1368517"/>
            <a:chExt cx="13114429" cy="6758179"/>
          </a:xfrm>
        </p:grpSpPr>
        <p:cxnSp>
          <p:nvCxnSpPr>
            <p:cNvPr id="102" name="Straight Connector 101">
              <a:extLst>
                <a:ext uri="{FF2B5EF4-FFF2-40B4-BE49-F238E27FC236}">
                  <a16:creationId xmlns:a16="http://schemas.microsoft.com/office/drawing/2014/main" id="{BE1A2913-A8FC-A9FE-5234-3D17EB42E7E3}"/>
                </a:ext>
              </a:extLst>
            </p:cNvPr>
            <p:cNvCxnSpPr>
              <a:cxnSpLocks/>
            </p:cNvCxnSpPr>
            <p:nvPr/>
          </p:nvCxnSpPr>
          <p:spPr>
            <a:xfrm>
              <a:off x="6978125" y="1368517"/>
              <a:ext cx="5692" cy="675817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3" name="Text 9">
              <a:extLst>
                <a:ext uri="{FF2B5EF4-FFF2-40B4-BE49-F238E27FC236}">
                  <a16:creationId xmlns:a16="http://schemas.microsoft.com/office/drawing/2014/main" id="{83F2B815-5A6F-CBDF-160C-B4F113CABFF5}"/>
                </a:ext>
              </a:extLst>
            </p:cNvPr>
            <p:cNvSpPr/>
            <p:nvPr/>
          </p:nvSpPr>
          <p:spPr>
            <a:xfrm>
              <a:off x="5780127" y="2528054"/>
              <a:ext cx="200025" cy="416481"/>
            </a:xfrm>
            <a:prstGeom prst="rect">
              <a:avLst/>
            </a:prstGeom>
            <a:noFill/>
            <a:ln/>
          </p:spPr>
          <p:txBody>
            <a:bodyPr wrap="none" rtlCol="0" anchor="t"/>
            <a:lstStyle/>
            <a:p>
              <a:pPr marL="0" indent="0" algn="ctr">
                <a:lnSpc>
                  <a:spcPts val="3281"/>
                </a:lnSpc>
                <a:buNone/>
              </a:pPr>
              <a:endParaRPr lang="en-US" sz="2624" dirty="0"/>
            </a:p>
          </p:txBody>
        </p:sp>
        <p:sp>
          <p:nvSpPr>
            <p:cNvPr id="104" name="TextBox 103">
              <a:extLst>
                <a:ext uri="{FF2B5EF4-FFF2-40B4-BE49-F238E27FC236}">
                  <a16:creationId xmlns:a16="http://schemas.microsoft.com/office/drawing/2014/main" id="{E622B173-50AC-F138-A10A-B331EE92861F}"/>
                </a:ext>
              </a:extLst>
            </p:cNvPr>
            <p:cNvSpPr txBox="1"/>
            <p:nvPr/>
          </p:nvSpPr>
          <p:spPr>
            <a:xfrm>
              <a:off x="3660354" y="3930134"/>
              <a:ext cx="7320708" cy="369332"/>
            </a:xfrm>
            <a:prstGeom prst="rect">
              <a:avLst/>
            </a:prstGeom>
            <a:noFill/>
          </p:spPr>
          <p:txBody>
            <a:bodyPr wrap="square">
              <a:spAutoFit/>
            </a:bodyPr>
            <a:lstStyle/>
            <a:p>
              <a:endParaRPr lang="en-IN" dirty="0"/>
            </a:p>
          </p:txBody>
        </p:sp>
        <p:sp>
          <p:nvSpPr>
            <p:cNvPr id="105" name="TextBox 104">
              <a:extLst>
                <a:ext uri="{FF2B5EF4-FFF2-40B4-BE49-F238E27FC236}">
                  <a16:creationId xmlns:a16="http://schemas.microsoft.com/office/drawing/2014/main" id="{1FF6C71F-B984-E5C6-ECA6-DADF11729B8E}"/>
                </a:ext>
              </a:extLst>
            </p:cNvPr>
            <p:cNvSpPr txBox="1"/>
            <p:nvPr/>
          </p:nvSpPr>
          <p:spPr>
            <a:xfrm>
              <a:off x="3660354" y="3930134"/>
              <a:ext cx="7320708" cy="369332"/>
            </a:xfrm>
            <a:prstGeom prst="rect">
              <a:avLst/>
            </a:prstGeom>
            <a:noFill/>
          </p:spPr>
          <p:txBody>
            <a:bodyPr wrap="square">
              <a:spAutoFit/>
            </a:bodyPr>
            <a:lstStyle/>
            <a:p>
              <a:endParaRPr lang="en-IN" dirty="0"/>
            </a:p>
          </p:txBody>
        </p:sp>
        <p:sp>
          <p:nvSpPr>
            <p:cNvPr id="106" name="TextBox 105">
              <a:extLst>
                <a:ext uri="{FF2B5EF4-FFF2-40B4-BE49-F238E27FC236}">
                  <a16:creationId xmlns:a16="http://schemas.microsoft.com/office/drawing/2014/main" id="{A823609F-7554-E716-DD74-4ED327037A0E}"/>
                </a:ext>
              </a:extLst>
            </p:cNvPr>
            <p:cNvSpPr txBox="1"/>
            <p:nvPr/>
          </p:nvSpPr>
          <p:spPr>
            <a:xfrm>
              <a:off x="3660354" y="3930134"/>
              <a:ext cx="7320708" cy="369332"/>
            </a:xfrm>
            <a:prstGeom prst="rect">
              <a:avLst/>
            </a:prstGeom>
            <a:noFill/>
          </p:spPr>
          <p:txBody>
            <a:bodyPr wrap="square">
              <a:spAutoFit/>
            </a:bodyPr>
            <a:lstStyle/>
            <a:p>
              <a:endParaRPr lang="en-IN" dirty="0"/>
            </a:p>
          </p:txBody>
        </p:sp>
        <p:cxnSp>
          <p:nvCxnSpPr>
            <p:cNvPr id="107" name="Straight Connector 106">
              <a:extLst>
                <a:ext uri="{FF2B5EF4-FFF2-40B4-BE49-F238E27FC236}">
                  <a16:creationId xmlns:a16="http://schemas.microsoft.com/office/drawing/2014/main" id="{B70D2B6C-44FF-679D-B4FB-11BA76155080}"/>
                </a:ext>
              </a:extLst>
            </p:cNvPr>
            <p:cNvCxnSpPr>
              <a:cxnSpLocks/>
            </p:cNvCxnSpPr>
            <p:nvPr/>
          </p:nvCxnSpPr>
          <p:spPr>
            <a:xfrm>
              <a:off x="634482" y="4271474"/>
              <a:ext cx="1267389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B8C38794-C773-297C-6CEE-A6B8103A02C1}"/>
                </a:ext>
              </a:extLst>
            </p:cNvPr>
            <p:cNvSpPr/>
            <p:nvPr/>
          </p:nvSpPr>
          <p:spPr>
            <a:xfrm>
              <a:off x="634482" y="1945178"/>
              <a:ext cx="2310938" cy="983543"/>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Phase 1</a:t>
              </a:r>
            </a:p>
            <a:p>
              <a:pPr algn="ctr"/>
              <a:r>
                <a:rPr lang="en-US" b="1" dirty="0">
                  <a:solidFill>
                    <a:schemeClr val="tx1"/>
                  </a:solidFill>
                </a:rPr>
                <a:t>Literature Review</a:t>
              </a:r>
              <a:endParaRPr lang="en-IN" b="1" dirty="0">
                <a:solidFill>
                  <a:schemeClr val="tx1"/>
                </a:solidFill>
              </a:endParaRPr>
            </a:p>
          </p:txBody>
        </p:sp>
        <p:sp>
          <p:nvSpPr>
            <p:cNvPr id="109" name="Rectangle 108">
              <a:extLst>
                <a:ext uri="{FF2B5EF4-FFF2-40B4-BE49-F238E27FC236}">
                  <a16:creationId xmlns:a16="http://schemas.microsoft.com/office/drawing/2014/main" id="{B3F0F57B-D940-54FC-12F2-DEB83586670D}"/>
                </a:ext>
              </a:extLst>
            </p:cNvPr>
            <p:cNvSpPr/>
            <p:nvPr/>
          </p:nvSpPr>
          <p:spPr>
            <a:xfrm>
              <a:off x="2504885" y="5413779"/>
              <a:ext cx="2310938" cy="983543"/>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Phase 2 </a:t>
              </a:r>
            </a:p>
            <a:p>
              <a:pPr algn="ctr"/>
              <a:r>
                <a:rPr lang="en-US" b="1" dirty="0">
                  <a:solidFill>
                    <a:schemeClr val="tx1"/>
                  </a:solidFill>
                </a:rPr>
                <a:t>Design and Simulation</a:t>
              </a:r>
              <a:endParaRPr lang="en-IN" b="1" dirty="0">
                <a:solidFill>
                  <a:schemeClr val="tx1"/>
                </a:solidFill>
              </a:endParaRPr>
            </a:p>
          </p:txBody>
        </p:sp>
        <p:sp>
          <p:nvSpPr>
            <p:cNvPr id="110" name="Rectangle 109">
              <a:extLst>
                <a:ext uri="{FF2B5EF4-FFF2-40B4-BE49-F238E27FC236}">
                  <a16:creationId xmlns:a16="http://schemas.microsoft.com/office/drawing/2014/main" id="{49476920-7A48-B340-188E-CA2DC34468A1}"/>
                </a:ext>
              </a:extLst>
            </p:cNvPr>
            <p:cNvSpPr/>
            <p:nvPr/>
          </p:nvSpPr>
          <p:spPr>
            <a:xfrm>
              <a:off x="4679681" y="1931864"/>
              <a:ext cx="2310938" cy="983543"/>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Phase 3 Implementation</a:t>
              </a:r>
              <a:endParaRPr lang="en-IN" b="1" dirty="0">
                <a:solidFill>
                  <a:schemeClr val="tx1"/>
                </a:solidFill>
              </a:endParaRPr>
            </a:p>
          </p:txBody>
        </p:sp>
        <p:sp>
          <p:nvSpPr>
            <p:cNvPr id="111" name="Rectangle 110">
              <a:extLst>
                <a:ext uri="{FF2B5EF4-FFF2-40B4-BE49-F238E27FC236}">
                  <a16:creationId xmlns:a16="http://schemas.microsoft.com/office/drawing/2014/main" id="{1713AFF6-0CC9-C4B7-3E92-A013728C5D9F}"/>
                </a:ext>
              </a:extLst>
            </p:cNvPr>
            <p:cNvSpPr/>
            <p:nvPr/>
          </p:nvSpPr>
          <p:spPr>
            <a:xfrm>
              <a:off x="6971429" y="5433918"/>
              <a:ext cx="2310938" cy="983543"/>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Phase 4 </a:t>
              </a:r>
            </a:p>
            <a:p>
              <a:pPr algn="ctr"/>
              <a:r>
                <a:rPr lang="en-US" b="1" dirty="0">
                  <a:solidFill>
                    <a:schemeClr val="tx1"/>
                  </a:solidFill>
                </a:rPr>
                <a:t>NN Integration</a:t>
              </a:r>
              <a:endParaRPr lang="en-IN" b="1" dirty="0">
                <a:solidFill>
                  <a:schemeClr val="tx1"/>
                </a:solidFill>
              </a:endParaRPr>
            </a:p>
          </p:txBody>
        </p:sp>
        <p:sp>
          <p:nvSpPr>
            <p:cNvPr id="112" name="Rectangle 111">
              <a:extLst>
                <a:ext uri="{FF2B5EF4-FFF2-40B4-BE49-F238E27FC236}">
                  <a16:creationId xmlns:a16="http://schemas.microsoft.com/office/drawing/2014/main" id="{DF6CB6D9-295B-B944-3669-7FA801120904}"/>
                </a:ext>
              </a:extLst>
            </p:cNvPr>
            <p:cNvSpPr/>
            <p:nvPr/>
          </p:nvSpPr>
          <p:spPr>
            <a:xfrm>
              <a:off x="11321918" y="5413778"/>
              <a:ext cx="2426993" cy="983543"/>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Phase 6 </a:t>
              </a:r>
            </a:p>
            <a:p>
              <a:pPr algn="ctr"/>
              <a:r>
                <a:rPr lang="en-US" b="1" dirty="0">
                  <a:solidFill>
                    <a:schemeClr val="tx1"/>
                  </a:solidFill>
                </a:rPr>
                <a:t>Publication Preparation </a:t>
              </a:r>
              <a:endParaRPr lang="en-IN" b="1" dirty="0">
                <a:solidFill>
                  <a:schemeClr val="tx1"/>
                </a:solidFill>
              </a:endParaRPr>
            </a:p>
          </p:txBody>
        </p:sp>
        <p:sp>
          <p:nvSpPr>
            <p:cNvPr id="113" name="Rectangle 112">
              <a:extLst>
                <a:ext uri="{FF2B5EF4-FFF2-40B4-BE49-F238E27FC236}">
                  <a16:creationId xmlns:a16="http://schemas.microsoft.com/office/drawing/2014/main" id="{D3199C87-1A44-173B-7D9D-79B7021648FD}"/>
                </a:ext>
              </a:extLst>
            </p:cNvPr>
            <p:cNvSpPr/>
            <p:nvPr/>
          </p:nvSpPr>
          <p:spPr>
            <a:xfrm>
              <a:off x="9104851" y="1965248"/>
              <a:ext cx="2310938" cy="983543"/>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Phase 5</a:t>
              </a:r>
            </a:p>
            <a:p>
              <a:pPr algn="ctr"/>
              <a:r>
                <a:rPr lang="en-US" b="1" dirty="0">
                  <a:solidFill>
                    <a:schemeClr val="tx1"/>
                  </a:solidFill>
                </a:rPr>
                <a:t>Testing and Analysis</a:t>
              </a:r>
              <a:endParaRPr lang="en-IN" b="1" dirty="0">
                <a:solidFill>
                  <a:schemeClr val="tx1"/>
                </a:solidFill>
              </a:endParaRPr>
            </a:p>
          </p:txBody>
        </p:sp>
        <p:cxnSp>
          <p:nvCxnSpPr>
            <p:cNvPr id="114" name="Straight Connector 113">
              <a:extLst>
                <a:ext uri="{FF2B5EF4-FFF2-40B4-BE49-F238E27FC236}">
                  <a16:creationId xmlns:a16="http://schemas.microsoft.com/office/drawing/2014/main" id="{6F6EB506-BC13-C261-2719-5BE417D75146}"/>
                </a:ext>
              </a:extLst>
            </p:cNvPr>
            <p:cNvCxnSpPr>
              <a:cxnSpLocks/>
              <a:stCxn id="108" idx="2"/>
            </p:cNvCxnSpPr>
            <p:nvPr/>
          </p:nvCxnSpPr>
          <p:spPr>
            <a:xfrm>
              <a:off x="1789951" y="2928721"/>
              <a:ext cx="0" cy="1342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6BCAD97-9D0A-05DB-3495-7A7868410CD0}"/>
                </a:ext>
              </a:extLst>
            </p:cNvPr>
            <p:cNvCxnSpPr>
              <a:cxnSpLocks/>
            </p:cNvCxnSpPr>
            <p:nvPr/>
          </p:nvCxnSpPr>
          <p:spPr>
            <a:xfrm>
              <a:off x="5780127" y="2928721"/>
              <a:ext cx="0" cy="1342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2DA9420-CA57-23B5-3909-2CC2560C39D4}"/>
                </a:ext>
              </a:extLst>
            </p:cNvPr>
            <p:cNvCxnSpPr>
              <a:cxnSpLocks/>
            </p:cNvCxnSpPr>
            <p:nvPr/>
          </p:nvCxnSpPr>
          <p:spPr>
            <a:xfrm>
              <a:off x="10221827" y="2944535"/>
              <a:ext cx="0" cy="1326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E3FBFA0-B04F-FCA9-8E04-2574FFC28E60}"/>
                </a:ext>
              </a:extLst>
            </p:cNvPr>
            <p:cNvCxnSpPr>
              <a:cxnSpLocks/>
            </p:cNvCxnSpPr>
            <p:nvPr/>
          </p:nvCxnSpPr>
          <p:spPr>
            <a:xfrm>
              <a:off x="3660354" y="4271474"/>
              <a:ext cx="0" cy="1114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E6F1990-FE4B-F982-B686-462776CCE037}"/>
                </a:ext>
              </a:extLst>
            </p:cNvPr>
            <p:cNvCxnSpPr>
              <a:cxnSpLocks/>
            </p:cNvCxnSpPr>
            <p:nvPr/>
          </p:nvCxnSpPr>
          <p:spPr>
            <a:xfrm>
              <a:off x="8068870" y="4299466"/>
              <a:ext cx="0" cy="1134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97FA3B0-3CA3-9D89-6535-6B5FA3E88B8A}"/>
                </a:ext>
              </a:extLst>
            </p:cNvPr>
            <p:cNvCxnSpPr>
              <a:cxnSpLocks/>
            </p:cNvCxnSpPr>
            <p:nvPr/>
          </p:nvCxnSpPr>
          <p:spPr>
            <a:xfrm>
              <a:off x="12574368" y="4271474"/>
              <a:ext cx="0" cy="1114313"/>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3880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8753-FFD7-0E93-86F2-0DE9D6B1CA7E}"/>
              </a:ext>
            </a:extLst>
          </p:cNvPr>
          <p:cNvSpPr>
            <a:spLocks noGrp="1"/>
          </p:cNvSpPr>
          <p:nvPr>
            <p:ph type="title"/>
          </p:nvPr>
        </p:nvSpPr>
        <p:spPr>
          <a:xfrm>
            <a:off x="838200" y="365125"/>
            <a:ext cx="10345615" cy="704019"/>
          </a:xfrm>
        </p:spPr>
        <p:txBody>
          <a:bodyPr>
            <a:normAutofit/>
          </a:bodyPr>
          <a:lstStyle/>
          <a:p>
            <a:pPr algn="ctr"/>
            <a:r>
              <a:rPr lang="en-US" b="1" dirty="0"/>
              <a:t>APPLICATIONS</a:t>
            </a:r>
            <a:endParaRPr lang="en-IN" b="1" dirty="0"/>
          </a:p>
        </p:txBody>
      </p:sp>
      <p:sp>
        <p:nvSpPr>
          <p:cNvPr id="3" name="Content Placeholder 2">
            <a:extLst>
              <a:ext uri="{FF2B5EF4-FFF2-40B4-BE49-F238E27FC236}">
                <a16:creationId xmlns:a16="http://schemas.microsoft.com/office/drawing/2014/main" id="{34C67D5D-393E-537B-396B-44A67C263492}"/>
              </a:ext>
            </a:extLst>
          </p:cNvPr>
          <p:cNvSpPr>
            <a:spLocks noGrp="1"/>
          </p:cNvSpPr>
          <p:nvPr>
            <p:ph idx="1"/>
          </p:nvPr>
        </p:nvSpPr>
        <p:spPr>
          <a:xfrm>
            <a:off x="838200" y="1069145"/>
            <a:ext cx="10837985" cy="5788855"/>
          </a:xfrm>
        </p:spPr>
        <p:txBody>
          <a:bodyPr>
            <a:noAutofit/>
          </a:bodyPr>
          <a:lstStyle/>
          <a:p>
            <a:pPr>
              <a:lnSpc>
                <a:spcPct val="150000"/>
              </a:lnSpc>
            </a:pPr>
            <a:r>
              <a:rPr lang="en-US" sz="1800" dirty="0"/>
              <a:t>Energy-efficient approximate multipliers are essential for deploying neural networks in resource-constrained environments. </a:t>
            </a:r>
          </a:p>
          <a:p>
            <a:pPr>
              <a:lnSpc>
                <a:spcPct val="150000"/>
              </a:lnSpc>
            </a:pPr>
            <a:r>
              <a:rPr lang="en-US" sz="1800" dirty="0"/>
              <a:t>Key applications include:</a:t>
            </a:r>
          </a:p>
          <a:p>
            <a:pPr marL="514350" indent="-514350">
              <a:lnSpc>
                <a:spcPct val="150000"/>
              </a:lnSpc>
              <a:buFont typeface="+mj-lt"/>
              <a:buAutoNum type="arabicPeriod"/>
            </a:pPr>
            <a:r>
              <a:rPr lang="en-US" sz="1800" dirty="0"/>
              <a:t>Edge AI &amp; Embedded Systems : Real-time processing for mobile, IoT, and wearable devices, enabling tasks like image and speech recognition with low power consumption.</a:t>
            </a:r>
          </a:p>
          <a:p>
            <a:pPr marL="514350" indent="-514350">
              <a:lnSpc>
                <a:spcPct val="150000"/>
              </a:lnSpc>
              <a:buFont typeface="+mj-lt"/>
              <a:buAutoNum type="arabicPeriod"/>
            </a:pPr>
            <a:r>
              <a:rPr lang="en-US" sz="1800" dirty="0"/>
              <a:t>Image &amp; Video Processing : Speeding up image recognition and video analysis in devices like security cameras and AR glasses.</a:t>
            </a:r>
          </a:p>
          <a:p>
            <a:pPr marL="514350" indent="-514350">
              <a:lnSpc>
                <a:spcPct val="150000"/>
              </a:lnSpc>
              <a:buFont typeface="+mj-lt"/>
              <a:buAutoNum type="arabicPeriod"/>
            </a:pPr>
            <a:r>
              <a:rPr lang="en-US" sz="1800" dirty="0"/>
              <a:t>Healthcare Devices : Low-power real-time health monitoring for wearable systems like ECG/EEG sensors.</a:t>
            </a:r>
          </a:p>
          <a:p>
            <a:pPr marL="514350" indent="-514350">
              <a:lnSpc>
                <a:spcPct val="150000"/>
              </a:lnSpc>
              <a:buFont typeface="+mj-lt"/>
              <a:buAutoNum type="arabicPeriod"/>
            </a:pPr>
            <a:r>
              <a:rPr lang="en-US" sz="1800" dirty="0"/>
              <a:t>Smart Sensors &amp; IoT : Enabling energy-efficient decision-making in smart city and industrial sensors for anomaly detection and predictive maintenance.</a:t>
            </a:r>
          </a:p>
          <a:p>
            <a:pPr marL="514350" indent="-514350">
              <a:lnSpc>
                <a:spcPct val="150000"/>
              </a:lnSpc>
              <a:buFont typeface="+mj-lt"/>
              <a:buAutoNum type="arabicPeriod"/>
            </a:pPr>
            <a:r>
              <a:rPr lang="en-US" sz="1800" dirty="0"/>
              <a:t> Low-Power Consumer </a:t>
            </a:r>
            <a:r>
              <a:rPr lang="en-US" sz="1800" dirty="0" err="1"/>
              <a:t>Electronics:Power-efficient</a:t>
            </a:r>
            <a:r>
              <a:rPr lang="en-US" sz="1800" dirty="0"/>
              <a:t> voice assistants and smart home devices for real-time speech recognition and processing.</a:t>
            </a:r>
            <a:endParaRPr lang="en-IN" sz="1800" dirty="0"/>
          </a:p>
        </p:txBody>
      </p:sp>
    </p:spTree>
    <p:extLst>
      <p:ext uri="{BB962C8B-B14F-4D97-AF65-F5344CB8AC3E}">
        <p14:creationId xmlns:p14="http://schemas.microsoft.com/office/powerpoint/2010/main" val="16042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54CA-148E-026C-2601-F06CCA0BCA56}"/>
              </a:ext>
            </a:extLst>
          </p:cNvPr>
          <p:cNvSpPr>
            <a:spLocks noGrp="1"/>
          </p:cNvSpPr>
          <p:nvPr>
            <p:ph type="title"/>
          </p:nvPr>
        </p:nvSpPr>
        <p:spPr/>
        <p:txBody>
          <a:bodyPr>
            <a:normAutofit/>
          </a:bodyPr>
          <a:lstStyle/>
          <a:p>
            <a:pPr algn="ctr"/>
            <a:r>
              <a:rPr lang="en-US" b="1" dirty="0"/>
              <a:t>PROBLEM STATEMENT</a:t>
            </a:r>
            <a:endParaRPr lang="en-IN" b="1" dirty="0"/>
          </a:p>
        </p:txBody>
      </p:sp>
      <p:sp>
        <p:nvSpPr>
          <p:cNvPr id="3" name="Content Placeholder 2">
            <a:extLst>
              <a:ext uri="{FF2B5EF4-FFF2-40B4-BE49-F238E27FC236}">
                <a16:creationId xmlns:a16="http://schemas.microsoft.com/office/drawing/2014/main" id="{C34FCDE2-8BE6-A80C-2D6E-E94F13E33CFD}"/>
              </a:ext>
            </a:extLst>
          </p:cNvPr>
          <p:cNvSpPr>
            <a:spLocks noGrp="1"/>
          </p:cNvSpPr>
          <p:nvPr>
            <p:ph idx="1"/>
          </p:nvPr>
        </p:nvSpPr>
        <p:spPr/>
        <p:txBody>
          <a:bodyPr>
            <a:normAutofit/>
          </a:bodyPr>
          <a:lstStyle/>
          <a:p>
            <a:pPr>
              <a:lnSpc>
                <a:spcPct val="150000"/>
              </a:lnSpc>
            </a:pPr>
            <a:r>
              <a:rPr lang="en-US" sz="1800" b="1" dirty="0"/>
              <a:t>Neural networks rely heavily on energy-intensive multiply-and-accumulate </a:t>
            </a:r>
            <a:r>
              <a:rPr lang="en-US" sz="1800" dirty="0"/>
              <a:t>(MAC) operations, posing challenges for deployment in </a:t>
            </a:r>
            <a:r>
              <a:rPr lang="en-US" sz="1800" b="1" dirty="0"/>
              <a:t>resource-constrained environments </a:t>
            </a:r>
            <a:r>
              <a:rPr lang="en-US" sz="1800" dirty="0"/>
              <a:t>like edge devices. Traditional multipliers, designed for high precision, increase </a:t>
            </a:r>
            <a:r>
              <a:rPr lang="en-US" sz="1800" b="1" dirty="0"/>
              <a:t>power consumption </a:t>
            </a:r>
            <a:r>
              <a:rPr lang="en-US" sz="1800" dirty="0"/>
              <a:t>and hardware complexity, despite neural networks being inherently tolerant to small inaccuracies.</a:t>
            </a:r>
          </a:p>
          <a:p>
            <a:pPr>
              <a:lnSpc>
                <a:spcPct val="150000"/>
              </a:lnSpc>
            </a:pPr>
            <a:r>
              <a:rPr lang="en-US" sz="1800" dirty="0"/>
              <a:t>This project is to </a:t>
            </a:r>
            <a:r>
              <a:rPr lang="en-US" sz="1800" b="1" dirty="0"/>
              <a:t>design energy-efficient approximate multipliers </a:t>
            </a:r>
            <a:r>
              <a:rPr lang="en-US" sz="1800" dirty="0"/>
              <a:t>that reduce power consumption and hardware overhead while maintaining minimal impact on neural network performance. These multipliers must achieve an </a:t>
            </a:r>
            <a:r>
              <a:rPr lang="en-US" sz="1800" b="1" dirty="0"/>
              <a:t>optimal trade-off between energy savings and accuracy degradation</a:t>
            </a:r>
            <a:r>
              <a:rPr lang="en-US" sz="1800" dirty="0"/>
              <a:t>, ensuring scalability and compatibility with various NN architecture and applications.</a:t>
            </a:r>
            <a:endParaRPr lang="en-IN" sz="1800" dirty="0"/>
          </a:p>
        </p:txBody>
      </p:sp>
    </p:spTree>
    <p:extLst>
      <p:ext uri="{BB962C8B-B14F-4D97-AF65-F5344CB8AC3E}">
        <p14:creationId xmlns:p14="http://schemas.microsoft.com/office/powerpoint/2010/main" val="1716830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B67C3-08EE-DE50-046E-05CC44824E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11DE8A-0697-4598-28A6-D0E3CA17A69F}"/>
              </a:ext>
            </a:extLst>
          </p:cNvPr>
          <p:cNvSpPr>
            <a:spLocks noGrp="1"/>
          </p:cNvSpPr>
          <p:nvPr>
            <p:ph type="title"/>
          </p:nvPr>
        </p:nvSpPr>
        <p:spPr>
          <a:xfrm>
            <a:off x="838200" y="365125"/>
            <a:ext cx="10345615" cy="704019"/>
          </a:xfrm>
        </p:spPr>
        <p:txBody>
          <a:bodyPr>
            <a:normAutofit/>
          </a:bodyPr>
          <a:lstStyle/>
          <a:p>
            <a:pPr algn="ctr"/>
            <a:r>
              <a:rPr lang="en-US" b="1" dirty="0"/>
              <a:t>REFERENCES</a:t>
            </a:r>
            <a:endParaRPr lang="en-IN" b="1" dirty="0"/>
          </a:p>
        </p:txBody>
      </p:sp>
      <p:sp>
        <p:nvSpPr>
          <p:cNvPr id="3" name="Content Placeholder 2">
            <a:extLst>
              <a:ext uri="{FF2B5EF4-FFF2-40B4-BE49-F238E27FC236}">
                <a16:creationId xmlns:a16="http://schemas.microsoft.com/office/drawing/2014/main" id="{52E0BF75-6E10-E5B7-D25D-6451ABD1C9DC}"/>
              </a:ext>
            </a:extLst>
          </p:cNvPr>
          <p:cNvSpPr>
            <a:spLocks noGrp="1"/>
          </p:cNvSpPr>
          <p:nvPr>
            <p:ph idx="1"/>
          </p:nvPr>
        </p:nvSpPr>
        <p:spPr>
          <a:xfrm>
            <a:off x="838200" y="1069145"/>
            <a:ext cx="10837985" cy="5788855"/>
          </a:xfrm>
        </p:spPr>
        <p:txBody>
          <a:bodyPr>
            <a:noAutofit/>
          </a:bodyPr>
          <a:lstStyle/>
          <a:p>
            <a:pPr marL="342900" indent="-342900">
              <a:lnSpc>
                <a:spcPct val="150000"/>
              </a:lnSpc>
              <a:buFont typeface="+mj-lt"/>
              <a:buAutoNum type="arabicPeriod"/>
            </a:pPr>
            <a:r>
              <a:rPr lang="en-US" sz="1800" dirty="0"/>
              <a:t>.</a:t>
            </a:r>
            <a:r>
              <a:rPr lang="en-US" sz="1800" u="sng" dirty="0">
                <a:solidFill>
                  <a:srgbClr val="0070C0"/>
                </a:solidFill>
              </a:rPr>
              <a:t>Ying Wu, </a:t>
            </a:r>
            <a:r>
              <a:rPr lang="en-US" sz="1800" u="sng" dirty="0" err="1">
                <a:solidFill>
                  <a:srgbClr val="0070C0"/>
                </a:solidFill>
              </a:rPr>
              <a:t>Chuangtao</a:t>
            </a:r>
            <a:r>
              <a:rPr lang="en-US" sz="1800" u="sng" dirty="0">
                <a:solidFill>
                  <a:srgbClr val="0070C0"/>
                </a:solidFill>
              </a:rPr>
              <a:t> Chen, </a:t>
            </a:r>
            <a:r>
              <a:rPr lang="en-US" sz="1800" u="sng" dirty="0" err="1">
                <a:solidFill>
                  <a:srgbClr val="0070C0"/>
                </a:solidFill>
              </a:rPr>
              <a:t>Weihua</a:t>
            </a:r>
            <a:r>
              <a:rPr lang="en-US" sz="1800" u="sng" dirty="0">
                <a:solidFill>
                  <a:srgbClr val="0070C0"/>
                </a:solidFill>
              </a:rPr>
              <a:t> Xiao, Xuan Wang, </a:t>
            </a:r>
            <a:r>
              <a:rPr lang="en-US" sz="1800" u="sng" dirty="0" err="1">
                <a:solidFill>
                  <a:srgbClr val="0070C0"/>
                </a:solidFill>
              </a:rPr>
              <a:t>Chenyi</a:t>
            </a:r>
            <a:r>
              <a:rPr lang="en-US" sz="1800" u="sng" dirty="0">
                <a:solidFill>
                  <a:srgbClr val="0070C0"/>
                </a:solidFill>
              </a:rPr>
              <a:t> Wen, Jie Han, </a:t>
            </a:r>
            <a:r>
              <a:rPr lang="en-US" sz="1800" u="sng" dirty="0" err="1">
                <a:solidFill>
                  <a:srgbClr val="0070C0"/>
                </a:solidFill>
              </a:rPr>
              <a:t>Xunzhao</a:t>
            </a:r>
            <a:r>
              <a:rPr lang="en-US" sz="1800" u="sng" dirty="0">
                <a:solidFill>
                  <a:srgbClr val="0070C0"/>
                </a:solidFill>
              </a:rPr>
              <a:t> Yin, </a:t>
            </a:r>
            <a:r>
              <a:rPr lang="en-US" sz="1800" u="sng" dirty="0" err="1">
                <a:solidFill>
                  <a:srgbClr val="0070C0"/>
                </a:solidFill>
              </a:rPr>
              <a:t>Weikang</a:t>
            </a:r>
            <a:r>
              <a:rPr lang="en-US" sz="1800" u="sng" dirty="0">
                <a:solidFill>
                  <a:srgbClr val="0070C0"/>
                </a:solidFill>
              </a:rPr>
              <a:t> Qian, and ChengZhuo.2024. </a:t>
            </a:r>
            <a:r>
              <a:rPr lang="en-US" sz="1800" u="sng" dirty="0" err="1">
                <a:solidFill>
                  <a:srgbClr val="0070C0"/>
                </a:solidFill>
              </a:rPr>
              <a:t>ASurveyonApproximateMultiplier</a:t>
            </a:r>
            <a:r>
              <a:rPr lang="en-US" sz="1800" u="sng" dirty="0">
                <a:solidFill>
                  <a:srgbClr val="0070C0"/>
                </a:solidFill>
              </a:rPr>
              <a:t> Designs for Energy Efficiency: From Algorithms to Circuits. ACM Trans. Des. </a:t>
            </a:r>
            <a:r>
              <a:rPr lang="en-US" sz="1800" u="sng" dirty="0" err="1">
                <a:solidFill>
                  <a:srgbClr val="0070C0"/>
                </a:solidFill>
              </a:rPr>
              <a:t>Autom</a:t>
            </a:r>
            <a:r>
              <a:rPr lang="en-US" sz="1800" u="sng" dirty="0">
                <a:solidFill>
                  <a:srgbClr val="0070C0"/>
                </a:solidFill>
              </a:rPr>
              <a:t>. Electron. Syst. 29, 1, Article 23 (January 2024), 37 pages</a:t>
            </a:r>
          </a:p>
          <a:p>
            <a:pPr marL="342900" indent="-342900">
              <a:lnSpc>
                <a:spcPct val="150000"/>
              </a:lnSpc>
              <a:buFont typeface="+mj-lt"/>
              <a:buAutoNum type="arabicPeriod"/>
            </a:pPr>
            <a:r>
              <a:rPr lang="en-IN" sz="1800" dirty="0"/>
              <a:t>.</a:t>
            </a:r>
            <a:r>
              <a:rPr lang="en-IN" sz="1800" u="sng" dirty="0" err="1">
                <a:solidFill>
                  <a:srgbClr val="0070C0"/>
                </a:solidFill>
              </a:rPr>
              <a:t>Suganthi</a:t>
            </a:r>
            <a:r>
              <a:rPr lang="en-IN" sz="1800" u="sng" dirty="0">
                <a:solidFill>
                  <a:srgbClr val="0070C0"/>
                </a:solidFill>
              </a:rPr>
              <a:t> Venkatachalam and Seok-Bum Ko. 2017. Design of power and area efficient approximate multipliers. IEEE Transactions on Very Large Scale Integration (VLSI) Systems 25, 5 (2017), 1782–1786.</a:t>
            </a:r>
            <a:endParaRPr lang="en-US" sz="1800" u="sng" dirty="0">
              <a:solidFill>
                <a:srgbClr val="0070C0"/>
              </a:solidFill>
            </a:endParaRPr>
          </a:p>
          <a:p>
            <a:pPr marL="342900" indent="-342900">
              <a:lnSpc>
                <a:spcPct val="150000"/>
              </a:lnSpc>
              <a:buFont typeface="+mj-lt"/>
              <a:buAutoNum type="arabicPeriod"/>
            </a:pPr>
            <a:r>
              <a:rPr lang="en-IN" sz="1800" dirty="0"/>
              <a:t>.</a:t>
            </a:r>
            <a:r>
              <a:rPr lang="en-IN" sz="1800" u="sng" dirty="0">
                <a:solidFill>
                  <a:srgbClr val="0070C0"/>
                </a:solidFill>
              </a:rPr>
              <a:t>HamidRezaMahdiani,AliAhmadi,SiedMehdiFakhraie,andCaroLucas.2009.Bio-inspiredimprecisecomputational blocks for efficient VLSI implementation of soft-computing applications. IEEE Transactions on Circuits and Systems I: Regular Papers 57, 4 (2009), 850–862.</a:t>
            </a:r>
          </a:p>
          <a:p>
            <a:pPr marL="342900" indent="-342900">
              <a:lnSpc>
                <a:spcPct val="150000"/>
              </a:lnSpc>
              <a:buFont typeface="+mj-lt"/>
              <a:buAutoNum type="arabicPeriod"/>
            </a:pPr>
            <a:r>
              <a:rPr lang="en-US" sz="1800" dirty="0"/>
              <a:t>.</a:t>
            </a:r>
            <a:r>
              <a:rPr lang="en-US" sz="1800" u="sng" dirty="0">
                <a:solidFill>
                  <a:srgbClr val="0070C0"/>
                </a:solidFill>
              </a:rPr>
              <a:t>https://www.allaboutcircuits.com/technical-articles/multiplication-examples-using-the-fixed-point-representation/</a:t>
            </a:r>
          </a:p>
          <a:p>
            <a:pPr marL="342900" indent="-342900">
              <a:lnSpc>
                <a:spcPct val="150000"/>
              </a:lnSpc>
              <a:buFont typeface="+mj-lt"/>
              <a:buAutoNum type="arabicPeriod"/>
            </a:pPr>
            <a:endParaRPr lang="en-IN" sz="1800" dirty="0"/>
          </a:p>
        </p:txBody>
      </p:sp>
    </p:spTree>
    <p:extLst>
      <p:ext uri="{BB962C8B-B14F-4D97-AF65-F5344CB8AC3E}">
        <p14:creationId xmlns:p14="http://schemas.microsoft.com/office/powerpoint/2010/main" val="3030426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35EC68-C4F9-0217-6DF6-A6E1761940C1}"/>
              </a:ext>
            </a:extLst>
          </p:cNvPr>
          <p:cNvSpPr txBox="1"/>
          <p:nvPr/>
        </p:nvSpPr>
        <p:spPr>
          <a:xfrm>
            <a:off x="3499338" y="2495230"/>
            <a:ext cx="6098344" cy="1323439"/>
          </a:xfrm>
          <a:prstGeom prst="rect">
            <a:avLst/>
          </a:prstGeom>
          <a:noFill/>
        </p:spPr>
        <p:txBody>
          <a:bodyPr wrap="square">
            <a:spAutoFit/>
          </a:bodyPr>
          <a:lstStyle/>
          <a:p>
            <a:r>
              <a:rPr lang="en-US" sz="8000" dirty="0"/>
              <a:t>THANK YOU</a:t>
            </a:r>
            <a:endParaRPr lang="en-IN" sz="8000" dirty="0"/>
          </a:p>
        </p:txBody>
      </p:sp>
    </p:spTree>
    <p:extLst>
      <p:ext uri="{BB962C8B-B14F-4D97-AF65-F5344CB8AC3E}">
        <p14:creationId xmlns:p14="http://schemas.microsoft.com/office/powerpoint/2010/main" val="115431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E0D4-C018-F933-A416-09C3C83948BB}"/>
              </a:ext>
            </a:extLst>
          </p:cNvPr>
          <p:cNvSpPr>
            <a:spLocks noGrp="1"/>
          </p:cNvSpPr>
          <p:nvPr>
            <p:ph type="title"/>
          </p:nvPr>
        </p:nvSpPr>
        <p:spPr/>
        <p:txBody>
          <a:bodyPr/>
          <a:lstStyle/>
          <a:p>
            <a:pPr algn="ctr"/>
            <a:r>
              <a:rPr lang="en-IN" b="1" dirty="0"/>
              <a:t>OBJECTIVE</a:t>
            </a:r>
          </a:p>
        </p:txBody>
      </p:sp>
      <p:sp>
        <p:nvSpPr>
          <p:cNvPr id="3" name="Content Placeholder 2">
            <a:extLst>
              <a:ext uri="{FF2B5EF4-FFF2-40B4-BE49-F238E27FC236}">
                <a16:creationId xmlns:a16="http://schemas.microsoft.com/office/drawing/2014/main" id="{5098B8D0-935D-1964-FC87-C3F4E0E2CF4B}"/>
              </a:ext>
            </a:extLst>
          </p:cNvPr>
          <p:cNvSpPr>
            <a:spLocks noGrp="1"/>
          </p:cNvSpPr>
          <p:nvPr>
            <p:ph idx="1"/>
          </p:nvPr>
        </p:nvSpPr>
        <p:spPr>
          <a:xfrm>
            <a:off x="1035148" y="1370617"/>
            <a:ext cx="10515600" cy="4655344"/>
          </a:xfrm>
        </p:spPr>
        <p:txBody>
          <a:bodyPr>
            <a:noAutofit/>
          </a:bodyPr>
          <a:lstStyle/>
          <a:p>
            <a:pPr marL="0" indent="0">
              <a:lnSpc>
                <a:spcPct val="150000"/>
              </a:lnSpc>
              <a:buNone/>
            </a:pPr>
            <a:r>
              <a:rPr lang="en-US" sz="1800" dirty="0"/>
              <a:t>The primary objective is to design and implement energy-efficient approximate multipliers that optimize the trade-off between computational accuracy and energy consumption in neural networks. These multipliers aim to:</a:t>
            </a:r>
          </a:p>
          <a:p>
            <a:pPr marL="342900" indent="-342900">
              <a:lnSpc>
                <a:spcPct val="150000"/>
              </a:lnSpc>
              <a:buFont typeface="+mj-lt"/>
              <a:buAutoNum type="arabicPeriod"/>
            </a:pPr>
            <a:r>
              <a:rPr lang="en-US" sz="1800" b="1" dirty="0"/>
              <a:t>Reduce Energy Consumption</a:t>
            </a:r>
            <a:r>
              <a:rPr lang="en-US" sz="1800" dirty="0"/>
              <a:t>: Minimize the power requirements of multiply-and-accumulate (MAC) operations in neural networks.</a:t>
            </a:r>
          </a:p>
          <a:p>
            <a:pPr marL="342900" indent="-342900">
              <a:lnSpc>
                <a:spcPct val="150000"/>
              </a:lnSpc>
              <a:buFont typeface="+mj-lt"/>
              <a:buAutoNum type="arabicPeriod"/>
            </a:pPr>
            <a:r>
              <a:rPr lang="en-US" sz="1800" b="1" dirty="0"/>
              <a:t>Maintain Acceptable Accuracy</a:t>
            </a:r>
            <a:r>
              <a:rPr lang="en-US" sz="1800" dirty="0"/>
              <a:t>: Ensure the neural network's performance, such as accuracy and inference quality, remains within acceptable limits despite approximation.</a:t>
            </a:r>
          </a:p>
          <a:p>
            <a:pPr marL="342900" indent="-342900">
              <a:lnSpc>
                <a:spcPct val="150000"/>
              </a:lnSpc>
              <a:buFont typeface="+mj-lt"/>
              <a:buAutoNum type="arabicPeriod"/>
            </a:pPr>
            <a:r>
              <a:rPr lang="en-US" sz="1800" b="1" dirty="0"/>
              <a:t>Optimize Hardware Design</a:t>
            </a:r>
            <a:r>
              <a:rPr lang="en-US" sz="1800" dirty="0"/>
              <a:t>: Develop low-complexity, scalable hardware architectures for approximate multipliers to reduce area and latency.</a:t>
            </a:r>
          </a:p>
          <a:p>
            <a:pPr marL="342900" indent="-342900">
              <a:lnSpc>
                <a:spcPct val="150000"/>
              </a:lnSpc>
              <a:buFont typeface="+mj-lt"/>
              <a:buAutoNum type="arabicPeriod"/>
            </a:pPr>
            <a:r>
              <a:rPr lang="en-US" sz="1800" b="1" dirty="0"/>
              <a:t>Enhance Scalability</a:t>
            </a:r>
            <a:r>
              <a:rPr lang="en-US" sz="1800" dirty="0"/>
              <a:t>: Ensure compatibility with various neural network architectures and datasets while scaling efficiently for larger models.</a:t>
            </a:r>
            <a:endParaRPr lang="en-IN" sz="1800" dirty="0"/>
          </a:p>
        </p:txBody>
      </p:sp>
    </p:spTree>
    <p:extLst>
      <p:ext uri="{BB962C8B-B14F-4D97-AF65-F5344CB8AC3E}">
        <p14:creationId xmlns:p14="http://schemas.microsoft.com/office/powerpoint/2010/main" val="506792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2B7A-B691-00F3-C857-CD15BA0B55DD}"/>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72AE6498-31D8-FA0B-5F98-0D3C5519A1B0}"/>
              </a:ext>
            </a:extLst>
          </p:cNvPr>
          <p:cNvSpPr>
            <a:spLocks noGrp="1"/>
          </p:cNvSpPr>
          <p:nvPr>
            <p:ph idx="1"/>
          </p:nvPr>
        </p:nvSpPr>
        <p:spPr/>
        <p:txBody>
          <a:bodyPr>
            <a:normAutofit/>
          </a:bodyPr>
          <a:lstStyle/>
          <a:p>
            <a:pPr>
              <a:lnSpc>
                <a:spcPct val="150000"/>
              </a:lnSpc>
            </a:pPr>
            <a:r>
              <a:rPr lang="en-US" sz="1800" dirty="0"/>
              <a:t>The increasing computational demands of deep neural networks (DNNs) necessitate energy-efficient hardware solutions.</a:t>
            </a:r>
          </a:p>
          <a:p>
            <a:pPr>
              <a:lnSpc>
                <a:spcPct val="150000"/>
              </a:lnSpc>
            </a:pPr>
            <a:r>
              <a:rPr lang="en-US" sz="1800" dirty="0"/>
              <a:t> Multiplications, a core operation in DNNs, are computationally expensive and energy-intensive. Approximate multipliers provide a promising solution by leveraging the error tolerance of DNNs to trade precision for reduced energy consumption and hardware complexity.</a:t>
            </a:r>
          </a:p>
          <a:p>
            <a:pPr>
              <a:lnSpc>
                <a:spcPct val="150000"/>
              </a:lnSpc>
            </a:pPr>
            <a:r>
              <a:rPr lang="en-US" sz="1800" dirty="0"/>
              <a:t> This work focuses on designing energy-efficient approximate multipliers that maintain acceptable accuracy while significantly lowering power and resource requirements, enabling efficient deployment of DNNs on low-power devices.</a:t>
            </a:r>
            <a:endParaRPr lang="en-IN" sz="1800" dirty="0"/>
          </a:p>
        </p:txBody>
      </p:sp>
    </p:spTree>
    <p:extLst>
      <p:ext uri="{BB962C8B-B14F-4D97-AF65-F5344CB8AC3E}">
        <p14:creationId xmlns:p14="http://schemas.microsoft.com/office/powerpoint/2010/main" val="224328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764B-0E29-BF2A-EFFB-7A5E8185DE36}"/>
              </a:ext>
            </a:extLst>
          </p:cNvPr>
          <p:cNvSpPr>
            <a:spLocks noGrp="1"/>
          </p:cNvSpPr>
          <p:nvPr>
            <p:ph type="title"/>
          </p:nvPr>
        </p:nvSpPr>
        <p:spPr/>
        <p:txBody>
          <a:bodyPr/>
          <a:lstStyle/>
          <a:p>
            <a:pPr algn="ctr"/>
            <a:r>
              <a:rPr lang="en-IN" b="1" dirty="0"/>
              <a:t>METHODOLOGY</a:t>
            </a:r>
          </a:p>
        </p:txBody>
      </p:sp>
      <p:sp>
        <p:nvSpPr>
          <p:cNvPr id="3" name="Content Placeholder 2">
            <a:extLst>
              <a:ext uri="{FF2B5EF4-FFF2-40B4-BE49-F238E27FC236}">
                <a16:creationId xmlns:a16="http://schemas.microsoft.com/office/drawing/2014/main" id="{B2638DC2-74AA-6EDA-939A-F67D8C26755B}"/>
              </a:ext>
            </a:extLst>
          </p:cNvPr>
          <p:cNvSpPr>
            <a:spLocks noGrp="1"/>
          </p:cNvSpPr>
          <p:nvPr>
            <p:ph idx="1"/>
          </p:nvPr>
        </p:nvSpPr>
        <p:spPr/>
        <p:txBody>
          <a:bodyPr>
            <a:normAutofit fontScale="92500" lnSpcReduction="20000"/>
          </a:bodyPr>
          <a:lstStyle/>
          <a:p>
            <a:pPr marL="514350" indent="-514350">
              <a:lnSpc>
                <a:spcPct val="150000"/>
              </a:lnSpc>
              <a:buFont typeface="+mj-lt"/>
              <a:buAutoNum type="arabicPeriod"/>
            </a:pPr>
            <a:r>
              <a:rPr lang="en-US" sz="1900" b="1" dirty="0"/>
              <a:t>Workload Analysis</a:t>
            </a:r>
            <a:r>
              <a:rPr lang="en-US" sz="1900" dirty="0"/>
              <a:t>: Profile neural networks to identify operations where reduced precision is acceptable. Determine precision requirements for layers (e.g., convolutional vs. fully connected).</a:t>
            </a:r>
          </a:p>
          <a:p>
            <a:pPr marL="514350" indent="-514350">
              <a:lnSpc>
                <a:spcPct val="150000"/>
              </a:lnSpc>
              <a:buFont typeface="+mj-lt"/>
              <a:buAutoNum type="arabicPeriod"/>
            </a:pPr>
            <a:r>
              <a:rPr lang="en-IN" sz="1900" b="1" dirty="0"/>
              <a:t>Approximation Technique</a:t>
            </a:r>
            <a:r>
              <a:rPr lang="en-IN" sz="1900" dirty="0"/>
              <a:t>: Selection Choose methods like truncation, segmentation, logarithmic approximation, or error-resilient designs. Balance accuracy, energy savings, and hardware complexity.</a:t>
            </a:r>
          </a:p>
          <a:p>
            <a:pPr marL="514350" indent="-514350">
              <a:lnSpc>
                <a:spcPct val="150000"/>
              </a:lnSpc>
              <a:buFont typeface="+mj-lt"/>
              <a:buAutoNum type="arabicPeriod"/>
            </a:pPr>
            <a:r>
              <a:rPr lang="en-US" sz="1900" b="1" dirty="0"/>
              <a:t>Hardware Optimization</a:t>
            </a:r>
            <a:r>
              <a:rPr lang="en-US" sz="1900" dirty="0"/>
              <a:t>: Design efficient circuits with reduced critical paths and power-gating techniques. Minimize delay, area, and energy use.</a:t>
            </a:r>
          </a:p>
          <a:p>
            <a:pPr marL="514350" indent="-514350">
              <a:lnSpc>
                <a:spcPct val="150000"/>
              </a:lnSpc>
              <a:buFont typeface="+mj-lt"/>
              <a:buAutoNum type="arabicPeriod"/>
            </a:pPr>
            <a:r>
              <a:rPr lang="en-US" sz="1900" b="1" dirty="0"/>
              <a:t>Integration with Neural Networks</a:t>
            </a:r>
            <a:r>
              <a:rPr lang="en-US" sz="1900" dirty="0"/>
              <a:t>: Quantize weights/activations to match the multiplier precision. Simulate approximate operations and fine-tune the network to recover accuracy.</a:t>
            </a:r>
          </a:p>
          <a:p>
            <a:pPr marL="514350" indent="-514350">
              <a:lnSpc>
                <a:spcPct val="150000"/>
              </a:lnSpc>
              <a:buFont typeface="+mj-lt"/>
              <a:buAutoNum type="arabicPeriod"/>
            </a:pPr>
            <a:r>
              <a:rPr lang="en-US" sz="1900" b="1" dirty="0"/>
              <a:t>Valuation and Validation</a:t>
            </a:r>
            <a:r>
              <a:rPr lang="en-US" sz="1900" dirty="0"/>
              <a:t>: Measure accuracy, energy savings, and hardware performance. Prototype and benchmark against precise and other approximate multipliers.</a:t>
            </a:r>
          </a:p>
          <a:p>
            <a:pPr marL="514350" indent="-514350">
              <a:buFont typeface="+mj-lt"/>
              <a:buAutoNum type="arabicPeriod"/>
            </a:pPr>
            <a:endParaRPr lang="en-IN" dirty="0"/>
          </a:p>
        </p:txBody>
      </p:sp>
    </p:spTree>
    <p:extLst>
      <p:ext uri="{BB962C8B-B14F-4D97-AF65-F5344CB8AC3E}">
        <p14:creationId xmlns:p14="http://schemas.microsoft.com/office/powerpoint/2010/main" val="7469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BE7F-3914-7BF8-038E-E08B165B8C41}"/>
              </a:ext>
            </a:extLst>
          </p:cNvPr>
          <p:cNvSpPr>
            <a:spLocks noGrp="1"/>
          </p:cNvSpPr>
          <p:nvPr>
            <p:ph type="title"/>
          </p:nvPr>
        </p:nvSpPr>
        <p:spPr/>
        <p:txBody>
          <a:bodyPr/>
          <a:lstStyle/>
          <a:p>
            <a:r>
              <a:rPr lang="en-US" b="1" dirty="0"/>
              <a:t>FIXED POINT UNSIGNED MULTIPLIERS</a:t>
            </a:r>
            <a:endParaRPr lang="en-IN" b="1" dirty="0"/>
          </a:p>
        </p:txBody>
      </p:sp>
      <p:pic>
        <p:nvPicPr>
          <p:cNvPr id="11" name="Content Placeholder 10">
            <a:extLst>
              <a:ext uri="{FF2B5EF4-FFF2-40B4-BE49-F238E27FC236}">
                <a16:creationId xmlns:a16="http://schemas.microsoft.com/office/drawing/2014/main" id="{07368E3E-8437-996E-8332-A43AD431BC67}"/>
              </a:ext>
            </a:extLst>
          </p:cNvPr>
          <p:cNvPicPr>
            <a:picLocks noGrp="1" noChangeAspect="1"/>
          </p:cNvPicPr>
          <p:nvPr>
            <p:ph idx="1"/>
          </p:nvPr>
        </p:nvPicPr>
        <p:blipFill>
          <a:blip r:embed="rId2"/>
          <a:stretch>
            <a:fillRect/>
          </a:stretch>
        </p:blipFill>
        <p:spPr>
          <a:xfrm>
            <a:off x="2121561" y="1658031"/>
            <a:ext cx="6773220" cy="1409897"/>
          </a:xfrm>
        </p:spPr>
      </p:pic>
      <p:pic>
        <p:nvPicPr>
          <p:cNvPr id="13" name="Picture 12">
            <a:extLst>
              <a:ext uri="{FF2B5EF4-FFF2-40B4-BE49-F238E27FC236}">
                <a16:creationId xmlns:a16="http://schemas.microsoft.com/office/drawing/2014/main" id="{734CC780-7B88-E8F9-6659-EA28067CB1CC}"/>
              </a:ext>
            </a:extLst>
          </p:cNvPr>
          <p:cNvPicPr>
            <a:picLocks noChangeAspect="1"/>
          </p:cNvPicPr>
          <p:nvPr/>
        </p:nvPicPr>
        <p:blipFill>
          <a:blip r:embed="rId3"/>
          <a:stretch>
            <a:fillRect/>
          </a:stretch>
        </p:blipFill>
        <p:spPr>
          <a:xfrm>
            <a:off x="3308622" y="3308853"/>
            <a:ext cx="3901778" cy="2674852"/>
          </a:xfrm>
          <a:prstGeom prst="rect">
            <a:avLst/>
          </a:prstGeom>
        </p:spPr>
      </p:pic>
      <p:sp>
        <p:nvSpPr>
          <p:cNvPr id="15" name="TextBox 14">
            <a:extLst>
              <a:ext uri="{FF2B5EF4-FFF2-40B4-BE49-F238E27FC236}">
                <a16:creationId xmlns:a16="http://schemas.microsoft.com/office/drawing/2014/main" id="{5FF0AF9D-D6D0-FBCA-5850-97CEA7DC764D}"/>
              </a:ext>
            </a:extLst>
          </p:cNvPr>
          <p:cNvSpPr txBox="1"/>
          <p:nvPr/>
        </p:nvSpPr>
        <p:spPr>
          <a:xfrm>
            <a:off x="4118995" y="6086130"/>
            <a:ext cx="2097305" cy="276999"/>
          </a:xfrm>
          <a:prstGeom prst="rect">
            <a:avLst/>
          </a:prstGeom>
          <a:noFill/>
        </p:spPr>
        <p:txBody>
          <a:bodyPr wrap="none" rtlCol="0">
            <a:spAutoFit/>
          </a:bodyPr>
          <a:lstStyle/>
          <a:p>
            <a:r>
              <a:rPr lang="en-US" sz="1200" dirty="0"/>
              <a:t>4 bit multiplication example[1]</a:t>
            </a:r>
            <a:endParaRPr lang="en-IN" sz="1200" dirty="0"/>
          </a:p>
        </p:txBody>
      </p:sp>
    </p:spTree>
    <p:extLst>
      <p:ext uri="{BB962C8B-B14F-4D97-AF65-F5344CB8AC3E}">
        <p14:creationId xmlns:p14="http://schemas.microsoft.com/office/powerpoint/2010/main" val="1050840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28D4-6CF6-15D0-8A09-82CFCF84AEE0}"/>
              </a:ext>
            </a:extLst>
          </p:cNvPr>
          <p:cNvSpPr>
            <a:spLocks noGrp="1"/>
          </p:cNvSpPr>
          <p:nvPr>
            <p:ph type="title"/>
          </p:nvPr>
        </p:nvSpPr>
        <p:spPr/>
        <p:txBody>
          <a:bodyPr/>
          <a:lstStyle/>
          <a:p>
            <a:r>
              <a:rPr lang="en-US" b="1" dirty="0"/>
              <a:t>EXAMPLE</a:t>
            </a:r>
            <a:endParaRPr lang="en-IN" b="1" dirty="0"/>
          </a:p>
        </p:txBody>
      </p:sp>
      <p:pic>
        <p:nvPicPr>
          <p:cNvPr id="19" name="Content Placeholder 18">
            <a:extLst>
              <a:ext uri="{FF2B5EF4-FFF2-40B4-BE49-F238E27FC236}">
                <a16:creationId xmlns:a16="http://schemas.microsoft.com/office/drawing/2014/main" id="{2AB7B143-D2D5-C7A0-92DF-AD72BA500F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446796"/>
            <a:ext cx="5854547" cy="4335039"/>
          </a:xfrm>
        </p:spPr>
      </p:pic>
      <p:pic>
        <p:nvPicPr>
          <p:cNvPr id="21" name="Picture 20">
            <a:extLst>
              <a:ext uri="{FF2B5EF4-FFF2-40B4-BE49-F238E27FC236}">
                <a16:creationId xmlns:a16="http://schemas.microsoft.com/office/drawing/2014/main" id="{EF492CBA-714F-71CE-9489-F955A19B0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113" y="5018063"/>
            <a:ext cx="5304159" cy="353611"/>
          </a:xfrm>
          <a:prstGeom prst="rect">
            <a:avLst/>
          </a:prstGeom>
        </p:spPr>
      </p:pic>
      <p:pic>
        <p:nvPicPr>
          <p:cNvPr id="4" name="Picture 3">
            <a:extLst>
              <a:ext uri="{FF2B5EF4-FFF2-40B4-BE49-F238E27FC236}">
                <a16:creationId xmlns:a16="http://schemas.microsoft.com/office/drawing/2014/main" id="{61379408-7A16-3E22-D564-366422295195}"/>
              </a:ext>
            </a:extLst>
          </p:cNvPr>
          <p:cNvPicPr>
            <a:picLocks noChangeAspect="1"/>
          </p:cNvPicPr>
          <p:nvPr/>
        </p:nvPicPr>
        <p:blipFill>
          <a:blip r:embed="rId4"/>
          <a:stretch>
            <a:fillRect/>
          </a:stretch>
        </p:blipFill>
        <p:spPr>
          <a:xfrm>
            <a:off x="838200" y="1446796"/>
            <a:ext cx="2495898" cy="1190791"/>
          </a:xfrm>
          <a:prstGeom prst="rect">
            <a:avLst/>
          </a:prstGeom>
        </p:spPr>
      </p:pic>
      <p:pic>
        <p:nvPicPr>
          <p:cNvPr id="6" name="Picture 5">
            <a:extLst>
              <a:ext uri="{FF2B5EF4-FFF2-40B4-BE49-F238E27FC236}">
                <a16:creationId xmlns:a16="http://schemas.microsoft.com/office/drawing/2014/main" id="{D9909E08-DE85-8EC2-6EEE-8EF286190493}"/>
              </a:ext>
            </a:extLst>
          </p:cNvPr>
          <p:cNvPicPr>
            <a:picLocks noChangeAspect="1"/>
          </p:cNvPicPr>
          <p:nvPr/>
        </p:nvPicPr>
        <p:blipFill>
          <a:blip r:embed="rId5"/>
          <a:stretch>
            <a:fillRect/>
          </a:stretch>
        </p:blipFill>
        <p:spPr>
          <a:xfrm>
            <a:off x="576225" y="2769264"/>
            <a:ext cx="5515745" cy="743054"/>
          </a:xfrm>
          <a:prstGeom prst="rect">
            <a:avLst/>
          </a:prstGeom>
        </p:spPr>
      </p:pic>
      <p:pic>
        <p:nvPicPr>
          <p:cNvPr id="8" name="Picture 7">
            <a:extLst>
              <a:ext uri="{FF2B5EF4-FFF2-40B4-BE49-F238E27FC236}">
                <a16:creationId xmlns:a16="http://schemas.microsoft.com/office/drawing/2014/main" id="{7FFB7B00-D19E-526B-98AA-94BF65C0942A}"/>
              </a:ext>
            </a:extLst>
          </p:cNvPr>
          <p:cNvPicPr>
            <a:picLocks noChangeAspect="1"/>
          </p:cNvPicPr>
          <p:nvPr/>
        </p:nvPicPr>
        <p:blipFill>
          <a:blip r:embed="rId6"/>
          <a:stretch>
            <a:fillRect/>
          </a:stretch>
        </p:blipFill>
        <p:spPr>
          <a:xfrm>
            <a:off x="576225" y="4024935"/>
            <a:ext cx="4391638" cy="657317"/>
          </a:xfrm>
          <a:prstGeom prst="rect">
            <a:avLst/>
          </a:prstGeom>
        </p:spPr>
      </p:pic>
      <p:sp>
        <p:nvSpPr>
          <p:cNvPr id="9" name="TextBox 8">
            <a:extLst>
              <a:ext uri="{FF2B5EF4-FFF2-40B4-BE49-F238E27FC236}">
                <a16:creationId xmlns:a16="http://schemas.microsoft.com/office/drawing/2014/main" id="{C7E18BA8-FD91-EAE2-4A69-2FC4D5A8C667}"/>
              </a:ext>
            </a:extLst>
          </p:cNvPr>
          <p:cNvSpPr txBox="1"/>
          <p:nvPr/>
        </p:nvSpPr>
        <p:spPr>
          <a:xfrm>
            <a:off x="576225" y="3703141"/>
            <a:ext cx="1582356" cy="307777"/>
          </a:xfrm>
          <a:prstGeom prst="rect">
            <a:avLst/>
          </a:prstGeom>
          <a:noFill/>
        </p:spPr>
        <p:txBody>
          <a:bodyPr wrap="none" rtlCol="0">
            <a:spAutoFit/>
          </a:bodyPr>
          <a:lstStyle/>
          <a:p>
            <a:r>
              <a:rPr lang="en-US" sz="1400" dirty="0"/>
              <a:t>which simplifies to </a:t>
            </a:r>
            <a:endParaRPr lang="en-IN" sz="1400" dirty="0"/>
          </a:p>
        </p:txBody>
      </p:sp>
      <p:sp>
        <p:nvSpPr>
          <p:cNvPr id="10" name="TextBox 9">
            <a:extLst>
              <a:ext uri="{FF2B5EF4-FFF2-40B4-BE49-F238E27FC236}">
                <a16:creationId xmlns:a16="http://schemas.microsoft.com/office/drawing/2014/main" id="{FDD9B4F7-A15D-8202-CD31-754F3A74B5B3}"/>
              </a:ext>
            </a:extLst>
          </p:cNvPr>
          <p:cNvSpPr txBox="1"/>
          <p:nvPr/>
        </p:nvSpPr>
        <p:spPr>
          <a:xfrm>
            <a:off x="2952925" y="6182686"/>
            <a:ext cx="3086614" cy="307777"/>
          </a:xfrm>
          <a:prstGeom prst="rect">
            <a:avLst/>
          </a:prstGeom>
          <a:noFill/>
        </p:spPr>
        <p:txBody>
          <a:bodyPr wrap="none" rtlCol="0">
            <a:spAutoFit/>
          </a:bodyPr>
          <a:lstStyle/>
          <a:p>
            <a:r>
              <a:rPr lang="en-US" sz="1400" dirty="0"/>
              <a:t>6bit unsigned multiplication example[4]</a:t>
            </a:r>
            <a:endParaRPr lang="en-IN" sz="1400" dirty="0"/>
          </a:p>
        </p:txBody>
      </p:sp>
    </p:spTree>
    <p:extLst>
      <p:ext uri="{BB962C8B-B14F-4D97-AF65-F5344CB8AC3E}">
        <p14:creationId xmlns:p14="http://schemas.microsoft.com/office/powerpoint/2010/main" val="2449486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CDE0E-3D22-ACC5-AD19-0827B45F79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EA2A7A-CA5B-4B01-A63A-7736BE7E6D8D}"/>
              </a:ext>
            </a:extLst>
          </p:cNvPr>
          <p:cNvSpPr>
            <a:spLocks noGrp="1"/>
          </p:cNvSpPr>
          <p:nvPr>
            <p:ph type="title"/>
          </p:nvPr>
        </p:nvSpPr>
        <p:spPr/>
        <p:txBody>
          <a:bodyPr/>
          <a:lstStyle/>
          <a:p>
            <a:pPr algn="ctr"/>
            <a:r>
              <a:rPr lang="en-US" b="1" dirty="0"/>
              <a:t>Block Diagram</a:t>
            </a:r>
            <a:endParaRPr lang="en-IN" b="1" dirty="0"/>
          </a:p>
        </p:txBody>
      </p:sp>
      <p:sp>
        <p:nvSpPr>
          <p:cNvPr id="59" name="Rectangle 58">
            <a:extLst>
              <a:ext uri="{FF2B5EF4-FFF2-40B4-BE49-F238E27FC236}">
                <a16:creationId xmlns:a16="http://schemas.microsoft.com/office/drawing/2014/main" id="{3AF4B8FD-6D45-3E57-6DD1-13BAE502C55F}"/>
              </a:ext>
            </a:extLst>
          </p:cNvPr>
          <p:cNvSpPr/>
          <p:nvPr/>
        </p:nvSpPr>
        <p:spPr>
          <a:xfrm>
            <a:off x="2265313" y="1428649"/>
            <a:ext cx="7447201" cy="2844800"/>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US" b="1" dirty="0">
                <a:solidFill>
                  <a:schemeClr val="tx1"/>
                </a:solidFill>
              </a:rPr>
              <a:t>Approximate Multiplier</a:t>
            </a:r>
            <a:endParaRPr lang="en-IN" b="1" dirty="0">
              <a:solidFill>
                <a:schemeClr val="tx1"/>
              </a:solidFill>
            </a:endParaRPr>
          </a:p>
          <a:p>
            <a:pPr algn="ctr"/>
            <a:endParaRPr lang="en-IN" dirty="0"/>
          </a:p>
        </p:txBody>
      </p:sp>
      <p:sp>
        <p:nvSpPr>
          <p:cNvPr id="60" name="Text 9">
            <a:extLst>
              <a:ext uri="{FF2B5EF4-FFF2-40B4-BE49-F238E27FC236}">
                <a16:creationId xmlns:a16="http://schemas.microsoft.com/office/drawing/2014/main" id="{D44C6F22-D971-3174-62E2-3D01F14EED1C}"/>
              </a:ext>
            </a:extLst>
          </p:cNvPr>
          <p:cNvSpPr/>
          <p:nvPr/>
        </p:nvSpPr>
        <p:spPr>
          <a:xfrm>
            <a:off x="4613179" y="2040816"/>
            <a:ext cx="200025" cy="416481"/>
          </a:xfrm>
          <a:prstGeom prst="rect">
            <a:avLst/>
          </a:prstGeom>
          <a:noFill/>
          <a:ln/>
        </p:spPr>
        <p:txBody>
          <a:bodyPr wrap="none" rtlCol="0" anchor="t"/>
          <a:lstStyle/>
          <a:p>
            <a:pPr marL="0" indent="0" algn="ctr">
              <a:lnSpc>
                <a:spcPts val="3281"/>
              </a:lnSpc>
              <a:buNone/>
            </a:pPr>
            <a:endParaRPr lang="en-US" sz="2624" dirty="0"/>
          </a:p>
        </p:txBody>
      </p:sp>
      <p:sp>
        <p:nvSpPr>
          <p:cNvPr id="61" name="TextBox 60">
            <a:extLst>
              <a:ext uri="{FF2B5EF4-FFF2-40B4-BE49-F238E27FC236}">
                <a16:creationId xmlns:a16="http://schemas.microsoft.com/office/drawing/2014/main" id="{790E872F-D87A-C494-329C-C311CB830FC8}"/>
              </a:ext>
            </a:extLst>
          </p:cNvPr>
          <p:cNvSpPr txBox="1"/>
          <p:nvPr/>
        </p:nvSpPr>
        <p:spPr>
          <a:xfrm>
            <a:off x="2493406" y="3442896"/>
            <a:ext cx="7320708" cy="369332"/>
          </a:xfrm>
          <a:prstGeom prst="rect">
            <a:avLst/>
          </a:prstGeom>
          <a:noFill/>
        </p:spPr>
        <p:txBody>
          <a:bodyPr wrap="square">
            <a:spAutoFit/>
          </a:bodyPr>
          <a:lstStyle/>
          <a:p>
            <a:endParaRPr lang="en-IN" dirty="0"/>
          </a:p>
        </p:txBody>
      </p:sp>
      <p:sp>
        <p:nvSpPr>
          <p:cNvPr id="62" name="TextBox 61">
            <a:extLst>
              <a:ext uri="{FF2B5EF4-FFF2-40B4-BE49-F238E27FC236}">
                <a16:creationId xmlns:a16="http://schemas.microsoft.com/office/drawing/2014/main" id="{E47E6A1C-B8AC-D251-82E3-FB19054B8EFB}"/>
              </a:ext>
            </a:extLst>
          </p:cNvPr>
          <p:cNvSpPr txBox="1"/>
          <p:nvPr/>
        </p:nvSpPr>
        <p:spPr>
          <a:xfrm>
            <a:off x="2493406" y="3442896"/>
            <a:ext cx="7320708" cy="369332"/>
          </a:xfrm>
          <a:prstGeom prst="rect">
            <a:avLst/>
          </a:prstGeom>
          <a:noFill/>
        </p:spPr>
        <p:txBody>
          <a:bodyPr wrap="square">
            <a:spAutoFit/>
          </a:bodyPr>
          <a:lstStyle/>
          <a:p>
            <a:endParaRPr lang="en-IN" dirty="0"/>
          </a:p>
        </p:txBody>
      </p:sp>
      <p:sp>
        <p:nvSpPr>
          <p:cNvPr id="63" name="TextBox 62">
            <a:extLst>
              <a:ext uri="{FF2B5EF4-FFF2-40B4-BE49-F238E27FC236}">
                <a16:creationId xmlns:a16="http://schemas.microsoft.com/office/drawing/2014/main" id="{8F039C69-D3FC-2720-6254-9B82BA4C74B8}"/>
              </a:ext>
            </a:extLst>
          </p:cNvPr>
          <p:cNvSpPr txBox="1"/>
          <p:nvPr/>
        </p:nvSpPr>
        <p:spPr>
          <a:xfrm>
            <a:off x="2493406" y="3442896"/>
            <a:ext cx="7320708" cy="369332"/>
          </a:xfrm>
          <a:prstGeom prst="rect">
            <a:avLst/>
          </a:prstGeom>
          <a:noFill/>
        </p:spPr>
        <p:txBody>
          <a:bodyPr wrap="square">
            <a:spAutoFit/>
          </a:bodyPr>
          <a:lstStyle/>
          <a:p>
            <a:endParaRPr lang="en-IN" dirty="0"/>
          </a:p>
        </p:txBody>
      </p:sp>
      <p:sp>
        <p:nvSpPr>
          <p:cNvPr id="64" name="Rectangle 63">
            <a:extLst>
              <a:ext uri="{FF2B5EF4-FFF2-40B4-BE49-F238E27FC236}">
                <a16:creationId xmlns:a16="http://schemas.microsoft.com/office/drawing/2014/main" id="{8EA83930-B0B7-66E5-1535-95E1CCC997F6}"/>
              </a:ext>
            </a:extLst>
          </p:cNvPr>
          <p:cNvSpPr/>
          <p:nvPr/>
        </p:nvSpPr>
        <p:spPr>
          <a:xfrm>
            <a:off x="298995" y="1690688"/>
            <a:ext cx="1349828" cy="187558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Type </a:t>
            </a:r>
          </a:p>
          <a:p>
            <a:pPr algn="ctr"/>
            <a:r>
              <a:rPr lang="en-US" b="1" dirty="0">
                <a:solidFill>
                  <a:schemeClr val="tx1"/>
                </a:solidFill>
              </a:rPr>
              <a:t>(U, S, FP)</a:t>
            </a:r>
            <a:endParaRPr lang="en-IN" b="1" dirty="0">
              <a:solidFill>
                <a:schemeClr val="tx1"/>
              </a:solidFill>
            </a:endParaRPr>
          </a:p>
        </p:txBody>
      </p:sp>
      <p:sp>
        <p:nvSpPr>
          <p:cNvPr id="65" name="Rectangle 64">
            <a:extLst>
              <a:ext uri="{FF2B5EF4-FFF2-40B4-BE49-F238E27FC236}">
                <a16:creationId xmlns:a16="http://schemas.microsoft.com/office/drawing/2014/main" id="{F10D3150-E630-5FB9-8EE6-5DE1F1830FE3}"/>
              </a:ext>
            </a:extLst>
          </p:cNvPr>
          <p:cNvSpPr/>
          <p:nvPr/>
        </p:nvSpPr>
        <p:spPr>
          <a:xfrm>
            <a:off x="2436952" y="1690688"/>
            <a:ext cx="1979479" cy="187558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Algorithm</a:t>
            </a:r>
          </a:p>
          <a:p>
            <a:pPr algn="ctr"/>
            <a:r>
              <a:rPr lang="en-US" b="1" dirty="0">
                <a:solidFill>
                  <a:schemeClr val="tx1"/>
                </a:solidFill>
              </a:rPr>
              <a:t>(log, linear, hybrid)</a:t>
            </a:r>
            <a:endParaRPr lang="en-IN" b="1" dirty="0">
              <a:solidFill>
                <a:schemeClr val="tx1"/>
              </a:solidFill>
            </a:endParaRPr>
          </a:p>
        </p:txBody>
      </p:sp>
      <p:sp>
        <p:nvSpPr>
          <p:cNvPr id="66" name="Rectangle 65">
            <a:extLst>
              <a:ext uri="{FF2B5EF4-FFF2-40B4-BE49-F238E27FC236}">
                <a16:creationId xmlns:a16="http://schemas.microsoft.com/office/drawing/2014/main" id="{88DDBE4E-2293-6250-1705-9F43D9881676}"/>
              </a:ext>
            </a:extLst>
          </p:cNvPr>
          <p:cNvSpPr/>
          <p:nvPr/>
        </p:nvSpPr>
        <p:spPr>
          <a:xfrm>
            <a:off x="5205506" y="1682633"/>
            <a:ext cx="1848853" cy="187558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Architecture</a:t>
            </a:r>
          </a:p>
          <a:p>
            <a:pPr algn="ctr"/>
            <a:r>
              <a:rPr lang="en-US" b="1" dirty="0">
                <a:solidFill>
                  <a:schemeClr val="tx1"/>
                </a:solidFill>
              </a:rPr>
              <a:t>(input, pp, acc, enc)</a:t>
            </a:r>
            <a:endParaRPr lang="en-IN" b="1" dirty="0">
              <a:solidFill>
                <a:schemeClr val="tx1"/>
              </a:solidFill>
            </a:endParaRPr>
          </a:p>
        </p:txBody>
      </p:sp>
      <p:sp>
        <p:nvSpPr>
          <p:cNvPr id="67" name="Rectangle 66">
            <a:extLst>
              <a:ext uri="{FF2B5EF4-FFF2-40B4-BE49-F238E27FC236}">
                <a16:creationId xmlns:a16="http://schemas.microsoft.com/office/drawing/2014/main" id="{A8CDE791-C901-74AF-811E-71B12ADAC47D}"/>
              </a:ext>
            </a:extLst>
          </p:cNvPr>
          <p:cNvSpPr/>
          <p:nvPr/>
        </p:nvSpPr>
        <p:spPr>
          <a:xfrm>
            <a:off x="7898942" y="1716837"/>
            <a:ext cx="1349828" cy="187558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Circuit</a:t>
            </a:r>
          </a:p>
          <a:p>
            <a:pPr algn="ctr"/>
            <a:r>
              <a:rPr lang="en-US" b="1" dirty="0">
                <a:solidFill>
                  <a:schemeClr val="tx1"/>
                </a:solidFill>
              </a:rPr>
              <a:t>(BR,ECD,GP)</a:t>
            </a:r>
            <a:endParaRPr lang="en-IN" b="1" dirty="0">
              <a:solidFill>
                <a:schemeClr val="tx1"/>
              </a:solidFill>
            </a:endParaRPr>
          </a:p>
        </p:txBody>
      </p:sp>
      <p:sp>
        <p:nvSpPr>
          <p:cNvPr id="68" name="Rectangle 67">
            <a:extLst>
              <a:ext uri="{FF2B5EF4-FFF2-40B4-BE49-F238E27FC236}">
                <a16:creationId xmlns:a16="http://schemas.microsoft.com/office/drawing/2014/main" id="{CFEBF611-6668-2433-89B1-100C76711E9C}"/>
              </a:ext>
            </a:extLst>
          </p:cNvPr>
          <p:cNvSpPr/>
          <p:nvPr/>
        </p:nvSpPr>
        <p:spPr>
          <a:xfrm>
            <a:off x="317997" y="4745960"/>
            <a:ext cx="1592084" cy="1875580"/>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Exact Multiplier</a:t>
            </a:r>
          </a:p>
        </p:txBody>
      </p:sp>
      <p:sp>
        <p:nvSpPr>
          <p:cNvPr id="69" name="Rectangle 68">
            <a:extLst>
              <a:ext uri="{FF2B5EF4-FFF2-40B4-BE49-F238E27FC236}">
                <a16:creationId xmlns:a16="http://schemas.microsoft.com/office/drawing/2014/main" id="{8098D4DA-F89C-91F8-E42B-8C5F9F0ADD24}"/>
              </a:ext>
            </a:extLst>
          </p:cNvPr>
          <p:cNvSpPr/>
          <p:nvPr/>
        </p:nvSpPr>
        <p:spPr>
          <a:xfrm>
            <a:off x="10103394" y="4745960"/>
            <a:ext cx="1768121" cy="187558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Error Analysis</a:t>
            </a:r>
          </a:p>
          <a:p>
            <a:pPr algn="ctr"/>
            <a:r>
              <a:rPr lang="en-US" b="1" dirty="0">
                <a:solidFill>
                  <a:schemeClr val="tx1"/>
                </a:solidFill>
              </a:rPr>
              <a:t>(MRED, NMED)</a:t>
            </a:r>
            <a:endParaRPr lang="en-IN" b="1" dirty="0">
              <a:solidFill>
                <a:schemeClr val="tx1"/>
              </a:solidFill>
            </a:endParaRPr>
          </a:p>
        </p:txBody>
      </p:sp>
      <p:cxnSp>
        <p:nvCxnSpPr>
          <p:cNvPr id="70" name="Straight Arrow Connector 69">
            <a:extLst>
              <a:ext uri="{FF2B5EF4-FFF2-40B4-BE49-F238E27FC236}">
                <a16:creationId xmlns:a16="http://schemas.microsoft.com/office/drawing/2014/main" id="{477BCE07-5E2E-F860-3C55-B29F26B5299B}"/>
              </a:ext>
            </a:extLst>
          </p:cNvPr>
          <p:cNvCxnSpPr>
            <a:stCxn id="64" idx="3"/>
          </p:cNvCxnSpPr>
          <p:nvPr/>
        </p:nvCxnSpPr>
        <p:spPr>
          <a:xfrm flipV="1">
            <a:off x="1648823" y="2620423"/>
            <a:ext cx="616490" cy="8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A78E0D9-E951-0855-4838-3BFAD5A8FCA0}"/>
              </a:ext>
            </a:extLst>
          </p:cNvPr>
          <p:cNvCxnSpPr>
            <a:cxnSpLocks/>
            <a:endCxn id="66" idx="1"/>
          </p:cNvCxnSpPr>
          <p:nvPr/>
        </p:nvCxnSpPr>
        <p:spPr>
          <a:xfrm>
            <a:off x="4433517" y="2620423"/>
            <a:ext cx="7719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80AB29D-1DAD-6C3F-0B2C-C8537EC2D77C}"/>
              </a:ext>
            </a:extLst>
          </p:cNvPr>
          <p:cNvCxnSpPr>
            <a:cxnSpLocks/>
          </p:cNvCxnSpPr>
          <p:nvPr/>
        </p:nvCxnSpPr>
        <p:spPr>
          <a:xfrm>
            <a:off x="7054359" y="2688831"/>
            <a:ext cx="844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C67BDAA-213F-28BF-DC2D-68F6F70F3B25}"/>
              </a:ext>
            </a:extLst>
          </p:cNvPr>
          <p:cNvCxnSpPr>
            <a:cxnSpLocks/>
          </p:cNvCxnSpPr>
          <p:nvPr/>
        </p:nvCxnSpPr>
        <p:spPr>
          <a:xfrm>
            <a:off x="973909" y="3566268"/>
            <a:ext cx="19239" cy="1179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AB2D900-E252-51A6-19A5-0D25700E1270}"/>
              </a:ext>
            </a:extLst>
          </p:cNvPr>
          <p:cNvCxnSpPr>
            <a:cxnSpLocks/>
            <a:endCxn id="69" idx="1"/>
          </p:cNvCxnSpPr>
          <p:nvPr/>
        </p:nvCxnSpPr>
        <p:spPr>
          <a:xfrm>
            <a:off x="1910081" y="5683750"/>
            <a:ext cx="81933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8A2C0C37-19FD-B261-E043-290186ED7C0E}"/>
              </a:ext>
            </a:extLst>
          </p:cNvPr>
          <p:cNvCxnSpPr>
            <a:cxnSpLocks/>
            <a:stCxn id="67" idx="3"/>
            <a:endCxn id="69" idx="0"/>
          </p:cNvCxnSpPr>
          <p:nvPr/>
        </p:nvCxnSpPr>
        <p:spPr>
          <a:xfrm>
            <a:off x="9248770" y="2654627"/>
            <a:ext cx="1738685" cy="20913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882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1005</TotalTime>
  <Words>1597</Words>
  <Application>Microsoft Office PowerPoint</Application>
  <PresentationFormat>Widescreen</PresentationFormat>
  <Paragraphs>153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Energy Efficient Approximate Multipliers for Neural Networks</vt:lpstr>
      <vt:lpstr>LITERATURE REVIEW</vt:lpstr>
      <vt:lpstr>PROBLEM STATEMENT</vt:lpstr>
      <vt:lpstr>OBJECTIVE</vt:lpstr>
      <vt:lpstr>INTRODUCTION</vt:lpstr>
      <vt:lpstr>METHODOLOGY</vt:lpstr>
      <vt:lpstr>FIXED POINT UNSIGNED MULTIPLIERS</vt:lpstr>
      <vt:lpstr>EXAMPLE</vt:lpstr>
      <vt:lpstr>Block Diagram</vt:lpstr>
      <vt:lpstr> APPROXIMATION PARTIAL PRODUCTS (APP) </vt:lpstr>
      <vt:lpstr>PowerPoint Presentation</vt:lpstr>
      <vt:lpstr>PowerPoint Presentation</vt:lpstr>
      <vt:lpstr>PowerPoint Presentation</vt:lpstr>
      <vt:lpstr>PowerPoint Presentation</vt:lpstr>
      <vt:lpstr>BROKEN ARRAY MULTIPLIER</vt:lpstr>
      <vt:lpstr>PowerPoint Presentation</vt:lpstr>
      <vt:lpstr>PowerPoint Presentation</vt:lpstr>
      <vt:lpstr>PowerPoint Presentation</vt:lpstr>
      <vt:lpstr>EVALUATION PARAMETERS</vt:lpstr>
      <vt:lpstr>System Specifications/Requirements </vt:lpstr>
      <vt:lpstr>SIMULATION RESULTS (APP)</vt:lpstr>
      <vt:lpstr>PowerPoint Presentation</vt:lpstr>
      <vt:lpstr>PowerPoint Presentation</vt:lpstr>
      <vt:lpstr>SIMULATION RESULTS (BAM)</vt:lpstr>
      <vt:lpstr>PowerPoint Presentation</vt:lpstr>
      <vt:lpstr>PowerPoint Presentation</vt:lpstr>
      <vt:lpstr>COMPARING APP &amp; BAM</vt:lpstr>
      <vt:lpstr>ROAD MAP</vt:lpstr>
      <vt:lpstr>APPLICATIONS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koushik teja viluvala</dc:creator>
  <cp:lastModifiedBy>Aditya Sreeram K S</cp:lastModifiedBy>
  <cp:revision>11</cp:revision>
  <dcterms:created xsi:type="dcterms:W3CDTF">2024-11-28T16:33:55Z</dcterms:created>
  <dcterms:modified xsi:type="dcterms:W3CDTF">2024-12-03T06:35:00Z</dcterms:modified>
</cp:coreProperties>
</file>