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9C1719-19FF-44ED-A295-B100D0FB748A}">
  <a:tblStyle styleId="{E49C1719-19FF-44ED-A295-B100D0FB74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ce255e4dd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ce255e4dd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ce21375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ce21375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ce255e4dd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ce255e4dd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e255e4dd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e255e4dd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ce255e4dd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ce255e4dd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ce255e4dd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ce255e4dd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81900" y="8731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Indoor Navigation Assistance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689250" y="3302575"/>
            <a:ext cx="59490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Rohan Tammara		V.S. Aditya 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Gokul T Anandan	Mohan Venkat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Vaibhav Balloli</a:t>
            </a:r>
            <a:endParaRPr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0" y="3218825"/>
            <a:ext cx="2424926" cy="12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Integrations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/>
              <a:t>Services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Hardware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/>
              <a:t>Platforms</a:t>
            </a:r>
            <a:endParaRPr b="0" sz="1400">
              <a:solidFill>
                <a:schemeClr val="lt1"/>
              </a:solidFill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350" y="2774138"/>
            <a:ext cx="952950" cy="9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200" y="2654750"/>
            <a:ext cx="1191724" cy="119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1587" y="2647950"/>
            <a:ext cx="1284525" cy="6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1575" y="3484036"/>
            <a:ext cx="1284548" cy="3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425" y="2822100"/>
            <a:ext cx="852975" cy="8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2550" y="2984550"/>
            <a:ext cx="1284549" cy="501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Product Stages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189550" y="24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{E49C1719-19FF-44ED-A295-B100D0FB748A}</a:tableStyleId>
              </a:tblPr>
              <a:tblGrid>
                <a:gridCol w="852550"/>
                <a:gridCol w="852550"/>
                <a:gridCol w="852550"/>
                <a:gridCol w="522975"/>
                <a:gridCol w="1332400"/>
                <a:gridCol w="852550"/>
                <a:gridCol w="852550"/>
                <a:gridCol w="1201225"/>
                <a:gridCol w="1201225"/>
              </a:tblGrid>
              <a:tr h="6521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Development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Production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Upgrades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80" name="Google Shape;180;p23"/>
          <p:cNvSpPr txBox="1"/>
          <p:nvPr>
            <p:ph type="title"/>
          </p:nvPr>
        </p:nvSpPr>
        <p:spPr>
          <a:xfrm>
            <a:off x="4175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1" name="Google Shape;181;p23"/>
          <p:cNvSpPr txBox="1"/>
          <p:nvPr>
            <p:ph idx="4294967295" type="body"/>
          </p:nvPr>
        </p:nvSpPr>
        <p:spPr>
          <a:xfrm>
            <a:off x="436700" y="1572313"/>
            <a:ext cx="24282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Develop the MVP and deploy the alpha it in a small community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1727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3" name="Google Shape;183;p23"/>
          <p:cNvSpPr txBox="1"/>
          <p:nvPr>
            <p:ph idx="4294967295" type="body"/>
          </p:nvPr>
        </p:nvSpPr>
        <p:spPr>
          <a:xfrm>
            <a:off x="1727000" y="3993750"/>
            <a:ext cx="25041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Improve and fine tune the product based on </a:t>
            </a:r>
            <a:r>
              <a:rPr lang="en" sz="1400"/>
              <a:t>customer</a:t>
            </a:r>
            <a:r>
              <a:rPr lang="en" sz="1400"/>
              <a:t> feedback</a:t>
            </a:r>
            <a:endParaRPr sz="1400"/>
          </a:p>
        </p:txBody>
      </p:sp>
      <p:cxnSp>
        <p:nvCxnSpPr>
          <p:cNvPr id="184" name="Google Shape;184;p23"/>
          <p:cNvCxnSpPr/>
          <p:nvPr/>
        </p:nvCxnSpPr>
        <p:spPr>
          <a:xfrm rot="10800000">
            <a:off x="341375" y="1479144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5" name="Google Shape;185;p23"/>
          <p:cNvSpPr txBox="1"/>
          <p:nvPr>
            <p:ph type="title"/>
          </p:nvPr>
        </p:nvSpPr>
        <p:spPr>
          <a:xfrm>
            <a:off x="6702332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6" name="Google Shape;186;p23"/>
          <p:cNvSpPr txBox="1"/>
          <p:nvPr>
            <p:ph idx="4294967295" type="body"/>
          </p:nvPr>
        </p:nvSpPr>
        <p:spPr>
          <a:xfrm>
            <a:off x="67674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Develop integration with core services</a:t>
            </a:r>
            <a:endParaRPr sz="1400"/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64737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4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8" name="Google Shape;188;p23"/>
          <p:cNvSpPr txBox="1"/>
          <p:nvPr>
            <p:ph idx="4294967295" type="body"/>
          </p:nvPr>
        </p:nvSpPr>
        <p:spPr>
          <a:xfrm>
            <a:off x="6473725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Integrate computer vision, audio based services.</a:t>
            </a:r>
            <a:endParaRPr sz="1400"/>
          </a:p>
        </p:txBody>
      </p:sp>
      <p:cxnSp>
        <p:nvCxnSpPr>
          <p:cNvPr id="189" name="Google Shape;189;p23"/>
          <p:cNvCxnSpPr/>
          <p:nvPr/>
        </p:nvCxnSpPr>
        <p:spPr>
          <a:xfrm>
            <a:off x="1650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0" name="Google Shape;190;p23"/>
          <p:cNvCxnSpPr/>
          <p:nvPr/>
        </p:nvCxnSpPr>
        <p:spPr>
          <a:xfrm rot="10800000">
            <a:off x="6702325" y="1503531"/>
            <a:ext cx="102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63975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2" name="Google Shape;192;p23"/>
          <p:cNvSpPr txBox="1"/>
          <p:nvPr>
            <p:ph type="title"/>
          </p:nvPr>
        </p:nvSpPr>
        <p:spPr>
          <a:xfrm>
            <a:off x="3582104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3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3" name="Google Shape;193;p23"/>
          <p:cNvSpPr txBox="1"/>
          <p:nvPr>
            <p:ph idx="4294967295" type="body"/>
          </p:nvPr>
        </p:nvSpPr>
        <p:spPr>
          <a:xfrm>
            <a:off x="3582096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Plan improvements based on production feedback </a:t>
            </a:r>
            <a:endParaRPr sz="1400"/>
          </a:p>
        </p:txBody>
      </p:sp>
      <p:cxnSp>
        <p:nvCxnSpPr>
          <p:cNvPr id="194" name="Google Shape;194;p23"/>
          <p:cNvCxnSpPr/>
          <p:nvPr/>
        </p:nvCxnSpPr>
        <p:spPr>
          <a:xfrm rot="10800000">
            <a:off x="3488797" y="14746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 You</a:t>
            </a:r>
            <a:r>
              <a:rPr lang="en"/>
              <a:t> </a:t>
            </a:r>
            <a:endParaRPr b="0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400" y="81375"/>
            <a:ext cx="5308725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194775" y="929625"/>
            <a:ext cx="4691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What</a:t>
            </a:r>
            <a:endParaRPr b="1" sz="3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194700" y="1746050"/>
            <a:ext cx="46911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hurdle of daily navigation.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743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353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50" y="1919175"/>
            <a:ext cx="4040000" cy="26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375" y="1919175"/>
            <a:ext cx="4213650" cy="26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34550" y="572050"/>
            <a:ext cx="3974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Current Solutions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60" y="81350"/>
            <a:ext cx="5308725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5" name="Google Shape;95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194775" y="929625"/>
            <a:ext cx="4691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Why</a:t>
            </a:r>
            <a:endParaRPr b="1" sz="3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2194700" y="1746050"/>
            <a:ext cx="46911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they fall short of . . .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743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Focus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/>
              <a:t>Quiet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Gentle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Intuitive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ctrTitle"/>
          </p:nvPr>
        </p:nvSpPr>
        <p:spPr>
          <a:xfrm>
            <a:off x="2390275" y="1970100"/>
            <a:ext cx="63315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Sensei</a:t>
            </a:r>
            <a:endParaRPr/>
          </a:p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Your indoor navigation assistant 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9"/>
          <p:cNvCxnSpPr>
            <a:stCxn id="120" idx="0"/>
          </p:cNvCxnSpPr>
          <p:nvPr/>
        </p:nvCxnSpPr>
        <p:spPr>
          <a:xfrm flipH="1" rot="10800000">
            <a:off x="1030604" y="2887723"/>
            <a:ext cx="5457000" cy="1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 txBox="1"/>
          <p:nvPr>
            <p:ph idx="4294967295" type="title"/>
          </p:nvPr>
        </p:nvSpPr>
        <p:spPr>
          <a:xfrm>
            <a:off x="535775" y="712150"/>
            <a:ext cx="741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Product Design - 1.0</a:t>
            </a:r>
            <a:endParaRPr sz="2400"/>
          </a:p>
        </p:txBody>
      </p:sp>
      <p:sp>
        <p:nvSpPr>
          <p:cNvPr id="122" name="Google Shape;122;p19"/>
          <p:cNvSpPr/>
          <p:nvPr/>
        </p:nvSpPr>
        <p:spPr>
          <a:xfrm>
            <a:off x="2214929" y="1832680"/>
            <a:ext cx="2278500" cy="227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399279" y="2017030"/>
            <a:ext cx="1909800" cy="19098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-1991239">
            <a:off x="2544103" y="2127619"/>
            <a:ext cx="502578" cy="12589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5400000">
            <a:off x="4044824" y="2908942"/>
            <a:ext cx="502500" cy="1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rot="-5568362">
            <a:off x="2181668" y="2908998"/>
            <a:ext cx="502503" cy="12585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 rot="-1746265">
            <a:off x="3596123" y="3730611"/>
            <a:ext cx="502670" cy="12611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 rot="1466298">
            <a:off x="3551688" y="2098482"/>
            <a:ext cx="502522" cy="12592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rot="2488134">
            <a:off x="2628073" y="3699608"/>
            <a:ext cx="502859" cy="12581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6068404" y="1971255"/>
            <a:ext cx="17007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Vibration Actuator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1" name="Google Shape;131;p19"/>
          <p:cNvCxnSpPr>
            <a:stCxn id="128" idx="1"/>
            <a:endCxn id="130" idx="1"/>
          </p:cNvCxnSpPr>
          <p:nvPr/>
        </p:nvCxnSpPr>
        <p:spPr>
          <a:xfrm>
            <a:off x="3574199" y="2057496"/>
            <a:ext cx="2494200" cy="1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132" name="Google Shape;132;p19"/>
          <p:cNvCxnSpPr>
            <a:stCxn id="133" idx="1"/>
          </p:cNvCxnSpPr>
          <p:nvPr/>
        </p:nvCxnSpPr>
        <p:spPr>
          <a:xfrm flipH="1" rot="10800000">
            <a:off x="4897666" y="2946840"/>
            <a:ext cx="1581000" cy="5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/>
          <p:nvPr/>
        </p:nvSpPr>
        <p:spPr>
          <a:xfrm>
            <a:off x="1030604" y="1887130"/>
            <a:ext cx="1131300" cy="216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545904" y="2733405"/>
            <a:ext cx="13572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Feedbacks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19"/>
          <p:cNvSpPr/>
          <p:nvPr/>
        </p:nvSpPr>
        <p:spPr>
          <a:xfrm rot="886">
            <a:off x="4606591" y="1862080"/>
            <a:ext cx="1164300" cy="2220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344979" y="4260805"/>
            <a:ext cx="2018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</a:t>
            </a:r>
            <a:r>
              <a:rPr i="1" lang="en"/>
              <a:t>Sensei Wristband. </a:t>
            </a:r>
            <a:endParaRPr i="1"/>
          </a:p>
        </p:txBody>
      </p:sp>
      <p:sp>
        <p:nvSpPr>
          <p:cNvPr id="136" name="Google Shape;136;p19"/>
          <p:cNvSpPr txBox="1"/>
          <p:nvPr/>
        </p:nvSpPr>
        <p:spPr>
          <a:xfrm>
            <a:off x="5249575" y="4256800"/>
            <a:ext cx="3513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Cost for Production - </a:t>
            </a:r>
            <a:r>
              <a:rPr b="1" lang="en"/>
              <a:t>₹750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User Feedback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“Maybe helpful, but a judgement can only be made after testing. ”</a:t>
            </a:r>
            <a:endParaRPr sz="2100">
              <a:solidFill>
                <a:schemeClr val="lt1"/>
              </a:solidFill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@LVPEI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“Intuitive and helpful as an accessory to my cane.”</a:t>
            </a:r>
            <a:endParaRPr sz="2100">
              <a:solidFill>
                <a:schemeClr val="lt1"/>
              </a:solidFill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@LVPEI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“I would use a device that is  portable and stylish.”</a:t>
            </a:r>
            <a:endParaRPr sz="2100">
              <a:solidFill>
                <a:schemeClr val="lt1"/>
              </a:solidFill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@LVPEI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remarks from the visually impaired at LVPEI.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000" y="62200"/>
            <a:ext cx="701994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4" name="Google Shape;154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1625150" y="980100"/>
            <a:ext cx="56712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MVP - Minimum Viable Product</a:t>
            </a:r>
            <a:endParaRPr b="1" sz="3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1546950" y="2454475"/>
            <a:ext cx="6050100" cy="17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➔"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 intuitive feedback mechanism because simple is better.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➔"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Scalable and modular - no boundaries.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