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Arim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c39yQhqfuUSvkTBM4CzD3oFC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mo-bold.fntdata"/><Relationship Id="rId10" Type="http://schemas.openxmlformats.org/officeDocument/2006/relationships/font" Target="fonts/Arimo-regular.fntdata"/><Relationship Id="rId13" Type="http://schemas.openxmlformats.org/officeDocument/2006/relationships/font" Target="fonts/Arimo-boldItalic.fntdata"/><Relationship Id="rId12" Type="http://schemas.openxmlformats.org/officeDocument/2006/relationships/font" Target="fonts/Arim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9578326" y="4011975"/>
            <a:ext cx="604919" cy="313396"/>
          </a:xfrm>
          <a:custGeom>
            <a:rect b="b" l="l" r="r" t="t"/>
            <a:pathLst>
              <a:path extrusionOk="0" h="390525" w="551179">
                <a:moveTo>
                  <a:pt x="550989" y="0"/>
                </a:moveTo>
                <a:lnTo>
                  <a:pt x="0" y="0"/>
                </a:lnTo>
                <a:lnTo>
                  <a:pt x="0" y="390512"/>
                </a:lnTo>
                <a:lnTo>
                  <a:pt x="550989" y="390512"/>
                </a:lnTo>
                <a:lnTo>
                  <a:pt x="550989" y="0"/>
                </a:lnTo>
                <a:close/>
              </a:path>
            </a:pathLst>
          </a:custGeom>
          <a:solidFill>
            <a:srgbClr val="52A5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578126" y="4356425"/>
            <a:ext cx="604919" cy="1642910"/>
          </a:xfrm>
          <a:custGeom>
            <a:rect b="b" l="l" r="r" t="t"/>
            <a:pathLst>
              <a:path extrusionOk="0" h="2047240" w="551179">
                <a:moveTo>
                  <a:pt x="550989" y="0"/>
                </a:moveTo>
                <a:lnTo>
                  <a:pt x="0" y="0"/>
                </a:lnTo>
                <a:lnTo>
                  <a:pt x="0" y="2046630"/>
                </a:lnTo>
                <a:lnTo>
                  <a:pt x="550989" y="2046630"/>
                </a:lnTo>
                <a:lnTo>
                  <a:pt x="550989" y="0"/>
                </a:lnTo>
                <a:close/>
              </a:path>
            </a:pathLst>
          </a:custGeom>
          <a:solidFill>
            <a:srgbClr val="52A5C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5400000">
            <a:off x="9365121" y="4873913"/>
            <a:ext cx="1028190" cy="136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850">
            <a:spAutoFit/>
          </a:bodyPr>
          <a:lstStyle/>
          <a:p>
            <a:pPr indent="0" lvl="0" marL="10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Section 2: </a:t>
            </a:r>
            <a:r>
              <a:rPr b="1" lang="en-US" sz="884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Planning</a:t>
            </a:r>
            <a:endParaRPr sz="884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805647" y="4057906"/>
            <a:ext cx="220691" cy="220690"/>
          </a:xfrm>
          <a:custGeom>
            <a:rect b="b" l="l" r="r" t="t"/>
            <a:pathLst>
              <a:path extrusionOk="0" h="274320" w="274320">
                <a:moveTo>
                  <a:pt x="137160" y="0"/>
                </a:moveTo>
                <a:lnTo>
                  <a:pt x="93805" y="6993"/>
                </a:lnTo>
                <a:lnTo>
                  <a:pt x="56153" y="26466"/>
                </a:lnTo>
                <a:lnTo>
                  <a:pt x="26462" y="56158"/>
                </a:lnTo>
                <a:lnTo>
                  <a:pt x="6992" y="93810"/>
                </a:lnTo>
                <a:lnTo>
                  <a:pt x="0" y="137160"/>
                </a:lnTo>
                <a:lnTo>
                  <a:pt x="6992" y="180514"/>
                </a:lnTo>
                <a:lnTo>
                  <a:pt x="26462" y="218166"/>
                </a:lnTo>
                <a:lnTo>
                  <a:pt x="56153" y="247857"/>
                </a:lnTo>
                <a:lnTo>
                  <a:pt x="93805" y="267327"/>
                </a:lnTo>
                <a:lnTo>
                  <a:pt x="137160" y="274320"/>
                </a:lnTo>
                <a:lnTo>
                  <a:pt x="180514" y="267327"/>
                </a:lnTo>
                <a:lnTo>
                  <a:pt x="218166" y="247857"/>
                </a:lnTo>
                <a:lnTo>
                  <a:pt x="247857" y="218166"/>
                </a:lnTo>
                <a:lnTo>
                  <a:pt x="267327" y="180514"/>
                </a:lnTo>
                <a:lnTo>
                  <a:pt x="274320" y="137160"/>
                </a:lnTo>
                <a:lnTo>
                  <a:pt x="267327" y="93810"/>
                </a:lnTo>
                <a:lnTo>
                  <a:pt x="247857" y="56158"/>
                </a:lnTo>
                <a:lnTo>
                  <a:pt x="218166" y="26466"/>
                </a:lnTo>
                <a:lnTo>
                  <a:pt x="180514" y="6993"/>
                </a:lnTo>
                <a:lnTo>
                  <a:pt x="1371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9845194" y="4082143"/>
            <a:ext cx="140324" cy="1747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46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969959" y="6249506"/>
            <a:ext cx="1580554" cy="96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00">
            <a:spAutoFit/>
          </a:bodyPr>
          <a:lstStyle/>
          <a:p>
            <a:pPr indent="0" lvl="0" marL="10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3">
                <a:solidFill>
                  <a:srgbClr val="58595B"/>
                </a:solidFill>
                <a:latin typeface="Arimo"/>
                <a:ea typeface="Arimo"/>
                <a:cs typeface="Arimo"/>
                <a:sym typeface="Arimo"/>
              </a:rPr>
              <a:t>ENGINEERING DESIGN NOTEBOOK • </a:t>
            </a:r>
            <a:r>
              <a:rPr b="1" lang="en-US" sz="563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29</a:t>
            </a:r>
            <a:endParaRPr sz="563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549639" y="6252058"/>
            <a:ext cx="2074239" cy="84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00">
            <a:spAutoFit/>
          </a:bodyPr>
          <a:lstStyle/>
          <a:p>
            <a:pPr indent="0" lvl="0" marL="10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2">
                <a:solidFill>
                  <a:srgbClr val="58595B"/>
                </a:solidFill>
                <a:latin typeface="Arimo"/>
                <a:ea typeface="Arimo"/>
                <a:cs typeface="Arimo"/>
                <a:sym typeface="Arimo"/>
              </a:rPr>
              <a:t>Copyright 2019 Center for Neurotechnology, University of Washington.</a:t>
            </a:r>
            <a:endParaRPr sz="482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562395" y="676105"/>
            <a:ext cx="6975362" cy="5322094"/>
          </a:xfrm>
          <a:custGeom>
            <a:rect b="b" l="l" r="r" t="t"/>
            <a:pathLst>
              <a:path extrusionOk="0" h="6623050" w="8680450">
                <a:moveTo>
                  <a:pt x="0" y="6623050"/>
                </a:moveTo>
                <a:lnTo>
                  <a:pt x="8680450" y="6623050"/>
                </a:lnTo>
                <a:lnTo>
                  <a:pt x="8680450" y="0"/>
                </a:lnTo>
                <a:lnTo>
                  <a:pt x="0" y="0"/>
                </a:lnTo>
                <a:lnTo>
                  <a:pt x="0" y="6623050"/>
                </a:lnTo>
                <a:close/>
              </a:path>
            </a:pathLst>
          </a:custGeom>
          <a:noFill/>
          <a:ln cap="flat" cmpd="sng" w="9525">
            <a:solidFill>
              <a:srgbClr val="8675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688687" y="816429"/>
            <a:ext cx="4444433" cy="325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00">
            <a:spAutoFit/>
          </a:bodyPr>
          <a:lstStyle/>
          <a:p>
            <a:pPr indent="0" lvl="0" marL="1020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3">
                <a:solidFill>
                  <a:srgbClr val="58595B"/>
                </a:solidFill>
                <a:latin typeface="Arimo"/>
                <a:ea typeface="Arimo"/>
                <a:cs typeface="Arimo"/>
                <a:sym typeface="Arimo"/>
              </a:rPr>
              <a:t>Assign roles to each team member. Clearly state the responsibilities associated with each role.</a:t>
            </a:r>
            <a:endParaRPr sz="723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28"/>
              </a:spcBef>
              <a:spcAft>
                <a:spcPts val="0"/>
              </a:spcAft>
              <a:buNone/>
            </a:pPr>
            <a:r>
              <a:t/>
            </a:r>
            <a:endParaRPr sz="603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10206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rPr b="1" lang="en-US" sz="723">
                <a:solidFill>
                  <a:srgbClr val="58595B"/>
                </a:solidFill>
                <a:latin typeface="Lucida Sans"/>
                <a:ea typeface="Lucida Sans"/>
                <a:cs typeface="Lucida Sans"/>
                <a:sym typeface="Lucida Sans"/>
              </a:rPr>
              <a:t>Name	Role(s)	Responsibilities</a:t>
            </a:r>
            <a:endParaRPr sz="723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794442" y="214313"/>
            <a:ext cx="183696" cy="0"/>
          </a:xfrm>
          <a:custGeom>
            <a:rect b="b" l="l" r="r" t="t"/>
            <a:pathLst>
              <a:path extrusionOk="0" h="120000"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213862" y="214313"/>
            <a:ext cx="183696" cy="0"/>
          </a:xfrm>
          <a:custGeom>
            <a:rect b="b" l="l" r="r" t="t"/>
            <a:pathLst>
              <a:path extrusionOk="0" h="120000"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794442" y="6643688"/>
            <a:ext cx="183696" cy="0"/>
          </a:xfrm>
          <a:custGeom>
            <a:rect b="b" l="l" r="r" t="t"/>
            <a:pathLst>
              <a:path extrusionOk="0" h="120000"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213862" y="6643688"/>
            <a:ext cx="183696" cy="0"/>
          </a:xfrm>
          <a:custGeom>
            <a:rect b="b" l="l" r="r" t="t"/>
            <a:pathLst>
              <a:path extrusionOk="0" h="120000"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2008754" y="0"/>
            <a:ext cx="0" cy="183696"/>
          </a:xfrm>
          <a:custGeom>
            <a:rect b="b" l="l" r="r" t="t"/>
            <a:pathLst>
              <a:path extrusionOk="0" h="228600" w="120000">
                <a:moveTo>
                  <a:pt x="0" y="2286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008754" y="6674304"/>
            <a:ext cx="0" cy="183696"/>
          </a:xfrm>
          <a:custGeom>
            <a:rect b="b" l="l" r="r" t="t"/>
            <a:pathLst>
              <a:path extrusionOk="0" h="228600" w="120000">
                <a:moveTo>
                  <a:pt x="0" y="0"/>
                </a:moveTo>
                <a:lnTo>
                  <a:pt x="0" y="228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0183246" y="0"/>
            <a:ext cx="0" cy="183696"/>
          </a:xfrm>
          <a:custGeom>
            <a:rect b="b" l="l" r="r" t="t"/>
            <a:pathLst>
              <a:path extrusionOk="0" h="228600" w="120000">
                <a:moveTo>
                  <a:pt x="0" y="2286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183246" y="6674304"/>
            <a:ext cx="0" cy="183696"/>
          </a:xfrm>
          <a:custGeom>
            <a:rect b="b" l="l" r="r" t="t"/>
            <a:pathLst>
              <a:path extrusionOk="0" h="228600" w="120000">
                <a:moveTo>
                  <a:pt x="0" y="0"/>
                </a:moveTo>
                <a:lnTo>
                  <a:pt x="0" y="2286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2691388" y="1210600"/>
            <a:ext cx="608857" cy="220472"/>
          </a:xfrm>
          <a:custGeom>
            <a:rect b="b" l="l" r="r" t="t"/>
            <a:pathLst>
              <a:path extrusionOk="0" h="314960" w="1964055">
                <a:moveTo>
                  <a:pt x="1963538" y="0"/>
                </a:moveTo>
                <a:lnTo>
                  <a:pt x="0" y="0"/>
                </a:lnTo>
                <a:lnTo>
                  <a:pt x="0" y="314529"/>
                </a:lnTo>
                <a:lnTo>
                  <a:pt x="1963538" y="314529"/>
                </a:lnTo>
                <a:lnTo>
                  <a:pt x="1963538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Emily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382906" y="1210611"/>
            <a:ext cx="2061568" cy="694057"/>
          </a:xfrm>
          <a:custGeom>
            <a:rect b="b" l="l" r="r" t="t"/>
            <a:pathLst>
              <a:path extrusionOk="0" h="864869" w="2560954">
                <a:moveTo>
                  <a:pt x="2560595" y="0"/>
                </a:moveTo>
                <a:lnTo>
                  <a:pt x="0" y="0"/>
                </a:lnTo>
                <a:lnTo>
                  <a:pt x="0" y="864736"/>
                </a:lnTo>
                <a:lnTo>
                  <a:pt x="2560595" y="864736"/>
                </a:lnTo>
                <a:lnTo>
                  <a:pt x="2560595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Project Manager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713351" y="1205500"/>
            <a:ext cx="3646011" cy="1029194"/>
          </a:xfrm>
          <a:custGeom>
            <a:rect b="b" l="l" r="r" t="t"/>
            <a:pathLst>
              <a:path extrusionOk="0" h="864869" w="3778250">
                <a:moveTo>
                  <a:pt x="3778120" y="0"/>
                </a:moveTo>
                <a:lnTo>
                  <a:pt x="0" y="0"/>
                </a:lnTo>
                <a:lnTo>
                  <a:pt x="0" y="864735"/>
                </a:lnTo>
                <a:lnTo>
                  <a:pt x="3778120" y="864735"/>
                </a:lnTo>
                <a:lnTo>
                  <a:pt x="3778120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Leads discussions about project progress, sets milestones, and assigns tasks.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Monitors budgeting, purchasing, and anticipates potential roadblocks, ensuring project stays on track.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Coordinates study sessions and shares weekly summaries with the team.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Sources additional resources to supplement project materials.</a:t>
            </a:r>
            <a:endParaRPr sz="5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685975" y="2360850"/>
            <a:ext cx="607476" cy="252755"/>
          </a:xfrm>
          <a:custGeom>
            <a:rect b="b" l="l" r="r" t="t"/>
            <a:pathLst>
              <a:path extrusionOk="0" h="314960" w="1928495">
                <a:moveTo>
                  <a:pt x="1928416" y="0"/>
                </a:moveTo>
                <a:lnTo>
                  <a:pt x="0" y="0"/>
                </a:lnTo>
                <a:lnTo>
                  <a:pt x="0" y="314529"/>
                </a:lnTo>
                <a:lnTo>
                  <a:pt x="1928416" y="314529"/>
                </a:lnTo>
                <a:lnTo>
                  <a:pt x="1928416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Elijah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372700" y="2360852"/>
            <a:ext cx="2061568" cy="414197"/>
          </a:xfrm>
          <a:custGeom>
            <a:rect b="b" l="l" r="r" t="t"/>
            <a:pathLst>
              <a:path extrusionOk="0" h="900429" w="2560954">
                <a:moveTo>
                  <a:pt x="2560596" y="0"/>
                </a:moveTo>
                <a:lnTo>
                  <a:pt x="0" y="0"/>
                </a:lnTo>
                <a:lnTo>
                  <a:pt x="0" y="899857"/>
                </a:lnTo>
                <a:lnTo>
                  <a:pt x="2560596" y="899857"/>
                </a:lnTo>
                <a:lnTo>
                  <a:pt x="2560596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Hardware Engineer</a:t>
            </a:r>
            <a:endParaRPr b="1" sz="1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person &gt; device input</a:t>
            </a:r>
            <a:endParaRPr sz="1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5702725" y="2355725"/>
            <a:ext cx="3644398" cy="1028740"/>
          </a:xfrm>
          <a:custGeom>
            <a:rect b="b" l="l" r="r" t="t"/>
            <a:pathLst>
              <a:path extrusionOk="0" h="900429" w="3766820">
                <a:moveTo>
                  <a:pt x="3766414" y="0"/>
                </a:moveTo>
                <a:lnTo>
                  <a:pt x="0" y="0"/>
                </a:lnTo>
                <a:lnTo>
                  <a:pt x="0" y="899857"/>
                </a:lnTo>
                <a:lnTo>
                  <a:pt x="3766414" y="899857"/>
                </a:lnTo>
                <a:lnTo>
                  <a:pt x="3766414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Designs and develops the hardware components necessary to collect and convert data into a digital format.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Works closely with software developers to ensure seamless integration of hardware and software systems.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Reviews the latest FDA regulations applicable to medical device hardware.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Testing and data collection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692075" y="3566325"/>
            <a:ext cx="607476" cy="261417"/>
          </a:xfrm>
          <a:custGeom>
            <a:rect b="b" l="l" r="r" t="t"/>
            <a:pathLst>
              <a:path extrusionOk="0" h="314960" w="1928495">
                <a:moveTo>
                  <a:pt x="1928416" y="0"/>
                </a:moveTo>
                <a:lnTo>
                  <a:pt x="0" y="0"/>
                </a:lnTo>
                <a:lnTo>
                  <a:pt x="0" y="314529"/>
                </a:lnTo>
                <a:lnTo>
                  <a:pt x="1928416" y="314529"/>
                </a:lnTo>
                <a:lnTo>
                  <a:pt x="1928416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Poojitha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382900" y="3570050"/>
            <a:ext cx="2203244" cy="715680"/>
          </a:xfrm>
          <a:custGeom>
            <a:rect b="b" l="l" r="r" t="t"/>
            <a:pathLst>
              <a:path extrusionOk="0" h="864870" w="2584450">
                <a:moveTo>
                  <a:pt x="2584010" y="0"/>
                </a:moveTo>
                <a:lnTo>
                  <a:pt x="0" y="0"/>
                </a:lnTo>
                <a:lnTo>
                  <a:pt x="0" y="864736"/>
                </a:lnTo>
                <a:lnTo>
                  <a:pt x="2584010" y="864736"/>
                </a:lnTo>
                <a:lnTo>
                  <a:pt x="2584010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vice input &gt; app output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690200" y="3471788"/>
            <a:ext cx="3625564" cy="1122169"/>
          </a:xfrm>
          <a:custGeom>
            <a:rect b="b" l="l" r="r" t="t"/>
            <a:pathLst>
              <a:path extrusionOk="0" h="864870" w="3766820">
                <a:moveTo>
                  <a:pt x="3766414" y="0"/>
                </a:moveTo>
                <a:lnTo>
                  <a:pt x="0" y="0"/>
                </a:lnTo>
                <a:lnTo>
                  <a:pt x="0" y="864736"/>
                </a:lnTo>
                <a:lnTo>
                  <a:pt x="3766414" y="864736"/>
                </a:lnTo>
                <a:lnTo>
                  <a:pt x="3766414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Develops a Graphical User Interface (GUI) on either a computer or mobile platform for user-friendly data management and visualization.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Conducts weekly presentations on the insights and progress in real-time data processing and UI/UX design.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Collaborates with hardware engineers to ensure software compatibility with data collection devices.</a:t>
            </a:r>
            <a:endParaRPr sz="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88524" y="4710275"/>
            <a:ext cx="605117" cy="252755"/>
          </a:xfrm>
          <a:custGeom>
            <a:rect b="b" l="l" r="r" t="t"/>
            <a:pathLst>
              <a:path extrusionOk="0" h="314960" w="1951989">
                <a:moveTo>
                  <a:pt x="1951829" y="0"/>
                </a:moveTo>
                <a:lnTo>
                  <a:pt x="0" y="0"/>
                </a:lnTo>
                <a:lnTo>
                  <a:pt x="0" y="314529"/>
                </a:lnTo>
                <a:lnTo>
                  <a:pt x="1951829" y="314529"/>
                </a:lnTo>
                <a:lnTo>
                  <a:pt x="1951829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Frenda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378150" y="4710275"/>
            <a:ext cx="2144799" cy="647176"/>
          </a:xfrm>
          <a:custGeom>
            <a:rect b="b" l="l" r="r" t="t"/>
            <a:pathLst>
              <a:path extrusionOk="0" h="806450" w="2560954">
                <a:moveTo>
                  <a:pt x="2560595" y="0"/>
                </a:moveTo>
                <a:lnTo>
                  <a:pt x="0" y="0"/>
                </a:lnTo>
                <a:lnTo>
                  <a:pt x="0" y="806202"/>
                </a:lnTo>
                <a:lnTo>
                  <a:pt x="2560595" y="806202"/>
                </a:lnTo>
                <a:lnTo>
                  <a:pt x="2560595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Market Research Analyst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714525" y="4706450"/>
            <a:ext cx="3515517" cy="1028224"/>
          </a:xfrm>
          <a:custGeom>
            <a:rect b="b" l="l" r="r" t="t"/>
            <a:pathLst>
              <a:path extrusionOk="0" h="806450" w="3790315">
                <a:moveTo>
                  <a:pt x="3789827" y="0"/>
                </a:moveTo>
                <a:lnTo>
                  <a:pt x="0" y="0"/>
                </a:lnTo>
                <a:lnTo>
                  <a:pt x="0" y="806202"/>
                </a:lnTo>
                <a:lnTo>
                  <a:pt x="3789827" y="806202"/>
                </a:lnTo>
                <a:lnTo>
                  <a:pt x="3789827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Leads market research, conducts interviews, and formulates questions to better understand customer needs and market gaps.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Drafts initial patent strategies and conducts literature reviews on materials used in similar medical devices.</a:t>
            </a:r>
            <a:endParaRPr sz="8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800"/>
              <a:buFont typeface="Roboto"/>
              <a:buChar char="•"/>
            </a:pPr>
            <a:r>
              <a:rPr lang="en-US" sz="800">
                <a:solidFill>
                  <a:srgbClr val="0D0D0D"/>
                </a:solidFill>
                <a:latin typeface="Roboto"/>
                <a:ea typeface="Roboto"/>
                <a:cs typeface="Roboto"/>
                <a:sym typeface="Roboto"/>
              </a:rPr>
              <a:t>Researches and contacts potential investors, presenting market analysis and product potentials.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687337" y="2906725"/>
            <a:ext cx="607476" cy="252755"/>
          </a:xfrm>
          <a:custGeom>
            <a:rect b="b" l="l" r="r" t="t"/>
            <a:pathLst>
              <a:path extrusionOk="0" h="314960" w="1928495">
                <a:moveTo>
                  <a:pt x="1928416" y="0"/>
                </a:moveTo>
                <a:lnTo>
                  <a:pt x="0" y="0"/>
                </a:lnTo>
                <a:lnTo>
                  <a:pt x="0" y="314529"/>
                </a:lnTo>
                <a:lnTo>
                  <a:pt x="1928416" y="314529"/>
                </a:lnTo>
                <a:lnTo>
                  <a:pt x="1928416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Aditya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378150" y="2906720"/>
            <a:ext cx="2061568" cy="414197"/>
          </a:xfrm>
          <a:custGeom>
            <a:rect b="b" l="l" r="r" t="t"/>
            <a:pathLst>
              <a:path extrusionOk="0" h="900429" w="2560954">
                <a:moveTo>
                  <a:pt x="2560596" y="0"/>
                </a:moveTo>
                <a:lnTo>
                  <a:pt x="0" y="0"/>
                </a:lnTo>
                <a:lnTo>
                  <a:pt x="0" y="899857"/>
                </a:lnTo>
                <a:lnTo>
                  <a:pt x="2560596" y="899857"/>
                </a:lnTo>
                <a:lnTo>
                  <a:pt x="2560596" y="0"/>
                </a:lnTo>
                <a:close/>
              </a:path>
            </a:pathLst>
          </a:custGeom>
          <a:solidFill>
            <a:srgbClr val="B4E4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Hardware Engineer</a:t>
            </a:r>
            <a:endParaRPr b="1" sz="1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device input &gt; person output</a:t>
            </a:r>
            <a:endParaRPr sz="12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2024-04-15T02:02:23Z</dcterms:created>
  <dc:creator>鈺芬 林</dc:creator>
</cp:coreProperties>
</file>