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or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ora-bold.fntdata"/><Relationship Id="rId10" Type="http://schemas.openxmlformats.org/officeDocument/2006/relationships/slide" Target="slides/slide5.xml"/><Relationship Id="rId32" Type="http://schemas.openxmlformats.org/officeDocument/2006/relationships/font" Target="fonts/Lora-regular.fntdata"/><Relationship Id="rId13" Type="http://schemas.openxmlformats.org/officeDocument/2006/relationships/slide" Target="slides/slide8.xml"/><Relationship Id="rId35" Type="http://schemas.openxmlformats.org/officeDocument/2006/relationships/font" Target="fonts/Lora-boldItalic.fntdata"/><Relationship Id="rId12" Type="http://schemas.openxmlformats.org/officeDocument/2006/relationships/slide" Target="slides/slide7.xml"/><Relationship Id="rId34" Type="http://schemas.openxmlformats.org/officeDocument/2006/relationships/font" Target="fonts/Lor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c6e760ed_7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5c6e760ed_7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c6e760ed_7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5c6e760ed_7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5c6e760e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5c6e760e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5c6e760ed_1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5c6e760ed_1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5c6e760ed_1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5c6e760ed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c6e760ed_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c6e760ed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c6e760ed_1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c6e760ed_1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5c6e760ed_1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5c6e760ed_1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5c6e760ed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5c6e760ed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5c6e760ed_1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5c6e760ed_1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c6e760ed_7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c6e760ed_7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5c6e760ed_1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5c6e760ed_1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5c6e760ed_7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5c6e760ed_7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c6e760ed_7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5c6e760ed_7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c6e760ed_7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c6e760ed_7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5c6e760ed_1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5c6e760ed_1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c6e760ed_7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5c6e760ed_7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c6e760ed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c6e760ed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c6e760ed_7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c6e760ed_7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showMasterSp="0" type="obj">
  <p:cSld name="OBJECT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3671315"/>
            <a:ext cx="9144000" cy="9525"/>
          </a:xfrm>
          <a:custGeom>
            <a:rect b="b" l="l" r="r" t="t"/>
            <a:pathLst>
              <a:path extrusionOk="0" h="9525" w="9144000">
                <a:moveTo>
                  <a:pt x="0" y="0"/>
                </a:moveTo>
                <a:lnTo>
                  <a:pt x="0" y="9144"/>
                </a:lnTo>
                <a:lnTo>
                  <a:pt x="9143999" y="914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13"/>
          <p:cNvSpPr/>
          <p:nvPr/>
        </p:nvSpPr>
        <p:spPr>
          <a:xfrm>
            <a:off x="1118616" y="3392423"/>
            <a:ext cx="567055" cy="567054"/>
          </a:xfrm>
          <a:custGeom>
            <a:rect b="b" l="l" r="r" t="t"/>
            <a:pathLst>
              <a:path extrusionOk="0" h="567054" w="567055">
                <a:moveTo>
                  <a:pt x="283464" y="0"/>
                </a:moveTo>
                <a:lnTo>
                  <a:pt x="237484" y="3709"/>
                </a:lnTo>
                <a:lnTo>
                  <a:pt x="193867" y="14447"/>
                </a:lnTo>
                <a:lnTo>
                  <a:pt x="153195" y="31632"/>
                </a:lnTo>
                <a:lnTo>
                  <a:pt x="116053" y="54681"/>
                </a:lnTo>
                <a:lnTo>
                  <a:pt x="83024" y="83010"/>
                </a:lnTo>
                <a:lnTo>
                  <a:pt x="54692" y="116037"/>
                </a:lnTo>
                <a:lnTo>
                  <a:pt x="31639" y="153179"/>
                </a:lnTo>
                <a:lnTo>
                  <a:pt x="14451" y="193852"/>
                </a:lnTo>
                <a:lnTo>
                  <a:pt x="3710" y="237475"/>
                </a:lnTo>
                <a:lnTo>
                  <a:pt x="0" y="283463"/>
                </a:lnTo>
                <a:lnTo>
                  <a:pt x="3710" y="329452"/>
                </a:lnTo>
                <a:lnTo>
                  <a:pt x="14451" y="373075"/>
                </a:lnTo>
                <a:lnTo>
                  <a:pt x="31639" y="413748"/>
                </a:lnTo>
                <a:lnTo>
                  <a:pt x="54692" y="450890"/>
                </a:lnTo>
                <a:lnTo>
                  <a:pt x="83024" y="483917"/>
                </a:lnTo>
                <a:lnTo>
                  <a:pt x="116053" y="512246"/>
                </a:lnTo>
                <a:lnTo>
                  <a:pt x="153195" y="535295"/>
                </a:lnTo>
                <a:lnTo>
                  <a:pt x="193867" y="552480"/>
                </a:lnTo>
                <a:lnTo>
                  <a:pt x="237484" y="563218"/>
                </a:lnTo>
                <a:lnTo>
                  <a:pt x="283464" y="566928"/>
                </a:lnTo>
                <a:lnTo>
                  <a:pt x="329452" y="563218"/>
                </a:lnTo>
                <a:lnTo>
                  <a:pt x="373075" y="552480"/>
                </a:lnTo>
                <a:lnTo>
                  <a:pt x="413748" y="535295"/>
                </a:lnTo>
                <a:lnTo>
                  <a:pt x="450890" y="512246"/>
                </a:lnTo>
                <a:lnTo>
                  <a:pt x="483917" y="483917"/>
                </a:lnTo>
                <a:lnTo>
                  <a:pt x="512246" y="450890"/>
                </a:lnTo>
                <a:lnTo>
                  <a:pt x="535295" y="413748"/>
                </a:lnTo>
                <a:lnTo>
                  <a:pt x="552480" y="373075"/>
                </a:lnTo>
                <a:lnTo>
                  <a:pt x="563218" y="329452"/>
                </a:lnTo>
                <a:lnTo>
                  <a:pt x="566928" y="283463"/>
                </a:lnTo>
                <a:lnTo>
                  <a:pt x="563218" y="237475"/>
                </a:lnTo>
                <a:lnTo>
                  <a:pt x="552480" y="193852"/>
                </a:lnTo>
                <a:lnTo>
                  <a:pt x="535295" y="153179"/>
                </a:lnTo>
                <a:lnTo>
                  <a:pt x="512246" y="116037"/>
                </a:lnTo>
                <a:lnTo>
                  <a:pt x="483917" y="83010"/>
                </a:lnTo>
                <a:lnTo>
                  <a:pt x="450890" y="54681"/>
                </a:lnTo>
                <a:lnTo>
                  <a:pt x="413748" y="31632"/>
                </a:lnTo>
                <a:lnTo>
                  <a:pt x="373075" y="14447"/>
                </a:lnTo>
                <a:lnTo>
                  <a:pt x="329452" y="3709"/>
                </a:lnTo>
                <a:lnTo>
                  <a:pt x="283464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3"/>
          <p:cNvSpPr/>
          <p:nvPr/>
        </p:nvSpPr>
        <p:spPr>
          <a:xfrm>
            <a:off x="1350263" y="3625595"/>
            <a:ext cx="105300" cy="233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13"/>
          <p:cNvSpPr/>
          <p:nvPr/>
        </p:nvSpPr>
        <p:spPr>
          <a:xfrm>
            <a:off x="1298447" y="3511295"/>
            <a:ext cx="216534" cy="259079"/>
          </a:xfrm>
          <a:custGeom>
            <a:rect b="b" l="l" r="r" t="t"/>
            <a:pathLst>
              <a:path extrusionOk="0" h="259079" w="216534">
                <a:moveTo>
                  <a:pt x="151257" y="259079"/>
                </a:moveTo>
                <a:lnTo>
                  <a:pt x="153797" y="247776"/>
                </a:lnTo>
                <a:lnTo>
                  <a:pt x="157480" y="236981"/>
                </a:lnTo>
                <a:lnTo>
                  <a:pt x="161544" y="226694"/>
                </a:lnTo>
                <a:lnTo>
                  <a:pt x="166115" y="217550"/>
                </a:lnTo>
                <a:lnTo>
                  <a:pt x="171323" y="208787"/>
                </a:lnTo>
                <a:lnTo>
                  <a:pt x="176403" y="200024"/>
                </a:lnTo>
                <a:lnTo>
                  <a:pt x="198501" y="167258"/>
                </a:lnTo>
                <a:lnTo>
                  <a:pt x="213868" y="130301"/>
                </a:lnTo>
                <a:lnTo>
                  <a:pt x="216408" y="108203"/>
                </a:lnTo>
                <a:lnTo>
                  <a:pt x="207645" y="66166"/>
                </a:lnTo>
                <a:lnTo>
                  <a:pt x="184658" y="31876"/>
                </a:lnTo>
                <a:lnTo>
                  <a:pt x="150240" y="8762"/>
                </a:lnTo>
                <a:lnTo>
                  <a:pt x="108204" y="0"/>
                </a:lnTo>
                <a:lnTo>
                  <a:pt x="66167" y="8762"/>
                </a:lnTo>
                <a:lnTo>
                  <a:pt x="31750" y="31876"/>
                </a:lnTo>
                <a:lnTo>
                  <a:pt x="8763" y="66166"/>
                </a:lnTo>
                <a:lnTo>
                  <a:pt x="0" y="108203"/>
                </a:lnTo>
                <a:lnTo>
                  <a:pt x="8763" y="149859"/>
                </a:lnTo>
                <a:lnTo>
                  <a:pt x="28702" y="183641"/>
                </a:lnTo>
                <a:lnTo>
                  <a:pt x="40005" y="200024"/>
                </a:lnTo>
                <a:lnTo>
                  <a:pt x="45085" y="208787"/>
                </a:lnTo>
                <a:lnTo>
                  <a:pt x="50292" y="217550"/>
                </a:lnTo>
                <a:lnTo>
                  <a:pt x="54864" y="226694"/>
                </a:lnTo>
                <a:lnTo>
                  <a:pt x="58928" y="236981"/>
                </a:lnTo>
                <a:lnTo>
                  <a:pt x="62611" y="247776"/>
                </a:lnTo>
                <a:lnTo>
                  <a:pt x="65151" y="259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3"/>
          <p:cNvSpPr/>
          <p:nvPr/>
        </p:nvSpPr>
        <p:spPr>
          <a:xfrm>
            <a:off x="1363980" y="3619499"/>
            <a:ext cx="100500" cy="15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-12954" y="426542"/>
            <a:ext cx="91698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598931"/>
            <a:ext cx="1376045" cy="0"/>
          </a:xfrm>
          <a:custGeom>
            <a:rect b="b" l="l" r="r" t="t"/>
            <a:pathLst>
              <a:path extrusionOk="0" h="120000" w="1376045">
                <a:moveTo>
                  <a:pt x="0" y="0"/>
                </a:moveTo>
                <a:lnTo>
                  <a:pt x="13757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5"/>
          <p:cNvSpPr/>
          <p:nvPr/>
        </p:nvSpPr>
        <p:spPr>
          <a:xfrm>
            <a:off x="816863" y="394715"/>
            <a:ext cx="407034" cy="407034"/>
          </a:xfrm>
          <a:custGeom>
            <a:rect b="b" l="l" r="r" t="t"/>
            <a:pathLst>
              <a:path extrusionOk="0" h="407034" w="407034">
                <a:moveTo>
                  <a:pt x="203454" y="0"/>
                </a:moveTo>
                <a:lnTo>
                  <a:pt x="156802" y="5371"/>
                </a:lnTo>
                <a:lnTo>
                  <a:pt x="113977" y="20673"/>
                </a:lnTo>
                <a:lnTo>
                  <a:pt x="76201" y="44686"/>
                </a:lnTo>
                <a:lnTo>
                  <a:pt x="44694" y="76191"/>
                </a:lnTo>
                <a:lnTo>
                  <a:pt x="20678" y="113966"/>
                </a:lnTo>
                <a:lnTo>
                  <a:pt x="5373" y="156794"/>
                </a:lnTo>
                <a:lnTo>
                  <a:pt x="0" y="203454"/>
                </a:lnTo>
                <a:lnTo>
                  <a:pt x="5373" y="250113"/>
                </a:lnTo>
                <a:lnTo>
                  <a:pt x="20678" y="292941"/>
                </a:lnTo>
                <a:lnTo>
                  <a:pt x="44694" y="330716"/>
                </a:lnTo>
                <a:lnTo>
                  <a:pt x="76201" y="362221"/>
                </a:lnTo>
                <a:lnTo>
                  <a:pt x="113977" y="386234"/>
                </a:lnTo>
                <a:lnTo>
                  <a:pt x="156802" y="401536"/>
                </a:lnTo>
                <a:lnTo>
                  <a:pt x="203454" y="406908"/>
                </a:lnTo>
                <a:lnTo>
                  <a:pt x="250105" y="401536"/>
                </a:lnTo>
                <a:lnTo>
                  <a:pt x="292930" y="386234"/>
                </a:lnTo>
                <a:lnTo>
                  <a:pt x="330706" y="362221"/>
                </a:lnTo>
                <a:lnTo>
                  <a:pt x="362213" y="330716"/>
                </a:lnTo>
                <a:lnTo>
                  <a:pt x="386229" y="292941"/>
                </a:lnTo>
                <a:lnTo>
                  <a:pt x="401534" y="250113"/>
                </a:lnTo>
                <a:lnTo>
                  <a:pt x="406908" y="203454"/>
                </a:lnTo>
                <a:lnTo>
                  <a:pt x="401534" y="156794"/>
                </a:lnTo>
                <a:lnTo>
                  <a:pt x="386229" y="113966"/>
                </a:lnTo>
                <a:lnTo>
                  <a:pt x="362213" y="76191"/>
                </a:lnTo>
                <a:lnTo>
                  <a:pt x="330706" y="44686"/>
                </a:lnTo>
                <a:lnTo>
                  <a:pt x="292930" y="20673"/>
                </a:lnTo>
                <a:lnTo>
                  <a:pt x="250105" y="5371"/>
                </a:lnTo>
                <a:lnTo>
                  <a:pt x="203454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5"/>
          <p:cNvSpPr/>
          <p:nvPr/>
        </p:nvSpPr>
        <p:spPr>
          <a:xfrm>
            <a:off x="5265420" y="598931"/>
            <a:ext cx="3878579" cy="0"/>
          </a:xfrm>
          <a:custGeom>
            <a:rect b="b" l="l" r="r" t="t"/>
            <a:pathLst>
              <a:path extrusionOk="0" h="120000" w="3878579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15"/>
          <p:cNvSpPr/>
          <p:nvPr/>
        </p:nvSpPr>
        <p:spPr>
          <a:xfrm>
            <a:off x="911364" y="496823"/>
            <a:ext cx="224100" cy="22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-12954" y="426542"/>
            <a:ext cx="91698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072260" y="1145402"/>
            <a:ext cx="6999600" cy="3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98931"/>
            <a:ext cx="1376045" cy="0"/>
          </a:xfrm>
          <a:custGeom>
            <a:rect b="b" l="l" r="r" t="t"/>
            <a:pathLst>
              <a:path extrusionOk="0" h="120000" w="1376045">
                <a:moveTo>
                  <a:pt x="0" y="0"/>
                </a:moveTo>
                <a:lnTo>
                  <a:pt x="13757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6"/>
          <p:cNvSpPr/>
          <p:nvPr/>
        </p:nvSpPr>
        <p:spPr>
          <a:xfrm>
            <a:off x="816863" y="394715"/>
            <a:ext cx="407034" cy="407034"/>
          </a:xfrm>
          <a:custGeom>
            <a:rect b="b" l="l" r="r" t="t"/>
            <a:pathLst>
              <a:path extrusionOk="0" h="407034" w="407034">
                <a:moveTo>
                  <a:pt x="203454" y="0"/>
                </a:moveTo>
                <a:lnTo>
                  <a:pt x="156802" y="5371"/>
                </a:lnTo>
                <a:lnTo>
                  <a:pt x="113977" y="20673"/>
                </a:lnTo>
                <a:lnTo>
                  <a:pt x="76201" y="44686"/>
                </a:lnTo>
                <a:lnTo>
                  <a:pt x="44694" y="76191"/>
                </a:lnTo>
                <a:lnTo>
                  <a:pt x="20678" y="113966"/>
                </a:lnTo>
                <a:lnTo>
                  <a:pt x="5373" y="156794"/>
                </a:lnTo>
                <a:lnTo>
                  <a:pt x="0" y="203454"/>
                </a:lnTo>
                <a:lnTo>
                  <a:pt x="5373" y="250113"/>
                </a:lnTo>
                <a:lnTo>
                  <a:pt x="20678" y="292941"/>
                </a:lnTo>
                <a:lnTo>
                  <a:pt x="44694" y="330716"/>
                </a:lnTo>
                <a:lnTo>
                  <a:pt x="76201" y="362221"/>
                </a:lnTo>
                <a:lnTo>
                  <a:pt x="113977" y="386234"/>
                </a:lnTo>
                <a:lnTo>
                  <a:pt x="156802" y="401536"/>
                </a:lnTo>
                <a:lnTo>
                  <a:pt x="203454" y="406908"/>
                </a:lnTo>
                <a:lnTo>
                  <a:pt x="250105" y="401536"/>
                </a:lnTo>
                <a:lnTo>
                  <a:pt x="292930" y="386234"/>
                </a:lnTo>
                <a:lnTo>
                  <a:pt x="330706" y="362221"/>
                </a:lnTo>
                <a:lnTo>
                  <a:pt x="362213" y="330716"/>
                </a:lnTo>
                <a:lnTo>
                  <a:pt x="386229" y="292941"/>
                </a:lnTo>
                <a:lnTo>
                  <a:pt x="401534" y="250113"/>
                </a:lnTo>
                <a:lnTo>
                  <a:pt x="406908" y="203454"/>
                </a:lnTo>
                <a:lnTo>
                  <a:pt x="401534" y="156794"/>
                </a:lnTo>
                <a:lnTo>
                  <a:pt x="386229" y="113966"/>
                </a:lnTo>
                <a:lnTo>
                  <a:pt x="362213" y="76191"/>
                </a:lnTo>
                <a:lnTo>
                  <a:pt x="330706" y="44686"/>
                </a:lnTo>
                <a:lnTo>
                  <a:pt x="292930" y="20673"/>
                </a:lnTo>
                <a:lnTo>
                  <a:pt x="250105" y="5371"/>
                </a:lnTo>
                <a:lnTo>
                  <a:pt x="203454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6"/>
          <p:cNvSpPr/>
          <p:nvPr/>
        </p:nvSpPr>
        <p:spPr>
          <a:xfrm>
            <a:off x="5265420" y="598931"/>
            <a:ext cx="3878579" cy="0"/>
          </a:xfrm>
          <a:custGeom>
            <a:rect b="b" l="l" r="r" t="t"/>
            <a:pathLst>
              <a:path extrusionOk="0" h="120000" w="3878579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6"/>
          <p:cNvSpPr/>
          <p:nvPr/>
        </p:nvSpPr>
        <p:spPr>
          <a:xfrm>
            <a:off x="911364" y="496823"/>
            <a:ext cx="224100" cy="22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-12954" y="426542"/>
            <a:ext cx="91698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598931"/>
            <a:ext cx="1376045" cy="0"/>
          </a:xfrm>
          <a:custGeom>
            <a:rect b="b" l="l" r="r" t="t"/>
            <a:pathLst>
              <a:path extrusionOk="0" h="120000" w="1376045">
                <a:moveTo>
                  <a:pt x="0" y="0"/>
                </a:moveTo>
                <a:lnTo>
                  <a:pt x="1375791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7"/>
          <p:cNvSpPr/>
          <p:nvPr/>
        </p:nvSpPr>
        <p:spPr>
          <a:xfrm>
            <a:off x="816863" y="394715"/>
            <a:ext cx="407034" cy="407034"/>
          </a:xfrm>
          <a:custGeom>
            <a:rect b="b" l="l" r="r" t="t"/>
            <a:pathLst>
              <a:path extrusionOk="0" h="407034" w="407034">
                <a:moveTo>
                  <a:pt x="203454" y="0"/>
                </a:moveTo>
                <a:lnTo>
                  <a:pt x="156802" y="5371"/>
                </a:lnTo>
                <a:lnTo>
                  <a:pt x="113977" y="20673"/>
                </a:lnTo>
                <a:lnTo>
                  <a:pt x="76201" y="44686"/>
                </a:lnTo>
                <a:lnTo>
                  <a:pt x="44694" y="76191"/>
                </a:lnTo>
                <a:lnTo>
                  <a:pt x="20678" y="113966"/>
                </a:lnTo>
                <a:lnTo>
                  <a:pt x="5373" y="156794"/>
                </a:lnTo>
                <a:lnTo>
                  <a:pt x="0" y="203454"/>
                </a:lnTo>
                <a:lnTo>
                  <a:pt x="5373" y="250113"/>
                </a:lnTo>
                <a:lnTo>
                  <a:pt x="20678" y="292941"/>
                </a:lnTo>
                <a:lnTo>
                  <a:pt x="44694" y="330716"/>
                </a:lnTo>
                <a:lnTo>
                  <a:pt x="76201" y="362221"/>
                </a:lnTo>
                <a:lnTo>
                  <a:pt x="113977" y="386234"/>
                </a:lnTo>
                <a:lnTo>
                  <a:pt x="156802" y="401536"/>
                </a:lnTo>
                <a:lnTo>
                  <a:pt x="203454" y="406908"/>
                </a:lnTo>
                <a:lnTo>
                  <a:pt x="250105" y="401536"/>
                </a:lnTo>
                <a:lnTo>
                  <a:pt x="292930" y="386234"/>
                </a:lnTo>
                <a:lnTo>
                  <a:pt x="330706" y="362221"/>
                </a:lnTo>
                <a:lnTo>
                  <a:pt x="362213" y="330716"/>
                </a:lnTo>
                <a:lnTo>
                  <a:pt x="386229" y="292941"/>
                </a:lnTo>
                <a:lnTo>
                  <a:pt x="401534" y="250113"/>
                </a:lnTo>
                <a:lnTo>
                  <a:pt x="406908" y="203454"/>
                </a:lnTo>
                <a:lnTo>
                  <a:pt x="401534" y="156794"/>
                </a:lnTo>
                <a:lnTo>
                  <a:pt x="386229" y="113966"/>
                </a:lnTo>
                <a:lnTo>
                  <a:pt x="362213" y="76191"/>
                </a:lnTo>
                <a:lnTo>
                  <a:pt x="330706" y="44686"/>
                </a:lnTo>
                <a:lnTo>
                  <a:pt x="292930" y="20673"/>
                </a:lnTo>
                <a:lnTo>
                  <a:pt x="250105" y="5371"/>
                </a:lnTo>
                <a:lnTo>
                  <a:pt x="203454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7"/>
          <p:cNvSpPr/>
          <p:nvPr/>
        </p:nvSpPr>
        <p:spPr>
          <a:xfrm>
            <a:off x="5265420" y="598931"/>
            <a:ext cx="3878579" cy="0"/>
          </a:xfrm>
          <a:custGeom>
            <a:rect b="b" l="l" r="r" t="t"/>
            <a:pathLst>
              <a:path extrusionOk="0" h="120000" w="3878579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7"/>
          <p:cNvSpPr/>
          <p:nvPr/>
        </p:nvSpPr>
        <p:spPr>
          <a:xfrm>
            <a:off x="911364" y="496823"/>
            <a:ext cx="224100" cy="22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7"/>
          <p:cNvSpPr txBox="1"/>
          <p:nvPr>
            <p:ph type="ctrTitle"/>
          </p:nvPr>
        </p:nvSpPr>
        <p:spPr>
          <a:xfrm>
            <a:off x="1460119" y="426542"/>
            <a:ext cx="62238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</a:rPr>
              <a:t>Neural Machine Translation by Jointly Learning to Align and Translate</a:t>
            </a:r>
            <a:endParaRPr/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English - Vietnamese Translation in PyTorch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345050" y="825675"/>
            <a:ext cx="8490900" cy="3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Sequence Models by Andrew NG was a major help in developing a deeper understanding of the paper.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resources provided in the mail were also helpful in gaining familiarity with PyTorch.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Jupyter Notebook tutorials on official webpage of PyTorch were also great sources for reference.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Official Documentation of PyTorch was just as helpful along with a number of Internet articles.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369700" y="369700"/>
            <a:ext cx="8330700" cy="4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Training dataset : IWSLT’15 English - Vietnamese about 133k sentence pairs, by Stanford NLP group.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Test dataset : Also included in the same package as above, about 1300 sentence pairs.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As the data was pretty much preprocessed already, not much work went into it.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After importing and processing the data,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Unique English words were about 45k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Unique Vietnamese words were about 14k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Encoder and other parameters</a:t>
            </a:r>
            <a:endParaRPr sz="3200"/>
          </a:p>
        </p:txBody>
      </p:sp>
      <p:sp>
        <p:nvSpPr>
          <p:cNvPr id="170" name="Google Shape;170;p29"/>
          <p:cNvSpPr txBox="1"/>
          <p:nvPr/>
        </p:nvSpPr>
        <p:spPr>
          <a:xfrm>
            <a:off x="387975" y="1528100"/>
            <a:ext cx="83682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We implemented an Encoder class with a Bi-LSTM that outputs two sets of activations per word.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Final annotations for each word are obtained by concatenating the above two tensors.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These activations will be helpful later in calculation of attention vectors.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final encoder state is given as a starting state to the decoder.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Decoder with Attention</a:t>
            </a:r>
            <a:endParaRPr sz="3100"/>
          </a:p>
        </p:txBody>
      </p:sp>
      <p:sp>
        <p:nvSpPr>
          <p:cNvPr id="176" name="Google Shape;176;p30"/>
          <p:cNvSpPr txBox="1"/>
          <p:nvPr/>
        </p:nvSpPr>
        <p:spPr>
          <a:xfrm>
            <a:off x="387750" y="1379675"/>
            <a:ext cx="83682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We implemented an AttnD</a:t>
            </a: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ecoder class which uses the previously derived annotations along with the context vectors to output words.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This Decoder is also built of LSTM cells which outputs until the EOS token is reached.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While outputting words using a softmax layer, context vectors for each output are also parallely computed.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508300" y="992400"/>
            <a:ext cx="82053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These context vectors are a weighted summation of all annotations of the input words.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By the end of the entire translation, we have a weights matrix called attentions that contains a weight for each output word with respect to input word.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This attentions matrix are plotted against the words to get an idea as to how attentions correlate the input and output words.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and Training 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496200" y="1282850"/>
            <a:ext cx="8259900" cy="3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We defined two different functions to train the network, firstly to train an individual sample and second one to run multiple iterations.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maximum length of output sentence is capped at 100 words to avoid unnecessary loops.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Stochastic gradient optimization is applied at both encoder as well as decoder with learning rate of 0.01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AttnDecoder also trained the word embeddings through a simple neural network using gradient descent. 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433050" y="714000"/>
            <a:ext cx="8277900" cy="3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default dropout rate is set as 0.1 at the decoder stage.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loss function at the output softmax layer is Log-Likelihood function.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back-propagation of losses is made easy to implement by Torch’s backward function coupled with step function of optimizers.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 and Comparisons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387900" y="1391775"/>
            <a:ext cx="8368200" cy="3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Evaluate function runs on test data by computing the translation by the above trained network.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It prints both the actual translation and the machine translation for comparison.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We also defined a decoder class without attention to showcase </a:t>
            </a: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its</a:t>
            </a: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impact on output.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It finally plots the attention matrices for the sentences which shows correlation between words.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Sentences along with bleu scores.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/>
          </a:blip>
          <a:srcRect b="17183" l="26221" r="0" t="32909"/>
          <a:stretch/>
        </p:blipFill>
        <p:spPr>
          <a:xfrm>
            <a:off x="282125" y="1683175"/>
            <a:ext cx="7052300" cy="2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Shortcomings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❖"/>
            </a:pPr>
            <a:r>
              <a:rPr lang="en" sz="2400">
                <a:solidFill>
                  <a:schemeClr val="accent5"/>
                </a:solidFill>
              </a:rPr>
              <a:t>Major shortcoming came in the form of actual training. 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❖"/>
            </a:pPr>
            <a:r>
              <a:rPr lang="en" sz="2400">
                <a:solidFill>
                  <a:schemeClr val="accent5"/>
                </a:solidFill>
              </a:rPr>
              <a:t>We could not properly train the network given the shortcomings of using google colab, though using GPU.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❖"/>
            </a:pPr>
            <a:r>
              <a:rPr lang="en" sz="2400">
                <a:solidFill>
                  <a:schemeClr val="accent5"/>
                </a:solidFill>
              </a:rPr>
              <a:t>This was mostly because the session kept getting idle while put on training for elongated time.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❖"/>
            </a:pPr>
            <a:r>
              <a:rPr lang="en" sz="2400">
                <a:solidFill>
                  <a:schemeClr val="accent5"/>
                </a:solidFill>
              </a:rPr>
              <a:t>Hence, we had to train from the start </a:t>
            </a:r>
            <a:r>
              <a:rPr lang="en" sz="2400">
                <a:solidFill>
                  <a:schemeClr val="accent5"/>
                </a:solidFill>
              </a:rPr>
              <a:t>every time</a:t>
            </a:r>
            <a:r>
              <a:rPr lang="en" sz="2400">
                <a:solidFill>
                  <a:schemeClr val="accent5"/>
                </a:solidFill>
              </a:rPr>
              <a:t> this occurred .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90250" y="1330925"/>
            <a:ext cx="8456700" cy="22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is Attention Mechanism ?</a:t>
            </a:r>
            <a:endParaRPr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 and Future Scope</a:t>
            </a:r>
            <a:endParaRPr sz="3500"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❖"/>
            </a:pPr>
            <a:r>
              <a:rPr lang="en" sz="2000">
                <a:solidFill>
                  <a:schemeClr val="accent5"/>
                </a:solidFill>
              </a:rPr>
              <a:t>V</a:t>
            </a:r>
            <a:r>
              <a:rPr lang="en" sz="2000">
                <a:solidFill>
                  <a:schemeClr val="accent5"/>
                </a:solidFill>
              </a:rPr>
              <a:t>ariable Length Attention instead of using all the output states of the encoder.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❖"/>
            </a:pPr>
            <a:r>
              <a:rPr lang="en" sz="2000">
                <a:solidFill>
                  <a:schemeClr val="accent5"/>
                </a:solidFill>
              </a:rPr>
              <a:t>The Attention model s definitely one of the most robust model and has provided for state of the art results.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❖"/>
            </a:pPr>
            <a:r>
              <a:rPr lang="en" sz="2000">
                <a:solidFill>
                  <a:schemeClr val="accent5"/>
                </a:solidFill>
              </a:rPr>
              <a:t>An ensemble of model has been proven as the best technique for a NMT model.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❖"/>
            </a:pPr>
            <a:r>
              <a:rPr lang="en" sz="2000">
                <a:solidFill>
                  <a:schemeClr val="accent5"/>
                </a:solidFill>
              </a:rPr>
              <a:t>Still the problem of large sentences is quite prominent but this model at its very least has been a better added advantage then all the previous models</a:t>
            </a:r>
            <a:endParaRPr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369700" y="838000"/>
            <a:ext cx="83307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use of a fixed-length vector is the bottleneck in traditional Encoder-Decoder </a:t>
            </a: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architecture.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performance in such a scenario is inversely proportional to sentence length.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Now let’s pay attention to attention mechanism. (Pun unintended)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What’s more humanly approach to translation ?</a:t>
            </a:r>
            <a:endParaRPr sz="2800"/>
          </a:p>
        </p:txBody>
      </p:sp>
      <p:sp>
        <p:nvSpPr>
          <p:cNvPr id="125" name="Google Shape;125;p21"/>
          <p:cNvSpPr txBox="1"/>
          <p:nvPr/>
        </p:nvSpPr>
        <p:spPr>
          <a:xfrm>
            <a:off x="628500" y="1565075"/>
            <a:ext cx="8127600" cy="3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It’s definitely not to read the entire sentence at once and then translate.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It’s more like pay attention to particular phrases of input and translate accordingly.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This is exactly what the attention mechanism does. 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Distinguishing Features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66875" y="1478825"/>
            <a:ext cx="8189100" cy="3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oboto"/>
              <a:buChar char="❖"/>
            </a:pPr>
            <a:r>
              <a:rPr lang="en" sz="2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It does not encode the whole input in just one vector which is forwarded to decoder.</a:t>
            </a:r>
            <a:endParaRPr sz="2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oboto"/>
              <a:buChar char="❖"/>
            </a:pPr>
            <a:r>
              <a:rPr lang="en" sz="2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Instead, it encodes the input sentence into a sequence of vectors and chooses a subset of these vectors adaptively while decoding the translation.</a:t>
            </a:r>
            <a:endParaRPr sz="2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oboto"/>
              <a:buChar char="❖"/>
            </a:pPr>
            <a:r>
              <a:rPr lang="en" sz="2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This frees a neural translation model from having to squash all the information of a source sentence, regardless of its length, into a fixed-length vector.</a:t>
            </a:r>
            <a:endParaRPr sz="2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Advantage of the proposed model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42047" l="25703" r="25449" t="37111"/>
          <a:stretch/>
        </p:blipFill>
        <p:spPr>
          <a:xfrm>
            <a:off x="639413" y="1911215"/>
            <a:ext cx="7865176" cy="188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87750" y="1528100"/>
            <a:ext cx="83682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Pre-trained english word embeddings were directly imported from the stanford repository for GloVe.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We used the embeddings of dimension : 200, other options included 50, 100, 300.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As for the words not included in GloVe, we initiated them with random values that got trained later.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in a nutshell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14991" l="21177" r="16918" t="28967"/>
          <a:stretch/>
        </p:blipFill>
        <p:spPr>
          <a:xfrm>
            <a:off x="1072000" y="1269425"/>
            <a:ext cx="6811224" cy="346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74175" y="1158400"/>
            <a:ext cx="8368200" cy="19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Background and Preprocessing 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